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sldIdLst>
    <p:sldId id="1427" r:id="rId4"/>
    <p:sldId id="292" r:id="rId5"/>
    <p:sldId id="2147375756" r:id="rId6"/>
    <p:sldId id="2147375757" r:id="rId7"/>
    <p:sldId id="256" r:id="rId8"/>
    <p:sldId id="257" r:id="rId9"/>
    <p:sldId id="264" r:id="rId10"/>
    <p:sldId id="258" r:id="rId11"/>
    <p:sldId id="259" r:id="rId12"/>
    <p:sldId id="265" r:id="rId13"/>
    <p:sldId id="260" r:id="rId14"/>
    <p:sldId id="261" r:id="rId15"/>
    <p:sldId id="262" r:id="rId16"/>
    <p:sldId id="263" r:id="rId17"/>
    <p:sldId id="266" r:id="rId18"/>
    <p:sldId id="267" r:id="rId19"/>
    <p:sldId id="268" r:id="rId20"/>
    <p:sldId id="269" r:id="rId21"/>
    <p:sldId id="2147375758" r:id="rId22"/>
    <p:sldId id="2147375759" r:id="rId23"/>
    <p:sldId id="2147375760" r:id="rId24"/>
    <p:sldId id="2147375761" r:id="rId25"/>
    <p:sldId id="2147375762" r:id="rId26"/>
    <p:sldId id="2147375763" r:id="rId27"/>
    <p:sldId id="2147375764" r:id="rId28"/>
    <p:sldId id="2147375765" r:id="rId29"/>
    <p:sldId id="2147375766" r:id="rId30"/>
    <p:sldId id="2147375767" r:id="rId31"/>
    <p:sldId id="271" r:id="rId32"/>
    <p:sldId id="214737576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02"/>
      </p:cViewPr>
      <p:guideLst/>
    </p:cSldViewPr>
  </p:slideViewPr>
  <p:notesTextViewPr>
    <p:cViewPr>
      <p:scale>
        <a:sx n="1" d="1"/>
        <a:sy n="1" d="1"/>
      </p:scale>
      <p:origin x="0" y="0"/>
    </p:cViewPr>
  </p:notesTextViewPr>
  <p:sorterViewPr>
    <p:cViewPr>
      <p:scale>
        <a:sx n="100" d="100"/>
        <a:sy n="100" d="100"/>
      </p:scale>
      <p:origin x="0" y="-35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9B72-DA6C-027A-0439-D5F81469C3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485D87-B14E-5D1C-9B83-F8CEDCE253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DE2F39-D8A7-F30E-B276-048A3E6697C2}"/>
              </a:ext>
            </a:extLst>
          </p:cNvPr>
          <p:cNvSpPr>
            <a:spLocks noGrp="1"/>
          </p:cNvSpPr>
          <p:nvPr>
            <p:ph type="dt" sz="half" idx="10"/>
          </p:nvPr>
        </p:nvSpPr>
        <p:spPr/>
        <p:txBody>
          <a:bodyPr/>
          <a:lstStyle/>
          <a:p>
            <a:fld id="{BDCB648C-3348-458D-A5D9-578438D95AE3}" type="datetimeFigureOut">
              <a:rPr lang="en-US" smtClean="0"/>
              <a:t>10/3/2023</a:t>
            </a:fld>
            <a:endParaRPr lang="en-US"/>
          </a:p>
        </p:txBody>
      </p:sp>
      <p:sp>
        <p:nvSpPr>
          <p:cNvPr id="5" name="Footer Placeholder 4">
            <a:extLst>
              <a:ext uri="{FF2B5EF4-FFF2-40B4-BE49-F238E27FC236}">
                <a16:creationId xmlns:a16="http://schemas.microsoft.com/office/drawing/2014/main" id="{9465031C-5638-2DA9-A0CD-0EA9C85FD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F0E4E-FA00-0628-94FE-E8F86608EC5D}"/>
              </a:ext>
            </a:extLst>
          </p:cNvPr>
          <p:cNvSpPr>
            <a:spLocks noGrp="1"/>
          </p:cNvSpPr>
          <p:nvPr>
            <p:ph type="sldNum" sz="quarter" idx="12"/>
          </p:nvPr>
        </p:nvSpPr>
        <p:spPr/>
        <p:txBody>
          <a:bodyPr/>
          <a:lstStyle/>
          <a:p>
            <a:fld id="{6CB601DC-CC3F-468B-BDFE-AF92F0FBA58E}" type="slidenum">
              <a:rPr lang="en-US" smtClean="0"/>
              <a:t>‹#›</a:t>
            </a:fld>
            <a:endParaRPr lang="en-US"/>
          </a:p>
        </p:txBody>
      </p:sp>
    </p:spTree>
    <p:extLst>
      <p:ext uri="{BB962C8B-B14F-4D97-AF65-F5344CB8AC3E}">
        <p14:creationId xmlns:p14="http://schemas.microsoft.com/office/powerpoint/2010/main" val="3511938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6E6B-C371-BFDE-E44A-DF2CDA56A1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9E5AAB-93BE-0242-F9A1-7608F74950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B2A04-2EEE-19B4-C1BC-F1CB3C87D247}"/>
              </a:ext>
            </a:extLst>
          </p:cNvPr>
          <p:cNvSpPr>
            <a:spLocks noGrp="1"/>
          </p:cNvSpPr>
          <p:nvPr>
            <p:ph type="dt" sz="half" idx="10"/>
          </p:nvPr>
        </p:nvSpPr>
        <p:spPr/>
        <p:txBody>
          <a:bodyPr/>
          <a:lstStyle/>
          <a:p>
            <a:fld id="{BDCB648C-3348-458D-A5D9-578438D95AE3}" type="datetimeFigureOut">
              <a:rPr lang="en-US" smtClean="0"/>
              <a:t>10/3/2023</a:t>
            </a:fld>
            <a:endParaRPr lang="en-US"/>
          </a:p>
        </p:txBody>
      </p:sp>
      <p:sp>
        <p:nvSpPr>
          <p:cNvPr id="5" name="Footer Placeholder 4">
            <a:extLst>
              <a:ext uri="{FF2B5EF4-FFF2-40B4-BE49-F238E27FC236}">
                <a16:creationId xmlns:a16="http://schemas.microsoft.com/office/drawing/2014/main" id="{3075816F-697E-6624-CADD-106D86E0E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A4BE1-3A0C-F2B6-A61D-EA509537616D}"/>
              </a:ext>
            </a:extLst>
          </p:cNvPr>
          <p:cNvSpPr>
            <a:spLocks noGrp="1"/>
          </p:cNvSpPr>
          <p:nvPr>
            <p:ph type="sldNum" sz="quarter" idx="12"/>
          </p:nvPr>
        </p:nvSpPr>
        <p:spPr/>
        <p:txBody>
          <a:bodyPr/>
          <a:lstStyle/>
          <a:p>
            <a:fld id="{6CB601DC-CC3F-468B-BDFE-AF92F0FBA58E}" type="slidenum">
              <a:rPr lang="en-US" smtClean="0"/>
              <a:t>‹#›</a:t>
            </a:fld>
            <a:endParaRPr lang="en-US"/>
          </a:p>
        </p:txBody>
      </p:sp>
    </p:spTree>
    <p:extLst>
      <p:ext uri="{BB962C8B-B14F-4D97-AF65-F5344CB8AC3E}">
        <p14:creationId xmlns:p14="http://schemas.microsoft.com/office/powerpoint/2010/main" val="252060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C3B64A-BB53-7CD8-0ADA-379F42610A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8093ED-1A5B-C679-C6E1-DF1E6DD3F5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95E29E-5CAE-FF7C-0830-C22A313BE9E6}"/>
              </a:ext>
            </a:extLst>
          </p:cNvPr>
          <p:cNvSpPr>
            <a:spLocks noGrp="1"/>
          </p:cNvSpPr>
          <p:nvPr>
            <p:ph type="dt" sz="half" idx="10"/>
          </p:nvPr>
        </p:nvSpPr>
        <p:spPr/>
        <p:txBody>
          <a:bodyPr/>
          <a:lstStyle/>
          <a:p>
            <a:fld id="{BDCB648C-3348-458D-A5D9-578438D95AE3}" type="datetimeFigureOut">
              <a:rPr lang="en-US" smtClean="0"/>
              <a:t>10/3/2023</a:t>
            </a:fld>
            <a:endParaRPr lang="en-US"/>
          </a:p>
        </p:txBody>
      </p:sp>
      <p:sp>
        <p:nvSpPr>
          <p:cNvPr id="5" name="Footer Placeholder 4">
            <a:extLst>
              <a:ext uri="{FF2B5EF4-FFF2-40B4-BE49-F238E27FC236}">
                <a16:creationId xmlns:a16="http://schemas.microsoft.com/office/drawing/2014/main" id="{2C63EF4E-0DB3-3BAB-E066-FA963886EE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4434A3-5CA8-4ED6-C70B-05EAB1981948}"/>
              </a:ext>
            </a:extLst>
          </p:cNvPr>
          <p:cNvSpPr>
            <a:spLocks noGrp="1"/>
          </p:cNvSpPr>
          <p:nvPr>
            <p:ph type="sldNum" sz="quarter" idx="12"/>
          </p:nvPr>
        </p:nvSpPr>
        <p:spPr/>
        <p:txBody>
          <a:bodyPr/>
          <a:lstStyle/>
          <a:p>
            <a:fld id="{6CB601DC-CC3F-468B-BDFE-AF92F0FBA58E}" type="slidenum">
              <a:rPr lang="en-US" smtClean="0"/>
              <a:t>‹#›</a:t>
            </a:fld>
            <a:endParaRPr lang="en-US"/>
          </a:p>
        </p:txBody>
      </p:sp>
    </p:spTree>
    <p:extLst>
      <p:ext uri="{BB962C8B-B14F-4D97-AF65-F5344CB8AC3E}">
        <p14:creationId xmlns:p14="http://schemas.microsoft.com/office/powerpoint/2010/main" val="351337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0FD2E4-E973-8545-837D-308335615927}"/>
              </a:ext>
            </a:extLst>
          </p:cNvPr>
          <p:cNvSpPr/>
          <p:nvPr userDrawn="1"/>
        </p:nvSpPr>
        <p:spPr>
          <a:xfrm rot="10800000">
            <a:off x="0" y="0"/>
            <a:ext cx="12192000" cy="695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DE951E-1C9B-F949-930B-A91BC84E0B6B}"/>
              </a:ext>
            </a:extLst>
          </p:cNvPr>
          <p:cNvSpPr/>
          <p:nvPr userDrawn="1"/>
        </p:nvSpPr>
        <p:spPr>
          <a:xfrm>
            <a:off x="-1" y="96478"/>
            <a:ext cx="12192000" cy="721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B50DA2D1-44B0-6E47-BB2D-EBAE7A80A01C}"/>
              </a:ext>
            </a:extLst>
          </p:cNvPr>
          <p:cNvSpPr>
            <a:spLocks noGrp="1"/>
          </p:cNvSpPr>
          <p:nvPr>
            <p:ph type="ctrTitle"/>
          </p:nvPr>
        </p:nvSpPr>
        <p:spPr>
          <a:xfrm>
            <a:off x="601578" y="2710929"/>
            <a:ext cx="10873498" cy="1177550"/>
          </a:xfrm>
        </p:spPr>
        <p:txBody>
          <a:bodyPr anchor="b">
            <a:normAutofit/>
          </a:bodyPr>
          <a:lstStyle>
            <a:lvl1pPr algn="l">
              <a:defRPr sz="5402"/>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D0E501-A3A1-6942-B050-33FAAA70AEE2}"/>
              </a:ext>
            </a:extLst>
          </p:cNvPr>
          <p:cNvSpPr>
            <a:spLocks noGrp="1"/>
          </p:cNvSpPr>
          <p:nvPr>
            <p:ph type="subTitle" idx="1" hasCustomPrompt="1"/>
          </p:nvPr>
        </p:nvSpPr>
        <p:spPr>
          <a:xfrm>
            <a:off x="601578" y="4266996"/>
            <a:ext cx="10873498" cy="1006120"/>
          </a:xfrm>
        </p:spPr>
        <p:txBody>
          <a:bodyPr/>
          <a:lstStyle>
            <a:lvl1pPr marL="0" marR="0" indent="0" algn="l" defTabSz="914484" rtl="0" eaLnBrk="1" fontAlgn="auto" latinLnBrk="0" hangingPunct="1">
              <a:lnSpc>
                <a:spcPct val="120000"/>
              </a:lnSpc>
              <a:spcBef>
                <a:spcPts val="0"/>
              </a:spcBef>
              <a:spcAft>
                <a:spcPts val="0"/>
              </a:spcAft>
              <a:buClrTx/>
              <a:buSzTx/>
              <a:buFont typeface="Arial" panose="020B0604020202020204" pitchFamily="34" charset="0"/>
              <a:buNone/>
              <a:tabLst/>
              <a:defRPr lang="en-US" sz="2400" b="0" kern="1200" dirty="0">
                <a:solidFill>
                  <a:schemeClr val="tx1"/>
                </a:solidFill>
                <a:latin typeface="+mn-lt"/>
                <a:ea typeface="+mn-ea"/>
                <a:cs typeface="+mn-cs"/>
              </a:defRPr>
            </a:lvl1pPr>
            <a:lvl2pPr marL="457241" indent="0" algn="ctr">
              <a:buNone/>
              <a:defRPr sz="2001"/>
            </a:lvl2pPr>
            <a:lvl3pPr marL="914484" indent="0" algn="ctr">
              <a:buNone/>
              <a:defRPr sz="1801"/>
            </a:lvl3pPr>
            <a:lvl4pPr marL="1371725" indent="0" algn="ctr">
              <a:buNone/>
              <a:defRPr sz="1600"/>
            </a:lvl4pPr>
            <a:lvl5pPr marL="1828966" indent="0" algn="ctr">
              <a:buNone/>
              <a:defRPr sz="1600"/>
            </a:lvl5pPr>
            <a:lvl6pPr marL="2286209" indent="0" algn="ctr">
              <a:buNone/>
              <a:defRPr sz="1600"/>
            </a:lvl6pPr>
            <a:lvl7pPr marL="2743449" indent="0" algn="ctr">
              <a:buNone/>
              <a:defRPr sz="1600"/>
            </a:lvl7pPr>
            <a:lvl8pPr marL="3200692" indent="0" algn="ctr">
              <a:buNone/>
              <a:defRPr sz="1600"/>
            </a:lvl8pPr>
            <a:lvl9pPr marL="3657933" indent="0" algn="ctr">
              <a:buNone/>
              <a:defRPr sz="1600"/>
            </a:lvl9pPr>
          </a:lstStyle>
          <a:p>
            <a:r>
              <a:rPr lang="en-US" dirty="0"/>
              <a:t>Click to edit Master subtitle style (Names, Titles) </a:t>
            </a:r>
            <a:r>
              <a:rPr lang="en-US" b="1" dirty="0"/>
              <a:t>(Committee Name)  </a:t>
            </a:r>
            <a:r>
              <a:rPr lang="en-US" dirty="0">
                <a:latin typeface="Arial" panose="020B0604020202020204" pitchFamily="34" charset="0"/>
                <a:cs typeface="Arial" panose="020B0604020202020204" pitchFamily="34" charset="0"/>
              </a:rPr>
              <a:t>| </a:t>
            </a:r>
            <a:r>
              <a:rPr lang="en-US" dirty="0"/>
              <a:t>(</a:t>
            </a:r>
            <a:r>
              <a:rPr lang="en-US" dirty="0">
                <a:latin typeface="Arial" panose="020B0604020202020204" pitchFamily="34" charset="0"/>
                <a:cs typeface="Arial" panose="020B0604020202020204" pitchFamily="34" charset="0"/>
              </a:rPr>
              <a:t>Date)</a:t>
            </a:r>
            <a:endParaRPr lang="en-US" dirty="0"/>
          </a:p>
          <a:p>
            <a:endParaRPr lang="en-US" dirty="0"/>
          </a:p>
        </p:txBody>
      </p:sp>
      <p:sp>
        <p:nvSpPr>
          <p:cNvPr id="8" name="Rectangle 7">
            <a:extLst>
              <a:ext uri="{FF2B5EF4-FFF2-40B4-BE49-F238E27FC236}">
                <a16:creationId xmlns:a16="http://schemas.microsoft.com/office/drawing/2014/main" id="{75DECF62-4C0A-AE42-87A4-736CEA02F606}"/>
              </a:ext>
            </a:extLst>
          </p:cNvPr>
          <p:cNvSpPr/>
          <p:nvPr userDrawn="1"/>
        </p:nvSpPr>
        <p:spPr>
          <a:xfrm>
            <a:off x="0" y="6297770"/>
            <a:ext cx="12192000" cy="560232"/>
          </a:xfrm>
          <a:prstGeom prst="rect">
            <a:avLst/>
          </a:prstGeom>
          <a:solidFill>
            <a:srgbClr val="F7B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 name="Content Placeholder 5">
            <a:extLst>
              <a:ext uri="{FF2B5EF4-FFF2-40B4-BE49-F238E27FC236}">
                <a16:creationId xmlns:a16="http://schemas.microsoft.com/office/drawing/2014/main" id="{6451041A-816A-D749-9970-4F0089116FC2}"/>
              </a:ext>
            </a:extLst>
          </p:cNvPr>
          <p:cNvPicPr>
            <a:picLocks noChangeAspect="1"/>
          </p:cNvPicPr>
          <p:nvPr userDrawn="1"/>
        </p:nvPicPr>
        <p:blipFill>
          <a:blip r:embed="rId2"/>
          <a:stretch>
            <a:fillRect/>
          </a:stretch>
        </p:blipFill>
        <p:spPr>
          <a:xfrm>
            <a:off x="3556006" y="921308"/>
            <a:ext cx="5079987" cy="1411106"/>
          </a:xfrm>
          <a:prstGeom prst="rect">
            <a:avLst/>
          </a:prstGeom>
        </p:spPr>
      </p:pic>
      <p:sp>
        <p:nvSpPr>
          <p:cNvPr id="12" name="Rectangle 11"/>
          <p:cNvSpPr/>
          <p:nvPr userDrawn="1"/>
        </p:nvSpPr>
        <p:spPr>
          <a:xfrm>
            <a:off x="3915534" y="5873038"/>
            <a:ext cx="4245586" cy="424732"/>
          </a:xfrm>
          <a:prstGeom prst="rect">
            <a:avLst/>
          </a:prstGeom>
        </p:spPr>
        <p:txBody>
          <a:bodyPr wrap="none">
            <a:spAutoFit/>
          </a:bodyPr>
          <a:lstStyle/>
          <a:p>
            <a:pPr algn="l">
              <a:lnSpc>
                <a:spcPct val="120000"/>
              </a:lnSpc>
              <a:spcBef>
                <a:spcPts val="0"/>
              </a:spcBef>
            </a:pPr>
            <a:r>
              <a:rPr lang="en-US" i="1" dirty="0">
                <a:latin typeface="Arial" panose="020B0604020202020204" pitchFamily="34" charset="0"/>
                <a:cs typeface="Arial" panose="020B0604020202020204" pitchFamily="34" charset="0"/>
              </a:rPr>
              <a:t>Care Transformation Collaborative of RI</a:t>
            </a:r>
          </a:p>
        </p:txBody>
      </p:sp>
    </p:spTree>
    <p:extLst>
      <p:ext uri="{BB962C8B-B14F-4D97-AF65-F5344CB8AC3E}">
        <p14:creationId xmlns:p14="http://schemas.microsoft.com/office/powerpoint/2010/main" val="568613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9A4E-0AE5-9F42-877E-12AC156F2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A3848-E5D0-9243-9A93-C6867418A4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3311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BFEB-0562-784E-879B-7B5CFFC2B636}"/>
              </a:ext>
            </a:extLst>
          </p:cNvPr>
          <p:cNvSpPr>
            <a:spLocks noGrp="1"/>
          </p:cNvSpPr>
          <p:nvPr>
            <p:ph type="title"/>
          </p:nvPr>
        </p:nvSpPr>
        <p:spPr>
          <a:xfrm>
            <a:off x="831849" y="1709739"/>
            <a:ext cx="10515601" cy="2852737"/>
          </a:xfrm>
        </p:spPr>
        <p:txBody>
          <a:bodyPr anchor="b"/>
          <a:lstStyle>
            <a:lvl1pPr>
              <a:defRPr sz="6001"/>
            </a:lvl1pPr>
          </a:lstStyle>
          <a:p>
            <a:r>
              <a:rPr lang="en-US"/>
              <a:t>Click to edit Master title style</a:t>
            </a:r>
          </a:p>
        </p:txBody>
      </p:sp>
      <p:sp>
        <p:nvSpPr>
          <p:cNvPr id="3" name="Text Placeholder 2">
            <a:extLst>
              <a:ext uri="{FF2B5EF4-FFF2-40B4-BE49-F238E27FC236}">
                <a16:creationId xmlns:a16="http://schemas.microsoft.com/office/drawing/2014/main" id="{139E419B-108F-3D47-94D0-9EE12689E00D}"/>
              </a:ext>
            </a:extLst>
          </p:cNvPr>
          <p:cNvSpPr>
            <a:spLocks noGrp="1"/>
          </p:cNvSpPr>
          <p:nvPr>
            <p:ph type="body" idx="1"/>
          </p:nvPr>
        </p:nvSpPr>
        <p:spPr>
          <a:xfrm>
            <a:off x="831849" y="4589464"/>
            <a:ext cx="10515601" cy="1500187"/>
          </a:xfrm>
        </p:spPr>
        <p:txBody>
          <a:bodyPr/>
          <a:lstStyle>
            <a:lvl1pPr marL="0" indent="0">
              <a:buNone/>
              <a:defRPr sz="2400">
                <a:solidFill>
                  <a:schemeClr val="tx1">
                    <a:tint val="75000"/>
                  </a:schemeClr>
                </a:solidFill>
              </a:defRPr>
            </a:lvl1pPr>
            <a:lvl2pPr marL="457241" indent="0">
              <a:buNone/>
              <a:defRPr sz="2001">
                <a:solidFill>
                  <a:schemeClr val="tx1">
                    <a:tint val="75000"/>
                  </a:schemeClr>
                </a:solidFill>
              </a:defRPr>
            </a:lvl2pPr>
            <a:lvl3pPr marL="914484" indent="0">
              <a:buNone/>
              <a:defRPr sz="1801">
                <a:solidFill>
                  <a:schemeClr val="tx1">
                    <a:tint val="75000"/>
                  </a:schemeClr>
                </a:solidFill>
              </a:defRPr>
            </a:lvl3pPr>
            <a:lvl4pPr marL="1371725" indent="0">
              <a:buNone/>
              <a:defRPr sz="1600">
                <a:solidFill>
                  <a:schemeClr val="tx1">
                    <a:tint val="75000"/>
                  </a:schemeClr>
                </a:solidFill>
              </a:defRPr>
            </a:lvl4pPr>
            <a:lvl5pPr marL="1828966" indent="0">
              <a:buNone/>
              <a:defRPr sz="1600">
                <a:solidFill>
                  <a:schemeClr val="tx1">
                    <a:tint val="75000"/>
                  </a:schemeClr>
                </a:solidFill>
              </a:defRPr>
            </a:lvl5pPr>
            <a:lvl6pPr marL="2286209" indent="0">
              <a:buNone/>
              <a:defRPr sz="1600">
                <a:solidFill>
                  <a:schemeClr val="tx1">
                    <a:tint val="75000"/>
                  </a:schemeClr>
                </a:solidFill>
              </a:defRPr>
            </a:lvl6pPr>
            <a:lvl7pPr marL="2743449" indent="0">
              <a:buNone/>
              <a:defRPr sz="1600">
                <a:solidFill>
                  <a:schemeClr val="tx1">
                    <a:tint val="75000"/>
                  </a:schemeClr>
                </a:solidFill>
              </a:defRPr>
            </a:lvl7pPr>
            <a:lvl8pPr marL="3200692" indent="0">
              <a:buNone/>
              <a:defRPr sz="1600">
                <a:solidFill>
                  <a:schemeClr val="tx1">
                    <a:tint val="75000"/>
                  </a:schemeClr>
                </a:solidFill>
              </a:defRPr>
            </a:lvl8pPr>
            <a:lvl9pPr marL="3657933"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59915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374B-7ADE-5E49-B2E3-4462C1D3D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01E23-87F2-A04D-925F-C6B364AA3624}"/>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299C1-3111-9140-A8A0-A0D31B249E1C}"/>
              </a:ext>
            </a:extLst>
          </p:cNvPr>
          <p:cNvSpPr>
            <a:spLocks noGrp="1"/>
          </p:cNvSpPr>
          <p:nvPr>
            <p:ph sz="half" idx="2"/>
          </p:nvPr>
        </p:nvSpPr>
        <p:spPr>
          <a:xfrm>
            <a:off x="617220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0699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517-3188-F645-B0E6-B9C1BA6A71C6}"/>
              </a:ext>
            </a:extLst>
          </p:cNvPr>
          <p:cNvSpPr>
            <a:spLocks noGrp="1"/>
          </p:cNvSpPr>
          <p:nvPr>
            <p:ph type="title"/>
          </p:nvPr>
        </p:nvSpPr>
        <p:spPr>
          <a:xfrm>
            <a:off x="839787" y="641683"/>
            <a:ext cx="10515601" cy="1049006"/>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09903-DA49-8D48-A2AC-32F4C6C443D3}"/>
              </a:ext>
            </a:extLst>
          </p:cNvPr>
          <p:cNvSpPr>
            <a:spLocks noGrp="1"/>
          </p:cNvSpPr>
          <p:nvPr>
            <p:ph type="body" idx="1"/>
          </p:nvPr>
        </p:nvSpPr>
        <p:spPr>
          <a:xfrm>
            <a:off x="839790" y="1681164"/>
            <a:ext cx="5157788"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348030-8A58-ED4F-A7B8-4A1DD16F10BA}"/>
              </a:ext>
            </a:extLst>
          </p:cNvPr>
          <p:cNvSpPr>
            <a:spLocks noGrp="1"/>
          </p:cNvSpPr>
          <p:nvPr>
            <p:ph sz="half" idx="2"/>
          </p:nvPr>
        </p:nvSpPr>
        <p:spPr>
          <a:xfrm>
            <a:off x="839790" y="2505075"/>
            <a:ext cx="515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D94FA6-04E8-B341-A50C-B4B577374DA1}"/>
              </a:ext>
            </a:extLst>
          </p:cNvPr>
          <p:cNvSpPr>
            <a:spLocks noGrp="1"/>
          </p:cNvSpPr>
          <p:nvPr>
            <p:ph type="body" sz="quarter" idx="3"/>
          </p:nvPr>
        </p:nvSpPr>
        <p:spPr>
          <a:xfrm>
            <a:off x="6172202" y="1681164"/>
            <a:ext cx="5183187"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7E830F-9150-D541-B7C9-17FABC87F561}"/>
              </a:ext>
            </a:extLst>
          </p:cNvPr>
          <p:cNvSpPr>
            <a:spLocks noGrp="1"/>
          </p:cNvSpPr>
          <p:nvPr>
            <p:ph sz="quarter" idx="4"/>
          </p:nvPr>
        </p:nvSpPr>
        <p:spPr>
          <a:xfrm>
            <a:off x="6172202" y="2505075"/>
            <a:ext cx="51831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659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DFA0-E515-054E-9B8F-95152ADB2DE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1637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755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E4E8-6EFE-5F46-8687-102AF32F3A3F}"/>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E1D1BB-297C-9045-926B-51C3101E34FC}"/>
              </a:ext>
            </a:extLst>
          </p:cNvPr>
          <p:cNvSpPr>
            <a:spLocks noGrp="1"/>
          </p:cNvSpPr>
          <p:nvPr>
            <p:ph idx="1"/>
          </p:nvPr>
        </p:nvSpPr>
        <p:spPr>
          <a:xfrm>
            <a:off x="5183188" y="987426"/>
            <a:ext cx="6172201"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4504F-9A18-F54A-A3DD-00A84B7C82BB}"/>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105502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A9CD-112F-9023-C9B0-5F2B75D68C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57E0AC-0128-3315-A685-83568877A6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FB2B7-BFCE-8D62-E8C8-508AD43CB579}"/>
              </a:ext>
            </a:extLst>
          </p:cNvPr>
          <p:cNvSpPr>
            <a:spLocks noGrp="1"/>
          </p:cNvSpPr>
          <p:nvPr>
            <p:ph type="dt" sz="half" idx="10"/>
          </p:nvPr>
        </p:nvSpPr>
        <p:spPr/>
        <p:txBody>
          <a:bodyPr/>
          <a:lstStyle/>
          <a:p>
            <a:fld id="{BDCB648C-3348-458D-A5D9-578438D95AE3}" type="datetimeFigureOut">
              <a:rPr lang="en-US" smtClean="0"/>
              <a:t>10/3/2023</a:t>
            </a:fld>
            <a:endParaRPr lang="en-US"/>
          </a:p>
        </p:txBody>
      </p:sp>
      <p:sp>
        <p:nvSpPr>
          <p:cNvPr id="5" name="Footer Placeholder 4">
            <a:extLst>
              <a:ext uri="{FF2B5EF4-FFF2-40B4-BE49-F238E27FC236}">
                <a16:creationId xmlns:a16="http://schemas.microsoft.com/office/drawing/2014/main" id="{D7D4EAE4-9395-7211-80E3-EFFD9E5C6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8C7060-69D4-6C7C-16F6-6FBC31B6FBE5}"/>
              </a:ext>
            </a:extLst>
          </p:cNvPr>
          <p:cNvSpPr>
            <a:spLocks noGrp="1"/>
          </p:cNvSpPr>
          <p:nvPr>
            <p:ph type="sldNum" sz="quarter" idx="12"/>
          </p:nvPr>
        </p:nvSpPr>
        <p:spPr/>
        <p:txBody>
          <a:bodyPr/>
          <a:lstStyle/>
          <a:p>
            <a:fld id="{6CB601DC-CC3F-468B-BDFE-AF92F0FBA58E}" type="slidenum">
              <a:rPr lang="en-US" smtClean="0"/>
              <a:t>‹#›</a:t>
            </a:fld>
            <a:endParaRPr lang="en-US"/>
          </a:p>
        </p:txBody>
      </p:sp>
    </p:spTree>
    <p:extLst>
      <p:ext uri="{BB962C8B-B14F-4D97-AF65-F5344CB8AC3E}">
        <p14:creationId xmlns:p14="http://schemas.microsoft.com/office/powerpoint/2010/main" val="227861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731519"/>
            <a:ext cx="3200400" cy="2148839"/>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4334" y="807480"/>
            <a:ext cx="7066804" cy="5390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465667" y="6395144"/>
            <a:ext cx="2618317" cy="365125"/>
          </a:xfrm>
        </p:spPr>
        <p:txBody>
          <a:bodyPr/>
          <a:lstStyle>
            <a:lvl1pPr algn="l">
              <a:defRPr/>
            </a:lvl1pPr>
          </a:lstStyle>
          <a:p>
            <a:pPr>
              <a:defRPr/>
            </a:pPr>
            <a:fld id="{99252F06-D974-4759-ACE9-A161C6DF30CD}" type="datetime1">
              <a:rPr lang="en-US"/>
              <a:pPr>
                <a:defRPr/>
              </a:pPr>
              <a:t>10/3/2023</a:t>
            </a:fld>
            <a:endParaRPr lang="en-US" dirty="0"/>
          </a:p>
        </p:txBody>
      </p:sp>
      <p:sp>
        <p:nvSpPr>
          <p:cNvPr id="8" name="Footer Placeholder 5"/>
          <p:cNvSpPr>
            <a:spLocks noGrp="1"/>
          </p:cNvSpPr>
          <p:nvPr>
            <p:ph type="ftr" sz="quarter" idx="11"/>
          </p:nvPr>
        </p:nvSpPr>
        <p:spPr>
          <a:xfrm>
            <a:off x="4195293" y="6363574"/>
            <a:ext cx="6507051"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a:xfrm>
            <a:off x="10862254" y="6363573"/>
            <a:ext cx="818884" cy="365125"/>
          </a:xfrm>
        </p:spPr>
        <p:txBody>
          <a:bodyPr/>
          <a:lstStyle>
            <a:lvl1pPr>
              <a:defRPr>
                <a:solidFill>
                  <a:schemeClr val="tx2"/>
                </a:solidFill>
              </a:defRPr>
            </a:lvl1pPr>
          </a:lstStyle>
          <a:p>
            <a:pPr>
              <a:defRPr/>
            </a:pPr>
            <a:fld id="{FF8873A4-313D-4173-B1C4-3F2E1433D932}" type="slidenum">
              <a:rPr lang="en-US" altLang="en-US"/>
              <a:pPr>
                <a:defRPr/>
              </a:pPr>
              <a:t>‹#›</a:t>
            </a:fld>
            <a:endParaRPr lang="en-US" altLang="en-US"/>
          </a:p>
        </p:txBody>
      </p:sp>
      <p:pic>
        <p:nvPicPr>
          <p:cNvPr id="10"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2"/>
          <a:stretch>
            <a:fillRect/>
          </a:stretch>
        </p:blipFill>
        <p:spPr>
          <a:xfrm>
            <a:off x="9608718" y="130147"/>
            <a:ext cx="2438400" cy="677333"/>
          </a:xfrm>
          <a:prstGeom prst="rect">
            <a:avLst/>
          </a:prstGeom>
        </p:spPr>
      </p:pic>
      <p:cxnSp>
        <p:nvCxnSpPr>
          <p:cNvPr id="11" name="Straight Connector 10">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436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A5F8-CC02-794C-8091-3CDDCFCFBE9E}"/>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B3395-4A47-5244-8986-53DF27673A6A}"/>
              </a:ext>
            </a:extLst>
          </p:cNvPr>
          <p:cNvSpPr>
            <a:spLocks noGrp="1"/>
          </p:cNvSpPr>
          <p:nvPr>
            <p:ph type="pic" idx="1"/>
          </p:nvPr>
        </p:nvSpPr>
        <p:spPr>
          <a:xfrm>
            <a:off x="5183188" y="987426"/>
            <a:ext cx="6172201" cy="4873625"/>
          </a:xfrm>
        </p:spPr>
        <p:txBody>
          <a:bodyPr/>
          <a:lstStyle>
            <a:lvl1pPr marL="0" indent="0">
              <a:buNone/>
              <a:defRPr sz="3200"/>
            </a:lvl1pPr>
            <a:lvl2pPr marL="457241" indent="0">
              <a:buNone/>
              <a:defRPr sz="2801"/>
            </a:lvl2pPr>
            <a:lvl3pPr marL="914484" indent="0">
              <a:buNone/>
              <a:defRPr sz="2400"/>
            </a:lvl3pPr>
            <a:lvl4pPr marL="1371725" indent="0">
              <a:buNone/>
              <a:defRPr sz="2001"/>
            </a:lvl4pPr>
            <a:lvl5pPr marL="1828966" indent="0">
              <a:buNone/>
              <a:defRPr sz="2001"/>
            </a:lvl5pPr>
            <a:lvl6pPr marL="2286209" indent="0">
              <a:buNone/>
              <a:defRPr sz="2001"/>
            </a:lvl6pPr>
            <a:lvl7pPr marL="2743449" indent="0">
              <a:buNone/>
              <a:defRPr sz="2001"/>
            </a:lvl7pPr>
            <a:lvl8pPr marL="3200692" indent="0">
              <a:buNone/>
              <a:defRPr sz="2001"/>
            </a:lvl8pPr>
            <a:lvl9pPr marL="3657933" indent="0">
              <a:buNone/>
              <a:defRPr sz="2001"/>
            </a:lvl9pPr>
          </a:lstStyle>
          <a:p>
            <a:r>
              <a:rPr lang="en-US"/>
              <a:t>Click icon to add picture</a:t>
            </a:r>
          </a:p>
        </p:txBody>
      </p:sp>
      <p:sp>
        <p:nvSpPr>
          <p:cNvPr id="4" name="Text Placeholder 3">
            <a:extLst>
              <a:ext uri="{FF2B5EF4-FFF2-40B4-BE49-F238E27FC236}">
                <a16:creationId xmlns:a16="http://schemas.microsoft.com/office/drawing/2014/main" id="{29965766-4AA8-524E-99FC-04D31DC10BE9}"/>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436176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154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4001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10/3/2023</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lang="en-US" smtClean="0"/>
              <a:pPr marL="38100">
                <a:lnSpc>
                  <a:spcPts val="1240"/>
                </a:lnSpc>
              </a:pPr>
              <a:t>‹#›</a:t>
            </a:fld>
            <a:endParaRPr lang="en-US" dirty="0"/>
          </a:p>
        </p:txBody>
      </p:sp>
    </p:spTree>
    <p:extLst>
      <p:ext uri="{BB962C8B-B14F-4D97-AF65-F5344CB8AC3E}">
        <p14:creationId xmlns:p14="http://schemas.microsoft.com/office/powerpoint/2010/main" val="1917034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rgbClr val="4471C4"/>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600" b="0" i="0">
                <a:solidFill>
                  <a:srgbClr val="40404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10/3/2023</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lang="en-US" smtClean="0"/>
              <a:pPr marL="38100">
                <a:lnSpc>
                  <a:spcPts val="1240"/>
                </a:lnSpc>
              </a:pPr>
              <a:t>‹#›</a:t>
            </a:fld>
            <a:endParaRPr lang="en-US" dirty="0"/>
          </a:p>
        </p:txBody>
      </p:sp>
    </p:spTree>
    <p:extLst>
      <p:ext uri="{BB962C8B-B14F-4D97-AF65-F5344CB8AC3E}">
        <p14:creationId xmlns:p14="http://schemas.microsoft.com/office/powerpoint/2010/main" val="2097512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rgbClr val="4471C4"/>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001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001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10/3/2023</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lang="en-US" smtClean="0"/>
              <a:pPr marL="38100">
                <a:lnSpc>
                  <a:spcPts val="1240"/>
                </a:lnSpc>
              </a:pPr>
              <a:t>‹#›</a:t>
            </a:fld>
            <a:endParaRPr lang="en-US" dirty="0"/>
          </a:p>
        </p:txBody>
      </p:sp>
    </p:spTree>
    <p:extLst>
      <p:ext uri="{BB962C8B-B14F-4D97-AF65-F5344CB8AC3E}">
        <p14:creationId xmlns:p14="http://schemas.microsoft.com/office/powerpoint/2010/main" val="4223337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rgbClr val="4471C4"/>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10/3/2023</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lang="en-US" smtClean="0"/>
              <a:pPr marL="38100">
                <a:lnSpc>
                  <a:spcPts val="1240"/>
                </a:lnSpc>
              </a:pPr>
              <a:t>‹#›</a:t>
            </a:fld>
            <a:endParaRPr lang="en-US" dirty="0"/>
          </a:p>
        </p:txBody>
      </p:sp>
    </p:spTree>
    <p:extLst>
      <p:ext uri="{BB962C8B-B14F-4D97-AF65-F5344CB8AC3E}">
        <p14:creationId xmlns:p14="http://schemas.microsoft.com/office/powerpoint/2010/main" val="785354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10/3/2023</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lang="en-US" smtClean="0"/>
              <a:pPr marL="38100">
                <a:lnSpc>
                  <a:spcPts val="1240"/>
                </a:lnSpc>
              </a:pPr>
              <a:t>‹#›</a:t>
            </a:fld>
            <a:endParaRPr lang="en-US" dirty="0"/>
          </a:p>
        </p:txBody>
      </p:sp>
    </p:spTree>
    <p:extLst>
      <p:ext uri="{BB962C8B-B14F-4D97-AF65-F5344CB8AC3E}">
        <p14:creationId xmlns:p14="http://schemas.microsoft.com/office/powerpoint/2010/main" val="215047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4AAA-85A5-6F85-5DA0-418B988ABE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DB57EC-246E-A0F4-4FA5-EFDE911BB5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4CF498-6C7A-D228-D722-23CCFA6028F7}"/>
              </a:ext>
            </a:extLst>
          </p:cNvPr>
          <p:cNvSpPr>
            <a:spLocks noGrp="1"/>
          </p:cNvSpPr>
          <p:nvPr>
            <p:ph type="dt" sz="half" idx="10"/>
          </p:nvPr>
        </p:nvSpPr>
        <p:spPr/>
        <p:txBody>
          <a:bodyPr/>
          <a:lstStyle/>
          <a:p>
            <a:fld id="{BDCB648C-3348-458D-A5D9-578438D95AE3}" type="datetimeFigureOut">
              <a:rPr lang="en-US" smtClean="0"/>
              <a:t>10/3/2023</a:t>
            </a:fld>
            <a:endParaRPr lang="en-US"/>
          </a:p>
        </p:txBody>
      </p:sp>
      <p:sp>
        <p:nvSpPr>
          <p:cNvPr id="5" name="Footer Placeholder 4">
            <a:extLst>
              <a:ext uri="{FF2B5EF4-FFF2-40B4-BE49-F238E27FC236}">
                <a16:creationId xmlns:a16="http://schemas.microsoft.com/office/drawing/2014/main" id="{7F82B2AB-B8AC-FA02-B00B-5F359648E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ED967-B8C4-0B3D-7361-3EA19D9D3121}"/>
              </a:ext>
            </a:extLst>
          </p:cNvPr>
          <p:cNvSpPr>
            <a:spLocks noGrp="1"/>
          </p:cNvSpPr>
          <p:nvPr>
            <p:ph type="sldNum" sz="quarter" idx="12"/>
          </p:nvPr>
        </p:nvSpPr>
        <p:spPr/>
        <p:txBody>
          <a:bodyPr/>
          <a:lstStyle/>
          <a:p>
            <a:fld id="{6CB601DC-CC3F-468B-BDFE-AF92F0FBA58E}" type="slidenum">
              <a:rPr lang="en-US" smtClean="0"/>
              <a:t>‹#›</a:t>
            </a:fld>
            <a:endParaRPr lang="en-US"/>
          </a:p>
        </p:txBody>
      </p:sp>
    </p:spTree>
    <p:extLst>
      <p:ext uri="{BB962C8B-B14F-4D97-AF65-F5344CB8AC3E}">
        <p14:creationId xmlns:p14="http://schemas.microsoft.com/office/powerpoint/2010/main" val="2732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017D-E2C3-9C85-9EDD-165A92403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D571D4-29A1-990D-5FD6-7B1154E67B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413E8A-6AC3-1590-56EA-7503088865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C7D8C-37F5-21B8-60AC-4379D4D2A583}"/>
              </a:ext>
            </a:extLst>
          </p:cNvPr>
          <p:cNvSpPr>
            <a:spLocks noGrp="1"/>
          </p:cNvSpPr>
          <p:nvPr>
            <p:ph type="dt" sz="half" idx="10"/>
          </p:nvPr>
        </p:nvSpPr>
        <p:spPr/>
        <p:txBody>
          <a:bodyPr/>
          <a:lstStyle/>
          <a:p>
            <a:fld id="{BDCB648C-3348-458D-A5D9-578438D95AE3}" type="datetimeFigureOut">
              <a:rPr lang="en-US" smtClean="0"/>
              <a:t>10/3/2023</a:t>
            </a:fld>
            <a:endParaRPr lang="en-US"/>
          </a:p>
        </p:txBody>
      </p:sp>
      <p:sp>
        <p:nvSpPr>
          <p:cNvPr id="6" name="Footer Placeholder 5">
            <a:extLst>
              <a:ext uri="{FF2B5EF4-FFF2-40B4-BE49-F238E27FC236}">
                <a16:creationId xmlns:a16="http://schemas.microsoft.com/office/drawing/2014/main" id="{D35CEA19-1241-DF8F-7279-939F23815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7BB610-5EA7-97E6-FF5D-677ECDD83D8F}"/>
              </a:ext>
            </a:extLst>
          </p:cNvPr>
          <p:cNvSpPr>
            <a:spLocks noGrp="1"/>
          </p:cNvSpPr>
          <p:nvPr>
            <p:ph type="sldNum" sz="quarter" idx="12"/>
          </p:nvPr>
        </p:nvSpPr>
        <p:spPr/>
        <p:txBody>
          <a:bodyPr/>
          <a:lstStyle/>
          <a:p>
            <a:fld id="{6CB601DC-CC3F-468B-BDFE-AF92F0FBA58E}" type="slidenum">
              <a:rPr lang="en-US" smtClean="0"/>
              <a:t>‹#›</a:t>
            </a:fld>
            <a:endParaRPr lang="en-US"/>
          </a:p>
        </p:txBody>
      </p:sp>
    </p:spTree>
    <p:extLst>
      <p:ext uri="{BB962C8B-B14F-4D97-AF65-F5344CB8AC3E}">
        <p14:creationId xmlns:p14="http://schemas.microsoft.com/office/powerpoint/2010/main" val="289165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6A3F4-9609-0583-DD1D-2DE19DE811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CC78E8-4B38-D15B-8262-CEC889F0D7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78AD81-4B47-4C7B-F55B-9409A1B63C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FB436B-0B2E-E5E9-1322-0787CDC989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167917-BF54-10BE-601A-ACD2AA9AD8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80DDE0-736D-4AE6-CE49-B319D44C7A78}"/>
              </a:ext>
            </a:extLst>
          </p:cNvPr>
          <p:cNvSpPr>
            <a:spLocks noGrp="1"/>
          </p:cNvSpPr>
          <p:nvPr>
            <p:ph type="dt" sz="half" idx="10"/>
          </p:nvPr>
        </p:nvSpPr>
        <p:spPr/>
        <p:txBody>
          <a:bodyPr/>
          <a:lstStyle/>
          <a:p>
            <a:fld id="{BDCB648C-3348-458D-A5D9-578438D95AE3}" type="datetimeFigureOut">
              <a:rPr lang="en-US" smtClean="0"/>
              <a:t>10/3/2023</a:t>
            </a:fld>
            <a:endParaRPr lang="en-US"/>
          </a:p>
        </p:txBody>
      </p:sp>
      <p:sp>
        <p:nvSpPr>
          <p:cNvPr id="8" name="Footer Placeholder 7">
            <a:extLst>
              <a:ext uri="{FF2B5EF4-FFF2-40B4-BE49-F238E27FC236}">
                <a16:creationId xmlns:a16="http://schemas.microsoft.com/office/drawing/2014/main" id="{A9CB6B45-8E62-7BE2-11A2-BC209297B4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B0AF13-51A8-74C6-0FB1-5DE1755CEEF5}"/>
              </a:ext>
            </a:extLst>
          </p:cNvPr>
          <p:cNvSpPr>
            <a:spLocks noGrp="1"/>
          </p:cNvSpPr>
          <p:nvPr>
            <p:ph type="sldNum" sz="quarter" idx="12"/>
          </p:nvPr>
        </p:nvSpPr>
        <p:spPr/>
        <p:txBody>
          <a:bodyPr/>
          <a:lstStyle/>
          <a:p>
            <a:fld id="{6CB601DC-CC3F-468B-BDFE-AF92F0FBA58E}" type="slidenum">
              <a:rPr lang="en-US" smtClean="0"/>
              <a:t>‹#›</a:t>
            </a:fld>
            <a:endParaRPr lang="en-US"/>
          </a:p>
        </p:txBody>
      </p:sp>
    </p:spTree>
    <p:extLst>
      <p:ext uri="{BB962C8B-B14F-4D97-AF65-F5344CB8AC3E}">
        <p14:creationId xmlns:p14="http://schemas.microsoft.com/office/powerpoint/2010/main" val="475976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0F478-62A8-143D-423A-564E38C6D6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0382A0-711E-0EB4-D22F-369DB6EB3D82}"/>
              </a:ext>
            </a:extLst>
          </p:cNvPr>
          <p:cNvSpPr>
            <a:spLocks noGrp="1"/>
          </p:cNvSpPr>
          <p:nvPr>
            <p:ph type="dt" sz="half" idx="10"/>
          </p:nvPr>
        </p:nvSpPr>
        <p:spPr/>
        <p:txBody>
          <a:bodyPr/>
          <a:lstStyle/>
          <a:p>
            <a:fld id="{BDCB648C-3348-458D-A5D9-578438D95AE3}" type="datetimeFigureOut">
              <a:rPr lang="en-US" smtClean="0"/>
              <a:t>10/3/2023</a:t>
            </a:fld>
            <a:endParaRPr lang="en-US"/>
          </a:p>
        </p:txBody>
      </p:sp>
      <p:sp>
        <p:nvSpPr>
          <p:cNvPr id="4" name="Footer Placeholder 3">
            <a:extLst>
              <a:ext uri="{FF2B5EF4-FFF2-40B4-BE49-F238E27FC236}">
                <a16:creationId xmlns:a16="http://schemas.microsoft.com/office/drawing/2014/main" id="{3746F9F5-5A85-27FA-F35D-2040A71545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B6B3AE-BF1A-2B5F-51C0-AEC9FB335A22}"/>
              </a:ext>
            </a:extLst>
          </p:cNvPr>
          <p:cNvSpPr>
            <a:spLocks noGrp="1"/>
          </p:cNvSpPr>
          <p:nvPr>
            <p:ph type="sldNum" sz="quarter" idx="12"/>
          </p:nvPr>
        </p:nvSpPr>
        <p:spPr/>
        <p:txBody>
          <a:bodyPr/>
          <a:lstStyle/>
          <a:p>
            <a:fld id="{6CB601DC-CC3F-468B-BDFE-AF92F0FBA58E}" type="slidenum">
              <a:rPr lang="en-US" smtClean="0"/>
              <a:t>‹#›</a:t>
            </a:fld>
            <a:endParaRPr lang="en-US"/>
          </a:p>
        </p:txBody>
      </p:sp>
    </p:spTree>
    <p:extLst>
      <p:ext uri="{BB962C8B-B14F-4D97-AF65-F5344CB8AC3E}">
        <p14:creationId xmlns:p14="http://schemas.microsoft.com/office/powerpoint/2010/main" val="237494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80C2C8-A671-5D06-7849-1EA05065268E}"/>
              </a:ext>
            </a:extLst>
          </p:cNvPr>
          <p:cNvSpPr>
            <a:spLocks noGrp="1"/>
          </p:cNvSpPr>
          <p:nvPr>
            <p:ph type="dt" sz="half" idx="10"/>
          </p:nvPr>
        </p:nvSpPr>
        <p:spPr/>
        <p:txBody>
          <a:bodyPr/>
          <a:lstStyle/>
          <a:p>
            <a:fld id="{BDCB648C-3348-458D-A5D9-578438D95AE3}" type="datetimeFigureOut">
              <a:rPr lang="en-US" smtClean="0"/>
              <a:t>10/3/2023</a:t>
            </a:fld>
            <a:endParaRPr lang="en-US"/>
          </a:p>
        </p:txBody>
      </p:sp>
      <p:sp>
        <p:nvSpPr>
          <p:cNvPr id="3" name="Footer Placeholder 2">
            <a:extLst>
              <a:ext uri="{FF2B5EF4-FFF2-40B4-BE49-F238E27FC236}">
                <a16:creationId xmlns:a16="http://schemas.microsoft.com/office/drawing/2014/main" id="{62F2EC97-4BF8-DD46-D8AA-CC75DEE1B7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18E2D4-FBC0-D60D-4401-373032EAC642}"/>
              </a:ext>
            </a:extLst>
          </p:cNvPr>
          <p:cNvSpPr>
            <a:spLocks noGrp="1"/>
          </p:cNvSpPr>
          <p:nvPr>
            <p:ph type="sldNum" sz="quarter" idx="12"/>
          </p:nvPr>
        </p:nvSpPr>
        <p:spPr/>
        <p:txBody>
          <a:bodyPr/>
          <a:lstStyle/>
          <a:p>
            <a:fld id="{6CB601DC-CC3F-468B-BDFE-AF92F0FBA58E}" type="slidenum">
              <a:rPr lang="en-US" smtClean="0"/>
              <a:t>‹#›</a:t>
            </a:fld>
            <a:endParaRPr lang="en-US"/>
          </a:p>
        </p:txBody>
      </p:sp>
    </p:spTree>
    <p:extLst>
      <p:ext uri="{BB962C8B-B14F-4D97-AF65-F5344CB8AC3E}">
        <p14:creationId xmlns:p14="http://schemas.microsoft.com/office/powerpoint/2010/main" val="255607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C06A-9528-2074-3751-46260834B2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83E801-8004-C9BA-1788-0A90AF295A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E2D449-4A8B-4F74-DB1F-E749AF6CD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B539D-7DE4-7B7F-211A-568F1302F269}"/>
              </a:ext>
            </a:extLst>
          </p:cNvPr>
          <p:cNvSpPr>
            <a:spLocks noGrp="1"/>
          </p:cNvSpPr>
          <p:nvPr>
            <p:ph type="dt" sz="half" idx="10"/>
          </p:nvPr>
        </p:nvSpPr>
        <p:spPr/>
        <p:txBody>
          <a:bodyPr/>
          <a:lstStyle/>
          <a:p>
            <a:fld id="{BDCB648C-3348-458D-A5D9-578438D95AE3}" type="datetimeFigureOut">
              <a:rPr lang="en-US" smtClean="0"/>
              <a:t>10/3/2023</a:t>
            </a:fld>
            <a:endParaRPr lang="en-US"/>
          </a:p>
        </p:txBody>
      </p:sp>
      <p:sp>
        <p:nvSpPr>
          <p:cNvPr id="6" name="Footer Placeholder 5">
            <a:extLst>
              <a:ext uri="{FF2B5EF4-FFF2-40B4-BE49-F238E27FC236}">
                <a16:creationId xmlns:a16="http://schemas.microsoft.com/office/drawing/2014/main" id="{8041C986-240C-DEF3-3293-F48D47D908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170CC-05BF-F661-0F5F-95CB5B3CCD5F}"/>
              </a:ext>
            </a:extLst>
          </p:cNvPr>
          <p:cNvSpPr>
            <a:spLocks noGrp="1"/>
          </p:cNvSpPr>
          <p:nvPr>
            <p:ph type="sldNum" sz="quarter" idx="12"/>
          </p:nvPr>
        </p:nvSpPr>
        <p:spPr/>
        <p:txBody>
          <a:bodyPr/>
          <a:lstStyle/>
          <a:p>
            <a:fld id="{6CB601DC-CC3F-468B-BDFE-AF92F0FBA58E}" type="slidenum">
              <a:rPr lang="en-US" smtClean="0"/>
              <a:t>‹#›</a:t>
            </a:fld>
            <a:endParaRPr lang="en-US"/>
          </a:p>
        </p:txBody>
      </p:sp>
    </p:spTree>
    <p:extLst>
      <p:ext uri="{BB962C8B-B14F-4D97-AF65-F5344CB8AC3E}">
        <p14:creationId xmlns:p14="http://schemas.microsoft.com/office/powerpoint/2010/main" val="4236100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827BE-58FB-88AE-5B7B-5407D06902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21BD23-8171-03F7-456E-F585B346D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ED1553-E4EB-09D0-1D12-478E2C537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75A613-BA8D-3B90-E832-C6DC775B2A70}"/>
              </a:ext>
            </a:extLst>
          </p:cNvPr>
          <p:cNvSpPr>
            <a:spLocks noGrp="1"/>
          </p:cNvSpPr>
          <p:nvPr>
            <p:ph type="dt" sz="half" idx="10"/>
          </p:nvPr>
        </p:nvSpPr>
        <p:spPr/>
        <p:txBody>
          <a:bodyPr/>
          <a:lstStyle/>
          <a:p>
            <a:fld id="{BDCB648C-3348-458D-A5D9-578438D95AE3}" type="datetimeFigureOut">
              <a:rPr lang="en-US" smtClean="0"/>
              <a:t>10/3/2023</a:t>
            </a:fld>
            <a:endParaRPr lang="en-US"/>
          </a:p>
        </p:txBody>
      </p:sp>
      <p:sp>
        <p:nvSpPr>
          <p:cNvPr id="6" name="Footer Placeholder 5">
            <a:extLst>
              <a:ext uri="{FF2B5EF4-FFF2-40B4-BE49-F238E27FC236}">
                <a16:creationId xmlns:a16="http://schemas.microsoft.com/office/drawing/2014/main" id="{0BE4338A-76E1-56B9-702A-F0AA92D0A5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9DCE13-70AB-1BFD-01DB-31056C6587C4}"/>
              </a:ext>
            </a:extLst>
          </p:cNvPr>
          <p:cNvSpPr>
            <a:spLocks noGrp="1"/>
          </p:cNvSpPr>
          <p:nvPr>
            <p:ph type="sldNum" sz="quarter" idx="12"/>
          </p:nvPr>
        </p:nvSpPr>
        <p:spPr/>
        <p:txBody>
          <a:bodyPr/>
          <a:lstStyle/>
          <a:p>
            <a:fld id="{6CB601DC-CC3F-468B-BDFE-AF92F0FBA58E}" type="slidenum">
              <a:rPr lang="en-US" smtClean="0"/>
              <a:t>‹#›</a:t>
            </a:fld>
            <a:endParaRPr lang="en-US"/>
          </a:p>
        </p:txBody>
      </p:sp>
    </p:spTree>
    <p:extLst>
      <p:ext uri="{BB962C8B-B14F-4D97-AF65-F5344CB8AC3E}">
        <p14:creationId xmlns:p14="http://schemas.microsoft.com/office/powerpoint/2010/main" val="257894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78BA2-56AA-67F0-7A0B-1AA82F712D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A0FB28-5CFE-1059-6276-76CD89FCBC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09C4A1-88FA-8324-B6C7-6FBC9516C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B648C-3348-458D-A5D9-578438D95AE3}" type="datetimeFigureOut">
              <a:rPr lang="en-US" smtClean="0"/>
              <a:t>10/3/2023</a:t>
            </a:fld>
            <a:endParaRPr lang="en-US"/>
          </a:p>
        </p:txBody>
      </p:sp>
      <p:sp>
        <p:nvSpPr>
          <p:cNvPr id="5" name="Footer Placeholder 4">
            <a:extLst>
              <a:ext uri="{FF2B5EF4-FFF2-40B4-BE49-F238E27FC236}">
                <a16:creationId xmlns:a16="http://schemas.microsoft.com/office/drawing/2014/main" id="{D0E30704-82A7-2E4F-DF3E-D8E4787A0C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7AF53D-DA18-248E-8C21-24BBB38DF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601DC-CC3F-468B-BDFE-AF92F0FBA58E}" type="slidenum">
              <a:rPr lang="en-US" smtClean="0"/>
              <a:t>‹#›</a:t>
            </a:fld>
            <a:endParaRPr lang="en-US"/>
          </a:p>
        </p:txBody>
      </p:sp>
    </p:spTree>
    <p:extLst>
      <p:ext uri="{BB962C8B-B14F-4D97-AF65-F5344CB8AC3E}">
        <p14:creationId xmlns:p14="http://schemas.microsoft.com/office/powerpoint/2010/main" val="920422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0FD2E4-E973-8545-837D-308335615927}"/>
              </a:ext>
            </a:extLst>
          </p:cNvPr>
          <p:cNvSpPr/>
          <p:nvPr userDrawn="1"/>
        </p:nvSpPr>
        <p:spPr>
          <a:xfrm>
            <a:off x="0" y="6306422"/>
            <a:ext cx="12192000" cy="546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14F952F-5EBD-B441-98F8-D43B76A30678}"/>
              </a:ext>
            </a:extLst>
          </p:cNvPr>
          <p:cNvSpPr>
            <a:spLocks noGrp="1"/>
          </p:cNvSpPr>
          <p:nvPr>
            <p:ph type="title"/>
          </p:nvPr>
        </p:nvSpPr>
        <p:spPr>
          <a:xfrm>
            <a:off x="838200" y="641684"/>
            <a:ext cx="10515601" cy="10490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81CA2F-EAC7-514E-9EB6-8FA6917AA980}"/>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FEB6A-119A-4D49-B591-91D20A88E121}"/>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1">
                <a:solidFill>
                  <a:schemeClr val="tx1">
                    <a:tint val="75000"/>
                  </a:schemeClr>
                </a:solidFill>
              </a:defRPr>
            </a:lvl1pPr>
          </a:lstStyle>
          <a:p>
            <a:fld id="{52DBE217-D37F-3B46-A238-743F9246B98D}" type="datetime1">
              <a:rPr lang="en-US" smtClean="0"/>
              <a:t>10/3/2023</a:t>
            </a:fld>
            <a:endParaRPr lang="en-US"/>
          </a:p>
        </p:txBody>
      </p:sp>
      <p:sp>
        <p:nvSpPr>
          <p:cNvPr id="5" name="Footer Placeholder 4">
            <a:extLst>
              <a:ext uri="{FF2B5EF4-FFF2-40B4-BE49-F238E27FC236}">
                <a16:creationId xmlns:a16="http://schemas.microsoft.com/office/drawing/2014/main" id="{B24E5736-0CB6-7643-84E5-931F2AB59E72}"/>
              </a:ext>
            </a:extLst>
          </p:cNvPr>
          <p:cNvSpPr>
            <a:spLocks noGrp="1"/>
          </p:cNvSpPr>
          <p:nvPr>
            <p:ph type="ftr" sz="quarter" idx="3"/>
          </p:nvPr>
        </p:nvSpPr>
        <p:spPr>
          <a:xfrm>
            <a:off x="4038602" y="6356351"/>
            <a:ext cx="4114801" cy="365125"/>
          </a:xfrm>
          <a:prstGeom prst="rect">
            <a:avLst/>
          </a:prstGeom>
        </p:spPr>
        <p:txBody>
          <a:bodyPr vert="horz" lIns="91440" tIns="45720" rIns="91440" bIns="45720" rtlCol="0" anchor="ctr"/>
          <a:lstStyle>
            <a:lvl1pPr algn="ctr">
              <a:defRPr sz="120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3C9676-5C45-234F-83F7-F8661B50797B}"/>
              </a:ext>
            </a:extLst>
          </p:cNvPr>
          <p:cNvSpPr>
            <a:spLocks noGrp="1"/>
          </p:cNvSpPr>
          <p:nvPr>
            <p:ph type="sldNum" sz="quarter" idx="4"/>
          </p:nvPr>
        </p:nvSpPr>
        <p:spPr>
          <a:xfrm>
            <a:off x="8610602" y="6356351"/>
            <a:ext cx="2743200" cy="365125"/>
          </a:xfrm>
          <a:prstGeom prst="rect">
            <a:avLst/>
          </a:prstGeom>
        </p:spPr>
        <p:txBody>
          <a:bodyPr vert="horz" lIns="91440" tIns="45720" rIns="91440" bIns="45720" rtlCol="0" anchor="ctr"/>
          <a:lstStyle>
            <a:lvl1pPr algn="r">
              <a:defRPr sz="1201">
                <a:solidFill>
                  <a:schemeClr val="tx1">
                    <a:tint val="75000"/>
                  </a:schemeClr>
                </a:solidFill>
              </a:defRPr>
            </a:lvl1pPr>
          </a:lstStyle>
          <a:p>
            <a:fld id="{F81F0205-19D0-7E4A-9ED8-815C205B56F5}" type="slidenum">
              <a:rPr lang="en-US" smtClean="0"/>
              <a:t>‹#›</a:t>
            </a:fld>
            <a:endParaRPr lang="en-US"/>
          </a:p>
        </p:txBody>
      </p:sp>
      <p:pic>
        <p:nvPicPr>
          <p:cNvPr id="7"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12"/>
          <a:stretch>
            <a:fillRect/>
          </a:stretch>
        </p:blipFill>
        <p:spPr>
          <a:xfrm>
            <a:off x="9608718" y="130147"/>
            <a:ext cx="2438400" cy="677333"/>
          </a:xfrm>
          <a:prstGeom prst="rect">
            <a:avLst/>
          </a:prstGeo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50FD2E4-E973-8545-837D-308335615927}"/>
              </a:ext>
            </a:extLst>
          </p:cNvPr>
          <p:cNvSpPr/>
          <p:nvPr userDrawn="1"/>
        </p:nvSpPr>
        <p:spPr>
          <a:xfrm>
            <a:off x="0" y="6396911"/>
            <a:ext cx="12192000" cy="4610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64E323F0-759C-C749-AA22-883B54398341}"/>
              </a:ext>
            </a:extLst>
          </p:cNvPr>
          <p:cNvSpPr txBox="1">
            <a:spLocks/>
          </p:cNvSpPr>
          <p:nvPr userDrawn="1"/>
        </p:nvSpPr>
        <p:spPr>
          <a:xfrm>
            <a:off x="838201"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A414-2E57-E141-944D-0E383832F5B5}" type="datetime1">
              <a:rPr lang="en-US" smtClean="0"/>
              <a:pPr/>
              <a:t>10/3/2023</a:t>
            </a:fld>
            <a:endParaRPr lang="en-US" dirty="0"/>
          </a:p>
        </p:txBody>
      </p:sp>
      <p:sp>
        <p:nvSpPr>
          <p:cNvPr id="11" name="Slide Number Placeholder 5">
            <a:extLst>
              <a:ext uri="{FF2B5EF4-FFF2-40B4-BE49-F238E27FC236}">
                <a16:creationId xmlns:a16="http://schemas.microsoft.com/office/drawing/2014/main" id="{FBE463CF-D589-5343-9B25-534697E39CF9}"/>
              </a:ext>
            </a:extLst>
          </p:cNvPr>
          <p:cNvSpPr txBox="1">
            <a:spLocks/>
          </p:cNvSpPr>
          <p:nvPr userDrawn="1"/>
        </p:nvSpPr>
        <p:spPr>
          <a:xfrm>
            <a:off x="8763002"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1F0205-19D0-7E4A-9ED8-815C205B56F5}" type="slidenum">
              <a:rPr lang="en-US" smtClean="0"/>
              <a:pPr algn="r"/>
              <a:t>‹#›</a:t>
            </a:fld>
            <a:endParaRPr lang="en-US" dirty="0"/>
          </a:p>
        </p:txBody>
      </p:sp>
      <p:sp>
        <p:nvSpPr>
          <p:cNvPr id="12" name="Footer Placeholder 2"/>
          <p:cNvSpPr txBox="1">
            <a:spLocks/>
          </p:cNvSpPr>
          <p:nvPr userDrawn="1"/>
        </p:nvSpPr>
        <p:spPr>
          <a:xfrm>
            <a:off x="3581401" y="6451940"/>
            <a:ext cx="50413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Prepared by Care Transformation Collaborative of RI</a:t>
            </a:r>
          </a:p>
        </p:txBody>
      </p:sp>
    </p:spTree>
    <p:extLst>
      <p:ext uri="{BB962C8B-B14F-4D97-AF65-F5344CB8AC3E}">
        <p14:creationId xmlns:p14="http://schemas.microsoft.com/office/powerpoint/2010/main" val="317809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p:titleStyle>
    <p:body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chemeClr val="tx1"/>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chemeClr val="tx1"/>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84" rtl="0" eaLnBrk="1" latinLnBrk="0" hangingPunct="1">
        <a:defRPr sz="1801" kern="1200">
          <a:solidFill>
            <a:schemeClr val="tx1"/>
          </a:solidFill>
          <a:latin typeface="+mn-lt"/>
          <a:ea typeface="+mn-ea"/>
          <a:cs typeface="+mn-cs"/>
        </a:defRPr>
      </a:lvl1pPr>
      <a:lvl2pPr marL="457241" algn="l" defTabSz="914484" rtl="0" eaLnBrk="1" latinLnBrk="0" hangingPunct="1">
        <a:defRPr sz="1801" kern="1200">
          <a:solidFill>
            <a:schemeClr val="tx1"/>
          </a:solidFill>
          <a:latin typeface="+mn-lt"/>
          <a:ea typeface="+mn-ea"/>
          <a:cs typeface="+mn-cs"/>
        </a:defRPr>
      </a:lvl2pPr>
      <a:lvl3pPr marL="914484" algn="l" defTabSz="914484" rtl="0" eaLnBrk="1" latinLnBrk="0" hangingPunct="1">
        <a:defRPr sz="1801" kern="1200">
          <a:solidFill>
            <a:schemeClr val="tx1"/>
          </a:solidFill>
          <a:latin typeface="+mn-lt"/>
          <a:ea typeface="+mn-ea"/>
          <a:cs typeface="+mn-cs"/>
        </a:defRPr>
      </a:lvl3pPr>
      <a:lvl4pPr marL="1371725" algn="l" defTabSz="914484" rtl="0" eaLnBrk="1" latinLnBrk="0" hangingPunct="1">
        <a:defRPr sz="1801" kern="1200">
          <a:solidFill>
            <a:schemeClr val="tx1"/>
          </a:solidFill>
          <a:latin typeface="+mn-lt"/>
          <a:ea typeface="+mn-ea"/>
          <a:cs typeface="+mn-cs"/>
        </a:defRPr>
      </a:lvl4pPr>
      <a:lvl5pPr marL="1828966" algn="l" defTabSz="914484" rtl="0" eaLnBrk="1" latinLnBrk="0" hangingPunct="1">
        <a:defRPr sz="1801" kern="1200">
          <a:solidFill>
            <a:schemeClr val="tx1"/>
          </a:solidFill>
          <a:latin typeface="+mn-lt"/>
          <a:ea typeface="+mn-ea"/>
          <a:cs typeface="+mn-cs"/>
        </a:defRPr>
      </a:lvl5pPr>
      <a:lvl6pPr marL="2286209" algn="l" defTabSz="914484" rtl="0" eaLnBrk="1" latinLnBrk="0" hangingPunct="1">
        <a:defRPr sz="1801" kern="1200">
          <a:solidFill>
            <a:schemeClr val="tx1"/>
          </a:solidFill>
          <a:latin typeface="+mn-lt"/>
          <a:ea typeface="+mn-ea"/>
          <a:cs typeface="+mn-cs"/>
        </a:defRPr>
      </a:lvl6pPr>
      <a:lvl7pPr marL="2743449" algn="l" defTabSz="914484" rtl="0" eaLnBrk="1" latinLnBrk="0" hangingPunct="1">
        <a:defRPr sz="1801" kern="1200">
          <a:solidFill>
            <a:schemeClr val="tx1"/>
          </a:solidFill>
          <a:latin typeface="+mn-lt"/>
          <a:ea typeface="+mn-ea"/>
          <a:cs typeface="+mn-cs"/>
        </a:defRPr>
      </a:lvl7pPr>
      <a:lvl8pPr marL="3200692" algn="l" defTabSz="914484" rtl="0" eaLnBrk="1" latinLnBrk="0" hangingPunct="1">
        <a:defRPr sz="1801" kern="1200">
          <a:solidFill>
            <a:schemeClr val="tx1"/>
          </a:solidFill>
          <a:latin typeface="+mn-lt"/>
          <a:ea typeface="+mn-ea"/>
          <a:cs typeface="+mn-cs"/>
        </a:defRPr>
      </a:lvl8pPr>
      <a:lvl9pPr marL="3657933" algn="l" defTabSz="914484"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25950" y="6076435"/>
            <a:ext cx="464005" cy="342659"/>
          </a:xfrm>
          <a:prstGeom prst="rect">
            <a:avLst/>
          </a:prstGeom>
          <a:blipFill>
            <a:blip r:embed="rId7" cstate="print"/>
            <a:stretch>
              <a:fillRect/>
            </a:stretch>
          </a:blipFill>
        </p:spPr>
        <p:txBody>
          <a:bodyPr wrap="square" lIns="0" tIns="0" rIns="0" bIns="0" rtlCol="0"/>
          <a:lstStyle/>
          <a:p>
            <a:endParaRPr sz="1800"/>
          </a:p>
        </p:txBody>
      </p:sp>
      <p:sp>
        <p:nvSpPr>
          <p:cNvPr id="17" name="bk object 17"/>
          <p:cNvSpPr/>
          <p:nvPr/>
        </p:nvSpPr>
        <p:spPr>
          <a:xfrm>
            <a:off x="1129792" y="6237732"/>
            <a:ext cx="9753600" cy="45720"/>
          </a:xfrm>
          <a:prstGeom prst="rect">
            <a:avLst/>
          </a:prstGeom>
          <a:blipFill>
            <a:blip r:embed="rId8" cstate="print"/>
            <a:stretch>
              <a:fillRect/>
            </a:stretch>
          </a:blipFill>
        </p:spPr>
        <p:txBody>
          <a:bodyPr wrap="square" lIns="0" tIns="0" rIns="0" bIns="0" rtlCol="0"/>
          <a:lstStyle/>
          <a:p>
            <a:endParaRPr sz="1800"/>
          </a:p>
        </p:txBody>
      </p:sp>
      <p:sp>
        <p:nvSpPr>
          <p:cNvPr id="18" name="bk object 18"/>
          <p:cNvSpPr/>
          <p:nvPr/>
        </p:nvSpPr>
        <p:spPr>
          <a:xfrm>
            <a:off x="11090708" y="6076189"/>
            <a:ext cx="713128" cy="313735"/>
          </a:xfrm>
          <a:prstGeom prst="rect">
            <a:avLst/>
          </a:prstGeom>
          <a:blipFill>
            <a:blip r:embed="rId9" cstate="print"/>
            <a:stretch>
              <a:fillRect/>
            </a:stretch>
          </a:blipFill>
        </p:spPr>
        <p:txBody>
          <a:bodyPr wrap="square" lIns="0" tIns="0" rIns="0" bIns="0" rtlCol="0"/>
          <a:lstStyle/>
          <a:p>
            <a:endParaRPr sz="1800"/>
          </a:p>
        </p:txBody>
      </p:sp>
      <p:sp>
        <p:nvSpPr>
          <p:cNvPr id="19" name="bk object 19"/>
          <p:cNvSpPr/>
          <p:nvPr/>
        </p:nvSpPr>
        <p:spPr>
          <a:xfrm>
            <a:off x="11065424" y="6061900"/>
            <a:ext cx="763693" cy="365760"/>
          </a:xfrm>
          <a:custGeom>
            <a:avLst/>
            <a:gdLst/>
            <a:ahLst/>
            <a:cxnLst/>
            <a:rect l="l" t="t" r="r" b="b"/>
            <a:pathLst>
              <a:path w="572770" h="365760">
                <a:moveTo>
                  <a:pt x="0" y="365379"/>
                </a:moveTo>
                <a:lnTo>
                  <a:pt x="572643" y="365379"/>
                </a:lnTo>
                <a:lnTo>
                  <a:pt x="572643" y="0"/>
                </a:lnTo>
                <a:lnTo>
                  <a:pt x="0" y="0"/>
                </a:lnTo>
                <a:lnTo>
                  <a:pt x="0" y="365379"/>
                </a:lnTo>
                <a:close/>
              </a:path>
            </a:pathLst>
          </a:custGeom>
          <a:ln w="28575">
            <a:solidFill>
              <a:srgbClr val="FFFFFF"/>
            </a:solidFill>
          </a:ln>
        </p:spPr>
        <p:txBody>
          <a:bodyPr wrap="square" lIns="0" tIns="0" rIns="0" bIns="0" rtlCol="0"/>
          <a:lstStyle/>
          <a:p>
            <a:endParaRPr sz="1800"/>
          </a:p>
        </p:txBody>
      </p:sp>
      <p:sp>
        <p:nvSpPr>
          <p:cNvPr id="2" name="Holder 2"/>
          <p:cNvSpPr>
            <a:spLocks noGrp="1"/>
          </p:cNvSpPr>
          <p:nvPr>
            <p:ph type="title"/>
          </p:nvPr>
        </p:nvSpPr>
        <p:spPr>
          <a:xfrm>
            <a:off x="2334769" y="282906"/>
            <a:ext cx="7522463" cy="415498"/>
          </a:xfrm>
          <a:prstGeom prst="rect">
            <a:avLst/>
          </a:prstGeom>
        </p:spPr>
        <p:txBody>
          <a:bodyPr wrap="square" lIns="0" tIns="0" rIns="0" bIns="0">
            <a:spAutoFit/>
          </a:bodyPr>
          <a:lstStyle>
            <a:lvl1pPr>
              <a:defRPr sz="2700" b="0" i="0">
                <a:solidFill>
                  <a:srgbClr val="4471C4"/>
                </a:solidFill>
                <a:latin typeface="Calibri Light"/>
                <a:cs typeface="Calibri Light"/>
              </a:defRPr>
            </a:lvl1pPr>
          </a:lstStyle>
          <a:p>
            <a:endParaRPr/>
          </a:p>
        </p:txBody>
      </p:sp>
      <p:sp>
        <p:nvSpPr>
          <p:cNvPr id="3" name="Holder 3"/>
          <p:cNvSpPr>
            <a:spLocks noGrp="1"/>
          </p:cNvSpPr>
          <p:nvPr>
            <p:ph type="body" idx="1"/>
          </p:nvPr>
        </p:nvSpPr>
        <p:spPr>
          <a:xfrm>
            <a:off x="397460" y="2402036"/>
            <a:ext cx="11397081" cy="400110"/>
          </a:xfrm>
          <a:prstGeom prst="rect">
            <a:avLst/>
          </a:prstGeom>
        </p:spPr>
        <p:txBody>
          <a:bodyPr wrap="square" lIns="0" tIns="0" rIns="0" bIns="0">
            <a:spAutoFit/>
          </a:bodyPr>
          <a:lstStyle>
            <a:lvl1pPr>
              <a:defRPr sz="2600" b="0" i="0">
                <a:solidFill>
                  <a:srgbClr val="404040"/>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10/3/2023</a:t>
            </a:fld>
            <a:endParaRPr lang="en-US"/>
          </a:p>
        </p:txBody>
      </p:sp>
      <p:sp>
        <p:nvSpPr>
          <p:cNvPr id="6" name="Holder 6"/>
          <p:cNvSpPr>
            <a:spLocks noGrp="1"/>
          </p:cNvSpPr>
          <p:nvPr>
            <p:ph type="sldNum" sz="quarter" idx="7"/>
          </p:nvPr>
        </p:nvSpPr>
        <p:spPr>
          <a:xfrm>
            <a:off x="10973646" y="6465214"/>
            <a:ext cx="309033" cy="156068"/>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38100">
              <a:lnSpc>
                <a:spcPts val="1240"/>
              </a:lnSpc>
            </a:pPr>
            <a:fld id="{81D60167-4931-47E6-BA6A-407CBD079E47}" type="slidenum">
              <a:rPr lang="en-US" smtClean="0"/>
              <a:pPr marL="38100">
                <a:lnSpc>
                  <a:spcPts val="1240"/>
                </a:lnSpc>
              </a:pPr>
              <a:t>‹#›</a:t>
            </a:fld>
            <a:endParaRPr lang="en-US" dirty="0"/>
          </a:p>
        </p:txBody>
      </p:sp>
    </p:spTree>
    <p:extLst>
      <p:ext uri="{BB962C8B-B14F-4D97-AF65-F5344CB8AC3E}">
        <p14:creationId xmlns:p14="http://schemas.microsoft.com/office/powerpoint/2010/main" val="19709279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image" Target="../media/image36.png"/><Relationship Id="rId18" Type="http://schemas.openxmlformats.org/officeDocument/2006/relationships/image" Target="../media/image41.jpeg"/><Relationship Id="rId3" Type="http://schemas.openxmlformats.org/officeDocument/2006/relationships/image" Target="../media/image26.jpg"/><Relationship Id="rId7" Type="http://schemas.openxmlformats.org/officeDocument/2006/relationships/image" Target="../media/image30.jpg"/><Relationship Id="rId12" Type="http://schemas.openxmlformats.org/officeDocument/2006/relationships/image" Target="../media/image35.jpeg"/><Relationship Id="rId17" Type="http://schemas.openxmlformats.org/officeDocument/2006/relationships/image" Target="../media/image40.jpeg"/><Relationship Id="rId2" Type="http://schemas.openxmlformats.org/officeDocument/2006/relationships/image" Target="../media/image25.jpg"/><Relationship Id="rId16" Type="http://schemas.openxmlformats.org/officeDocument/2006/relationships/image" Target="../media/image39.jpeg"/><Relationship Id="rId1" Type="http://schemas.openxmlformats.org/officeDocument/2006/relationships/slideLayout" Target="../slideLayouts/slideLayout23.xml"/><Relationship Id="rId6" Type="http://schemas.openxmlformats.org/officeDocument/2006/relationships/image" Target="../media/image29.jpg"/><Relationship Id="rId11" Type="http://schemas.openxmlformats.org/officeDocument/2006/relationships/image" Target="../media/image34.png"/><Relationship Id="rId5" Type="http://schemas.openxmlformats.org/officeDocument/2006/relationships/image" Target="../media/image28.jpg"/><Relationship Id="rId15" Type="http://schemas.openxmlformats.org/officeDocument/2006/relationships/image" Target="../media/image38.jpeg"/><Relationship Id="rId10" Type="http://schemas.openxmlformats.org/officeDocument/2006/relationships/image" Target="../media/image33.jpg"/><Relationship Id="rId4" Type="http://schemas.openxmlformats.org/officeDocument/2006/relationships/image" Target="../media/image27.png"/><Relationship Id="rId9" Type="http://schemas.openxmlformats.org/officeDocument/2006/relationships/image" Target="../media/image32.jpg"/><Relationship Id="rId1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F9D0-177F-F74F-A413-EB4552D23CAA}"/>
              </a:ext>
            </a:extLst>
          </p:cNvPr>
          <p:cNvSpPr>
            <a:spLocks noGrp="1"/>
          </p:cNvSpPr>
          <p:nvPr>
            <p:ph type="ctrTitle"/>
          </p:nvPr>
        </p:nvSpPr>
        <p:spPr>
          <a:xfrm>
            <a:off x="601576" y="2459736"/>
            <a:ext cx="10988843" cy="2162671"/>
          </a:xfrm>
          <a:noFill/>
        </p:spPr>
        <p:txBody>
          <a:bodyPr>
            <a:noAutofit/>
          </a:bodyPr>
          <a:lstStyle/>
          <a:p>
            <a:pPr>
              <a:lnSpc>
                <a:spcPct val="100000"/>
              </a:lnSpc>
            </a:pPr>
            <a:r>
              <a:rPr lang="en-US" sz="4400" dirty="0">
                <a:latin typeface="Arial" panose="020B0604020202020204" pitchFamily="34" charset="0"/>
                <a:cs typeface="Arial" panose="020B0604020202020204" pitchFamily="34" charset="0"/>
              </a:rPr>
              <a:t>Advancing Strategic Community Based Partnerships</a:t>
            </a:r>
            <a:endParaRPr lang="en-US" sz="4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9D9FD27-3215-7646-8BC6-07EB71AFD9E5}"/>
              </a:ext>
            </a:extLst>
          </p:cNvPr>
          <p:cNvSpPr>
            <a:spLocks noGrp="1"/>
          </p:cNvSpPr>
          <p:nvPr>
            <p:ph type="subTitle" idx="1"/>
          </p:nvPr>
        </p:nvSpPr>
        <p:spPr>
          <a:xfrm>
            <a:off x="601576" y="4622407"/>
            <a:ext cx="10988843" cy="1010654"/>
          </a:xfrm>
        </p:spPr>
        <p:txBody>
          <a:bodyPr>
            <a:normAutofit/>
          </a:bodyPr>
          <a:lstStyle/>
          <a:p>
            <a:r>
              <a:rPr lang="en-US" dirty="0"/>
              <a:t>CTC-RI Annual Conference| October 5, 2023</a:t>
            </a:r>
          </a:p>
        </p:txBody>
      </p:sp>
    </p:spTree>
    <p:extLst>
      <p:ext uri="{BB962C8B-B14F-4D97-AF65-F5344CB8AC3E}">
        <p14:creationId xmlns:p14="http://schemas.microsoft.com/office/powerpoint/2010/main" val="220849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C73AE3-E2F7-21AF-B6F6-F01E423F9D0F}"/>
              </a:ext>
            </a:extLst>
          </p:cNvPr>
          <p:cNvSpPr>
            <a:spLocks noGrp="1"/>
          </p:cNvSpPr>
          <p:nvPr>
            <p:ph type="title"/>
          </p:nvPr>
        </p:nvSpPr>
        <p:spPr>
          <a:xfrm>
            <a:off x="1115568" y="548640"/>
            <a:ext cx="10168128" cy="1179576"/>
          </a:xfrm>
        </p:spPr>
        <p:txBody>
          <a:bodyPr>
            <a:normAutofit/>
          </a:bodyPr>
          <a:lstStyle/>
          <a:p>
            <a:r>
              <a:rPr lang="en-US" sz="4000" b="1" dirty="0">
                <a:solidFill>
                  <a:schemeClr val="accent1"/>
                </a:solidFill>
              </a:rPr>
              <a:t>Bliss’s Second Law of Successful Partnerships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E628F23-79B1-1440-E4C2-0FC7E77776CD}"/>
              </a:ext>
            </a:extLst>
          </p:cNvPr>
          <p:cNvSpPr>
            <a:spLocks noGrp="1"/>
          </p:cNvSpPr>
          <p:nvPr>
            <p:ph idx="1"/>
          </p:nvPr>
        </p:nvSpPr>
        <p:spPr>
          <a:xfrm>
            <a:off x="1115568" y="2481943"/>
            <a:ext cx="10168128" cy="3695020"/>
          </a:xfrm>
        </p:spPr>
        <p:txBody>
          <a:bodyPr anchor="ctr">
            <a:normAutofit fontScale="92500" lnSpcReduction="10000"/>
          </a:bodyPr>
          <a:lstStyle/>
          <a:p>
            <a:pPr marL="0" indent="0" algn="ctr">
              <a:buNone/>
            </a:pPr>
            <a:r>
              <a:rPr lang="en-US" sz="7200" b="1" dirty="0"/>
              <a:t>A partnership must work for everyone …</a:t>
            </a:r>
          </a:p>
          <a:p>
            <a:pPr marL="0" indent="0" algn="ctr">
              <a:buNone/>
            </a:pPr>
            <a:r>
              <a:rPr lang="en-US" sz="7200" b="1" dirty="0"/>
              <a:t>…or it will </a:t>
            </a:r>
            <a:r>
              <a:rPr lang="en-US" sz="7200" b="1" dirty="0">
                <a:solidFill>
                  <a:srgbClr val="C00000"/>
                </a:solidFill>
              </a:rPr>
              <a:t>not work </a:t>
            </a:r>
            <a:r>
              <a:rPr lang="en-US" sz="7200" b="1" dirty="0"/>
              <a:t>and it’s </a:t>
            </a:r>
            <a:r>
              <a:rPr lang="en-US" sz="7200" b="1" dirty="0">
                <a:solidFill>
                  <a:srgbClr val="C00000"/>
                </a:solidFill>
              </a:rPr>
              <a:t>NOT a partnership</a:t>
            </a:r>
            <a:r>
              <a:rPr lang="en-US" sz="7200" b="1" dirty="0"/>
              <a:t>.</a:t>
            </a:r>
          </a:p>
        </p:txBody>
      </p:sp>
    </p:spTree>
    <p:extLst>
      <p:ext uri="{BB962C8B-B14F-4D97-AF65-F5344CB8AC3E}">
        <p14:creationId xmlns:p14="http://schemas.microsoft.com/office/powerpoint/2010/main" val="2651356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99A79-4CAC-6386-F092-C868E141117E}"/>
              </a:ext>
            </a:extLst>
          </p:cNvPr>
          <p:cNvSpPr>
            <a:spLocks noGrp="1"/>
          </p:cNvSpPr>
          <p:nvPr>
            <p:ph type="title"/>
          </p:nvPr>
        </p:nvSpPr>
        <p:spPr/>
        <p:txBody>
          <a:bodyPr/>
          <a:lstStyle/>
          <a:p>
            <a:r>
              <a:rPr lang="en-US" b="1" dirty="0">
                <a:solidFill>
                  <a:schemeClr val="accent1"/>
                </a:solidFill>
              </a:rPr>
              <a:t>Partnerships are a two-way street</a:t>
            </a:r>
          </a:p>
        </p:txBody>
      </p:sp>
      <p:pic>
        <p:nvPicPr>
          <p:cNvPr id="1026" name="Picture 2" descr="One-Way :: Do Not Enter Signs | Signs, Signals &amp; Road Markings | Pass  Driver's Test">
            <a:extLst>
              <a:ext uri="{FF2B5EF4-FFF2-40B4-BE49-F238E27FC236}">
                <a16:creationId xmlns:a16="http://schemas.microsoft.com/office/drawing/2014/main" id="{BE9FCDBB-5A0D-CB70-3E7C-6833941F44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9125" y="1435576"/>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No sign with solid fill">
            <a:extLst>
              <a:ext uri="{FF2B5EF4-FFF2-40B4-BE49-F238E27FC236}">
                <a16:creationId xmlns:a16="http://schemas.microsoft.com/office/drawing/2014/main" id="{2C7DD3ED-79E4-B90E-4C16-1181E41101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5374" y="1209674"/>
            <a:ext cx="1981201" cy="1981201"/>
          </a:xfrm>
          <a:prstGeom prst="rect">
            <a:avLst/>
          </a:prstGeom>
        </p:spPr>
      </p:pic>
      <p:sp>
        <p:nvSpPr>
          <p:cNvPr id="6" name="TextBox 5">
            <a:extLst>
              <a:ext uri="{FF2B5EF4-FFF2-40B4-BE49-F238E27FC236}">
                <a16:creationId xmlns:a16="http://schemas.microsoft.com/office/drawing/2014/main" id="{3E8B6D37-E54C-9253-48FC-DBB7DF28A330}"/>
              </a:ext>
            </a:extLst>
          </p:cNvPr>
          <p:cNvSpPr txBox="1"/>
          <p:nvPr/>
        </p:nvSpPr>
        <p:spPr>
          <a:xfrm>
            <a:off x="1485900" y="3305175"/>
            <a:ext cx="9867900" cy="3231654"/>
          </a:xfrm>
          <a:prstGeom prst="rect">
            <a:avLst/>
          </a:prstGeom>
          <a:noFill/>
        </p:spPr>
        <p:txBody>
          <a:bodyPr wrap="square" rtlCol="0">
            <a:spAutoFit/>
          </a:bodyPr>
          <a:lstStyle/>
          <a:p>
            <a:r>
              <a:rPr lang="en-US" sz="2800" b="1" dirty="0"/>
              <a:t>The Questions You </a:t>
            </a:r>
            <a:r>
              <a:rPr lang="en-US" sz="2800" b="1" i="1" dirty="0"/>
              <a:t>Should Be </a:t>
            </a:r>
            <a:r>
              <a:rPr lang="en-US" sz="2800" b="1" dirty="0"/>
              <a:t>Asking Your Partners:</a:t>
            </a:r>
          </a:p>
          <a:p>
            <a:endParaRPr lang="en-US" dirty="0"/>
          </a:p>
          <a:p>
            <a:pPr marL="285750" indent="-285750">
              <a:buFont typeface="Arial" panose="020B0604020202020204" pitchFamily="34" charset="0"/>
              <a:buChar char="•"/>
            </a:pPr>
            <a:r>
              <a:rPr lang="en-US" sz="2000" dirty="0"/>
              <a:t>What resources </a:t>
            </a:r>
            <a:r>
              <a:rPr lang="en-US" sz="2000" b="1" i="1" dirty="0"/>
              <a:t>do you need </a:t>
            </a:r>
            <a:r>
              <a:rPr lang="en-US" sz="2000" dirty="0"/>
              <a:t>to fully and fairly compensate you and support everyone at your organization contributing to this work?</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How can this partnership </a:t>
            </a:r>
            <a:r>
              <a:rPr lang="en-US" sz="2000" b="1" i="1" dirty="0"/>
              <a:t>help you achieve your priorities</a:t>
            </a:r>
            <a:r>
              <a:rPr lang="en-US" sz="2000" dirty="0"/>
              <a:t>?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What can WE do for YOU?</a:t>
            </a:r>
            <a:r>
              <a:rPr lang="en-US" sz="2000" dirty="0"/>
              <a:t> What are YOUR organizational needs? What do YOUR clients need that we could help with?</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963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C73AE3-E2F7-21AF-B6F6-F01E423F9D0F}"/>
              </a:ext>
            </a:extLst>
          </p:cNvPr>
          <p:cNvSpPr>
            <a:spLocks noGrp="1"/>
          </p:cNvSpPr>
          <p:nvPr>
            <p:ph type="title"/>
          </p:nvPr>
        </p:nvSpPr>
        <p:spPr>
          <a:xfrm>
            <a:off x="1115568" y="548640"/>
            <a:ext cx="10168128" cy="1179576"/>
          </a:xfrm>
        </p:spPr>
        <p:txBody>
          <a:bodyPr>
            <a:normAutofit/>
          </a:bodyPr>
          <a:lstStyle/>
          <a:p>
            <a:r>
              <a:rPr lang="en-US" sz="4000" b="1" dirty="0">
                <a:solidFill>
                  <a:schemeClr val="accent1"/>
                </a:solidFill>
              </a:rPr>
              <a:t>What does this look like?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Graphic 4" descr="Circles with arrows with solid fill">
            <a:extLst>
              <a:ext uri="{FF2B5EF4-FFF2-40B4-BE49-F238E27FC236}">
                <a16:creationId xmlns:a16="http://schemas.microsoft.com/office/drawing/2014/main" id="{151629A0-E758-E865-E57A-CD4BA9B66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850" y="1647706"/>
            <a:ext cx="5824855" cy="5824855"/>
          </a:xfrm>
          <a:prstGeom prst="rect">
            <a:avLst/>
          </a:prstGeom>
        </p:spPr>
      </p:pic>
      <p:sp>
        <p:nvSpPr>
          <p:cNvPr id="3" name="Content Placeholder 2">
            <a:extLst>
              <a:ext uri="{FF2B5EF4-FFF2-40B4-BE49-F238E27FC236}">
                <a16:creationId xmlns:a16="http://schemas.microsoft.com/office/drawing/2014/main" id="{5E628F23-79B1-1440-E4C2-0FC7E77776CD}"/>
              </a:ext>
            </a:extLst>
          </p:cNvPr>
          <p:cNvSpPr>
            <a:spLocks noGrp="1"/>
          </p:cNvSpPr>
          <p:nvPr>
            <p:ph idx="1"/>
          </p:nvPr>
        </p:nvSpPr>
        <p:spPr>
          <a:xfrm>
            <a:off x="1115568" y="2276856"/>
            <a:ext cx="10168128" cy="4566557"/>
          </a:xfrm>
        </p:spPr>
        <p:txBody>
          <a:bodyPr anchor="t">
            <a:normAutofit fontScale="92500" lnSpcReduction="20000"/>
          </a:bodyPr>
          <a:lstStyle/>
          <a:p>
            <a:r>
              <a:rPr lang="en-US" sz="3200" b="1" dirty="0"/>
              <a:t>You’re a doctor’s office! Do “doctor stuff.”</a:t>
            </a:r>
          </a:p>
          <a:p>
            <a:pPr lvl="1"/>
            <a:r>
              <a:rPr lang="en-US" sz="2200" dirty="0"/>
              <a:t>You want this organization to </a:t>
            </a:r>
            <a:r>
              <a:rPr lang="en-US" sz="2200" b="1" i="1" dirty="0"/>
              <a:t>open their doors </a:t>
            </a:r>
            <a:r>
              <a:rPr lang="en-US" sz="2200" dirty="0"/>
              <a:t>to your patients, you should </a:t>
            </a:r>
            <a:r>
              <a:rPr lang="en-US" sz="2200" b="1" i="1" dirty="0"/>
              <a:t>open your doors </a:t>
            </a:r>
            <a:r>
              <a:rPr lang="en-US" sz="2200" dirty="0"/>
              <a:t>to their clients. </a:t>
            </a:r>
          </a:p>
          <a:p>
            <a:pPr marL="914400" lvl="2" indent="0">
              <a:buNone/>
            </a:pPr>
            <a:r>
              <a:rPr lang="en-US" sz="1900" b="1" dirty="0"/>
              <a:t>Accept New Patient Referrals</a:t>
            </a:r>
            <a:r>
              <a:rPr lang="en-US" sz="1900" dirty="0"/>
              <a:t>			</a:t>
            </a:r>
            <a:r>
              <a:rPr lang="en-US" sz="1900" b="1" dirty="0"/>
              <a:t>Patient Education @ CBO</a:t>
            </a:r>
          </a:p>
          <a:p>
            <a:pPr marL="914400" lvl="2" indent="0">
              <a:buNone/>
            </a:pPr>
            <a:r>
              <a:rPr lang="en-US" sz="1900" b="1" dirty="0"/>
              <a:t>Do a “Clinic” @ the CBO </a:t>
            </a:r>
            <a:r>
              <a:rPr lang="en-US" sz="1500" dirty="0"/>
              <a:t>(Blood Pressure Checks, etc.)</a:t>
            </a:r>
            <a:r>
              <a:rPr lang="en-US" sz="1900" dirty="0"/>
              <a:t>		</a:t>
            </a:r>
            <a:r>
              <a:rPr lang="en-US" sz="1900" b="1" dirty="0"/>
              <a:t>Staff Education @ CBO</a:t>
            </a:r>
          </a:p>
          <a:p>
            <a:endParaRPr lang="en-US" sz="2200" b="1" dirty="0"/>
          </a:p>
          <a:p>
            <a:r>
              <a:rPr lang="en-US" sz="3500" b="1" dirty="0"/>
              <a:t>Share outcomes data – anonymous, aggregated, etc. </a:t>
            </a:r>
          </a:p>
          <a:p>
            <a:pPr lvl="1"/>
            <a:r>
              <a:rPr lang="en-US" sz="2200" dirty="0"/>
              <a:t>Help this organization demonstrate the impact they are making with their services.</a:t>
            </a:r>
          </a:p>
          <a:p>
            <a:endParaRPr lang="en-US" sz="1700" b="1" dirty="0"/>
          </a:p>
          <a:p>
            <a:r>
              <a:rPr lang="en-US" sz="3500" b="1" dirty="0"/>
              <a:t>Your time is valuable. Your expertise is valuable. </a:t>
            </a:r>
            <a:r>
              <a:rPr lang="en-US" sz="3500" b="1" dirty="0">
                <a:solidFill>
                  <a:schemeClr val="accent1"/>
                </a:solidFill>
              </a:rPr>
              <a:t>So is the time and expertise of your community partners. </a:t>
            </a:r>
          </a:p>
          <a:p>
            <a:pPr lvl="1"/>
            <a:r>
              <a:rPr lang="en-US" b="1" dirty="0"/>
              <a:t>Pay for it!</a:t>
            </a:r>
          </a:p>
          <a:p>
            <a:pPr lvl="1"/>
            <a:r>
              <a:rPr lang="en-US" b="1" dirty="0"/>
              <a:t>Listen and learn from their expertise</a:t>
            </a:r>
          </a:p>
        </p:txBody>
      </p:sp>
    </p:spTree>
    <p:extLst>
      <p:ext uri="{BB962C8B-B14F-4D97-AF65-F5344CB8AC3E}">
        <p14:creationId xmlns:p14="http://schemas.microsoft.com/office/powerpoint/2010/main" val="1255486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C73AE3-E2F7-21AF-B6F6-F01E423F9D0F}"/>
              </a:ext>
            </a:extLst>
          </p:cNvPr>
          <p:cNvSpPr>
            <a:spLocks noGrp="1"/>
          </p:cNvSpPr>
          <p:nvPr>
            <p:ph type="title"/>
          </p:nvPr>
        </p:nvSpPr>
        <p:spPr>
          <a:xfrm>
            <a:off x="1115568" y="548640"/>
            <a:ext cx="10168128" cy="1179576"/>
          </a:xfrm>
        </p:spPr>
        <p:txBody>
          <a:bodyPr>
            <a:normAutofit/>
          </a:bodyPr>
          <a:lstStyle/>
          <a:p>
            <a:r>
              <a:rPr lang="en-US" sz="4000" b="1" dirty="0">
                <a:solidFill>
                  <a:schemeClr val="accent1"/>
                </a:solidFill>
              </a:rPr>
              <a:t>Bliss’s Third Law of Successful Partnerships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E628F23-79B1-1440-E4C2-0FC7E77776CD}"/>
              </a:ext>
            </a:extLst>
          </p:cNvPr>
          <p:cNvSpPr>
            <a:spLocks noGrp="1"/>
          </p:cNvSpPr>
          <p:nvPr>
            <p:ph idx="1"/>
          </p:nvPr>
        </p:nvSpPr>
        <p:spPr>
          <a:xfrm>
            <a:off x="1057868" y="2276856"/>
            <a:ext cx="10168128" cy="3695020"/>
          </a:xfrm>
        </p:spPr>
        <p:txBody>
          <a:bodyPr anchor="ctr">
            <a:normAutofit/>
          </a:bodyPr>
          <a:lstStyle/>
          <a:p>
            <a:pPr marL="0" indent="0" algn="ctr">
              <a:buNone/>
            </a:pPr>
            <a:r>
              <a:rPr lang="en-US" sz="7200" b="1" dirty="0"/>
              <a:t>Good…is Good Enough</a:t>
            </a:r>
          </a:p>
          <a:p>
            <a:pPr marL="0" indent="0" algn="ctr">
              <a:buNone/>
            </a:pPr>
            <a:r>
              <a:rPr lang="en-US" sz="5400" b="1" i="1" dirty="0"/>
              <a:t>And a It’s Very Good Place to Start</a:t>
            </a:r>
          </a:p>
        </p:txBody>
      </p:sp>
    </p:spTree>
    <p:extLst>
      <p:ext uri="{BB962C8B-B14F-4D97-AF65-F5344CB8AC3E}">
        <p14:creationId xmlns:p14="http://schemas.microsoft.com/office/powerpoint/2010/main" val="3279106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628F23-79B1-1440-E4C2-0FC7E77776CD}"/>
              </a:ext>
            </a:extLst>
          </p:cNvPr>
          <p:cNvSpPr>
            <a:spLocks noGrp="1"/>
          </p:cNvSpPr>
          <p:nvPr>
            <p:ph idx="1"/>
          </p:nvPr>
        </p:nvSpPr>
        <p:spPr>
          <a:xfrm>
            <a:off x="563193" y="1901880"/>
            <a:ext cx="4559425" cy="3979585"/>
          </a:xfrm>
        </p:spPr>
        <p:txBody>
          <a:bodyPr anchor="ctr">
            <a:normAutofit/>
          </a:bodyPr>
          <a:lstStyle/>
          <a:p>
            <a:pPr marL="0" indent="0">
              <a:buNone/>
            </a:pPr>
            <a:r>
              <a:rPr lang="en-US" sz="6600" b="1" dirty="0">
                <a:solidFill>
                  <a:srgbClr val="00B050"/>
                </a:solidFill>
              </a:rPr>
              <a:t>Get Started!</a:t>
            </a:r>
          </a:p>
          <a:p>
            <a:pPr marL="0" indent="0">
              <a:buNone/>
            </a:pPr>
            <a:r>
              <a:rPr lang="en-US" sz="3600" b="1" i="1" dirty="0"/>
              <a:t>Paralysis by analysis doesn’t help anyone.</a:t>
            </a:r>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o Sign Images – Browse 163,581 Stock Photos, Vectors, and Video | Adobe  Stock">
            <a:extLst>
              <a:ext uri="{FF2B5EF4-FFF2-40B4-BE49-F238E27FC236}">
                <a16:creationId xmlns:a16="http://schemas.microsoft.com/office/drawing/2014/main" id="{F4101D04-93C5-FC87-EBD2-E8DF5C2B15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 r="22218" b="1"/>
          <a:stretch/>
        </p:blipFill>
        <p:spPr bwMode="auto">
          <a:xfrm>
            <a:off x="6473990" y="1195592"/>
            <a:ext cx="4311043" cy="417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837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EC918-7164-80EA-CE6D-04EC4F4B2E5C}"/>
              </a:ext>
            </a:extLst>
          </p:cNvPr>
          <p:cNvSpPr>
            <a:spLocks noGrp="1"/>
          </p:cNvSpPr>
          <p:nvPr>
            <p:ph type="title"/>
          </p:nvPr>
        </p:nvSpPr>
        <p:spPr/>
        <p:txBody>
          <a:bodyPr/>
          <a:lstStyle/>
          <a:p>
            <a:r>
              <a:rPr lang="en-US" b="1" dirty="0">
                <a:solidFill>
                  <a:schemeClr val="accent1"/>
                </a:solidFill>
              </a:rPr>
              <a:t>The Story of One Partnership</a:t>
            </a:r>
          </a:p>
        </p:txBody>
      </p:sp>
      <p:sp>
        <p:nvSpPr>
          <p:cNvPr id="3" name="Content Placeholder 2">
            <a:extLst>
              <a:ext uri="{FF2B5EF4-FFF2-40B4-BE49-F238E27FC236}">
                <a16:creationId xmlns:a16="http://schemas.microsoft.com/office/drawing/2014/main" id="{DEBAC661-31C6-1B29-7F98-95DD20E9C264}"/>
              </a:ext>
            </a:extLst>
          </p:cNvPr>
          <p:cNvSpPr>
            <a:spLocks noGrp="1"/>
          </p:cNvSpPr>
          <p:nvPr>
            <p:ph idx="1"/>
          </p:nvPr>
        </p:nvSpPr>
        <p:spPr/>
        <p:txBody>
          <a:bodyPr/>
          <a:lstStyle/>
          <a:p>
            <a:pPr marL="0" indent="0">
              <a:buNone/>
            </a:pPr>
            <a:r>
              <a:rPr lang="en-US" b="1" dirty="0">
                <a:solidFill>
                  <a:schemeClr val="accent1"/>
                </a:solidFill>
              </a:rPr>
              <a:t>The Issue:</a:t>
            </a:r>
          </a:p>
          <a:p>
            <a:r>
              <a:rPr lang="en-US" dirty="0"/>
              <a:t>Patients at St. Joseph Health Center had a high rate of food insecurity.</a:t>
            </a:r>
          </a:p>
          <a:p>
            <a:r>
              <a:rPr lang="en-US" dirty="0"/>
              <a:t>Patients at St. Jospeh Health Center had nutrition-related diagnoses, but do not have the resources to quickly adopt a new diet.</a:t>
            </a:r>
          </a:p>
          <a:p>
            <a:pPr marL="0" indent="0">
              <a:buNone/>
            </a:pPr>
            <a:r>
              <a:rPr lang="en-US" b="1" dirty="0">
                <a:solidFill>
                  <a:schemeClr val="accent1"/>
                </a:solidFill>
              </a:rPr>
              <a:t>The Response:</a:t>
            </a:r>
          </a:p>
          <a:p>
            <a:r>
              <a:rPr lang="en-US" dirty="0"/>
              <a:t>Create an on-site food pantry. </a:t>
            </a:r>
          </a:p>
        </p:txBody>
      </p:sp>
      <p:pic>
        <p:nvPicPr>
          <p:cNvPr id="5" name="Graphic 4" descr="Lights On with solid fill">
            <a:extLst>
              <a:ext uri="{FF2B5EF4-FFF2-40B4-BE49-F238E27FC236}">
                <a16:creationId xmlns:a16="http://schemas.microsoft.com/office/drawing/2014/main" id="{E2A695B6-C6A6-6277-8FDE-77F1337A22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8057" y="3638551"/>
            <a:ext cx="2854324" cy="2854324"/>
          </a:xfrm>
          <a:prstGeom prst="rect">
            <a:avLst/>
          </a:prstGeom>
        </p:spPr>
      </p:pic>
    </p:spTree>
    <p:extLst>
      <p:ext uri="{BB962C8B-B14F-4D97-AF65-F5344CB8AC3E}">
        <p14:creationId xmlns:p14="http://schemas.microsoft.com/office/powerpoint/2010/main" val="273302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wnload Confused Person Png Animated - Confused Man Clipart Png PNG Image  with No Background - PNGkey.com">
            <a:extLst>
              <a:ext uri="{FF2B5EF4-FFF2-40B4-BE49-F238E27FC236}">
                <a16:creationId xmlns:a16="http://schemas.microsoft.com/office/drawing/2014/main" id="{B23F0FC6-7A56-9516-1BE9-D98758DCE8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74490" y="347588"/>
            <a:ext cx="2750185" cy="20336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16F443A-2DB9-088F-1FE1-AE79941E1402}"/>
              </a:ext>
            </a:extLst>
          </p:cNvPr>
          <p:cNvSpPr txBox="1"/>
          <p:nvPr/>
        </p:nvSpPr>
        <p:spPr>
          <a:xfrm>
            <a:off x="1857375" y="2381250"/>
            <a:ext cx="9363075" cy="45498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b="1" dirty="0"/>
              <a:t>Can we register with the Food Bank? </a:t>
            </a:r>
          </a:p>
          <a:p>
            <a:pPr marL="285750" indent="-285750">
              <a:lnSpc>
                <a:spcPct val="150000"/>
              </a:lnSpc>
              <a:buFont typeface="Arial" panose="020B0604020202020204" pitchFamily="34" charset="0"/>
              <a:buChar char="•"/>
            </a:pPr>
            <a:r>
              <a:rPr lang="en-US" sz="2800" b="1" dirty="0"/>
              <a:t>Do we need a license to be a Food Pantry? </a:t>
            </a:r>
          </a:p>
          <a:p>
            <a:pPr marL="285750" indent="-285750">
              <a:lnSpc>
                <a:spcPct val="150000"/>
              </a:lnSpc>
              <a:buFont typeface="Arial" panose="020B0604020202020204" pitchFamily="34" charset="0"/>
              <a:buChar char="•"/>
            </a:pPr>
            <a:r>
              <a:rPr lang="en-US" sz="2800" b="1" dirty="0"/>
              <a:t>Who has time to track stock and order resupplies?</a:t>
            </a:r>
          </a:p>
          <a:p>
            <a:pPr marL="285750" indent="-285750">
              <a:lnSpc>
                <a:spcPct val="150000"/>
              </a:lnSpc>
              <a:buFont typeface="Arial" panose="020B0604020202020204" pitchFamily="34" charset="0"/>
              <a:buChar char="•"/>
            </a:pPr>
            <a:r>
              <a:rPr lang="en-US" sz="2800" b="1" dirty="0"/>
              <a:t>Should we get a fridge? </a:t>
            </a:r>
          </a:p>
          <a:p>
            <a:pPr marL="285750" indent="-285750">
              <a:lnSpc>
                <a:spcPct val="150000"/>
              </a:lnSpc>
              <a:buFont typeface="Arial" panose="020B0604020202020204" pitchFamily="34" charset="0"/>
              <a:buChar char="•"/>
            </a:pPr>
            <a:r>
              <a:rPr lang="en-US" sz="2800" b="1" dirty="0"/>
              <a:t>Should we get a freezer?</a:t>
            </a:r>
          </a:p>
          <a:p>
            <a:pPr marL="285750" indent="-285750">
              <a:lnSpc>
                <a:spcPct val="150000"/>
              </a:lnSpc>
              <a:buFont typeface="Arial" panose="020B0604020202020204" pitchFamily="34" charset="0"/>
              <a:buChar char="•"/>
            </a:pPr>
            <a:r>
              <a:rPr lang="en-US" sz="2800" b="1" dirty="0"/>
              <a:t>What kind of shelves to we buy? And where do I get them? </a:t>
            </a:r>
          </a:p>
          <a:p>
            <a:pPr marL="285750" indent="-285750">
              <a:lnSpc>
                <a:spcPct val="150000"/>
              </a:lnSpc>
              <a:buFont typeface="Arial" panose="020B0604020202020204" pitchFamily="34" charset="0"/>
              <a:buChar char="•"/>
            </a:pPr>
            <a:r>
              <a:rPr lang="en-US" sz="2800" b="1" dirty="0"/>
              <a:t>Oh, God, do I need to put them up? </a:t>
            </a:r>
            <a:endParaRPr lang="en-US" b="1" dirty="0"/>
          </a:p>
        </p:txBody>
      </p:sp>
    </p:spTree>
    <p:extLst>
      <p:ext uri="{BB962C8B-B14F-4D97-AF65-F5344CB8AC3E}">
        <p14:creationId xmlns:p14="http://schemas.microsoft.com/office/powerpoint/2010/main" val="3953539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3CCB-AF92-6BA7-DAE8-E8FC5570CB0E}"/>
              </a:ext>
            </a:extLst>
          </p:cNvPr>
          <p:cNvSpPr>
            <a:spLocks noGrp="1"/>
          </p:cNvSpPr>
          <p:nvPr>
            <p:ph type="title"/>
          </p:nvPr>
        </p:nvSpPr>
        <p:spPr>
          <a:xfrm>
            <a:off x="742950" y="0"/>
            <a:ext cx="10515600" cy="962025"/>
          </a:xfrm>
        </p:spPr>
        <p:txBody>
          <a:bodyPr/>
          <a:lstStyle/>
          <a:p>
            <a:r>
              <a:rPr lang="en-US" b="1" dirty="0">
                <a:solidFill>
                  <a:schemeClr val="accent1"/>
                </a:solidFill>
              </a:rPr>
              <a:t>Partnership!</a:t>
            </a:r>
          </a:p>
        </p:txBody>
      </p:sp>
      <p:pic>
        <p:nvPicPr>
          <p:cNvPr id="4" name="Graphic 3" descr="Lights On with solid fill">
            <a:extLst>
              <a:ext uri="{FF2B5EF4-FFF2-40B4-BE49-F238E27FC236}">
                <a16:creationId xmlns:a16="http://schemas.microsoft.com/office/drawing/2014/main" id="{82428D77-E2E4-D24A-54FC-DAF61DC3A1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62" y="1417864"/>
            <a:ext cx="4363531" cy="4352288"/>
          </a:xfrm>
          <a:prstGeom prst="rect">
            <a:avLst/>
          </a:prstGeom>
        </p:spPr>
      </p:pic>
      <p:pic>
        <p:nvPicPr>
          <p:cNvPr id="5" name="Content Placeholder 4" descr="Logo, company name&#10;&#10;Description automatically generated">
            <a:extLst>
              <a:ext uri="{FF2B5EF4-FFF2-40B4-BE49-F238E27FC236}">
                <a16:creationId xmlns:a16="http://schemas.microsoft.com/office/drawing/2014/main" id="{211DF966-C25C-15D2-73BD-C74BDACC6C0A}"/>
              </a:ext>
            </a:extLst>
          </p:cNvPr>
          <p:cNvPicPr>
            <a:picLocks noGrp="1" noChangeAspect="1"/>
          </p:cNvPicPr>
          <p:nvPr>
            <p:ph idx="1"/>
          </p:nvPr>
        </p:nvPicPr>
        <p:blipFill>
          <a:blip r:embed="rId4"/>
          <a:stretch>
            <a:fillRect/>
          </a:stretch>
        </p:blipFill>
        <p:spPr>
          <a:xfrm>
            <a:off x="5526508" y="-1"/>
            <a:ext cx="1790792" cy="1816193"/>
          </a:xfrm>
          <a:prstGeom prst="rect">
            <a:avLst/>
          </a:prstGeom>
        </p:spPr>
      </p:pic>
      <p:sp>
        <p:nvSpPr>
          <p:cNvPr id="8" name="TextBox 7">
            <a:extLst>
              <a:ext uri="{FF2B5EF4-FFF2-40B4-BE49-F238E27FC236}">
                <a16:creationId xmlns:a16="http://schemas.microsoft.com/office/drawing/2014/main" id="{C154399D-E2BB-4551-8DA0-D039AD4E2F1F}"/>
              </a:ext>
            </a:extLst>
          </p:cNvPr>
          <p:cNvSpPr txBox="1"/>
          <p:nvPr/>
        </p:nvSpPr>
        <p:spPr>
          <a:xfrm>
            <a:off x="4607392" y="2473484"/>
            <a:ext cx="3629025" cy="3470437"/>
          </a:xfrm>
          <a:prstGeom prst="rect">
            <a:avLst/>
          </a:prstGeom>
          <a:solidFill>
            <a:schemeClr val="accent6">
              <a:lumMod val="40000"/>
              <a:lumOff val="60000"/>
            </a:schemeClr>
          </a:solidFill>
        </p:spPr>
        <p:txBody>
          <a:bodyPr wrap="square" rtlCol="0">
            <a:spAutoFit/>
          </a:bodyPr>
          <a:lstStyle/>
          <a:p>
            <a:pPr marL="285750" indent="-285750">
              <a:lnSpc>
                <a:spcPct val="200000"/>
              </a:lnSpc>
              <a:buFont typeface="Wingdings" panose="05000000000000000000" pitchFamily="2" charset="2"/>
              <a:buChar char="ü"/>
            </a:pPr>
            <a:r>
              <a:rPr lang="en-US" sz="1600" b="1" dirty="0"/>
              <a:t>Know how to run a Food Pantry</a:t>
            </a:r>
          </a:p>
          <a:p>
            <a:pPr marL="285750" indent="-285750">
              <a:lnSpc>
                <a:spcPct val="200000"/>
              </a:lnSpc>
              <a:buFont typeface="Wingdings" panose="05000000000000000000" pitchFamily="2" charset="2"/>
              <a:buChar char="ü"/>
            </a:pPr>
            <a:r>
              <a:rPr lang="en-US" sz="1600" b="1" dirty="0"/>
              <a:t>Have relationship with Food Bank</a:t>
            </a:r>
          </a:p>
          <a:p>
            <a:pPr marL="285750" indent="-285750">
              <a:lnSpc>
                <a:spcPct val="200000"/>
              </a:lnSpc>
              <a:buFont typeface="Wingdings" panose="05000000000000000000" pitchFamily="2" charset="2"/>
              <a:buChar char="ü"/>
            </a:pPr>
            <a:r>
              <a:rPr lang="en-US" sz="1600" b="1" dirty="0"/>
              <a:t>Have a system for tracking inventory</a:t>
            </a:r>
          </a:p>
          <a:p>
            <a:pPr marL="285750" indent="-285750">
              <a:lnSpc>
                <a:spcPct val="200000"/>
              </a:lnSpc>
              <a:buFont typeface="Wingdings" panose="05000000000000000000" pitchFamily="2" charset="2"/>
              <a:buChar char="ü"/>
            </a:pPr>
            <a:r>
              <a:rPr lang="en-US" sz="1600" b="1" dirty="0"/>
              <a:t>Know what people want</a:t>
            </a:r>
          </a:p>
          <a:p>
            <a:pPr marL="285750" indent="-285750">
              <a:lnSpc>
                <a:spcPct val="200000"/>
              </a:lnSpc>
              <a:buFont typeface="Wingdings" panose="05000000000000000000" pitchFamily="2" charset="2"/>
              <a:buChar char="ü"/>
            </a:pPr>
            <a:r>
              <a:rPr lang="en-US" sz="1600" b="1" dirty="0"/>
              <a:t>Know what equipment to buy</a:t>
            </a:r>
          </a:p>
          <a:p>
            <a:pPr marL="285750" indent="-285750">
              <a:lnSpc>
                <a:spcPct val="200000"/>
              </a:lnSpc>
              <a:buFont typeface="Wingdings" panose="05000000000000000000" pitchFamily="2" charset="2"/>
              <a:buChar char="ü"/>
            </a:pPr>
            <a:r>
              <a:rPr lang="en-US" sz="1600" b="1" dirty="0"/>
              <a:t>Know what kind of shelves we need</a:t>
            </a:r>
          </a:p>
          <a:p>
            <a:pPr marL="285750" indent="-285750">
              <a:lnSpc>
                <a:spcPct val="200000"/>
              </a:lnSpc>
              <a:buFont typeface="Wingdings" panose="05000000000000000000" pitchFamily="2" charset="2"/>
              <a:buChar char="ü"/>
            </a:pPr>
            <a:r>
              <a:rPr lang="en-US" sz="1600" b="1" dirty="0"/>
              <a:t>Can install the shelves</a:t>
            </a:r>
            <a:endParaRPr lang="en-US" b="1" dirty="0"/>
          </a:p>
        </p:txBody>
      </p:sp>
      <p:sp>
        <p:nvSpPr>
          <p:cNvPr id="9" name="TextBox 8">
            <a:extLst>
              <a:ext uri="{FF2B5EF4-FFF2-40B4-BE49-F238E27FC236}">
                <a16:creationId xmlns:a16="http://schemas.microsoft.com/office/drawing/2014/main" id="{41C4783D-2F0C-B331-5A2A-98AB9E52783A}"/>
              </a:ext>
            </a:extLst>
          </p:cNvPr>
          <p:cNvSpPr txBox="1"/>
          <p:nvPr/>
        </p:nvSpPr>
        <p:spPr>
          <a:xfrm>
            <a:off x="8496300" y="2473484"/>
            <a:ext cx="3629025" cy="3470437"/>
          </a:xfrm>
          <a:prstGeom prst="rect">
            <a:avLst/>
          </a:prstGeom>
          <a:solidFill>
            <a:schemeClr val="bg1">
              <a:lumMod val="95000"/>
            </a:schemeClr>
          </a:solidFill>
        </p:spPr>
        <p:txBody>
          <a:bodyPr wrap="square" rtlCol="0">
            <a:spAutoFit/>
          </a:bodyPr>
          <a:lstStyle/>
          <a:p>
            <a:pPr marL="285750" indent="-285750">
              <a:lnSpc>
                <a:spcPct val="200000"/>
              </a:lnSpc>
              <a:buFont typeface="Wingdings" panose="05000000000000000000" pitchFamily="2" charset="2"/>
              <a:buChar char="q"/>
            </a:pPr>
            <a:r>
              <a:rPr lang="en-US" sz="1600" b="1" dirty="0"/>
              <a:t>Know how to run a Food Pantry</a:t>
            </a:r>
          </a:p>
          <a:p>
            <a:pPr marL="285750" indent="-285750">
              <a:lnSpc>
                <a:spcPct val="200000"/>
              </a:lnSpc>
              <a:buFont typeface="Wingdings" panose="05000000000000000000" pitchFamily="2" charset="2"/>
              <a:buChar char="q"/>
            </a:pPr>
            <a:r>
              <a:rPr lang="en-US" sz="1600" b="1" dirty="0"/>
              <a:t>Have relationship with Food Bank</a:t>
            </a:r>
          </a:p>
          <a:p>
            <a:pPr marL="285750" indent="-285750">
              <a:lnSpc>
                <a:spcPct val="200000"/>
              </a:lnSpc>
              <a:buFont typeface="Wingdings" panose="05000000000000000000" pitchFamily="2" charset="2"/>
              <a:buChar char="q"/>
            </a:pPr>
            <a:r>
              <a:rPr lang="en-US" sz="1600" b="1" dirty="0"/>
              <a:t>Have a system for tracking inventory</a:t>
            </a:r>
          </a:p>
          <a:p>
            <a:pPr marL="285750" indent="-285750">
              <a:lnSpc>
                <a:spcPct val="200000"/>
              </a:lnSpc>
              <a:buFont typeface="Wingdings" panose="05000000000000000000" pitchFamily="2" charset="2"/>
              <a:buChar char="q"/>
            </a:pPr>
            <a:r>
              <a:rPr lang="en-US" sz="1600" b="1" dirty="0"/>
              <a:t>Know what people want</a:t>
            </a:r>
          </a:p>
          <a:p>
            <a:pPr marL="285750" indent="-285750">
              <a:lnSpc>
                <a:spcPct val="200000"/>
              </a:lnSpc>
              <a:buFont typeface="Wingdings" panose="05000000000000000000" pitchFamily="2" charset="2"/>
              <a:buChar char="q"/>
            </a:pPr>
            <a:r>
              <a:rPr lang="en-US" sz="1600" b="1" dirty="0"/>
              <a:t>Know what equipment to buy</a:t>
            </a:r>
          </a:p>
          <a:p>
            <a:pPr marL="285750" indent="-285750">
              <a:lnSpc>
                <a:spcPct val="200000"/>
              </a:lnSpc>
              <a:buFont typeface="Wingdings" panose="05000000000000000000" pitchFamily="2" charset="2"/>
              <a:buChar char="q"/>
            </a:pPr>
            <a:r>
              <a:rPr lang="en-US" sz="1600" b="1" dirty="0"/>
              <a:t>Know what kind of shelves we need</a:t>
            </a:r>
          </a:p>
          <a:p>
            <a:pPr marL="285750" indent="-285750">
              <a:lnSpc>
                <a:spcPct val="200000"/>
              </a:lnSpc>
              <a:buFont typeface="Wingdings" panose="05000000000000000000" pitchFamily="2" charset="2"/>
              <a:buChar char="q"/>
            </a:pPr>
            <a:r>
              <a:rPr lang="en-US" sz="1600" b="1" dirty="0"/>
              <a:t>Can install the shelves</a:t>
            </a:r>
            <a:endParaRPr lang="en-US" b="1" dirty="0"/>
          </a:p>
        </p:txBody>
      </p:sp>
      <p:pic>
        <p:nvPicPr>
          <p:cNvPr id="10" name="Picture 2" descr="Download Confused Person Png Animated - Confused Man Clipart Png PNG Image  with No Background - PNGkey.com">
            <a:extLst>
              <a:ext uri="{FF2B5EF4-FFF2-40B4-BE49-F238E27FC236}">
                <a16:creationId xmlns:a16="http://schemas.microsoft.com/office/drawing/2014/main" id="{F3E734A9-ED6D-9141-736F-D10CFA49F7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5065" y="234888"/>
            <a:ext cx="1820803" cy="13464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721486C-6AAF-F4DE-0755-9642142DEE64}"/>
              </a:ext>
            </a:extLst>
          </p:cNvPr>
          <p:cNvSpPr txBox="1"/>
          <p:nvPr/>
        </p:nvSpPr>
        <p:spPr>
          <a:xfrm>
            <a:off x="4667295" y="1960172"/>
            <a:ext cx="3569121" cy="369332"/>
          </a:xfrm>
          <a:prstGeom prst="rect">
            <a:avLst/>
          </a:prstGeom>
          <a:noFill/>
        </p:spPr>
        <p:txBody>
          <a:bodyPr wrap="square" rtlCol="0">
            <a:spAutoFit/>
          </a:bodyPr>
          <a:lstStyle/>
          <a:p>
            <a:pPr algn="ctr"/>
            <a:r>
              <a:rPr lang="en-US" b="1" dirty="0"/>
              <a:t>THEM</a:t>
            </a:r>
          </a:p>
        </p:txBody>
      </p:sp>
      <p:sp>
        <p:nvSpPr>
          <p:cNvPr id="12" name="TextBox 11">
            <a:extLst>
              <a:ext uri="{FF2B5EF4-FFF2-40B4-BE49-F238E27FC236}">
                <a16:creationId xmlns:a16="http://schemas.microsoft.com/office/drawing/2014/main" id="{D8378BC3-7CEC-4F2F-AAB6-59A92D020E1E}"/>
              </a:ext>
            </a:extLst>
          </p:cNvPr>
          <p:cNvSpPr txBox="1"/>
          <p:nvPr/>
        </p:nvSpPr>
        <p:spPr>
          <a:xfrm>
            <a:off x="8496300" y="1960172"/>
            <a:ext cx="3569121" cy="369332"/>
          </a:xfrm>
          <a:prstGeom prst="rect">
            <a:avLst/>
          </a:prstGeom>
          <a:noFill/>
        </p:spPr>
        <p:txBody>
          <a:bodyPr wrap="square" rtlCol="0">
            <a:spAutoFit/>
          </a:bodyPr>
          <a:lstStyle/>
          <a:p>
            <a:pPr algn="ctr"/>
            <a:r>
              <a:rPr lang="en-US" b="1" dirty="0"/>
              <a:t>ME</a:t>
            </a:r>
          </a:p>
        </p:txBody>
      </p:sp>
    </p:spTree>
    <p:extLst>
      <p:ext uri="{BB962C8B-B14F-4D97-AF65-F5344CB8AC3E}">
        <p14:creationId xmlns:p14="http://schemas.microsoft.com/office/powerpoint/2010/main" val="1027915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678AB74-5CEB-A811-E054-6EF4ED21F5D7}"/>
              </a:ext>
            </a:extLst>
          </p:cNvPr>
          <p:cNvSpPr>
            <a:spLocks noGrp="1"/>
          </p:cNvSpPr>
          <p:nvPr>
            <p:ph idx="1"/>
          </p:nvPr>
        </p:nvSpPr>
        <p:spPr>
          <a:xfrm>
            <a:off x="1257300" y="2716212"/>
            <a:ext cx="9677400" cy="3789363"/>
          </a:xfrm>
        </p:spPr>
        <p:txBody>
          <a:bodyPr/>
          <a:lstStyle/>
          <a:p>
            <a:r>
              <a:rPr lang="en-US" b="1" dirty="0"/>
              <a:t>West End “built” the Food Pantry </a:t>
            </a:r>
          </a:p>
          <a:p>
            <a:pPr lvl="1"/>
            <a:r>
              <a:rPr lang="en-US" dirty="0"/>
              <a:t>We paid them for materials, supplies, time &amp; labor</a:t>
            </a:r>
          </a:p>
          <a:p>
            <a:r>
              <a:rPr lang="en-US" b="1" dirty="0"/>
              <a:t>West End stocks and resupplies Food Pant</a:t>
            </a:r>
            <a:r>
              <a:rPr lang="en-US" dirty="0"/>
              <a:t>ry</a:t>
            </a:r>
          </a:p>
          <a:p>
            <a:r>
              <a:rPr lang="en-US" b="1" dirty="0"/>
              <a:t>West End receives a monthly “infrastructure” payment</a:t>
            </a:r>
          </a:p>
          <a:p>
            <a:pPr lvl="1"/>
            <a:r>
              <a:rPr lang="en-US" dirty="0"/>
              <a:t>Record keeping, meetings, expertise, time, labor, putting up with me</a:t>
            </a:r>
          </a:p>
          <a:p>
            <a:r>
              <a:rPr lang="en-US" b="1" dirty="0"/>
              <a:t>Additional funding if we request special food purchases</a:t>
            </a:r>
          </a:p>
          <a:p>
            <a:r>
              <a:rPr lang="en-US" b="1" dirty="0"/>
              <a:t>We collect client data West End MUST supply</a:t>
            </a:r>
          </a:p>
          <a:p>
            <a:pPr lvl="1"/>
            <a:r>
              <a:rPr lang="en-US" dirty="0"/>
              <a:t>It is anonymous so data is fully HIPPA compliant!</a:t>
            </a:r>
          </a:p>
        </p:txBody>
      </p:sp>
      <p:pic>
        <p:nvPicPr>
          <p:cNvPr id="15" name="Picture 14">
            <a:extLst>
              <a:ext uri="{FF2B5EF4-FFF2-40B4-BE49-F238E27FC236}">
                <a16:creationId xmlns:a16="http://schemas.microsoft.com/office/drawing/2014/main" id="{AD7BEE52-5404-8AB8-FAE6-0FC4F1366D18}"/>
              </a:ext>
            </a:extLst>
          </p:cNvPr>
          <p:cNvPicPr>
            <a:picLocks noChangeAspect="1"/>
          </p:cNvPicPr>
          <p:nvPr/>
        </p:nvPicPr>
        <p:blipFill>
          <a:blip r:embed="rId2"/>
          <a:stretch>
            <a:fillRect/>
          </a:stretch>
        </p:blipFill>
        <p:spPr>
          <a:xfrm>
            <a:off x="3318846" y="206941"/>
            <a:ext cx="5169166" cy="1968601"/>
          </a:xfrm>
          <a:prstGeom prst="rect">
            <a:avLst/>
          </a:prstGeom>
          <a:ln w="28575">
            <a:solidFill>
              <a:schemeClr val="accent1"/>
            </a:solidFill>
          </a:ln>
        </p:spPr>
      </p:pic>
    </p:spTree>
    <p:extLst>
      <p:ext uri="{BB962C8B-B14F-4D97-AF65-F5344CB8AC3E}">
        <p14:creationId xmlns:p14="http://schemas.microsoft.com/office/powerpoint/2010/main" val="114095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03220" y="367665"/>
            <a:ext cx="5563235" cy="1562100"/>
          </a:xfrm>
          <a:prstGeom prst="rect">
            <a:avLst/>
          </a:prstGeom>
        </p:spPr>
        <p:txBody>
          <a:bodyPr vert="horz" wrap="square" lIns="0" tIns="67310" rIns="0" bIns="0" rtlCol="0">
            <a:spAutoFit/>
          </a:bodyPr>
          <a:lstStyle/>
          <a:p>
            <a:pPr marL="12700" marR="5080" indent="1390015">
              <a:lnSpc>
                <a:spcPct val="90000"/>
              </a:lnSpc>
              <a:spcBef>
                <a:spcPts val="530"/>
              </a:spcBef>
            </a:pPr>
            <a:r>
              <a:rPr sz="3600" spc="-15" dirty="0"/>
              <a:t>An </a:t>
            </a:r>
            <a:r>
              <a:rPr sz="3600" spc="-30" dirty="0"/>
              <a:t>Overview </a:t>
            </a:r>
            <a:r>
              <a:rPr sz="3600" spc="-10" dirty="0"/>
              <a:t>of  </a:t>
            </a:r>
            <a:r>
              <a:rPr sz="3600" spc="-45" dirty="0"/>
              <a:t>Integrated </a:t>
            </a:r>
            <a:r>
              <a:rPr sz="3600" spc="-35" dirty="0"/>
              <a:t>Healthcare</a:t>
            </a:r>
            <a:r>
              <a:rPr sz="3600" spc="-180" dirty="0"/>
              <a:t> </a:t>
            </a:r>
            <a:r>
              <a:rPr sz="3600" spc="-45" dirty="0"/>
              <a:t>Partners  </a:t>
            </a:r>
            <a:r>
              <a:rPr sz="3600" spc="-40" dirty="0"/>
              <a:t>Emergency </a:t>
            </a:r>
            <a:r>
              <a:rPr sz="3600" spc="-30" dirty="0"/>
              <a:t>Housing</a:t>
            </a:r>
            <a:r>
              <a:rPr sz="3600" spc="-130" dirty="0"/>
              <a:t> </a:t>
            </a:r>
            <a:r>
              <a:rPr sz="3600" spc="-55" dirty="0"/>
              <a:t>Program</a:t>
            </a:r>
            <a:endParaRPr sz="3600" dirty="0"/>
          </a:p>
        </p:txBody>
      </p:sp>
      <p:sp>
        <p:nvSpPr>
          <p:cNvPr id="4" name="object 4"/>
          <p:cNvSpPr txBox="1"/>
          <p:nvPr/>
        </p:nvSpPr>
        <p:spPr>
          <a:xfrm>
            <a:off x="9831958" y="6465214"/>
            <a:ext cx="153670" cy="156068"/>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pPr marL="38100">
                <a:lnSpc>
                  <a:spcPts val="1240"/>
                </a:lnSpc>
              </a:pPr>
              <a:t>19</a:t>
            </a:fld>
            <a:endParaRPr sz="1200">
              <a:solidFill>
                <a:prstClr val="black"/>
              </a:solidFill>
              <a:latin typeface="Calibri"/>
              <a:cs typeface="Calibri"/>
            </a:endParaRPr>
          </a:p>
        </p:txBody>
      </p:sp>
      <p:sp>
        <p:nvSpPr>
          <p:cNvPr id="3" name="object 3"/>
          <p:cNvSpPr txBox="1"/>
          <p:nvPr/>
        </p:nvSpPr>
        <p:spPr>
          <a:xfrm>
            <a:off x="3154807" y="2981959"/>
            <a:ext cx="6060440" cy="1918970"/>
          </a:xfrm>
          <a:prstGeom prst="rect">
            <a:avLst/>
          </a:prstGeom>
        </p:spPr>
        <p:txBody>
          <a:bodyPr vert="horz" wrap="square" lIns="0" tIns="12700" rIns="0" bIns="0" rtlCol="0">
            <a:spAutoFit/>
          </a:bodyPr>
          <a:lstStyle/>
          <a:p>
            <a:pPr marL="635" algn="ctr">
              <a:spcBef>
                <a:spcPts val="100"/>
              </a:spcBef>
            </a:pPr>
            <a:r>
              <a:rPr sz="2700" spc="-20" dirty="0">
                <a:solidFill>
                  <a:srgbClr val="4471C4"/>
                </a:solidFill>
                <a:latin typeface="Calibri Light"/>
                <a:cs typeface="Calibri Light"/>
              </a:rPr>
              <a:t>October </a:t>
            </a:r>
            <a:r>
              <a:rPr sz="2700" spc="-10" dirty="0">
                <a:solidFill>
                  <a:srgbClr val="4471C4"/>
                </a:solidFill>
                <a:latin typeface="Calibri Light"/>
                <a:cs typeface="Calibri Light"/>
              </a:rPr>
              <a:t>5,</a:t>
            </a:r>
            <a:r>
              <a:rPr sz="2700" spc="-105" dirty="0">
                <a:solidFill>
                  <a:srgbClr val="4471C4"/>
                </a:solidFill>
                <a:latin typeface="Calibri Light"/>
                <a:cs typeface="Calibri Light"/>
              </a:rPr>
              <a:t> </a:t>
            </a:r>
            <a:r>
              <a:rPr sz="2700" spc="-15" dirty="0">
                <a:solidFill>
                  <a:srgbClr val="4471C4"/>
                </a:solidFill>
                <a:latin typeface="Calibri Light"/>
                <a:cs typeface="Calibri Light"/>
              </a:rPr>
              <a:t>2023</a:t>
            </a:r>
            <a:endParaRPr sz="2700">
              <a:solidFill>
                <a:prstClr val="black"/>
              </a:solidFill>
              <a:latin typeface="Calibri Light"/>
              <a:cs typeface="Calibri Light"/>
            </a:endParaRPr>
          </a:p>
          <a:p>
            <a:pPr>
              <a:spcBef>
                <a:spcPts val="25"/>
              </a:spcBef>
            </a:pPr>
            <a:endParaRPr sz="2100">
              <a:solidFill>
                <a:prstClr val="black"/>
              </a:solidFill>
              <a:latin typeface="Calibri Light"/>
              <a:cs typeface="Calibri Light"/>
            </a:endParaRPr>
          </a:p>
          <a:p>
            <a:pPr algn="ctr"/>
            <a:r>
              <a:rPr sz="2700" spc="-30" dirty="0">
                <a:solidFill>
                  <a:srgbClr val="4471C4"/>
                </a:solidFill>
                <a:latin typeface="Calibri Light"/>
                <a:cs typeface="Calibri Light"/>
              </a:rPr>
              <a:t>Presented</a:t>
            </a:r>
            <a:r>
              <a:rPr sz="2700" spc="-75" dirty="0">
                <a:solidFill>
                  <a:srgbClr val="4471C4"/>
                </a:solidFill>
                <a:latin typeface="Calibri Light"/>
                <a:cs typeface="Calibri Light"/>
              </a:rPr>
              <a:t> </a:t>
            </a:r>
            <a:r>
              <a:rPr sz="2700" spc="-15" dirty="0">
                <a:solidFill>
                  <a:srgbClr val="4471C4"/>
                </a:solidFill>
                <a:latin typeface="Calibri Light"/>
                <a:cs typeface="Calibri Light"/>
              </a:rPr>
              <a:t>by:</a:t>
            </a:r>
            <a:endParaRPr sz="2700">
              <a:solidFill>
                <a:prstClr val="black"/>
              </a:solidFill>
              <a:latin typeface="Calibri Light"/>
              <a:cs typeface="Calibri Light"/>
            </a:endParaRPr>
          </a:p>
          <a:p>
            <a:pPr>
              <a:spcBef>
                <a:spcPts val="30"/>
              </a:spcBef>
            </a:pPr>
            <a:endParaRPr sz="2100">
              <a:solidFill>
                <a:prstClr val="black"/>
              </a:solidFill>
              <a:latin typeface="Calibri Light"/>
              <a:cs typeface="Calibri Light"/>
            </a:endParaRPr>
          </a:p>
          <a:p>
            <a:pPr algn="ctr">
              <a:spcBef>
                <a:spcPts val="5"/>
              </a:spcBef>
            </a:pPr>
            <a:r>
              <a:rPr sz="2700" spc="-30" dirty="0">
                <a:solidFill>
                  <a:srgbClr val="4471C4"/>
                </a:solidFill>
                <a:latin typeface="Calibri Light"/>
                <a:cs typeface="Calibri Light"/>
              </a:rPr>
              <a:t>Rebecca </a:t>
            </a:r>
            <a:r>
              <a:rPr sz="2700" spc="-15" dirty="0">
                <a:solidFill>
                  <a:srgbClr val="4471C4"/>
                </a:solidFill>
                <a:latin typeface="Calibri Light"/>
                <a:cs typeface="Calibri Light"/>
              </a:rPr>
              <a:t>Plonsky </a:t>
            </a:r>
            <a:r>
              <a:rPr sz="2700" spc="-20" dirty="0">
                <a:solidFill>
                  <a:srgbClr val="4471C4"/>
                </a:solidFill>
                <a:latin typeface="Calibri Light"/>
                <a:cs typeface="Calibri Light"/>
              </a:rPr>
              <a:t>Babigian, </a:t>
            </a:r>
            <a:r>
              <a:rPr sz="2700" spc="-70" dirty="0">
                <a:solidFill>
                  <a:srgbClr val="4471C4"/>
                </a:solidFill>
                <a:latin typeface="Calibri Light"/>
                <a:cs typeface="Calibri Light"/>
              </a:rPr>
              <a:t>LICSW, </a:t>
            </a:r>
            <a:r>
              <a:rPr sz="2700" spc="-25" dirty="0">
                <a:solidFill>
                  <a:srgbClr val="4471C4"/>
                </a:solidFill>
                <a:latin typeface="Calibri Light"/>
                <a:cs typeface="Calibri Light"/>
              </a:rPr>
              <a:t>CEO </a:t>
            </a:r>
            <a:r>
              <a:rPr sz="2700" spc="-10" dirty="0">
                <a:solidFill>
                  <a:srgbClr val="4471C4"/>
                </a:solidFill>
                <a:latin typeface="Calibri Light"/>
                <a:cs typeface="Calibri Light"/>
              </a:rPr>
              <a:t>of</a:t>
            </a:r>
            <a:r>
              <a:rPr sz="2700" spc="-240" dirty="0">
                <a:solidFill>
                  <a:srgbClr val="4471C4"/>
                </a:solidFill>
                <a:latin typeface="Calibri Light"/>
                <a:cs typeface="Calibri Light"/>
              </a:rPr>
              <a:t> </a:t>
            </a:r>
            <a:r>
              <a:rPr sz="2700" spc="-10" dirty="0">
                <a:solidFill>
                  <a:srgbClr val="4471C4"/>
                </a:solidFill>
                <a:latin typeface="Calibri Light"/>
                <a:cs typeface="Calibri Light"/>
              </a:rPr>
              <a:t>IHP</a:t>
            </a:r>
            <a:endParaRPr sz="2700">
              <a:solidFill>
                <a:prstClr val="black"/>
              </a:solidFill>
              <a:latin typeface="Calibri Light"/>
              <a:cs typeface="Calibri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179" y="723900"/>
            <a:ext cx="10515601" cy="667694"/>
          </a:xfrm>
        </p:spPr>
        <p:txBody>
          <a:bodyPr>
            <a:normAutofit fontScale="90000"/>
          </a:bodyPr>
          <a:lstStyle/>
          <a:p>
            <a:r>
              <a:rPr lang="en-US" dirty="0"/>
              <a:t>Agenda</a:t>
            </a:r>
          </a:p>
        </p:txBody>
      </p:sp>
      <p:graphicFrame>
        <p:nvGraphicFramePr>
          <p:cNvPr id="5" name="Table 4"/>
          <p:cNvGraphicFramePr>
            <a:graphicFrameLocks noGrp="1"/>
          </p:cNvGraphicFramePr>
          <p:nvPr>
            <p:extLst>
              <p:ext uri="{D42A27DB-BD31-4B8C-83A1-F6EECF244321}">
                <p14:modId xmlns:p14="http://schemas.microsoft.com/office/powerpoint/2010/main" val="1294444033"/>
              </p:ext>
            </p:extLst>
          </p:nvPr>
        </p:nvGraphicFramePr>
        <p:xfrm>
          <a:off x="380179" y="1615287"/>
          <a:ext cx="11438010" cy="3627426"/>
        </p:xfrm>
        <a:graphic>
          <a:graphicData uri="http://schemas.openxmlformats.org/drawingml/2006/table">
            <a:tbl>
              <a:tblPr firstRow="1" bandRow="1">
                <a:tableStyleId>{5C22544A-7EE6-4342-B048-85BDC9FD1C3A}</a:tableStyleId>
              </a:tblPr>
              <a:tblGrid>
                <a:gridCol w="9324180">
                  <a:extLst>
                    <a:ext uri="{9D8B030D-6E8A-4147-A177-3AD203B41FA5}">
                      <a16:colId xmlns:a16="http://schemas.microsoft.com/office/drawing/2014/main" val="236076315"/>
                    </a:ext>
                  </a:extLst>
                </a:gridCol>
                <a:gridCol w="2113830">
                  <a:extLst>
                    <a:ext uri="{9D8B030D-6E8A-4147-A177-3AD203B41FA5}">
                      <a16:colId xmlns:a16="http://schemas.microsoft.com/office/drawing/2014/main" val="2018148115"/>
                    </a:ext>
                  </a:extLst>
                </a:gridCol>
              </a:tblGrid>
              <a:tr h="472599">
                <a:tc>
                  <a:txBody>
                    <a:bodyPr/>
                    <a:lstStyle/>
                    <a:p>
                      <a:pPr algn="ctr"/>
                      <a:r>
                        <a:rPr lang="en-US" sz="2000" dirty="0">
                          <a:latin typeface="Calibri Light" panose="020F0302020204030204" pitchFamily="34" charset="0"/>
                          <a:ea typeface="Calibri Light" panose="020F0302020204030204" pitchFamily="34" charset="0"/>
                          <a:cs typeface="Calibri Light" panose="020F0302020204030204" pitchFamily="34" charset="0"/>
                        </a:rPr>
                        <a:t>Presenter/Topic</a:t>
                      </a:r>
                    </a:p>
                  </a:txBody>
                  <a:tcPr/>
                </a:tc>
                <a:tc>
                  <a:txBody>
                    <a:bodyPr/>
                    <a:lstStyle/>
                    <a:p>
                      <a:pPr algn="ctr"/>
                      <a:r>
                        <a:rPr lang="en-US" sz="2000" dirty="0">
                          <a:latin typeface="Calibri Light" panose="020F0302020204030204" pitchFamily="34" charset="0"/>
                          <a:ea typeface="Calibri Light" panose="020F0302020204030204" pitchFamily="34" charset="0"/>
                          <a:cs typeface="Calibri Light" panose="020F0302020204030204" pitchFamily="34" charset="0"/>
                        </a:rPr>
                        <a:t>Time</a:t>
                      </a:r>
                    </a:p>
                  </a:txBody>
                  <a:tcPr/>
                </a:tc>
                <a:extLst>
                  <a:ext uri="{0D108BD9-81ED-4DB2-BD59-A6C34878D82A}">
                    <a16:rowId xmlns:a16="http://schemas.microsoft.com/office/drawing/2014/main" val="38994862"/>
                  </a:ext>
                </a:extLst>
              </a:tr>
              <a:tr h="570788">
                <a:tc>
                  <a:txBody>
                    <a:bodyPr/>
                    <a:lstStyle/>
                    <a:p>
                      <a:r>
                        <a:rPr lang="en-US" sz="18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Welcome</a:t>
                      </a:r>
                    </a:p>
                    <a:p>
                      <a:pPr marL="0" marR="0" lvl="0" indent="0" algn="l" defTabSz="914484" rtl="0" eaLnBrk="1" fontAlgn="auto" latinLnBrk="0" hangingPunct="1">
                        <a:lnSpc>
                          <a:spcPct val="100000"/>
                        </a:lnSpc>
                        <a:spcBef>
                          <a:spcPts val="0"/>
                        </a:spcBef>
                        <a:spcAft>
                          <a:spcPts val="0"/>
                        </a:spcAft>
                        <a:buClrTx/>
                        <a:buSzTx/>
                        <a:buFontTx/>
                        <a:buNone/>
                        <a:tabLst/>
                        <a:defRPr/>
                      </a:pPr>
                      <a:r>
                        <a:rPr lang="en-US" sz="1800" b="1"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Moderator:</a:t>
                      </a:r>
                      <a:endParaRPr lang="en-US" sz="1800" b="1" i="1" kern="1200" baseline="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8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5 minutes</a:t>
                      </a:r>
                    </a:p>
                  </a:txBody>
                  <a:tcPr/>
                </a:tc>
                <a:extLst>
                  <a:ext uri="{0D108BD9-81ED-4DB2-BD59-A6C34878D82A}">
                    <a16:rowId xmlns:a16="http://schemas.microsoft.com/office/drawing/2014/main" val="1121973362"/>
                  </a:ext>
                </a:extLst>
              </a:tr>
              <a:tr h="589486">
                <a:tc>
                  <a:txBody>
                    <a:bodyPr/>
                    <a:lstStyle/>
                    <a:p>
                      <a:r>
                        <a:rPr lang="en-US" sz="1800" kern="12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Partnerships 101</a:t>
                      </a:r>
                    </a:p>
                    <a:p>
                      <a:r>
                        <a:rPr lang="en-US" sz="1800" b="1" i="1" kern="1200" baseline="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Garry Bliss, Program Director for Medicaid Accountable Entities (AE) at Prospect </a:t>
                      </a:r>
                      <a:r>
                        <a:rPr lang="en-US" sz="1800" b="1" i="1" kern="1200" baseline="0" dirty="0" err="1">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Chartercare</a:t>
                      </a:r>
                      <a:endParaRPr lang="en-US" sz="1800" b="1" i="1" kern="1200" baseline="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en-US" sz="18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15 minutes</a:t>
                      </a:r>
                    </a:p>
                  </a:txBody>
                  <a:tcPr/>
                </a:tc>
                <a:extLst>
                  <a:ext uri="{0D108BD9-81ED-4DB2-BD59-A6C34878D82A}">
                    <a16:rowId xmlns:a16="http://schemas.microsoft.com/office/drawing/2014/main" val="4187044612"/>
                  </a:ext>
                </a:extLst>
              </a:tr>
              <a:tr h="620108">
                <a:tc>
                  <a:txBody>
                    <a:bodyPr/>
                    <a:lstStyle/>
                    <a:p>
                      <a:r>
                        <a:rPr lang="en-US" sz="1800" kern="12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An Overview of  Integrated Healthcare Partners  Emergency Housing Program</a:t>
                      </a:r>
                    </a:p>
                    <a:p>
                      <a:r>
                        <a:rPr lang="en-US" sz="1800" b="1" i="1" kern="1200" baseline="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Rebecca Plonsky, LICSW, CEO, Integrated Health Partners</a:t>
                      </a:r>
                    </a:p>
                  </a:txBody>
                  <a:tcP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8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20 minutes</a:t>
                      </a:r>
                    </a:p>
                    <a:p>
                      <a:endParaRPr lang="en-US" sz="18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457150187"/>
                  </a:ext>
                </a:extLst>
              </a:tr>
              <a:tr h="367472">
                <a:tc>
                  <a:txBody>
                    <a:bodyPr/>
                    <a:lstStyle/>
                    <a:p>
                      <a:r>
                        <a:rPr lang="en-US" sz="1800" b="0" i="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Group Activity &amp; Share-out</a:t>
                      </a:r>
                      <a:endParaRPr lang="en-US" sz="1800" b="0" i="0" baseline="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8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15 minutes</a:t>
                      </a:r>
                    </a:p>
                  </a:txBody>
                  <a:tcPr/>
                </a:tc>
                <a:extLst>
                  <a:ext uri="{0D108BD9-81ED-4DB2-BD59-A6C34878D82A}">
                    <a16:rowId xmlns:a16="http://schemas.microsoft.com/office/drawing/2014/main" val="4274942901"/>
                  </a:ext>
                </a:extLst>
              </a:tr>
              <a:tr h="867115">
                <a:tc>
                  <a:txBody>
                    <a:bodyPr/>
                    <a:lstStyle/>
                    <a:p>
                      <a:r>
                        <a:rPr lang="en-US" sz="1800" b="0" i="0" baseline="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Discussion &amp; Questions</a:t>
                      </a:r>
                    </a:p>
                  </a:txBody>
                  <a:tcP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8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10 minutes</a:t>
                      </a:r>
                    </a:p>
                  </a:txBody>
                  <a:tcPr/>
                </a:tc>
                <a:extLst>
                  <a:ext uri="{0D108BD9-81ED-4DB2-BD59-A6C34878D82A}">
                    <a16:rowId xmlns:a16="http://schemas.microsoft.com/office/drawing/2014/main" val="3515104836"/>
                  </a:ext>
                </a:extLst>
              </a:tr>
            </a:tbl>
          </a:graphicData>
        </a:graphic>
      </p:graphicFrame>
      <p:sp>
        <p:nvSpPr>
          <p:cNvPr id="3" name="Rectangle 2">
            <a:extLst>
              <a:ext uri="{FF2B5EF4-FFF2-40B4-BE49-F238E27FC236}">
                <a16:creationId xmlns:a16="http://schemas.microsoft.com/office/drawing/2014/main" id="{38D237EE-AD0C-14A3-1950-A68FC0029E8E}"/>
              </a:ext>
            </a:extLst>
          </p:cNvPr>
          <p:cNvSpPr/>
          <p:nvPr/>
        </p:nvSpPr>
        <p:spPr>
          <a:xfrm>
            <a:off x="3571336" y="6487064"/>
            <a:ext cx="4968815" cy="29329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15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27453" y="293623"/>
            <a:ext cx="6748145" cy="482600"/>
          </a:xfrm>
          <a:prstGeom prst="rect">
            <a:avLst/>
          </a:prstGeom>
        </p:spPr>
        <p:txBody>
          <a:bodyPr vert="horz" wrap="square" lIns="0" tIns="12700" rIns="0" bIns="0" rtlCol="0">
            <a:spAutoFit/>
          </a:bodyPr>
          <a:lstStyle/>
          <a:p>
            <a:pPr marL="12700">
              <a:spcBef>
                <a:spcPts val="100"/>
              </a:spcBef>
            </a:pPr>
            <a:r>
              <a:rPr sz="3000" spc="-15" dirty="0"/>
              <a:t>Who </a:t>
            </a:r>
            <a:r>
              <a:rPr sz="3000" dirty="0"/>
              <a:t>is </a:t>
            </a:r>
            <a:r>
              <a:rPr sz="3000" spc="-40" dirty="0"/>
              <a:t>Integrated </a:t>
            </a:r>
            <a:r>
              <a:rPr sz="3000" spc="-30" dirty="0"/>
              <a:t>Healthcare </a:t>
            </a:r>
            <a:r>
              <a:rPr sz="3000" spc="-35" dirty="0"/>
              <a:t>Partners</a:t>
            </a:r>
            <a:r>
              <a:rPr sz="3000" spc="-330" dirty="0"/>
              <a:t> </a:t>
            </a:r>
            <a:r>
              <a:rPr sz="3000" spc="-15" dirty="0"/>
              <a:t>(IHP)?</a:t>
            </a:r>
            <a:endParaRPr sz="3000"/>
          </a:p>
        </p:txBody>
      </p:sp>
      <p:sp>
        <p:nvSpPr>
          <p:cNvPr id="4" name="object 4"/>
          <p:cNvSpPr txBox="1"/>
          <p:nvPr/>
        </p:nvSpPr>
        <p:spPr>
          <a:xfrm>
            <a:off x="9831958" y="6465214"/>
            <a:ext cx="153670" cy="156068"/>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pPr marL="38100">
                <a:lnSpc>
                  <a:spcPts val="1240"/>
                </a:lnSpc>
              </a:pPr>
              <a:t>20</a:t>
            </a:fld>
            <a:endParaRPr sz="1200">
              <a:solidFill>
                <a:prstClr val="black"/>
              </a:solidFill>
              <a:latin typeface="Calibri"/>
              <a:cs typeface="Calibri"/>
            </a:endParaRPr>
          </a:p>
        </p:txBody>
      </p:sp>
      <p:sp>
        <p:nvSpPr>
          <p:cNvPr id="3" name="object 3"/>
          <p:cNvSpPr txBox="1"/>
          <p:nvPr/>
        </p:nvSpPr>
        <p:spPr>
          <a:xfrm>
            <a:off x="2231542" y="1023060"/>
            <a:ext cx="7677150" cy="4666615"/>
          </a:xfrm>
          <a:prstGeom prst="rect">
            <a:avLst/>
          </a:prstGeom>
        </p:spPr>
        <p:txBody>
          <a:bodyPr vert="horz" wrap="square" lIns="0" tIns="81915" rIns="0" bIns="0" rtlCol="0">
            <a:spAutoFit/>
          </a:bodyPr>
          <a:lstStyle/>
          <a:p>
            <a:pPr marL="241300" indent="-228600">
              <a:spcBef>
                <a:spcPts val="645"/>
              </a:spcBef>
              <a:buClr>
                <a:srgbClr val="1FCACF"/>
              </a:buClr>
              <a:buFont typeface="Wingdings"/>
              <a:buChar char=""/>
              <a:tabLst>
                <a:tab pos="241300" algn="l"/>
              </a:tabLst>
            </a:pPr>
            <a:r>
              <a:rPr sz="1900" spc="-5" dirty="0">
                <a:solidFill>
                  <a:srgbClr val="404040"/>
                </a:solidFill>
                <a:latin typeface="Calibri"/>
                <a:cs typeface="Calibri"/>
              </a:rPr>
              <a:t>IHP </a:t>
            </a:r>
            <a:r>
              <a:rPr sz="1900" spc="-10" dirty="0">
                <a:solidFill>
                  <a:srgbClr val="404040"/>
                </a:solidFill>
                <a:latin typeface="Calibri"/>
                <a:cs typeface="Calibri"/>
              </a:rPr>
              <a:t>was established </a:t>
            </a:r>
            <a:r>
              <a:rPr sz="1900" spc="-5" dirty="0">
                <a:solidFill>
                  <a:srgbClr val="404040"/>
                </a:solidFill>
                <a:latin typeface="Calibri"/>
                <a:cs typeface="Calibri"/>
              </a:rPr>
              <a:t>in 2018 as a Rhode Island Medicaid </a:t>
            </a:r>
            <a:r>
              <a:rPr sz="1900" spc="-10" dirty="0">
                <a:solidFill>
                  <a:srgbClr val="404040"/>
                </a:solidFill>
                <a:latin typeface="Calibri"/>
                <a:cs typeface="Calibri"/>
              </a:rPr>
              <a:t>Accountable</a:t>
            </a:r>
            <a:r>
              <a:rPr sz="1900" spc="135" dirty="0">
                <a:solidFill>
                  <a:srgbClr val="404040"/>
                </a:solidFill>
                <a:latin typeface="Calibri"/>
                <a:cs typeface="Calibri"/>
              </a:rPr>
              <a:t> </a:t>
            </a:r>
            <a:r>
              <a:rPr sz="1900" spc="-25" dirty="0">
                <a:solidFill>
                  <a:srgbClr val="404040"/>
                </a:solidFill>
                <a:latin typeface="Calibri"/>
                <a:cs typeface="Calibri"/>
              </a:rPr>
              <a:t>Entity.</a:t>
            </a:r>
            <a:endParaRPr sz="1900">
              <a:solidFill>
                <a:prstClr val="black"/>
              </a:solidFill>
              <a:latin typeface="Calibri"/>
              <a:cs typeface="Calibri"/>
            </a:endParaRPr>
          </a:p>
          <a:p>
            <a:pPr marL="241300" marR="5080" indent="-228600">
              <a:lnSpc>
                <a:spcPct val="80000"/>
              </a:lnSpc>
              <a:spcBef>
                <a:spcPts val="994"/>
              </a:spcBef>
              <a:buClr>
                <a:srgbClr val="1FCACF"/>
              </a:buClr>
              <a:buFont typeface="Wingdings"/>
              <a:buChar char=""/>
              <a:tabLst>
                <a:tab pos="241300" algn="l"/>
              </a:tabLst>
            </a:pPr>
            <a:r>
              <a:rPr sz="1900" spc="-5" dirty="0">
                <a:solidFill>
                  <a:srgbClr val="404040"/>
                </a:solidFill>
                <a:latin typeface="Calibri"/>
                <a:cs typeface="Calibri"/>
              </a:rPr>
              <a:t>IHP is </a:t>
            </a:r>
            <a:r>
              <a:rPr sz="1900" spc="-10" dirty="0">
                <a:solidFill>
                  <a:srgbClr val="404040"/>
                </a:solidFill>
                <a:latin typeface="Calibri"/>
                <a:cs typeface="Calibri"/>
              </a:rPr>
              <a:t>responsible </a:t>
            </a:r>
            <a:r>
              <a:rPr sz="1900" spc="-20" dirty="0">
                <a:solidFill>
                  <a:srgbClr val="404040"/>
                </a:solidFill>
                <a:latin typeface="Calibri"/>
                <a:cs typeface="Calibri"/>
              </a:rPr>
              <a:t>for </a:t>
            </a:r>
            <a:r>
              <a:rPr sz="1900" spc="-5" dirty="0">
                <a:solidFill>
                  <a:srgbClr val="404040"/>
                </a:solidFill>
                <a:latin typeface="Calibri"/>
                <a:cs typeface="Calibri"/>
              </a:rPr>
              <a:t>advancing the health </a:t>
            </a:r>
            <a:r>
              <a:rPr sz="1900" spc="-10" dirty="0">
                <a:solidFill>
                  <a:srgbClr val="404040"/>
                </a:solidFill>
                <a:latin typeface="Calibri"/>
                <a:cs typeface="Calibri"/>
              </a:rPr>
              <a:t>outcomes, lowering </a:t>
            </a:r>
            <a:r>
              <a:rPr sz="1900" spc="-5" dirty="0">
                <a:solidFill>
                  <a:srgbClr val="404040"/>
                </a:solidFill>
                <a:latin typeface="Calibri"/>
                <a:cs typeface="Calibri"/>
              </a:rPr>
              <a:t>unnecessary  medical </a:t>
            </a:r>
            <a:r>
              <a:rPr sz="1900" spc="-10" dirty="0">
                <a:solidFill>
                  <a:srgbClr val="404040"/>
                </a:solidFill>
                <a:latin typeface="Calibri"/>
                <a:cs typeface="Calibri"/>
              </a:rPr>
              <a:t>spend, </a:t>
            </a:r>
            <a:r>
              <a:rPr sz="1900" spc="-5" dirty="0">
                <a:solidFill>
                  <a:srgbClr val="404040"/>
                </a:solidFill>
                <a:latin typeface="Calibri"/>
                <a:cs typeface="Calibri"/>
              </a:rPr>
              <a:t>and </a:t>
            </a:r>
            <a:r>
              <a:rPr sz="1900" spc="-15" dirty="0">
                <a:solidFill>
                  <a:srgbClr val="404040"/>
                </a:solidFill>
                <a:latin typeface="Calibri"/>
                <a:cs typeface="Calibri"/>
              </a:rPr>
              <a:t>improving </a:t>
            </a:r>
            <a:r>
              <a:rPr sz="1900" spc="-10" dirty="0">
                <a:solidFill>
                  <a:srgbClr val="404040"/>
                </a:solidFill>
                <a:latin typeface="Calibri"/>
                <a:cs typeface="Calibri"/>
              </a:rPr>
              <a:t>quality </a:t>
            </a:r>
            <a:r>
              <a:rPr sz="1900" spc="-20" dirty="0">
                <a:solidFill>
                  <a:srgbClr val="404040"/>
                </a:solidFill>
                <a:latin typeface="Calibri"/>
                <a:cs typeface="Calibri"/>
              </a:rPr>
              <a:t>for </a:t>
            </a:r>
            <a:r>
              <a:rPr sz="1900" spc="-15" dirty="0">
                <a:solidFill>
                  <a:srgbClr val="404040"/>
                </a:solidFill>
                <a:latin typeface="Calibri"/>
                <a:cs typeface="Calibri"/>
              </a:rPr>
              <a:t>over </a:t>
            </a:r>
            <a:r>
              <a:rPr sz="1900" spc="-5" dirty="0">
                <a:solidFill>
                  <a:srgbClr val="404040"/>
                </a:solidFill>
                <a:latin typeface="Calibri"/>
                <a:cs typeface="Calibri"/>
              </a:rPr>
              <a:t>32,000 </a:t>
            </a:r>
            <a:r>
              <a:rPr sz="1900" spc="-10" dirty="0">
                <a:solidFill>
                  <a:srgbClr val="404040"/>
                </a:solidFill>
                <a:latin typeface="Calibri"/>
                <a:cs typeface="Calibri"/>
              </a:rPr>
              <a:t>at </a:t>
            </a:r>
            <a:r>
              <a:rPr sz="1900" spc="-5" dirty="0">
                <a:solidFill>
                  <a:srgbClr val="404040"/>
                </a:solidFill>
                <a:latin typeface="Calibri"/>
                <a:cs typeface="Calibri"/>
              </a:rPr>
              <a:t>Risk Rhode  </a:t>
            </a:r>
            <a:r>
              <a:rPr sz="1900" spc="-10" dirty="0">
                <a:solidFill>
                  <a:srgbClr val="404040"/>
                </a:solidFill>
                <a:latin typeface="Calibri"/>
                <a:cs typeface="Calibri"/>
              </a:rPr>
              <a:t>Islanders.</a:t>
            </a:r>
            <a:endParaRPr sz="1900">
              <a:solidFill>
                <a:prstClr val="black"/>
              </a:solidFill>
              <a:latin typeface="Calibri"/>
              <a:cs typeface="Calibri"/>
            </a:endParaRPr>
          </a:p>
          <a:p>
            <a:pPr marL="241300" marR="573405" indent="-228600">
              <a:lnSpc>
                <a:spcPts val="1820"/>
              </a:lnSpc>
              <a:spcBef>
                <a:spcPts val="1000"/>
              </a:spcBef>
              <a:buClr>
                <a:srgbClr val="1FCACF"/>
              </a:buClr>
              <a:buFont typeface="Wingdings"/>
              <a:buChar char=""/>
              <a:tabLst>
                <a:tab pos="241300" algn="l"/>
              </a:tabLst>
            </a:pPr>
            <a:r>
              <a:rPr sz="1900" spc="-15" dirty="0">
                <a:solidFill>
                  <a:srgbClr val="404040"/>
                </a:solidFill>
                <a:latin typeface="Calibri"/>
                <a:cs typeface="Calibri"/>
              </a:rPr>
              <a:t>Unlike </a:t>
            </a:r>
            <a:r>
              <a:rPr sz="1900" spc="-10" dirty="0">
                <a:solidFill>
                  <a:srgbClr val="404040"/>
                </a:solidFill>
                <a:latin typeface="Calibri"/>
                <a:cs typeface="Calibri"/>
              </a:rPr>
              <a:t>other </a:t>
            </a:r>
            <a:r>
              <a:rPr sz="1900" spc="-35" dirty="0">
                <a:solidFill>
                  <a:srgbClr val="404040"/>
                </a:solidFill>
                <a:latin typeface="Calibri"/>
                <a:cs typeface="Calibri"/>
              </a:rPr>
              <a:t>AE’s </a:t>
            </a:r>
            <a:r>
              <a:rPr sz="1900" spc="-5" dirty="0">
                <a:solidFill>
                  <a:srgbClr val="404040"/>
                </a:solidFill>
                <a:latin typeface="Calibri"/>
                <a:cs typeface="Calibri"/>
              </a:rPr>
              <a:t>IHP is </a:t>
            </a:r>
            <a:r>
              <a:rPr sz="1900" spc="-10" dirty="0">
                <a:solidFill>
                  <a:srgbClr val="404040"/>
                </a:solidFill>
                <a:latin typeface="Calibri"/>
                <a:cs typeface="Calibri"/>
              </a:rPr>
              <a:t>unique </a:t>
            </a:r>
            <a:r>
              <a:rPr sz="1900" spc="-5" dirty="0">
                <a:solidFill>
                  <a:srgbClr val="404040"/>
                </a:solidFill>
                <a:latin typeface="Calibri"/>
                <a:cs typeface="Calibri"/>
              </a:rPr>
              <a:t>in that 8 </a:t>
            </a:r>
            <a:r>
              <a:rPr sz="1900" spc="-15" dirty="0">
                <a:solidFill>
                  <a:srgbClr val="404040"/>
                </a:solidFill>
                <a:latin typeface="Calibri"/>
                <a:cs typeface="Calibri"/>
              </a:rPr>
              <a:t>disparate organizations </a:t>
            </a:r>
            <a:r>
              <a:rPr sz="1900" spc="-5" dirty="0">
                <a:solidFill>
                  <a:srgbClr val="404040"/>
                </a:solidFill>
                <a:latin typeface="Calibri"/>
                <a:cs typeface="Calibri"/>
              </a:rPr>
              <a:t>came  </a:t>
            </a:r>
            <a:r>
              <a:rPr sz="1900" spc="-10" dirty="0">
                <a:solidFill>
                  <a:srgbClr val="404040"/>
                </a:solidFill>
                <a:latin typeface="Calibri"/>
                <a:cs typeface="Calibri"/>
              </a:rPr>
              <a:t>together </a:t>
            </a:r>
            <a:r>
              <a:rPr sz="1900" spc="-15" dirty="0">
                <a:solidFill>
                  <a:srgbClr val="404040"/>
                </a:solidFill>
                <a:latin typeface="Calibri"/>
                <a:cs typeface="Calibri"/>
              </a:rPr>
              <a:t>to </a:t>
            </a:r>
            <a:r>
              <a:rPr sz="1900" spc="-5" dirty="0">
                <a:solidFill>
                  <a:srgbClr val="404040"/>
                </a:solidFill>
                <a:latin typeface="Calibri"/>
                <a:cs typeface="Calibri"/>
              </a:rPr>
              <a:t>support our </a:t>
            </a:r>
            <a:r>
              <a:rPr sz="1900" spc="-10" dirty="0">
                <a:solidFill>
                  <a:srgbClr val="404040"/>
                </a:solidFill>
                <a:latin typeface="Calibri"/>
                <a:cs typeface="Calibri"/>
              </a:rPr>
              <a:t>joint mission. </a:t>
            </a:r>
            <a:r>
              <a:rPr sz="1900" spc="-20" dirty="0">
                <a:solidFill>
                  <a:srgbClr val="404040"/>
                </a:solidFill>
                <a:latin typeface="Calibri"/>
                <a:cs typeface="Calibri"/>
              </a:rPr>
              <a:t>IHP’s </a:t>
            </a:r>
            <a:r>
              <a:rPr sz="1900" spc="-10" dirty="0">
                <a:solidFill>
                  <a:srgbClr val="404040"/>
                </a:solidFill>
                <a:latin typeface="Calibri"/>
                <a:cs typeface="Calibri"/>
              </a:rPr>
              <a:t>network </a:t>
            </a:r>
            <a:r>
              <a:rPr sz="1900" spc="-5" dirty="0">
                <a:solidFill>
                  <a:srgbClr val="404040"/>
                </a:solidFill>
                <a:latin typeface="Calibri"/>
                <a:cs typeface="Calibri"/>
              </a:rPr>
              <a:t>is </a:t>
            </a:r>
            <a:r>
              <a:rPr sz="1900" spc="-10" dirty="0">
                <a:solidFill>
                  <a:srgbClr val="404040"/>
                </a:solidFill>
                <a:latin typeface="Calibri"/>
                <a:cs typeface="Calibri"/>
              </a:rPr>
              <a:t>comprised </a:t>
            </a:r>
            <a:r>
              <a:rPr sz="1900" spc="-5" dirty="0">
                <a:solidFill>
                  <a:srgbClr val="404040"/>
                </a:solidFill>
                <a:latin typeface="Calibri"/>
                <a:cs typeface="Calibri"/>
              </a:rPr>
              <a:t>of 5  </a:t>
            </a:r>
            <a:r>
              <a:rPr sz="1900" spc="-10" dirty="0">
                <a:solidFill>
                  <a:srgbClr val="404040"/>
                </a:solidFill>
                <a:latin typeface="Calibri"/>
                <a:cs typeface="Calibri"/>
              </a:rPr>
              <a:t>Community </a:t>
            </a:r>
            <a:r>
              <a:rPr sz="1900" spc="-5" dirty="0">
                <a:solidFill>
                  <a:srgbClr val="404040"/>
                </a:solidFill>
                <a:latin typeface="Calibri"/>
                <a:cs typeface="Calibri"/>
              </a:rPr>
              <a:t>Health </a:t>
            </a:r>
            <a:r>
              <a:rPr sz="1900" spc="-15" dirty="0">
                <a:solidFill>
                  <a:srgbClr val="404040"/>
                </a:solidFill>
                <a:latin typeface="Calibri"/>
                <a:cs typeface="Calibri"/>
              </a:rPr>
              <a:t>Centers </a:t>
            </a:r>
            <a:r>
              <a:rPr sz="1900" spc="-5" dirty="0">
                <a:solidFill>
                  <a:srgbClr val="404040"/>
                </a:solidFill>
                <a:latin typeface="Calibri"/>
                <a:cs typeface="Calibri"/>
              </a:rPr>
              <a:t>and 4 </a:t>
            </a:r>
            <a:r>
              <a:rPr sz="1900" spc="-10" dirty="0">
                <a:solidFill>
                  <a:srgbClr val="404040"/>
                </a:solidFill>
                <a:latin typeface="Calibri"/>
                <a:cs typeface="Calibri"/>
              </a:rPr>
              <a:t>Community Mental </a:t>
            </a:r>
            <a:r>
              <a:rPr sz="1900" spc="-5" dirty="0">
                <a:solidFill>
                  <a:srgbClr val="404040"/>
                </a:solidFill>
                <a:latin typeface="Calibri"/>
                <a:cs typeface="Calibri"/>
              </a:rPr>
              <a:t>Health</a:t>
            </a:r>
            <a:r>
              <a:rPr sz="1900" spc="195" dirty="0">
                <a:solidFill>
                  <a:srgbClr val="404040"/>
                </a:solidFill>
                <a:latin typeface="Calibri"/>
                <a:cs typeface="Calibri"/>
              </a:rPr>
              <a:t> </a:t>
            </a:r>
            <a:r>
              <a:rPr sz="1900" spc="-15" dirty="0">
                <a:solidFill>
                  <a:srgbClr val="404040"/>
                </a:solidFill>
                <a:latin typeface="Calibri"/>
                <a:cs typeface="Calibri"/>
              </a:rPr>
              <a:t>Centers:</a:t>
            </a:r>
            <a:endParaRPr sz="1900">
              <a:solidFill>
                <a:prstClr val="black"/>
              </a:solidFill>
              <a:latin typeface="Calibri"/>
              <a:cs typeface="Calibri"/>
            </a:endParaRPr>
          </a:p>
          <a:p>
            <a:pPr>
              <a:spcBef>
                <a:spcPts val="35"/>
              </a:spcBef>
              <a:buClr>
                <a:srgbClr val="1FCACF"/>
              </a:buClr>
              <a:buFont typeface="Wingdings"/>
              <a:buChar char=""/>
            </a:pPr>
            <a:endParaRPr sz="2650">
              <a:solidFill>
                <a:prstClr val="black"/>
              </a:solidFill>
              <a:latin typeface="Calibri"/>
              <a:cs typeface="Calibri"/>
            </a:endParaRPr>
          </a:p>
          <a:p>
            <a:pPr marL="807720" lvl="1" indent="-343535">
              <a:buClr>
                <a:srgbClr val="1FCACF"/>
              </a:buClr>
              <a:buFont typeface="Wingdings"/>
              <a:buChar char=""/>
              <a:tabLst>
                <a:tab pos="807720" algn="l"/>
                <a:tab pos="808355" algn="l"/>
              </a:tabLst>
            </a:pPr>
            <a:r>
              <a:rPr sz="1500" spc="-5" dirty="0">
                <a:solidFill>
                  <a:srgbClr val="404040"/>
                </a:solidFill>
                <a:latin typeface="Calibri"/>
                <a:cs typeface="Calibri"/>
              </a:rPr>
              <a:t>Community Care </a:t>
            </a:r>
            <a:r>
              <a:rPr sz="1500" dirty="0">
                <a:solidFill>
                  <a:srgbClr val="404040"/>
                </a:solidFill>
                <a:latin typeface="Calibri"/>
                <a:cs typeface="Calibri"/>
              </a:rPr>
              <a:t>Alliance</a:t>
            </a:r>
            <a:r>
              <a:rPr sz="1500" spc="-35" dirty="0">
                <a:solidFill>
                  <a:srgbClr val="404040"/>
                </a:solidFill>
                <a:latin typeface="Calibri"/>
                <a:cs typeface="Calibri"/>
              </a:rPr>
              <a:t> </a:t>
            </a:r>
            <a:r>
              <a:rPr sz="1500" spc="-5" dirty="0">
                <a:solidFill>
                  <a:srgbClr val="404040"/>
                </a:solidFill>
                <a:latin typeface="Calibri"/>
                <a:cs typeface="Calibri"/>
              </a:rPr>
              <a:t>(CCA)</a:t>
            </a:r>
            <a:endParaRPr sz="1500">
              <a:solidFill>
                <a:prstClr val="black"/>
              </a:solidFill>
              <a:latin typeface="Calibri"/>
              <a:cs typeface="Calibri"/>
            </a:endParaRPr>
          </a:p>
          <a:p>
            <a:pPr marL="807720" lvl="1" indent="-343535">
              <a:spcBef>
                <a:spcPts val="445"/>
              </a:spcBef>
              <a:buClr>
                <a:srgbClr val="1FCACF"/>
              </a:buClr>
              <a:buFont typeface="Wingdings"/>
              <a:buChar char=""/>
              <a:tabLst>
                <a:tab pos="807720" algn="l"/>
                <a:tab pos="808355" algn="l"/>
              </a:tabLst>
            </a:pPr>
            <a:r>
              <a:rPr sz="1500" spc="-5" dirty="0">
                <a:solidFill>
                  <a:srgbClr val="404040"/>
                </a:solidFill>
                <a:latin typeface="Calibri"/>
                <a:cs typeface="Calibri"/>
              </a:rPr>
              <a:t>Comprehensive Community Action </a:t>
            </a:r>
            <a:r>
              <a:rPr sz="1500" spc="-10" dirty="0">
                <a:solidFill>
                  <a:srgbClr val="404040"/>
                </a:solidFill>
                <a:latin typeface="Calibri"/>
                <a:cs typeface="Calibri"/>
              </a:rPr>
              <a:t>Program</a:t>
            </a:r>
            <a:r>
              <a:rPr sz="1500" spc="-55" dirty="0">
                <a:solidFill>
                  <a:srgbClr val="404040"/>
                </a:solidFill>
                <a:latin typeface="Calibri"/>
                <a:cs typeface="Calibri"/>
              </a:rPr>
              <a:t> </a:t>
            </a:r>
            <a:r>
              <a:rPr sz="1500" spc="-5" dirty="0">
                <a:solidFill>
                  <a:srgbClr val="404040"/>
                </a:solidFill>
                <a:latin typeface="Calibri"/>
                <a:cs typeface="Calibri"/>
              </a:rPr>
              <a:t>(CCAP)</a:t>
            </a:r>
            <a:endParaRPr sz="1500">
              <a:solidFill>
                <a:prstClr val="black"/>
              </a:solidFill>
              <a:latin typeface="Calibri"/>
              <a:cs typeface="Calibri"/>
            </a:endParaRPr>
          </a:p>
          <a:p>
            <a:pPr marL="807720" lvl="1" indent="-343535">
              <a:spcBef>
                <a:spcPts val="455"/>
              </a:spcBef>
              <a:buClr>
                <a:srgbClr val="1FCACF"/>
              </a:buClr>
              <a:buFont typeface="Wingdings"/>
              <a:buChar char=""/>
              <a:tabLst>
                <a:tab pos="807720" algn="l"/>
                <a:tab pos="808355" algn="l"/>
              </a:tabLst>
            </a:pPr>
            <a:r>
              <a:rPr sz="1500" spc="-10" dirty="0">
                <a:solidFill>
                  <a:srgbClr val="404040"/>
                </a:solidFill>
                <a:latin typeface="Calibri"/>
                <a:cs typeface="Calibri"/>
              </a:rPr>
              <a:t>East Bay </a:t>
            </a:r>
            <a:r>
              <a:rPr sz="1500" spc="-5" dirty="0">
                <a:solidFill>
                  <a:srgbClr val="404040"/>
                </a:solidFill>
                <a:latin typeface="Calibri"/>
                <a:cs typeface="Calibri"/>
              </a:rPr>
              <a:t>Community Action </a:t>
            </a:r>
            <a:r>
              <a:rPr sz="1500" spc="-10" dirty="0">
                <a:solidFill>
                  <a:srgbClr val="404040"/>
                </a:solidFill>
                <a:latin typeface="Calibri"/>
                <a:cs typeface="Calibri"/>
              </a:rPr>
              <a:t>Program</a:t>
            </a:r>
            <a:r>
              <a:rPr sz="1500" spc="-80" dirty="0">
                <a:solidFill>
                  <a:srgbClr val="404040"/>
                </a:solidFill>
                <a:latin typeface="Calibri"/>
                <a:cs typeface="Calibri"/>
              </a:rPr>
              <a:t> </a:t>
            </a:r>
            <a:r>
              <a:rPr sz="1500" spc="-5" dirty="0">
                <a:solidFill>
                  <a:srgbClr val="404040"/>
                </a:solidFill>
                <a:latin typeface="Calibri"/>
                <a:cs typeface="Calibri"/>
              </a:rPr>
              <a:t>(EBCAP)</a:t>
            </a:r>
            <a:endParaRPr sz="1500">
              <a:solidFill>
                <a:prstClr val="black"/>
              </a:solidFill>
              <a:latin typeface="Calibri"/>
              <a:cs typeface="Calibri"/>
            </a:endParaRPr>
          </a:p>
          <a:p>
            <a:pPr marL="807720" lvl="1" indent="-343535">
              <a:spcBef>
                <a:spcPts val="445"/>
              </a:spcBef>
              <a:buClr>
                <a:srgbClr val="1FCACF"/>
              </a:buClr>
              <a:buFont typeface="Wingdings"/>
              <a:buChar char=""/>
              <a:tabLst>
                <a:tab pos="807720" algn="l"/>
                <a:tab pos="808355" algn="l"/>
              </a:tabLst>
            </a:pPr>
            <a:r>
              <a:rPr sz="1500" spc="-5" dirty="0">
                <a:solidFill>
                  <a:srgbClr val="404040"/>
                </a:solidFill>
                <a:latin typeface="Calibri"/>
                <a:cs typeface="Calibri"/>
              </a:rPr>
              <a:t>Newport </a:t>
            </a:r>
            <a:r>
              <a:rPr sz="1500" spc="-10" dirty="0">
                <a:solidFill>
                  <a:srgbClr val="404040"/>
                </a:solidFill>
                <a:latin typeface="Calibri"/>
                <a:cs typeface="Calibri"/>
              </a:rPr>
              <a:t>Mental </a:t>
            </a:r>
            <a:r>
              <a:rPr sz="1500" spc="-5" dirty="0">
                <a:solidFill>
                  <a:srgbClr val="404040"/>
                </a:solidFill>
                <a:latin typeface="Calibri"/>
                <a:cs typeface="Calibri"/>
              </a:rPr>
              <a:t>Health (NMH)</a:t>
            </a:r>
            <a:endParaRPr sz="1500">
              <a:solidFill>
                <a:prstClr val="black"/>
              </a:solidFill>
              <a:latin typeface="Calibri"/>
              <a:cs typeface="Calibri"/>
            </a:endParaRPr>
          </a:p>
          <a:p>
            <a:pPr marL="807720" lvl="1" indent="-343535">
              <a:spcBef>
                <a:spcPts val="445"/>
              </a:spcBef>
              <a:buClr>
                <a:srgbClr val="1FCACF"/>
              </a:buClr>
              <a:buFont typeface="Wingdings"/>
              <a:buChar char=""/>
              <a:tabLst>
                <a:tab pos="807720" algn="l"/>
                <a:tab pos="808355" algn="l"/>
              </a:tabLst>
            </a:pPr>
            <a:r>
              <a:rPr sz="1500" spc="-5" dirty="0">
                <a:solidFill>
                  <a:srgbClr val="404040"/>
                </a:solidFill>
                <a:latin typeface="Calibri"/>
                <a:cs typeface="Calibri"/>
              </a:rPr>
              <a:t>Thrive </a:t>
            </a:r>
            <a:r>
              <a:rPr sz="1500" spc="-10" dirty="0">
                <a:solidFill>
                  <a:srgbClr val="404040"/>
                </a:solidFill>
                <a:latin typeface="Calibri"/>
                <a:cs typeface="Calibri"/>
              </a:rPr>
              <a:t>Behavioral </a:t>
            </a:r>
            <a:r>
              <a:rPr sz="1500" spc="-5" dirty="0">
                <a:solidFill>
                  <a:srgbClr val="404040"/>
                </a:solidFill>
                <a:latin typeface="Calibri"/>
                <a:cs typeface="Calibri"/>
              </a:rPr>
              <a:t>Health (TBH </a:t>
            </a:r>
            <a:r>
              <a:rPr sz="1500" dirty="0">
                <a:solidFill>
                  <a:srgbClr val="404040"/>
                </a:solidFill>
                <a:latin typeface="Calibri"/>
                <a:cs typeface="Calibri"/>
              </a:rPr>
              <a:t>- </a:t>
            </a:r>
            <a:r>
              <a:rPr sz="1500" spc="-10" dirty="0">
                <a:solidFill>
                  <a:srgbClr val="404040"/>
                </a:solidFill>
                <a:latin typeface="Calibri"/>
                <a:cs typeface="Calibri"/>
              </a:rPr>
              <a:t>formerly </a:t>
            </a:r>
            <a:r>
              <a:rPr sz="1500" dirty="0">
                <a:solidFill>
                  <a:srgbClr val="404040"/>
                </a:solidFill>
                <a:latin typeface="Calibri"/>
                <a:cs typeface="Calibri"/>
              </a:rPr>
              <a:t>The </a:t>
            </a:r>
            <a:r>
              <a:rPr sz="1500" spc="-10" dirty="0">
                <a:solidFill>
                  <a:srgbClr val="404040"/>
                </a:solidFill>
                <a:latin typeface="Calibri"/>
                <a:cs typeface="Calibri"/>
              </a:rPr>
              <a:t>Kent</a:t>
            </a:r>
            <a:r>
              <a:rPr sz="1500" spc="-15" dirty="0">
                <a:solidFill>
                  <a:srgbClr val="404040"/>
                </a:solidFill>
                <a:latin typeface="Calibri"/>
                <a:cs typeface="Calibri"/>
              </a:rPr>
              <a:t> </a:t>
            </a:r>
            <a:r>
              <a:rPr sz="1500" spc="-5" dirty="0">
                <a:solidFill>
                  <a:srgbClr val="404040"/>
                </a:solidFill>
                <a:latin typeface="Calibri"/>
                <a:cs typeface="Calibri"/>
              </a:rPr>
              <a:t>Center)</a:t>
            </a:r>
            <a:endParaRPr sz="1500">
              <a:solidFill>
                <a:prstClr val="black"/>
              </a:solidFill>
              <a:latin typeface="Calibri"/>
              <a:cs typeface="Calibri"/>
            </a:endParaRPr>
          </a:p>
          <a:p>
            <a:pPr marL="807720" lvl="1" indent="-343535">
              <a:spcBef>
                <a:spcPts val="445"/>
              </a:spcBef>
              <a:buClr>
                <a:srgbClr val="1FCACF"/>
              </a:buClr>
              <a:buFont typeface="Wingdings"/>
              <a:buChar char=""/>
              <a:tabLst>
                <a:tab pos="807720" algn="l"/>
                <a:tab pos="808355" algn="l"/>
              </a:tabLst>
            </a:pPr>
            <a:r>
              <a:rPr sz="1500" spc="-10" dirty="0">
                <a:solidFill>
                  <a:srgbClr val="404040"/>
                </a:solidFill>
                <a:latin typeface="Calibri"/>
                <a:cs typeface="Calibri"/>
              </a:rPr>
              <a:t>Tri-County </a:t>
            </a:r>
            <a:r>
              <a:rPr sz="1500" spc="-5" dirty="0">
                <a:solidFill>
                  <a:srgbClr val="404040"/>
                </a:solidFill>
                <a:latin typeface="Calibri"/>
                <a:cs typeface="Calibri"/>
              </a:rPr>
              <a:t>Community Action Agency</a:t>
            </a:r>
            <a:r>
              <a:rPr sz="1500" spc="-75" dirty="0">
                <a:solidFill>
                  <a:srgbClr val="404040"/>
                </a:solidFill>
                <a:latin typeface="Calibri"/>
                <a:cs typeface="Calibri"/>
              </a:rPr>
              <a:t> </a:t>
            </a:r>
            <a:r>
              <a:rPr sz="1500" spc="-10" dirty="0">
                <a:solidFill>
                  <a:srgbClr val="404040"/>
                </a:solidFill>
                <a:latin typeface="Calibri"/>
                <a:cs typeface="Calibri"/>
              </a:rPr>
              <a:t>(Tri-County)</a:t>
            </a:r>
            <a:endParaRPr sz="1500">
              <a:solidFill>
                <a:prstClr val="black"/>
              </a:solidFill>
              <a:latin typeface="Calibri"/>
              <a:cs typeface="Calibri"/>
            </a:endParaRPr>
          </a:p>
          <a:p>
            <a:pPr marL="807720" lvl="1" indent="-343535">
              <a:spcBef>
                <a:spcPts val="440"/>
              </a:spcBef>
              <a:buClr>
                <a:srgbClr val="1FCACF"/>
              </a:buClr>
              <a:buFont typeface="Wingdings"/>
              <a:buChar char=""/>
              <a:tabLst>
                <a:tab pos="807720" algn="l"/>
                <a:tab pos="808355" algn="l"/>
              </a:tabLst>
            </a:pPr>
            <a:r>
              <a:rPr sz="1500" spc="-10" dirty="0">
                <a:solidFill>
                  <a:srgbClr val="404040"/>
                </a:solidFill>
                <a:latin typeface="Calibri"/>
                <a:cs typeface="Calibri"/>
              </a:rPr>
              <a:t>WellOne </a:t>
            </a:r>
            <a:r>
              <a:rPr sz="1500" dirty="0">
                <a:solidFill>
                  <a:srgbClr val="404040"/>
                </a:solidFill>
                <a:latin typeface="Calibri"/>
                <a:cs typeface="Calibri"/>
              </a:rPr>
              <a:t>Primary </a:t>
            </a:r>
            <a:r>
              <a:rPr sz="1500" spc="-5" dirty="0">
                <a:solidFill>
                  <a:srgbClr val="404040"/>
                </a:solidFill>
                <a:latin typeface="Calibri"/>
                <a:cs typeface="Calibri"/>
              </a:rPr>
              <a:t>Medical </a:t>
            </a:r>
            <a:r>
              <a:rPr sz="1500" dirty="0">
                <a:solidFill>
                  <a:srgbClr val="404040"/>
                </a:solidFill>
                <a:latin typeface="Calibri"/>
                <a:cs typeface="Calibri"/>
              </a:rPr>
              <a:t>and </a:t>
            </a:r>
            <a:r>
              <a:rPr sz="1500" spc="-10" dirty="0">
                <a:solidFill>
                  <a:srgbClr val="404040"/>
                </a:solidFill>
                <a:latin typeface="Calibri"/>
                <a:cs typeface="Calibri"/>
              </a:rPr>
              <a:t>Dental (WellOne)</a:t>
            </a:r>
            <a:endParaRPr sz="1500">
              <a:solidFill>
                <a:prstClr val="black"/>
              </a:solidFill>
              <a:latin typeface="Calibri"/>
              <a:cs typeface="Calibri"/>
            </a:endParaRPr>
          </a:p>
          <a:p>
            <a:pPr marL="807720" lvl="1" indent="-343535">
              <a:spcBef>
                <a:spcPts val="445"/>
              </a:spcBef>
              <a:buClr>
                <a:srgbClr val="1FCACF"/>
              </a:buClr>
              <a:buFont typeface="Wingdings"/>
              <a:buChar char=""/>
              <a:tabLst>
                <a:tab pos="807720" algn="l"/>
                <a:tab pos="808355" algn="l"/>
              </a:tabLst>
            </a:pPr>
            <a:r>
              <a:rPr sz="1500" spc="-20" dirty="0">
                <a:solidFill>
                  <a:srgbClr val="404040"/>
                </a:solidFill>
                <a:latin typeface="Calibri"/>
                <a:cs typeface="Calibri"/>
              </a:rPr>
              <a:t>Wood </a:t>
            </a:r>
            <a:r>
              <a:rPr sz="1500" spc="-5" dirty="0">
                <a:solidFill>
                  <a:srgbClr val="404040"/>
                </a:solidFill>
                <a:latin typeface="Calibri"/>
                <a:cs typeface="Calibri"/>
              </a:rPr>
              <a:t>River Health Services</a:t>
            </a:r>
            <a:r>
              <a:rPr sz="1500" spc="40" dirty="0">
                <a:solidFill>
                  <a:srgbClr val="404040"/>
                </a:solidFill>
                <a:latin typeface="Calibri"/>
                <a:cs typeface="Calibri"/>
              </a:rPr>
              <a:t> </a:t>
            </a:r>
            <a:r>
              <a:rPr sz="1500" spc="-5" dirty="0">
                <a:solidFill>
                  <a:srgbClr val="404040"/>
                </a:solidFill>
                <a:latin typeface="Calibri"/>
                <a:cs typeface="Calibri"/>
              </a:rPr>
              <a:t>(WRHS)</a:t>
            </a:r>
            <a:endParaRPr sz="1500">
              <a:solidFill>
                <a:prstClr val="black"/>
              </a:solidFill>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74239" y="175388"/>
            <a:ext cx="5845175" cy="513715"/>
          </a:xfrm>
          <a:prstGeom prst="rect">
            <a:avLst/>
          </a:prstGeom>
        </p:spPr>
        <p:txBody>
          <a:bodyPr vert="horz" wrap="square" lIns="0" tIns="12700" rIns="0" bIns="0" rtlCol="0">
            <a:spAutoFit/>
          </a:bodyPr>
          <a:lstStyle/>
          <a:p>
            <a:pPr marL="12700">
              <a:spcBef>
                <a:spcPts val="100"/>
              </a:spcBef>
            </a:pPr>
            <a:r>
              <a:rPr sz="3200" spc="-25" dirty="0"/>
              <a:t>Overview </a:t>
            </a:r>
            <a:r>
              <a:rPr sz="3200" spc="-10" dirty="0"/>
              <a:t>of </a:t>
            </a:r>
            <a:r>
              <a:rPr sz="3200" spc="-40" dirty="0"/>
              <a:t>IHP’s </a:t>
            </a:r>
            <a:r>
              <a:rPr sz="3200" spc="-35" dirty="0"/>
              <a:t>Overarching</a:t>
            </a:r>
            <a:r>
              <a:rPr sz="3200" spc="-215" dirty="0"/>
              <a:t> </a:t>
            </a:r>
            <a:r>
              <a:rPr sz="3200" spc="-20" dirty="0"/>
              <a:t>Goals</a:t>
            </a:r>
            <a:endParaRPr sz="3200"/>
          </a:p>
        </p:txBody>
      </p:sp>
      <p:sp>
        <p:nvSpPr>
          <p:cNvPr id="3" name="object 3"/>
          <p:cNvSpPr txBox="1"/>
          <p:nvPr/>
        </p:nvSpPr>
        <p:spPr>
          <a:xfrm>
            <a:off x="9857358" y="5768441"/>
            <a:ext cx="102870" cy="197490"/>
          </a:xfrm>
          <a:prstGeom prst="rect">
            <a:avLst/>
          </a:prstGeom>
        </p:spPr>
        <p:txBody>
          <a:bodyPr vert="horz" wrap="square" lIns="0" tIns="12700" rIns="0" bIns="0" rtlCol="0">
            <a:spAutoFit/>
          </a:bodyPr>
          <a:lstStyle/>
          <a:p>
            <a:pPr marL="12700">
              <a:spcBef>
                <a:spcPts val="100"/>
              </a:spcBef>
            </a:pPr>
            <a:r>
              <a:rPr sz="1200" dirty="0">
                <a:solidFill>
                  <a:prstClr val="black"/>
                </a:solidFill>
                <a:latin typeface="Calibri"/>
                <a:cs typeface="Calibri"/>
              </a:rPr>
              <a:t>3</a:t>
            </a:r>
            <a:endParaRPr sz="1200">
              <a:solidFill>
                <a:prstClr val="black"/>
              </a:solidFill>
              <a:latin typeface="Calibri"/>
              <a:cs typeface="Calibri"/>
            </a:endParaRPr>
          </a:p>
        </p:txBody>
      </p:sp>
      <p:sp>
        <p:nvSpPr>
          <p:cNvPr id="4" name="object 4"/>
          <p:cNvSpPr/>
          <p:nvPr/>
        </p:nvSpPr>
        <p:spPr>
          <a:xfrm>
            <a:off x="2253995" y="934212"/>
            <a:ext cx="2162810" cy="1198245"/>
          </a:xfrm>
          <a:custGeom>
            <a:avLst/>
            <a:gdLst/>
            <a:ahLst/>
            <a:cxnLst/>
            <a:rect l="l" t="t" r="r" b="b"/>
            <a:pathLst>
              <a:path w="2162810" h="1198245">
                <a:moveTo>
                  <a:pt x="1981708" y="0"/>
                </a:moveTo>
                <a:lnTo>
                  <a:pt x="0" y="0"/>
                </a:lnTo>
                <a:lnTo>
                  <a:pt x="0" y="1197864"/>
                </a:lnTo>
                <a:lnTo>
                  <a:pt x="1981708" y="1197864"/>
                </a:lnTo>
                <a:lnTo>
                  <a:pt x="2162556" y="598932"/>
                </a:lnTo>
                <a:lnTo>
                  <a:pt x="1981708" y="0"/>
                </a:lnTo>
                <a:close/>
              </a:path>
            </a:pathLst>
          </a:custGeom>
          <a:solidFill>
            <a:srgbClr val="2E5496"/>
          </a:solidFill>
        </p:spPr>
        <p:txBody>
          <a:bodyPr wrap="square" lIns="0" tIns="0" rIns="0" bIns="0" rtlCol="0"/>
          <a:lstStyle/>
          <a:p>
            <a:endParaRPr>
              <a:solidFill>
                <a:prstClr val="black"/>
              </a:solidFill>
              <a:latin typeface="Calibri"/>
            </a:endParaRPr>
          </a:p>
        </p:txBody>
      </p:sp>
      <p:sp>
        <p:nvSpPr>
          <p:cNvPr id="5" name="object 5"/>
          <p:cNvSpPr/>
          <p:nvPr/>
        </p:nvSpPr>
        <p:spPr>
          <a:xfrm>
            <a:off x="2253995" y="934212"/>
            <a:ext cx="2162810" cy="1198245"/>
          </a:xfrm>
          <a:custGeom>
            <a:avLst/>
            <a:gdLst/>
            <a:ahLst/>
            <a:cxnLst/>
            <a:rect l="l" t="t" r="r" b="b"/>
            <a:pathLst>
              <a:path w="2162810" h="1198245">
                <a:moveTo>
                  <a:pt x="0" y="0"/>
                </a:moveTo>
                <a:lnTo>
                  <a:pt x="1981708" y="0"/>
                </a:lnTo>
                <a:lnTo>
                  <a:pt x="2162556" y="598932"/>
                </a:lnTo>
                <a:lnTo>
                  <a:pt x="1981708" y="1197864"/>
                </a:lnTo>
                <a:lnTo>
                  <a:pt x="0" y="1197864"/>
                </a:lnTo>
                <a:lnTo>
                  <a:pt x="0" y="598932"/>
                </a:lnTo>
                <a:lnTo>
                  <a:pt x="0" y="0"/>
                </a:lnTo>
                <a:close/>
              </a:path>
            </a:pathLst>
          </a:custGeom>
          <a:ln w="9525">
            <a:solidFill>
              <a:srgbClr val="000000"/>
            </a:solidFill>
          </a:ln>
        </p:spPr>
        <p:txBody>
          <a:bodyPr wrap="square" lIns="0" tIns="0" rIns="0" bIns="0" rtlCol="0"/>
          <a:lstStyle/>
          <a:p>
            <a:endParaRPr>
              <a:solidFill>
                <a:prstClr val="black"/>
              </a:solidFill>
              <a:latin typeface="Calibri"/>
            </a:endParaRPr>
          </a:p>
        </p:txBody>
      </p:sp>
      <p:sp>
        <p:nvSpPr>
          <p:cNvPr id="6" name="object 6"/>
          <p:cNvSpPr/>
          <p:nvPr/>
        </p:nvSpPr>
        <p:spPr>
          <a:xfrm>
            <a:off x="2308860" y="999744"/>
            <a:ext cx="1926589" cy="1033780"/>
          </a:xfrm>
          <a:custGeom>
            <a:avLst/>
            <a:gdLst/>
            <a:ahLst/>
            <a:cxnLst/>
            <a:rect l="l" t="t" r="r" b="b"/>
            <a:pathLst>
              <a:path w="1926589" h="1033780">
                <a:moveTo>
                  <a:pt x="0" y="1033272"/>
                </a:moveTo>
                <a:lnTo>
                  <a:pt x="1926336" y="1033272"/>
                </a:lnTo>
                <a:lnTo>
                  <a:pt x="1926336" y="0"/>
                </a:lnTo>
                <a:lnTo>
                  <a:pt x="0" y="0"/>
                </a:lnTo>
                <a:lnTo>
                  <a:pt x="0" y="1033272"/>
                </a:lnTo>
                <a:close/>
              </a:path>
            </a:pathLst>
          </a:custGeom>
          <a:solidFill>
            <a:srgbClr val="2E5496"/>
          </a:solidFill>
        </p:spPr>
        <p:txBody>
          <a:bodyPr wrap="square" lIns="0" tIns="0" rIns="0" bIns="0" rtlCol="0"/>
          <a:lstStyle/>
          <a:p>
            <a:endParaRPr>
              <a:solidFill>
                <a:prstClr val="black"/>
              </a:solidFill>
              <a:latin typeface="Calibri"/>
            </a:endParaRPr>
          </a:p>
        </p:txBody>
      </p:sp>
      <p:sp>
        <p:nvSpPr>
          <p:cNvPr id="7" name="object 7"/>
          <p:cNvSpPr txBox="1"/>
          <p:nvPr/>
        </p:nvSpPr>
        <p:spPr>
          <a:xfrm>
            <a:off x="2419299" y="1255903"/>
            <a:ext cx="1705610" cy="513080"/>
          </a:xfrm>
          <a:prstGeom prst="rect">
            <a:avLst/>
          </a:prstGeom>
        </p:spPr>
        <p:txBody>
          <a:bodyPr vert="horz" wrap="square" lIns="0" tIns="12065" rIns="0" bIns="0" rtlCol="0">
            <a:spAutoFit/>
          </a:bodyPr>
          <a:lstStyle/>
          <a:p>
            <a:pPr marL="520065" marR="5080" indent="-508000">
              <a:spcBef>
                <a:spcPts val="95"/>
              </a:spcBef>
            </a:pPr>
            <a:r>
              <a:rPr sz="1600" spc="-5" dirty="0">
                <a:solidFill>
                  <a:prstClr val="black"/>
                </a:solidFill>
                <a:latin typeface="Arial"/>
                <a:cs typeface="Arial"/>
              </a:rPr>
              <a:t>Robust</a:t>
            </a:r>
            <a:r>
              <a:rPr sz="1600" spc="-55" dirty="0">
                <a:solidFill>
                  <a:prstClr val="black"/>
                </a:solidFill>
                <a:latin typeface="Arial"/>
                <a:cs typeface="Arial"/>
              </a:rPr>
              <a:t> </a:t>
            </a:r>
            <a:r>
              <a:rPr sz="1600" spc="-5" dirty="0">
                <a:solidFill>
                  <a:prstClr val="black"/>
                </a:solidFill>
                <a:latin typeface="Arial"/>
                <a:cs typeface="Arial"/>
              </a:rPr>
              <a:t>Continuum  of</a:t>
            </a:r>
            <a:r>
              <a:rPr sz="1600" dirty="0">
                <a:solidFill>
                  <a:prstClr val="black"/>
                </a:solidFill>
                <a:latin typeface="Arial"/>
                <a:cs typeface="Arial"/>
              </a:rPr>
              <a:t> </a:t>
            </a:r>
            <a:r>
              <a:rPr sz="1600" spc="-5" dirty="0">
                <a:solidFill>
                  <a:prstClr val="black"/>
                </a:solidFill>
                <a:latin typeface="Arial"/>
                <a:cs typeface="Arial"/>
              </a:rPr>
              <a:t>Care</a:t>
            </a:r>
            <a:endParaRPr sz="1600">
              <a:solidFill>
                <a:prstClr val="black"/>
              </a:solidFill>
              <a:latin typeface="Arial"/>
              <a:cs typeface="Arial"/>
            </a:endParaRPr>
          </a:p>
        </p:txBody>
      </p:sp>
      <p:sp>
        <p:nvSpPr>
          <p:cNvPr id="8" name="object 8"/>
          <p:cNvSpPr/>
          <p:nvPr/>
        </p:nvSpPr>
        <p:spPr>
          <a:xfrm>
            <a:off x="4052316" y="934212"/>
            <a:ext cx="2171700" cy="1198245"/>
          </a:xfrm>
          <a:custGeom>
            <a:avLst/>
            <a:gdLst/>
            <a:ahLst/>
            <a:cxnLst/>
            <a:rect l="l" t="t" r="r" b="b"/>
            <a:pathLst>
              <a:path w="2171700" h="1198245">
                <a:moveTo>
                  <a:pt x="1990979" y="0"/>
                </a:moveTo>
                <a:lnTo>
                  <a:pt x="0" y="0"/>
                </a:lnTo>
                <a:lnTo>
                  <a:pt x="180720" y="598932"/>
                </a:lnTo>
                <a:lnTo>
                  <a:pt x="0" y="1197864"/>
                </a:lnTo>
                <a:lnTo>
                  <a:pt x="1990979" y="1197864"/>
                </a:lnTo>
                <a:lnTo>
                  <a:pt x="2171699" y="598932"/>
                </a:lnTo>
                <a:lnTo>
                  <a:pt x="1990979" y="0"/>
                </a:lnTo>
                <a:close/>
              </a:path>
            </a:pathLst>
          </a:custGeom>
          <a:solidFill>
            <a:srgbClr val="92D050"/>
          </a:solidFill>
        </p:spPr>
        <p:txBody>
          <a:bodyPr wrap="square" lIns="0" tIns="0" rIns="0" bIns="0" rtlCol="0"/>
          <a:lstStyle/>
          <a:p>
            <a:endParaRPr>
              <a:solidFill>
                <a:prstClr val="black"/>
              </a:solidFill>
              <a:latin typeface="Calibri"/>
            </a:endParaRPr>
          </a:p>
        </p:txBody>
      </p:sp>
      <p:sp>
        <p:nvSpPr>
          <p:cNvPr id="9" name="object 9"/>
          <p:cNvSpPr/>
          <p:nvPr/>
        </p:nvSpPr>
        <p:spPr>
          <a:xfrm>
            <a:off x="4052316" y="934212"/>
            <a:ext cx="2171700" cy="1198245"/>
          </a:xfrm>
          <a:custGeom>
            <a:avLst/>
            <a:gdLst/>
            <a:ahLst/>
            <a:cxnLst/>
            <a:rect l="l" t="t" r="r" b="b"/>
            <a:pathLst>
              <a:path w="2171700" h="1198245">
                <a:moveTo>
                  <a:pt x="0" y="0"/>
                </a:moveTo>
                <a:lnTo>
                  <a:pt x="1990979" y="0"/>
                </a:lnTo>
                <a:lnTo>
                  <a:pt x="2171699" y="598932"/>
                </a:lnTo>
                <a:lnTo>
                  <a:pt x="1990979" y="1197864"/>
                </a:lnTo>
                <a:lnTo>
                  <a:pt x="0" y="1197864"/>
                </a:lnTo>
                <a:lnTo>
                  <a:pt x="180720" y="598932"/>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10" name="object 10"/>
          <p:cNvSpPr/>
          <p:nvPr/>
        </p:nvSpPr>
        <p:spPr>
          <a:xfrm>
            <a:off x="4288535" y="999744"/>
            <a:ext cx="1757680" cy="1033780"/>
          </a:xfrm>
          <a:custGeom>
            <a:avLst/>
            <a:gdLst/>
            <a:ahLst/>
            <a:cxnLst/>
            <a:rect l="l" t="t" r="r" b="b"/>
            <a:pathLst>
              <a:path w="1757679" h="1033780">
                <a:moveTo>
                  <a:pt x="0" y="1033272"/>
                </a:moveTo>
                <a:lnTo>
                  <a:pt x="1757172" y="1033272"/>
                </a:lnTo>
                <a:lnTo>
                  <a:pt x="1757172" y="0"/>
                </a:lnTo>
                <a:lnTo>
                  <a:pt x="0" y="0"/>
                </a:lnTo>
                <a:lnTo>
                  <a:pt x="0" y="1033272"/>
                </a:lnTo>
                <a:close/>
              </a:path>
            </a:pathLst>
          </a:custGeom>
          <a:solidFill>
            <a:srgbClr val="92D050"/>
          </a:solidFill>
        </p:spPr>
        <p:txBody>
          <a:bodyPr wrap="square" lIns="0" tIns="0" rIns="0" bIns="0" rtlCol="0"/>
          <a:lstStyle/>
          <a:p>
            <a:endParaRPr>
              <a:solidFill>
                <a:prstClr val="black"/>
              </a:solidFill>
              <a:latin typeface="Calibri"/>
            </a:endParaRPr>
          </a:p>
        </p:txBody>
      </p:sp>
      <p:sp>
        <p:nvSpPr>
          <p:cNvPr id="11" name="object 11"/>
          <p:cNvSpPr txBox="1"/>
          <p:nvPr/>
        </p:nvSpPr>
        <p:spPr>
          <a:xfrm>
            <a:off x="4465067" y="1255903"/>
            <a:ext cx="1403985" cy="513080"/>
          </a:xfrm>
          <a:prstGeom prst="rect">
            <a:avLst/>
          </a:prstGeom>
        </p:spPr>
        <p:txBody>
          <a:bodyPr vert="horz" wrap="square" lIns="0" tIns="12065" rIns="0" bIns="0" rtlCol="0">
            <a:spAutoFit/>
          </a:bodyPr>
          <a:lstStyle/>
          <a:p>
            <a:pPr marL="387350" marR="5080" indent="-375285">
              <a:spcBef>
                <a:spcPts val="95"/>
              </a:spcBef>
            </a:pPr>
            <a:r>
              <a:rPr sz="1600" spc="-5" dirty="0">
                <a:solidFill>
                  <a:prstClr val="black"/>
                </a:solidFill>
                <a:latin typeface="Arial"/>
                <a:cs typeface="Arial"/>
              </a:rPr>
              <a:t>Commitment</a:t>
            </a:r>
            <a:r>
              <a:rPr sz="1600" spc="-40" dirty="0">
                <a:solidFill>
                  <a:prstClr val="black"/>
                </a:solidFill>
                <a:latin typeface="Arial"/>
                <a:cs typeface="Arial"/>
              </a:rPr>
              <a:t> </a:t>
            </a:r>
            <a:r>
              <a:rPr sz="1600" spc="-5" dirty="0">
                <a:solidFill>
                  <a:prstClr val="black"/>
                </a:solidFill>
                <a:latin typeface="Arial"/>
                <a:cs typeface="Arial"/>
              </a:rPr>
              <a:t>to  Quality</a:t>
            </a:r>
            <a:endParaRPr sz="1600">
              <a:solidFill>
                <a:prstClr val="black"/>
              </a:solidFill>
              <a:latin typeface="Arial"/>
              <a:cs typeface="Arial"/>
            </a:endParaRPr>
          </a:p>
        </p:txBody>
      </p:sp>
      <p:sp>
        <p:nvSpPr>
          <p:cNvPr id="12" name="object 12"/>
          <p:cNvSpPr/>
          <p:nvPr/>
        </p:nvSpPr>
        <p:spPr>
          <a:xfrm>
            <a:off x="5867400" y="934212"/>
            <a:ext cx="2171700" cy="1198245"/>
          </a:xfrm>
          <a:custGeom>
            <a:avLst/>
            <a:gdLst/>
            <a:ahLst/>
            <a:cxnLst/>
            <a:rect l="l" t="t" r="r" b="b"/>
            <a:pathLst>
              <a:path w="2171700" h="1198245">
                <a:moveTo>
                  <a:pt x="1990978" y="0"/>
                </a:moveTo>
                <a:lnTo>
                  <a:pt x="0" y="0"/>
                </a:lnTo>
                <a:lnTo>
                  <a:pt x="180721" y="598932"/>
                </a:lnTo>
                <a:lnTo>
                  <a:pt x="0" y="1197864"/>
                </a:lnTo>
                <a:lnTo>
                  <a:pt x="1990978" y="1197864"/>
                </a:lnTo>
                <a:lnTo>
                  <a:pt x="2171700" y="598932"/>
                </a:lnTo>
                <a:lnTo>
                  <a:pt x="1990978" y="0"/>
                </a:lnTo>
                <a:close/>
              </a:path>
            </a:pathLst>
          </a:custGeom>
          <a:solidFill>
            <a:srgbClr val="7B7B7B"/>
          </a:solidFill>
        </p:spPr>
        <p:txBody>
          <a:bodyPr wrap="square" lIns="0" tIns="0" rIns="0" bIns="0" rtlCol="0"/>
          <a:lstStyle/>
          <a:p>
            <a:endParaRPr>
              <a:solidFill>
                <a:prstClr val="black"/>
              </a:solidFill>
              <a:latin typeface="Calibri"/>
            </a:endParaRPr>
          </a:p>
        </p:txBody>
      </p:sp>
      <p:sp>
        <p:nvSpPr>
          <p:cNvPr id="13" name="object 13"/>
          <p:cNvSpPr/>
          <p:nvPr/>
        </p:nvSpPr>
        <p:spPr>
          <a:xfrm>
            <a:off x="5867400" y="934212"/>
            <a:ext cx="2171700" cy="1198245"/>
          </a:xfrm>
          <a:custGeom>
            <a:avLst/>
            <a:gdLst/>
            <a:ahLst/>
            <a:cxnLst/>
            <a:rect l="l" t="t" r="r" b="b"/>
            <a:pathLst>
              <a:path w="2171700" h="1198245">
                <a:moveTo>
                  <a:pt x="0" y="0"/>
                </a:moveTo>
                <a:lnTo>
                  <a:pt x="1990978" y="0"/>
                </a:lnTo>
                <a:lnTo>
                  <a:pt x="2171700" y="598932"/>
                </a:lnTo>
                <a:lnTo>
                  <a:pt x="1990978" y="1197864"/>
                </a:lnTo>
                <a:lnTo>
                  <a:pt x="0" y="1197864"/>
                </a:lnTo>
                <a:lnTo>
                  <a:pt x="180721" y="598932"/>
                </a:lnTo>
                <a:lnTo>
                  <a:pt x="0" y="0"/>
                </a:lnTo>
                <a:close/>
              </a:path>
            </a:pathLst>
          </a:custGeom>
          <a:ln w="9525">
            <a:solidFill>
              <a:srgbClr val="000000"/>
            </a:solidFill>
          </a:ln>
        </p:spPr>
        <p:txBody>
          <a:bodyPr wrap="square" lIns="0" tIns="0" rIns="0" bIns="0" rtlCol="0"/>
          <a:lstStyle/>
          <a:p>
            <a:endParaRPr>
              <a:solidFill>
                <a:prstClr val="black"/>
              </a:solidFill>
              <a:latin typeface="Calibri"/>
            </a:endParaRPr>
          </a:p>
        </p:txBody>
      </p:sp>
      <p:sp>
        <p:nvSpPr>
          <p:cNvPr id="14" name="object 14"/>
          <p:cNvSpPr/>
          <p:nvPr/>
        </p:nvSpPr>
        <p:spPr>
          <a:xfrm>
            <a:off x="6091428" y="999744"/>
            <a:ext cx="1757680" cy="1033780"/>
          </a:xfrm>
          <a:custGeom>
            <a:avLst/>
            <a:gdLst/>
            <a:ahLst/>
            <a:cxnLst/>
            <a:rect l="l" t="t" r="r" b="b"/>
            <a:pathLst>
              <a:path w="1757679" h="1033780">
                <a:moveTo>
                  <a:pt x="0" y="1033272"/>
                </a:moveTo>
                <a:lnTo>
                  <a:pt x="1757172" y="1033272"/>
                </a:lnTo>
                <a:lnTo>
                  <a:pt x="1757172" y="0"/>
                </a:lnTo>
                <a:lnTo>
                  <a:pt x="0" y="0"/>
                </a:lnTo>
                <a:lnTo>
                  <a:pt x="0" y="1033272"/>
                </a:lnTo>
                <a:close/>
              </a:path>
            </a:pathLst>
          </a:custGeom>
          <a:solidFill>
            <a:srgbClr val="7B7B7B"/>
          </a:solidFill>
        </p:spPr>
        <p:txBody>
          <a:bodyPr wrap="square" lIns="0" tIns="0" rIns="0" bIns="0" rtlCol="0"/>
          <a:lstStyle/>
          <a:p>
            <a:endParaRPr>
              <a:solidFill>
                <a:prstClr val="black"/>
              </a:solidFill>
              <a:latin typeface="Calibri"/>
            </a:endParaRPr>
          </a:p>
        </p:txBody>
      </p:sp>
      <p:sp>
        <p:nvSpPr>
          <p:cNvPr id="15" name="object 15"/>
          <p:cNvSpPr txBox="1"/>
          <p:nvPr/>
        </p:nvSpPr>
        <p:spPr>
          <a:xfrm>
            <a:off x="6185408" y="1133298"/>
            <a:ext cx="1568450" cy="757555"/>
          </a:xfrm>
          <a:prstGeom prst="rect">
            <a:avLst/>
          </a:prstGeom>
        </p:spPr>
        <p:txBody>
          <a:bodyPr vert="horz" wrap="square" lIns="0" tIns="12065" rIns="0" bIns="0" rtlCol="0">
            <a:spAutoFit/>
          </a:bodyPr>
          <a:lstStyle/>
          <a:p>
            <a:pPr marL="12700" marR="5080" algn="ctr">
              <a:spcBef>
                <a:spcPts val="95"/>
              </a:spcBef>
            </a:pPr>
            <a:r>
              <a:rPr sz="1600" spc="-5" dirty="0">
                <a:solidFill>
                  <a:prstClr val="black"/>
                </a:solidFill>
                <a:latin typeface="Arial"/>
                <a:cs typeface="Arial"/>
              </a:rPr>
              <a:t>Sophisticated  Reporting and  Analytics</a:t>
            </a:r>
            <a:r>
              <a:rPr sz="1600" spc="-85" dirty="0">
                <a:solidFill>
                  <a:prstClr val="black"/>
                </a:solidFill>
                <a:latin typeface="Arial"/>
                <a:cs typeface="Arial"/>
              </a:rPr>
              <a:t> </a:t>
            </a:r>
            <a:r>
              <a:rPr sz="1600" spc="-5" dirty="0">
                <a:solidFill>
                  <a:prstClr val="black"/>
                </a:solidFill>
                <a:latin typeface="Arial"/>
                <a:cs typeface="Arial"/>
              </a:rPr>
              <a:t>System</a:t>
            </a:r>
            <a:endParaRPr sz="1600">
              <a:solidFill>
                <a:prstClr val="black"/>
              </a:solidFill>
              <a:latin typeface="Arial"/>
              <a:cs typeface="Arial"/>
            </a:endParaRPr>
          </a:p>
        </p:txBody>
      </p:sp>
      <p:sp>
        <p:nvSpPr>
          <p:cNvPr id="16" name="object 16"/>
          <p:cNvSpPr/>
          <p:nvPr/>
        </p:nvSpPr>
        <p:spPr>
          <a:xfrm>
            <a:off x="7671816" y="934212"/>
            <a:ext cx="2173605" cy="1198245"/>
          </a:xfrm>
          <a:custGeom>
            <a:avLst/>
            <a:gdLst/>
            <a:ahLst/>
            <a:cxnLst/>
            <a:rect l="l" t="t" r="r" b="b"/>
            <a:pathLst>
              <a:path w="2173604" h="1198245">
                <a:moveTo>
                  <a:pt x="1992376" y="0"/>
                </a:moveTo>
                <a:lnTo>
                  <a:pt x="0" y="0"/>
                </a:lnTo>
                <a:lnTo>
                  <a:pt x="180848" y="598932"/>
                </a:lnTo>
                <a:lnTo>
                  <a:pt x="0" y="1197864"/>
                </a:lnTo>
                <a:lnTo>
                  <a:pt x="1992376" y="1197864"/>
                </a:lnTo>
                <a:lnTo>
                  <a:pt x="2173224" y="598932"/>
                </a:lnTo>
                <a:lnTo>
                  <a:pt x="1992376" y="0"/>
                </a:lnTo>
                <a:close/>
              </a:path>
            </a:pathLst>
          </a:custGeom>
          <a:solidFill>
            <a:srgbClr val="A9D18E"/>
          </a:solidFill>
        </p:spPr>
        <p:txBody>
          <a:bodyPr wrap="square" lIns="0" tIns="0" rIns="0" bIns="0" rtlCol="0"/>
          <a:lstStyle/>
          <a:p>
            <a:endParaRPr>
              <a:solidFill>
                <a:prstClr val="black"/>
              </a:solidFill>
              <a:latin typeface="Calibri"/>
            </a:endParaRPr>
          </a:p>
        </p:txBody>
      </p:sp>
      <p:sp>
        <p:nvSpPr>
          <p:cNvPr id="17" name="object 17"/>
          <p:cNvSpPr/>
          <p:nvPr/>
        </p:nvSpPr>
        <p:spPr>
          <a:xfrm>
            <a:off x="7671816" y="934212"/>
            <a:ext cx="2173605" cy="1198245"/>
          </a:xfrm>
          <a:custGeom>
            <a:avLst/>
            <a:gdLst/>
            <a:ahLst/>
            <a:cxnLst/>
            <a:rect l="l" t="t" r="r" b="b"/>
            <a:pathLst>
              <a:path w="2173604" h="1198245">
                <a:moveTo>
                  <a:pt x="0" y="0"/>
                </a:moveTo>
                <a:lnTo>
                  <a:pt x="1992376" y="0"/>
                </a:lnTo>
                <a:lnTo>
                  <a:pt x="2173224" y="598932"/>
                </a:lnTo>
                <a:lnTo>
                  <a:pt x="1992376" y="1197864"/>
                </a:lnTo>
                <a:lnTo>
                  <a:pt x="0" y="1197864"/>
                </a:lnTo>
                <a:lnTo>
                  <a:pt x="180848" y="598932"/>
                </a:lnTo>
                <a:lnTo>
                  <a:pt x="0" y="0"/>
                </a:lnTo>
                <a:close/>
              </a:path>
            </a:pathLst>
          </a:custGeom>
          <a:ln w="9525">
            <a:solidFill>
              <a:srgbClr val="000000"/>
            </a:solidFill>
          </a:ln>
        </p:spPr>
        <p:txBody>
          <a:bodyPr wrap="square" lIns="0" tIns="0" rIns="0" bIns="0" rtlCol="0"/>
          <a:lstStyle/>
          <a:p>
            <a:endParaRPr>
              <a:solidFill>
                <a:prstClr val="black"/>
              </a:solidFill>
              <a:latin typeface="Calibri"/>
            </a:endParaRPr>
          </a:p>
        </p:txBody>
      </p:sp>
      <p:sp>
        <p:nvSpPr>
          <p:cNvPr id="18" name="object 18"/>
          <p:cNvSpPr/>
          <p:nvPr/>
        </p:nvSpPr>
        <p:spPr>
          <a:xfrm>
            <a:off x="7908035" y="999744"/>
            <a:ext cx="1758950" cy="1033780"/>
          </a:xfrm>
          <a:custGeom>
            <a:avLst/>
            <a:gdLst/>
            <a:ahLst/>
            <a:cxnLst/>
            <a:rect l="l" t="t" r="r" b="b"/>
            <a:pathLst>
              <a:path w="1758950" h="1033780">
                <a:moveTo>
                  <a:pt x="0" y="1033272"/>
                </a:moveTo>
                <a:lnTo>
                  <a:pt x="1758695" y="1033272"/>
                </a:lnTo>
                <a:lnTo>
                  <a:pt x="1758695" y="0"/>
                </a:lnTo>
                <a:lnTo>
                  <a:pt x="0" y="0"/>
                </a:lnTo>
                <a:lnTo>
                  <a:pt x="0" y="1033272"/>
                </a:lnTo>
                <a:close/>
              </a:path>
            </a:pathLst>
          </a:custGeom>
          <a:solidFill>
            <a:srgbClr val="A9D18E"/>
          </a:solidFill>
        </p:spPr>
        <p:txBody>
          <a:bodyPr wrap="square" lIns="0" tIns="0" rIns="0" bIns="0" rtlCol="0"/>
          <a:lstStyle/>
          <a:p>
            <a:endParaRPr>
              <a:solidFill>
                <a:prstClr val="black"/>
              </a:solidFill>
              <a:latin typeface="Calibri"/>
            </a:endParaRPr>
          </a:p>
        </p:txBody>
      </p:sp>
      <p:sp>
        <p:nvSpPr>
          <p:cNvPr id="19" name="object 19"/>
          <p:cNvSpPr txBox="1"/>
          <p:nvPr/>
        </p:nvSpPr>
        <p:spPr>
          <a:xfrm>
            <a:off x="7944993" y="1011681"/>
            <a:ext cx="1685925" cy="1000760"/>
          </a:xfrm>
          <a:prstGeom prst="rect">
            <a:avLst/>
          </a:prstGeom>
        </p:spPr>
        <p:txBody>
          <a:bodyPr vert="horz" wrap="square" lIns="0" tIns="12065" rIns="0" bIns="0" rtlCol="0">
            <a:spAutoFit/>
          </a:bodyPr>
          <a:lstStyle/>
          <a:p>
            <a:pPr marL="12700" marR="5080" indent="635" algn="ctr">
              <a:spcBef>
                <a:spcPts val="95"/>
              </a:spcBef>
            </a:pPr>
            <a:r>
              <a:rPr sz="1600" spc="-5" dirty="0">
                <a:solidFill>
                  <a:srgbClr val="FFFFFF"/>
                </a:solidFill>
                <a:latin typeface="Arial"/>
                <a:cs typeface="Arial"/>
              </a:rPr>
              <a:t>Strong  Partnerships </a:t>
            </a:r>
            <a:r>
              <a:rPr sz="1600" spc="-10" dirty="0">
                <a:solidFill>
                  <a:srgbClr val="FFFFFF"/>
                </a:solidFill>
                <a:latin typeface="Arial"/>
                <a:cs typeface="Arial"/>
              </a:rPr>
              <a:t>with  </a:t>
            </a:r>
            <a:r>
              <a:rPr sz="1600" spc="-5" dirty="0">
                <a:solidFill>
                  <a:srgbClr val="FFFFFF"/>
                </a:solidFill>
                <a:latin typeface="Arial"/>
                <a:cs typeface="Arial"/>
              </a:rPr>
              <a:t>Insurers and</a:t>
            </a:r>
            <a:r>
              <a:rPr sz="1600" spc="-40" dirty="0">
                <a:solidFill>
                  <a:srgbClr val="FFFFFF"/>
                </a:solidFill>
                <a:latin typeface="Arial"/>
                <a:cs typeface="Arial"/>
              </a:rPr>
              <a:t> </a:t>
            </a:r>
            <a:r>
              <a:rPr sz="1600" spc="-5" dirty="0">
                <a:solidFill>
                  <a:srgbClr val="FFFFFF"/>
                </a:solidFill>
                <a:latin typeface="Arial"/>
                <a:cs typeface="Arial"/>
              </a:rPr>
              <a:t>State  Leaders</a:t>
            </a:r>
            <a:endParaRPr sz="1600">
              <a:solidFill>
                <a:prstClr val="black"/>
              </a:solidFill>
              <a:latin typeface="Arial"/>
              <a:cs typeface="Arial"/>
            </a:endParaRPr>
          </a:p>
        </p:txBody>
      </p:sp>
      <p:sp>
        <p:nvSpPr>
          <p:cNvPr id="20" name="object 20"/>
          <p:cNvSpPr/>
          <p:nvPr/>
        </p:nvSpPr>
        <p:spPr>
          <a:xfrm>
            <a:off x="2252473" y="2206751"/>
            <a:ext cx="1557655" cy="0"/>
          </a:xfrm>
          <a:custGeom>
            <a:avLst/>
            <a:gdLst/>
            <a:ahLst/>
            <a:cxnLst/>
            <a:rect l="l" t="t" r="r" b="b"/>
            <a:pathLst>
              <a:path w="1557655">
                <a:moveTo>
                  <a:pt x="0" y="0"/>
                </a:moveTo>
                <a:lnTo>
                  <a:pt x="1557528" y="0"/>
                </a:lnTo>
              </a:path>
            </a:pathLst>
          </a:custGeom>
          <a:ln w="9525">
            <a:solidFill>
              <a:srgbClr val="000000"/>
            </a:solidFill>
          </a:ln>
        </p:spPr>
        <p:txBody>
          <a:bodyPr wrap="square" lIns="0" tIns="0" rIns="0" bIns="0" rtlCol="0"/>
          <a:lstStyle/>
          <a:p>
            <a:endParaRPr>
              <a:solidFill>
                <a:prstClr val="black"/>
              </a:solidFill>
              <a:latin typeface="Calibri"/>
            </a:endParaRPr>
          </a:p>
        </p:txBody>
      </p:sp>
      <p:sp>
        <p:nvSpPr>
          <p:cNvPr id="21" name="object 21"/>
          <p:cNvSpPr txBox="1"/>
          <p:nvPr/>
        </p:nvSpPr>
        <p:spPr>
          <a:xfrm>
            <a:off x="2242516" y="2319273"/>
            <a:ext cx="1697989" cy="2799080"/>
          </a:xfrm>
          <a:prstGeom prst="rect">
            <a:avLst/>
          </a:prstGeom>
        </p:spPr>
        <p:txBody>
          <a:bodyPr vert="horz" wrap="square" lIns="0" tIns="12065" rIns="0" bIns="0" rtlCol="0">
            <a:spAutoFit/>
          </a:bodyPr>
          <a:lstStyle/>
          <a:p>
            <a:pPr marL="155575" marR="53975" indent="-143510">
              <a:spcBef>
                <a:spcPts val="95"/>
              </a:spcBef>
              <a:buSzPct val="119230"/>
              <a:buFontTx/>
              <a:buChar char="•"/>
              <a:tabLst>
                <a:tab pos="156210" algn="l"/>
              </a:tabLst>
            </a:pPr>
            <a:r>
              <a:rPr sz="1300" spc="-10" dirty="0">
                <a:solidFill>
                  <a:prstClr val="black"/>
                </a:solidFill>
                <a:latin typeface="Calibri"/>
                <a:cs typeface="Calibri"/>
              </a:rPr>
              <a:t>Ensure </a:t>
            </a:r>
            <a:r>
              <a:rPr sz="1300" spc="-5" dirty="0">
                <a:solidFill>
                  <a:prstClr val="black"/>
                </a:solidFill>
                <a:latin typeface="Calibri"/>
                <a:cs typeface="Calibri"/>
              </a:rPr>
              <a:t>all individuals  </a:t>
            </a:r>
            <a:r>
              <a:rPr sz="1300" spc="-15" dirty="0">
                <a:solidFill>
                  <a:prstClr val="black"/>
                </a:solidFill>
                <a:latin typeface="Calibri"/>
                <a:cs typeface="Calibri"/>
              </a:rPr>
              <a:t>have </a:t>
            </a:r>
            <a:r>
              <a:rPr sz="1300" spc="-5" dirty="0">
                <a:solidFill>
                  <a:prstClr val="black"/>
                </a:solidFill>
                <a:latin typeface="Calibri"/>
                <a:cs typeface="Calibri"/>
              </a:rPr>
              <a:t>a </a:t>
            </a:r>
            <a:r>
              <a:rPr sz="1300" spc="-10" dirty="0">
                <a:solidFill>
                  <a:prstClr val="black"/>
                </a:solidFill>
                <a:latin typeface="Calibri"/>
                <a:cs typeface="Calibri"/>
              </a:rPr>
              <a:t>voice </a:t>
            </a:r>
            <a:r>
              <a:rPr sz="1300" spc="-5" dirty="0">
                <a:solidFill>
                  <a:prstClr val="black"/>
                </a:solidFill>
                <a:latin typeface="Calibri"/>
                <a:cs typeface="Calibri"/>
              </a:rPr>
              <a:t>in  </a:t>
            </a:r>
            <a:r>
              <a:rPr sz="1300" spc="-10" dirty="0">
                <a:solidFill>
                  <a:prstClr val="black"/>
                </a:solidFill>
                <a:latin typeface="Calibri"/>
                <a:cs typeface="Calibri"/>
              </a:rPr>
              <a:t>providing </a:t>
            </a:r>
            <a:r>
              <a:rPr sz="1300" spc="-5" dirty="0">
                <a:solidFill>
                  <a:prstClr val="black"/>
                </a:solidFill>
                <a:latin typeface="Calibri"/>
                <a:cs typeface="Calibri"/>
              </a:rPr>
              <a:t>their  </a:t>
            </a:r>
            <a:r>
              <a:rPr sz="1300" spc="-10" dirty="0">
                <a:solidFill>
                  <a:prstClr val="black"/>
                </a:solidFill>
                <a:latin typeface="Calibri"/>
                <a:cs typeface="Calibri"/>
              </a:rPr>
              <a:t>person-centered care,  treatment </a:t>
            </a:r>
            <a:r>
              <a:rPr sz="1300" spc="-5" dirty="0">
                <a:solidFill>
                  <a:prstClr val="black"/>
                </a:solidFill>
                <a:latin typeface="Calibri"/>
                <a:cs typeface="Calibri"/>
              </a:rPr>
              <a:t>planning,  and </a:t>
            </a:r>
            <a:r>
              <a:rPr sz="1300" spc="-10" dirty="0">
                <a:solidFill>
                  <a:prstClr val="black"/>
                </a:solidFill>
                <a:latin typeface="Calibri"/>
                <a:cs typeface="Calibri"/>
              </a:rPr>
              <a:t>engagement  across </a:t>
            </a:r>
            <a:r>
              <a:rPr sz="1300" spc="-5" dirty="0">
                <a:solidFill>
                  <a:prstClr val="black"/>
                </a:solidFill>
                <a:latin typeface="Calibri"/>
                <a:cs typeface="Calibri"/>
              </a:rPr>
              <a:t>a </a:t>
            </a:r>
            <a:r>
              <a:rPr sz="1300" spc="-15" dirty="0">
                <a:solidFill>
                  <a:prstClr val="black"/>
                </a:solidFill>
                <a:latin typeface="Calibri"/>
                <a:cs typeface="Calibri"/>
              </a:rPr>
              <a:t>robust  </a:t>
            </a:r>
            <a:r>
              <a:rPr sz="1300" spc="-5" dirty="0">
                <a:solidFill>
                  <a:prstClr val="black"/>
                </a:solidFill>
                <a:latin typeface="Calibri"/>
                <a:cs typeface="Calibri"/>
              </a:rPr>
              <a:t>continuum of </a:t>
            </a:r>
            <a:r>
              <a:rPr sz="1300" spc="-10" dirty="0">
                <a:solidFill>
                  <a:prstClr val="black"/>
                </a:solidFill>
                <a:latin typeface="Calibri"/>
                <a:cs typeface="Calibri"/>
              </a:rPr>
              <a:t>care  </a:t>
            </a:r>
            <a:r>
              <a:rPr sz="1300" spc="-5" dirty="0">
                <a:solidFill>
                  <a:prstClr val="black"/>
                </a:solidFill>
                <a:latin typeface="Calibri"/>
                <a:cs typeface="Calibri"/>
              </a:rPr>
              <a:t>that </a:t>
            </a:r>
            <a:r>
              <a:rPr sz="1300" spc="-10" dirty="0">
                <a:solidFill>
                  <a:prstClr val="black"/>
                </a:solidFill>
                <a:latin typeface="Calibri"/>
                <a:cs typeface="Calibri"/>
              </a:rPr>
              <a:t>provides </a:t>
            </a:r>
            <a:r>
              <a:rPr sz="1300" spc="-5" dirty="0">
                <a:solidFill>
                  <a:prstClr val="black"/>
                </a:solidFill>
                <a:latin typeface="Calibri"/>
                <a:cs typeface="Calibri"/>
              </a:rPr>
              <a:t>holistic,  </a:t>
            </a:r>
            <a:r>
              <a:rPr sz="1300" spc="-15" dirty="0">
                <a:solidFill>
                  <a:prstClr val="black"/>
                </a:solidFill>
                <a:latin typeface="Calibri"/>
                <a:cs typeface="Calibri"/>
              </a:rPr>
              <a:t>safe, </a:t>
            </a:r>
            <a:r>
              <a:rPr sz="1300" spc="-20" dirty="0">
                <a:solidFill>
                  <a:prstClr val="black"/>
                </a:solidFill>
                <a:latin typeface="Calibri"/>
                <a:cs typeface="Calibri"/>
              </a:rPr>
              <a:t>timely, </a:t>
            </a:r>
            <a:r>
              <a:rPr sz="1300" spc="-10" dirty="0">
                <a:solidFill>
                  <a:prstClr val="black"/>
                </a:solidFill>
                <a:latin typeface="Calibri"/>
                <a:cs typeface="Calibri"/>
              </a:rPr>
              <a:t>cost  effective,</a:t>
            </a:r>
            <a:r>
              <a:rPr sz="1300" spc="20" dirty="0">
                <a:solidFill>
                  <a:prstClr val="black"/>
                </a:solidFill>
                <a:latin typeface="Calibri"/>
                <a:cs typeface="Calibri"/>
              </a:rPr>
              <a:t> </a:t>
            </a:r>
            <a:r>
              <a:rPr sz="1300" spc="-5" dirty="0">
                <a:solidFill>
                  <a:prstClr val="black"/>
                </a:solidFill>
                <a:latin typeface="Calibri"/>
                <a:cs typeface="Calibri"/>
              </a:rPr>
              <a:t>and</a:t>
            </a:r>
            <a:endParaRPr sz="1300">
              <a:solidFill>
                <a:prstClr val="black"/>
              </a:solidFill>
              <a:latin typeface="Calibri"/>
              <a:cs typeface="Calibri"/>
            </a:endParaRPr>
          </a:p>
          <a:p>
            <a:pPr marL="155575" marR="5080">
              <a:spcBef>
                <a:spcPts val="5"/>
              </a:spcBef>
            </a:pPr>
            <a:r>
              <a:rPr sz="1300" spc="-5" dirty="0">
                <a:solidFill>
                  <a:prstClr val="black"/>
                </a:solidFill>
                <a:latin typeface="Calibri"/>
                <a:cs typeface="Calibri"/>
              </a:rPr>
              <a:t>evidence based </a:t>
            </a:r>
            <a:r>
              <a:rPr sz="1300" spc="-10" dirty="0">
                <a:solidFill>
                  <a:prstClr val="black"/>
                </a:solidFill>
                <a:latin typeface="Calibri"/>
                <a:cs typeface="Calibri"/>
              </a:rPr>
              <a:t>care </a:t>
            </a:r>
            <a:r>
              <a:rPr sz="1300" spc="-5" dirty="0">
                <a:solidFill>
                  <a:prstClr val="black"/>
                </a:solidFill>
                <a:latin typeface="Calibri"/>
                <a:cs typeface="Calibri"/>
              </a:rPr>
              <a:t>in  the least restrictive  </a:t>
            </a:r>
            <a:r>
              <a:rPr sz="1300" spc="-10" dirty="0">
                <a:solidFill>
                  <a:prstClr val="black"/>
                </a:solidFill>
                <a:latin typeface="Calibri"/>
                <a:cs typeface="Calibri"/>
              </a:rPr>
              <a:t>environment.</a:t>
            </a:r>
            <a:endParaRPr sz="1300">
              <a:solidFill>
                <a:prstClr val="black"/>
              </a:solidFill>
              <a:latin typeface="Calibri"/>
              <a:cs typeface="Calibri"/>
            </a:endParaRPr>
          </a:p>
        </p:txBody>
      </p:sp>
      <p:sp>
        <p:nvSpPr>
          <p:cNvPr id="22" name="object 22"/>
          <p:cNvSpPr/>
          <p:nvPr/>
        </p:nvSpPr>
        <p:spPr>
          <a:xfrm>
            <a:off x="4038601" y="2206751"/>
            <a:ext cx="1557655" cy="0"/>
          </a:xfrm>
          <a:custGeom>
            <a:avLst/>
            <a:gdLst/>
            <a:ahLst/>
            <a:cxnLst/>
            <a:rect l="l" t="t" r="r" b="b"/>
            <a:pathLst>
              <a:path w="1557654">
                <a:moveTo>
                  <a:pt x="0" y="0"/>
                </a:moveTo>
                <a:lnTo>
                  <a:pt x="1557527" y="0"/>
                </a:lnTo>
              </a:path>
            </a:pathLst>
          </a:custGeom>
          <a:ln w="9525">
            <a:solidFill>
              <a:srgbClr val="000000"/>
            </a:solidFill>
          </a:ln>
        </p:spPr>
        <p:txBody>
          <a:bodyPr wrap="square" lIns="0" tIns="0" rIns="0" bIns="0" rtlCol="0"/>
          <a:lstStyle/>
          <a:p>
            <a:endParaRPr>
              <a:solidFill>
                <a:prstClr val="black"/>
              </a:solidFill>
              <a:latin typeface="Calibri"/>
            </a:endParaRPr>
          </a:p>
        </p:txBody>
      </p:sp>
      <p:sp>
        <p:nvSpPr>
          <p:cNvPr id="23" name="object 23"/>
          <p:cNvSpPr/>
          <p:nvPr/>
        </p:nvSpPr>
        <p:spPr>
          <a:xfrm>
            <a:off x="5873497" y="2206751"/>
            <a:ext cx="1557655" cy="0"/>
          </a:xfrm>
          <a:custGeom>
            <a:avLst/>
            <a:gdLst/>
            <a:ahLst/>
            <a:cxnLst/>
            <a:rect l="l" t="t" r="r" b="b"/>
            <a:pathLst>
              <a:path w="1557654">
                <a:moveTo>
                  <a:pt x="0" y="0"/>
                </a:moveTo>
                <a:lnTo>
                  <a:pt x="1557527" y="0"/>
                </a:lnTo>
              </a:path>
            </a:pathLst>
          </a:custGeom>
          <a:ln w="9525">
            <a:solidFill>
              <a:srgbClr val="000000"/>
            </a:solidFill>
          </a:ln>
        </p:spPr>
        <p:txBody>
          <a:bodyPr wrap="square" lIns="0" tIns="0" rIns="0" bIns="0" rtlCol="0"/>
          <a:lstStyle/>
          <a:p>
            <a:endParaRPr>
              <a:solidFill>
                <a:prstClr val="black"/>
              </a:solidFill>
              <a:latin typeface="Calibri"/>
            </a:endParaRPr>
          </a:p>
        </p:txBody>
      </p:sp>
      <p:sp>
        <p:nvSpPr>
          <p:cNvPr id="24" name="object 24"/>
          <p:cNvSpPr txBox="1"/>
          <p:nvPr/>
        </p:nvSpPr>
        <p:spPr>
          <a:xfrm>
            <a:off x="5902198" y="2319273"/>
            <a:ext cx="1566545" cy="2799080"/>
          </a:xfrm>
          <a:prstGeom prst="rect">
            <a:avLst/>
          </a:prstGeom>
        </p:spPr>
        <p:txBody>
          <a:bodyPr vert="horz" wrap="square" lIns="0" tIns="12065" rIns="0" bIns="0" rtlCol="0">
            <a:spAutoFit/>
          </a:bodyPr>
          <a:lstStyle/>
          <a:p>
            <a:pPr marL="155575" marR="5080" indent="-143510">
              <a:spcBef>
                <a:spcPts val="95"/>
              </a:spcBef>
              <a:buSzPct val="119230"/>
              <a:buFontTx/>
              <a:buChar char="•"/>
              <a:tabLst>
                <a:tab pos="156210" algn="l"/>
              </a:tabLst>
            </a:pPr>
            <a:r>
              <a:rPr sz="1300" spc="-5" dirty="0">
                <a:solidFill>
                  <a:prstClr val="black"/>
                </a:solidFill>
                <a:latin typeface="Calibri"/>
                <a:cs typeface="Calibri"/>
              </a:rPr>
              <a:t>Utilize </a:t>
            </a:r>
            <a:r>
              <a:rPr sz="1300" spc="-10" dirty="0">
                <a:solidFill>
                  <a:prstClr val="black"/>
                </a:solidFill>
                <a:latin typeface="Calibri"/>
                <a:cs typeface="Calibri"/>
              </a:rPr>
              <a:t>data </a:t>
            </a:r>
            <a:r>
              <a:rPr sz="1300" spc="-5" dirty="0">
                <a:solidFill>
                  <a:prstClr val="black"/>
                </a:solidFill>
                <a:latin typeface="Calibri"/>
                <a:cs typeface="Calibri"/>
              </a:rPr>
              <a:t>and </a:t>
            </a:r>
            <a:r>
              <a:rPr sz="1300" spc="-10" dirty="0">
                <a:solidFill>
                  <a:prstClr val="black"/>
                </a:solidFill>
                <a:latin typeface="Calibri"/>
                <a:cs typeface="Calibri"/>
              </a:rPr>
              <a:t>best  </a:t>
            </a:r>
            <a:r>
              <a:rPr sz="1300" spc="-5" dirty="0">
                <a:solidFill>
                  <a:prstClr val="black"/>
                </a:solidFill>
                <a:latin typeface="Calibri"/>
                <a:cs typeface="Calibri"/>
              </a:rPr>
              <a:t>practices </a:t>
            </a:r>
            <a:r>
              <a:rPr sz="1300" spc="-10" dirty="0">
                <a:solidFill>
                  <a:prstClr val="black"/>
                </a:solidFill>
                <a:latin typeface="Calibri"/>
                <a:cs typeface="Calibri"/>
              </a:rPr>
              <a:t>to  </a:t>
            </a:r>
            <a:r>
              <a:rPr sz="1300" spc="-5" dirty="0">
                <a:solidFill>
                  <a:prstClr val="black"/>
                </a:solidFill>
                <a:latin typeface="Calibri"/>
                <a:cs typeface="Calibri"/>
              </a:rPr>
              <a:t>decrease </a:t>
            </a:r>
            <a:r>
              <a:rPr sz="1300" spc="-10" dirty="0">
                <a:solidFill>
                  <a:prstClr val="black"/>
                </a:solidFill>
                <a:latin typeface="Calibri"/>
                <a:cs typeface="Calibri"/>
              </a:rPr>
              <a:t>total cost  </a:t>
            </a:r>
            <a:r>
              <a:rPr sz="1300" spc="-5" dirty="0">
                <a:solidFill>
                  <a:prstClr val="black"/>
                </a:solidFill>
                <a:latin typeface="Calibri"/>
                <a:cs typeface="Calibri"/>
              </a:rPr>
              <a:t>of </a:t>
            </a:r>
            <a:r>
              <a:rPr sz="1300" spc="-10" dirty="0">
                <a:solidFill>
                  <a:prstClr val="black"/>
                </a:solidFill>
                <a:latin typeface="Calibri"/>
                <a:cs typeface="Calibri"/>
              </a:rPr>
              <a:t>care (TCOC) </a:t>
            </a:r>
            <a:r>
              <a:rPr sz="1300" spc="-5" dirty="0">
                <a:solidFill>
                  <a:prstClr val="black"/>
                </a:solidFill>
                <a:latin typeface="Calibri"/>
                <a:cs typeface="Calibri"/>
              </a:rPr>
              <a:t>with  a </a:t>
            </a:r>
            <a:r>
              <a:rPr sz="1300" spc="-10" dirty="0">
                <a:solidFill>
                  <a:prstClr val="black"/>
                </a:solidFill>
                <a:latin typeface="Calibri"/>
                <a:cs typeface="Calibri"/>
              </a:rPr>
              <a:t>focus </a:t>
            </a:r>
            <a:r>
              <a:rPr sz="1300" spc="-5" dirty="0">
                <a:solidFill>
                  <a:prstClr val="black"/>
                </a:solidFill>
                <a:latin typeface="Calibri"/>
                <a:cs typeface="Calibri"/>
              </a:rPr>
              <a:t>on reducing  </a:t>
            </a:r>
            <a:r>
              <a:rPr sz="1300" spc="-15" dirty="0">
                <a:solidFill>
                  <a:prstClr val="black"/>
                </a:solidFill>
                <a:latin typeface="Calibri"/>
                <a:cs typeface="Calibri"/>
              </a:rPr>
              <a:t>waste </a:t>
            </a:r>
            <a:r>
              <a:rPr sz="1300" spc="-5" dirty="0">
                <a:solidFill>
                  <a:prstClr val="black"/>
                </a:solidFill>
                <a:latin typeface="Calibri"/>
                <a:cs typeface="Calibri"/>
              </a:rPr>
              <a:t>and </a:t>
            </a:r>
            <a:r>
              <a:rPr sz="1300" spc="-10" dirty="0">
                <a:solidFill>
                  <a:prstClr val="black"/>
                </a:solidFill>
                <a:latin typeface="Calibri"/>
                <a:cs typeface="Calibri"/>
              </a:rPr>
              <a:t>avoidable  </a:t>
            </a:r>
            <a:r>
              <a:rPr sz="1300" spc="-5" dirty="0">
                <a:solidFill>
                  <a:prstClr val="black"/>
                </a:solidFill>
                <a:latin typeface="Calibri"/>
                <a:cs typeface="Calibri"/>
              </a:rPr>
              <a:t>visits </a:t>
            </a:r>
            <a:r>
              <a:rPr sz="1300" spc="-10" dirty="0">
                <a:solidFill>
                  <a:prstClr val="black"/>
                </a:solidFill>
                <a:latin typeface="Calibri"/>
                <a:cs typeface="Calibri"/>
              </a:rPr>
              <a:t>to </a:t>
            </a:r>
            <a:r>
              <a:rPr sz="1300" spc="-5" dirty="0">
                <a:solidFill>
                  <a:prstClr val="black"/>
                </a:solidFill>
                <a:latin typeface="Calibri"/>
                <a:cs typeface="Calibri"/>
              </a:rPr>
              <a:t>higher levels  of </a:t>
            </a:r>
            <a:r>
              <a:rPr sz="1300" spc="-10" dirty="0">
                <a:solidFill>
                  <a:prstClr val="black"/>
                </a:solidFill>
                <a:latin typeface="Calibri"/>
                <a:cs typeface="Calibri"/>
              </a:rPr>
              <a:t>care </a:t>
            </a:r>
            <a:r>
              <a:rPr sz="1300" dirty="0">
                <a:solidFill>
                  <a:prstClr val="black"/>
                </a:solidFill>
                <a:latin typeface="Calibri"/>
                <a:cs typeface="Calibri"/>
              </a:rPr>
              <a:t>including  </a:t>
            </a:r>
            <a:r>
              <a:rPr sz="1300" spc="-10" dirty="0">
                <a:solidFill>
                  <a:prstClr val="black"/>
                </a:solidFill>
                <a:latin typeface="Calibri"/>
                <a:cs typeface="Calibri"/>
              </a:rPr>
              <a:t>Emergency </a:t>
            </a:r>
            <a:r>
              <a:rPr sz="1300" spc="-15" dirty="0">
                <a:solidFill>
                  <a:prstClr val="black"/>
                </a:solidFill>
                <a:latin typeface="Calibri"/>
                <a:cs typeface="Calibri"/>
              </a:rPr>
              <a:t>Rooms  </a:t>
            </a:r>
            <a:r>
              <a:rPr sz="1300" spc="-5" dirty="0">
                <a:solidFill>
                  <a:prstClr val="black"/>
                </a:solidFill>
                <a:latin typeface="Calibri"/>
                <a:cs typeface="Calibri"/>
              </a:rPr>
              <a:t>and Inpatient  medical, </a:t>
            </a:r>
            <a:r>
              <a:rPr sz="1300" spc="-10" dirty="0">
                <a:solidFill>
                  <a:prstClr val="black"/>
                </a:solidFill>
                <a:latin typeface="Calibri"/>
                <a:cs typeface="Calibri"/>
              </a:rPr>
              <a:t>mental  </a:t>
            </a:r>
            <a:r>
              <a:rPr sz="1300" spc="-5" dirty="0">
                <a:solidFill>
                  <a:prstClr val="black"/>
                </a:solidFill>
                <a:latin typeface="Calibri"/>
                <a:cs typeface="Calibri"/>
              </a:rPr>
              <a:t>health, and  </a:t>
            </a:r>
            <a:r>
              <a:rPr sz="1300" spc="-10" dirty="0">
                <a:solidFill>
                  <a:prstClr val="black"/>
                </a:solidFill>
                <a:latin typeface="Calibri"/>
                <a:cs typeface="Calibri"/>
              </a:rPr>
              <a:t>substance use  </a:t>
            </a:r>
            <a:r>
              <a:rPr sz="1300" spc="-5" dirty="0">
                <a:solidFill>
                  <a:prstClr val="black"/>
                </a:solidFill>
                <a:latin typeface="Calibri"/>
                <a:cs typeface="Calibri"/>
              </a:rPr>
              <a:t>admissions.</a:t>
            </a:r>
            <a:endParaRPr sz="1300">
              <a:solidFill>
                <a:prstClr val="black"/>
              </a:solidFill>
              <a:latin typeface="Calibri"/>
              <a:cs typeface="Calibri"/>
            </a:endParaRPr>
          </a:p>
        </p:txBody>
      </p:sp>
      <p:sp>
        <p:nvSpPr>
          <p:cNvPr id="25" name="object 25"/>
          <p:cNvSpPr/>
          <p:nvPr/>
        </p:nvSpPr>
        <p:spPr>
          <a:xfrm>
            <a:off x="7938516" y="2206751"/>
            <a:ext cx="1557655" cy="0"/>
          </a:xfrm>
          <a:custGeom>
            <a:avLst/>
            <a:gdLst/>
            <a:ahLst/>
            <a:cxnLst/>
            <a:rect l="l" t="t" r="r" b="b"/>
            <a:pathLst>
              <a:path w="1557654">
                <a:moveTo>
                  <a:pt x="0" y="0"/>
                </a:moveTo>
                <a:lnTo>
                  <a:pt x="1557528" y="0"/>
                </a:lnTo>
              </a:path>
            </a:pathLst>
          </a:custGeom>
          <a:ln w="9525">
            <a:solidFill>
              <a:srgbClr val="000000"/>
            </a:solidFill>
          </a:ln>
        </p:spPr>
        <p:txBody>
          <a:bodyPr wrap="square" lIns="0" tIns="0" rIns="0" bIns="0" rtlCol="0"/>
          <a:lstStyle/>
          <a:p>
            <a:endParaRPr>
              <a:solidFill>
                <a:prstClr val="black"/>
              </a:solidFill>
              <a:latin typeface="Calibri"/>
            </a:endParaRPr>
          </a:p>
        </p:txBody>
      </p:sp>
      <p:sp>
        <p:nvSpPr>
          <p:cNvPr id="26" name="object 26"/>
          <p:cNvSpPr txBox="1"/>
          <p:nvPr/>
        </p:nvSpPr>
        <p:spPr>
          <a:xfrm>
            <a:off x="4066794" y="2361387"/>
            <a:ext cx="1671320" cy="1412240"/>
          </a:xfrm>
          <a:prstGeom prst="rect">
            <a:avLst/>
          </a:prstGeom>
        </p:spPr>
        <p:txBody>
          <a:bodyPr vert="horz" wrap="square" lIns="0" tIns="12065" rIns="0" bIns="0" rtlCol="0">
            <a:spAutoFit/>
          </a:bodyPr>
          <a:lstStyle/>
          <a:p>
            <a:pPr marL="155575" marR="5080" indent="-143510">
              <a:spcBef>
                <a:spcPts val="95"/>
              </a:spcBef>
              <a:buSzPct val="119230"/>
              <a:buFontTx/>
              <a:buChar char="•"/>
              <a:tabLst>
                <a:tab pos="156210" algn="l"/>
              </a:tabLst>
            </a:pPr>
            <a:r>
              <a:rPr sz="1300" spc="-10" dirty="0">
                <a:solidFill>
                  <a:prstClr val="black"/>
                </a:solidFill>
                <a:latin typeface="Calibri"/>
                <a:cs typeface="Calibri"/>
              </a:rPr>
              <a:t>Advancing integrated  behavioral </a:t>
            </a:r>
            <a:r>
              <a:rPr sz="1300" spc="-5" dirty="0">
                <a:solidFill>
                  <a:prstClr val="black"/>
                </a:solidFill>
                <a:latin typeface="Calibri"/>
                <a:cs typeface="Calibri"/>
              </a:rPr>
              <a:t>health </a:t>
            </a:r>
            <a:r>
              <a:rPr sz="1300" spc="-10" dirty="0">
                <a:solidFill>
                  <a:prstClr val="black"/>
                </a:solidFill>
                <a:latin typeface="Calibri"/>
                <a:cs typeface="Calibri"/>
              </a:rPr>
              <a:t>(BH)  </a:t>
            </a:r>
            <a:r>
              <a:rPr sz="1300" spc="-5" dirty="0">
                <a:solidFill>
                  <a:prstClr val="black"/>
                </a:solidFill>
                <a:latin typeface="Calibri"/>
                <a:cs typeface="Calibri"/>
              </a:rPr>
              <a:t>and medical </a:t>
            </a:r>
            <a:r>
              <a:rPr sz="1300" spc="-10" dirty="0">
                <a:solidFill>
                  <a:prstClr val="black"/>
                </a:solidFill>
                <a:latin typeface="Calibri"/>
                <a:cs typeface="Calibri"/>
              </a:rPr>
              <a:t>care </a:t>
            </a:r>
            <a:r>
              <a:rPr sz="1300" spc="-15" dirty="0">
                <a:solidFill>
                  <a:prstClr val="black"/>
                </a:solidFill>
                <a:latin typeface="Calibri"/>
                <a:cs typeface="Calibri"/>
              </a:rPr>
              <a:t>to  </a:t>
            </a:r>
            <a:r>
              <a:rPr sz="1300" spc="-5" dirty="0">
                <a:solidFill>
                  <a:prstClr val="black"/>
                </a:solidFill>
                <a:latin typeface="Calibri"/>
                <a:cs typeface="Calibri"/>
              </a:rPr>
              <a:t>ensure individuals </a:t>
            </a:r>
            <a:r>
              <a:rPr sz="1300" spc="-10" dirty="0">
                <a:solidFill>
                  <a:prstClr val="black"/>
                </a:solidFill>
                <a:latin typeface="Calibri"/>
                <a:cs typeface="Calibri"/>
              </a:rPr>
              <a:t>can  </a:t>
            </a:r>
            <a:r>
              <a:rPr sz="1300" spc="-5" dirty="0">
                <a:solidFill>
                  <a:prstClr val="black"/>
                </a:solidFill>
                <a:latin typeface="Calibri"/>
                <a:cs typeface="Calibri"/>
              </a:rPr>
              <a:t>access high quality  </a:t>
            </a:r>
            <a:r>
              <a:rPr sz="1300" spc="-10" dirty="0">
                <a:solidFill>
                  <a:prstClr val="black"/>
                </a:solidFill>
                <a:latin typeface="Calibri"/>
                <a:cs typeface="Calibri"/>
              </a:rPr>
              <a:t>care </a:t>
            </a:r>
            <a:r>
              <a:rPr sz="1300" spc="-5" dirty="0">
                <a:solidFill>
                  <a:prstClr val="black"/>
                </a:solidFill>
                <a:latin typeface="Calibri"/>
                <a:cs typeface="Calibri"/>
              </a:rPr>
              <a:t>based in </a:t>
            </a:r>
            <a:r>
              <a:rPr sz="1300" spc="-10" dirty="0">
                <a:solidFill>
                  <a:prstClr val="black"/>
                </a:solidFill>
                <a:latin typeface="Calibri"/>
                <a:cs typeface="Calibri"/>
              </a:rPr>
              <a:t>best  </a:t>
            </a:r>
            <a:r>
              <a:rPr sz="1300" spc="-5" dirty="0">
                <a:solidFill>
                  <a:prstClr val="black"/>
                </a:solidFill>
                <a:latin typeface="Calibri"/>
                <a:cs typeface="Calibri"/>
              </a:rPr>
              <a:t>practices</a:t>
            </a:r>
            <a:r>
              <a:rPr sz="1300" spc="10" dirty="0">
                <a:solidFill>
                  <a:prstClr val="black"/>
                </a:solidFill>
                <a:latin typeface="Calibri"/>
                <a:cs typeface="Calibri"/>
              </a:rPr>
              <a:t> </a:t>
            </a:r>
            <a:r>
              <a:rPr sz="1300" spc="-15" dirty="0">
                <a:solidFill>
                  <a:prstClr val="black"/>
                </a:solidFill>
                <a:latin typeface="Calibri"/>
                <a:cs typeface="Calibri"/>
              </a:rPr>
              <a:t>easily.</a:t>
            </a:r>
            <a:endParaRPr sz="1300">
              <a:solidFill>
                <a:prstClr val="black"/>
              </a:solidFill>
              <a:latin typeface="Calibri"/>
              <a:cs typeface="Calibri"/>
            </a:endParaRPr>
          </a:p>
        </p:txBody>
      </p:sp>
      <p:sp>
        <p:nvSpPr>
          <p:cNvPr id="27" name="object 27"/>
          <p:cNvSpPr txBox="1"/>
          <p:nvPr/>
        </p:nvSpPr>
        <p:spPr>
          <a:xfrm>
            <a:off x="4066794" y="3946602"/>
            <a:ext cx="1699260" cy="1610995"/>
          </a:xfrm>
          <a:prstGeom prst="rect">
            <a:avLst/>
          </a:prstGeom>
        </p:spPr>
        <p:txBody>
          <a:bodyPr vert="horz" wrap="square" lIns="0" tIns="12065" rIns="0" bIns="0" rtlCol="0">
            <a:spAutoFit/>
          </a:bodyPr>
          <a:lstStyle/>
          <a:p>
            <a:pPr marL="155575" marR="5080" indent="-143510">
              <a:spcBef>
                <a:spcPts val="95"/>
              </a:spcBef>
              <a:buSzPct val="119230"/>
              <a:buFontTx/>
              <a:buChar char="•"/>
              <a:tabLst>
                <a:tab pos="156210" algn="l"/>
              </a:tabLst>
            </a:pPr>
            <a:r>
              <a:rPr sz="1300" spc="-10" dirty="0">
                <a:solidFill>
                  <a:prstClr val="black"/>
                </a:solidFill>
                <a:latin typeface="Calibri"/>
                <a:cs typeface="Calibri"/>
              </a:rPr>
              <a:t>Provide </a:t>
            </a:r>
            <a:r>
              <a:rPr sz="1300" spc="-5" dirty="0">
                <a:solidFill>
                  <a:prstClr val="black"/>
                </a:solidFill>
                <a:latin typeface="Calibri"/>
                <a:cs typeface="Calibri"/>
              </a:rPr>
              <a:t>multi-  disciplinary </a:t>
            </a:r>
            <a:r>
              <a:rPr sz="1300" spc="-10" dirty="0">
                <a:solidFill>
                  <a:prstClr val="black"/>
                </a:solidFill>
                <a:latin typeface="Calibri"/>
                <a:cs typeface="Calibri"/>
              </a:rPr>
              <a:t>team  provides </a:t>
            </a:r>
            <a:r>
              <a:rPr sz="1300" spc="-5" dirty="0">
                <a:solidFill>
                  <a:prstClr val="black"/>
                </a:solidFill>
                <a:latin typeface="Calibri"/>
                <a:cs typeface="Calibri"/>
              </a:rPr>
              <a:t>timely  outreach </a:t>
            </a:r>
            <a:r>
              <a:rPr sz="1300" spc="-10" dirty="0">
                <a:solidFill>
                  <a:prstClr val="black"/>
                </a:solidFill>
                <a:latin typeface="Calibri"/>
                <a:cs typeface="Calibri"/>
              </a:rPr>
              <a:t>to screen  </a:t>
            </a:r>
            <a:r>
              <a:rPr sz="1300" spc="-5" dirty="0">
                <a:solidFill>
                  <a:prstClr val="black"/>
                </a:solidFill>
                <a:latin typeface="Calibri"/>
                <a:cs typeface="Calibri"/>
              </a:rPr>
              <a:t>and </a:t>
            </a:r>
            <a:r>
              <a:rPr sz="1300" spc="-10" dirty="0">
                <a:solidFill>
                  <a:prstClr val="black"/>
                </a:solidFill>
                <a:latin typeface="Calibri"/>
                <a:cs typeface="Calibri"/>
              </a:rPr>
              <a:t>engage </a:t>
            </a:r>
            <a:r>
              <a:rPr sz="1300" spc="-5" dirty="0">
                <a:solidFill>
                  <a:prstClr val="black"/>
                </a:solidFill>
                <a:latin typeface="Calibri"/>
                <a:cs typeface="Calibri"/>
              </a:rPr>
              <a:t>individuals  in SDOH services,  </a:t>
            </a:r>
            <a:r>
              <a:rPr sz="1300" spc="-10" dirty="0">
                <a:solidFill>
                  <a:prstClr val="black"/>
                </a:solidFill>
                <a:latin typeface="Calibri"/>
                <a:cs typeface="Calibri"/>
              </a:rPr>
              <a:t>preventative, </a:t>
            </a:r>
            <a:r>
              <a:rPr sz="1300" spc="-5" dirty="0">
                <a:solidFill>
                  <a:prstClr val="black"/>
                </a:solidFill>
                <a:latin typeface="Calibri"/>
                <a:cs typeface="Calibri"/>
              </a:rPr>
              <a:t>routine,  and sick</a:t>
            </a:r>
            <a:r>
              <a:rPr sz="1300" spc="10" dirty="0">
                <a:solidFill>
                  <a:prstClr val="black"/>
                </a:solidFill>
                <a:latin typeface="Calibri"/>
                <a:cs typeface="Calibri"/>
              </a:rPr>
              <a:t> </a:t>
            </a:r>
            <a:r>
              <a:rPr sz="1300" spc="-10" dirty="0">
                <a:solidFill>
                  <a:prstClr val="black"/>
                </a:solidFill>
                <a:latin typeface="Calibri"/>
                <a:cs typeface="Calibri"/>
              </a:rPr>
              <a:t>care</a:t>
            </a:r>
            <a:endParaRPr sz="1300">
              <a:solidFill>
                <a:prstClr val="black"/>
              </a:solidFill>
              <a:latin typeface="Calibri"/>
              <a:cs typeface="Calibri"/>
            </a:endParaRPr>
          </a:p>
        </p:txBody>
      </p:sp>
      <p:sp>
        <p:nvSpPr>
          <p:cNvPr id="28" name="object 28"/>
          <p:cNvSpPr txBox="1"/>
          <p:nvPr/>
        </p:nvSpPr>
        <p:spPr>
          <a:xfrm>
            <a:off x="7964805" y="2350388"/>
            <a:ext cx="1566545" cy="2006600"/>
          </a:xfrm>
          <a:prstGeom prst="rect">
            <a:avLst/>
          </a:prstGeom>
        </p:spPr>
        <p:txBody>
          <a:bodyPr vert="horz" wrap="square" lIns="0" tIns="12065" rIns="0" bIns="0" rtlCol="0">
            <a:spAutoFit/>
          </a:bodyPr>
          <a:lstStyle/>
          <a:p>
            <a:pPr marL="155575" marR="5080" indent="-143510">
              <a:spcBef>
                <a:spcPts val="95"/>
              </a:spcBef>
              <a:buSzPct val="119230"/>
              <a:buFontTx/>
              <a:buChar char="•"/>
              <a:tabLst>
                <a:tab pos="156210" algn="l"/>
              </a:tabLst>
            </a:pPr>
            <a:r>
              <a:rPr sz="1300" spc="-5" dirty="0">
                <a:solidFill>
                  <a:prstClr val="black"/>
                </a:solidFill>
                <a:latin typeface="Calibri"/>
                <a:cs typeface="Calibri"/>
              </a:rPr>
              <a:t>Build upon our  </a:t>
            </a:r>
            <a:r>
              <a:rPr sz="1300" spc="-10" dirty="0">
                <a:solidFill>
                  <a:prstClr val="black"/>
                </a:solidFill>
                <a:latin typeface="Calibri"/>
                <a:cs typeface="Calibri"/>
              </a:rPr>
              <a:t>organizational  strengths </a:t>
            </a:r>
            <a:r>
              <a:rPr sz="1300" spc="-5" dirty="0">
                <a:solidFill>
                  <a:prstClr val="black"/>
                </a:solidFill>
                <a:latin typeface="Calibri"/>
                <a:cs typeface="Calibri"/>
              </a:rPr>
              <a:t>as it  </a:t>
            </a:r>
            <a:r>
              <a:rPr sz="1300" spc="-10" dirty="0">
                <a:solidFill>
                  <a:prstClr val="black"/>
                </a:solidFill>
                <a:latin typeface="Calibri"/>
                <a:cs typeface="Calibri"/>
              </a:rPr>
              <a:t>relates </a:t>
            </a:r>
            <a:r>
              <a:rPr sz="1300" spc="-15" dirty="0">
                <a:solidFill>
                  <a:prstClr val="black"/>
                </a:solidFill>
                <a:latin typeface="Calibri"/>
                <a:cs typeface="Calibri"/>
              </a:rPr>
              <a:t>to  </a:t>
            </a:r>
            <a:r>
              <a:rPr sz="1300" spc="-10" dirty="0">
                <a:solidFill>
                  <a:prstClr val="black"/>
                </a:solidFill>
                <a:latin typeface="Calibri"/>
                <a:cs typeface="Calibri"/>
              </a:rPr>
              <a:t>coordination </a:t>
            </a:r>
            <a:r>
              <a:rPr sz="1300" spc="-5" dirty="0">
                <a:solidFill>
                  <a:prstClr val="black"/>
                </a:solidFill>
                <a:latin typeface="Calibri"/>
                <a:cs typeface="Calibri"/>
              </a:rPr>
              <a:t>of </a:t>
            </a:r>
            <a:r>
              <a:rPr sz="1300" spc="-10" dirty="0">
                <a:solidFill>
                  <a:prstClr val="black"/>
                </a:solidFill>
                <a:latin typeface="Calibri"/>
                <a:cs typeface="Calibri"/>
              </a:rPr>
              <a:t>care,  </a:t>
            </a:r>
            <a:r>
              <a:rPr sz="1300" spc="-5" dirty="0">
                <a:solidFill>
                  <a:prstClr val="black"/>
                </a:solidFill>
                <a:latin typeface="Calibri"/>
                <a:cs typeface="Calibri"/>
              </a:rPr>
              <a:t>closing </a:t>
            </a:r>
            <a:r>
              <a:rPr sz="1300" spc="-15" dirty="0">
                <a:solidFill>
                  <a:prstClr val="black"/>
                </a:solidFill>
                <a:latin typeface="Calibri"/>
                <a:cs typeface="Calibri"/>
              </a:rPr>
              <a:t>gaps </a:t>
            </a:r>
            <a:r>
              <a:rPr sz="1300" spc="-5" dirty="0">
                <a:solidFill>
                  <a:prstClr val="black"/>
                </a:solidFill>
                <a:latin typeface="Calibri"/>
                <a:cs typeface="Calibri"/>
              </a:rPr>
              <a:t>in care,  and </a:t>
            </a:r>
            <a:r>
              <a:rPr sz="1300" spc="-10" dirty="0">
                <a:solidFill>
                  <a:prstClr val="black"/>
                </a:solidFill>
                <a:latin typeface="Calibri"/>
                <a:cs typeface="Calibri"/>
              </a:rPr>
              <a:t>commitment to  expanding </a:t>
            </a:r>
            <a:r>
              <a:rPr sz="1300" spc="-5" dirty="0">
                <a:solidFill>
                  <a:prstClr val="black"/>
                </a:solidFill>
                <a:latin typeface="Calibri"/>
                <a:cs typeface="Calibri"/>
              </a:rPr>
              <a:t>the  healthcare  </a:t>
            </a:r>
            <a:r>
              <a:rPr sz="1300" spc="-10" dirty="0">
                <a:solidFill>
                  <a:prstClr val="black"/>
                </a:solidFill>
                <a:latin typeface="Calibri"/>
                <a:cs typeface="Calibri"/>
              </a:rPr>
              <a:t>workforce</a:t>
            </a:r>
            <a:endParaRPr sz="1300">
              <a:solidFill>
                <a:prstClr val="black"/>
              </a:solidFill>
              <a:latin typeface="Calibri"/>
              <a:cs typeface="Calibri"/>
            </a:endParaRPr>
          </a:p>
        </p:txBody>
      </p:sp>
      <p:sp>
        <p:nvSpPr>
          <p:cNvPr id="29" name="object 29"/>
          <p:cNvSpPr txBox="1"/>
          <p:nvPr/>
        </p:nvSpPr>
        <p:spPr>
          <a:xfrm>
            <a:off x="7964804" y="4530344"/>
            <a:ext cx="1532890" cy="1016000"/>
          </a:xfrm>
          <a:prstGeom prst="rect">
            <a:avLst/>
          </a:prstGeom>
        </p:spPr>
        <p:txBody>
          <a:bodyPr vert="horz" wrap="square" lIns="0" tIns="12065" rIns="0" bIns="0" rtlCol="0">
            <a:spAutoFit/>
          </a:bodyPr>
          <a:lstStyle/>
          <a:p>
            <a:pPr marL="155575" marR="293370" indent="-143510">
              <a:spcBef>
                <a:spcPts val="95"/>
              </a:spcBef>
              <a:buSzPct val="119230"/>
              <a:buFontTx/>
              <a:buChar char="•"/>
              <a:tabLst>
                <a:tab pos="156210" algn="l"/>
              </a:tabLst>
            </a:pPr>
            <a:r>
              <a:rPr sz="1300" spc="-5" dirty="0">
                <a:solidFill>
                  <a:prstClr val="black"/>
                </a:solidFill>
                <a:latin typeface="Calibri"/>
                <a:cs typeface="Calibri"/>
              </a:rPr>
              <a:t>Establish and  maintain</a:t>
            </a:r>
            <a:r>
              <a:rPr sz="1300" spc="-50" dirty="0">
                <a:solidFill>
                  <a:prstClr val="black"/>
                </a:solidFill>
                <a:latin typeface="Calibri"/>
                <a:cs typeface="Calibri"/>
              </a:rPr>
              <a:t> </a:t>
            </a:r>
            <a:r>
              <a:rPr sz="1300" spc="-5" dirty="0">
                <a:solidFill>
                  <a:prstClr val="black"/>
                </a:solidFill>
                <a:latin typeface="Calibri"/>
                <a:cs typeface="Calibri"/>
              </a:rPr>
              <a:t>critical  </a:t>
            </a:r>
            <a:r>
              <a:rPr sz="1300" spc="-10" dirty="0">
                <a:solidFill>
                  <a:prstClr val="black"/>
                </a:solidFill>
                <a:latin typeface="Calibri"/>
                <a:cs typeface="Calibri"/>
              </a:rPr>
              <a:t>partnerships</a:t>
            </a:r>
            <a:endParaRPr sz="1300">
              <a:solidFill>
                <a:prstClr val="black"/>
              </a:solidFill>
              <a:latin typeface="Calibri"/>
              <a:cs typeface="Calibri"/>
            </a:endParaRPr>
          </a:p>
          <a:p>
            <a:pPr marL="155575"/>
            <a:r>
              <a:rPr sz="1300" spc="-5" dirty="0">
                <a:solidFill>
                  <a:prstClr val="black"/>
                </a:solidFill>
                <a:latin typeface="Calibri"/>
                <a:cs typeface="Calibri"/>
              </a:rPr>
              <a:t>including </a:t>
            </a:r>
            <a:r>
              <a:rPr sz="1300" spc="-15" dirty="0">
                <a:solidFill>
                  <a:prstClr val="black"/>
                </a:solidFill>
                <a:latin typeface="Calibri"/>
                <a:cs typeface="Calibri"/>
              </a:rPr>
              <a:t>IHP’s</a:t>
            </a:r>
            <a:r>
              <a:rPr sz="1300" spc="10" dirty="0">
                <a:solidFill>
                  <a:prstClr val="black"/>
                </a:solidFill>
                <a:latin typeface="Calibri"/>
                <a:cs typeface="Calibri"/>
              </a:rPr>
              <a:t> </a:t>
            </a:r>
            <a:r>
              <a:rPr sz="1300" spc="-10" dirty="0">
                <a:solidFill>
                  <a:prstClr val="black"/>
                </a:solidFill>
                <a:latin typeface="Calibri"/>
                <a:cs typeface="Calibri"/>
              </a:rPr>
              <a:t>hotel</a:t>
            </a:r>
            <a:endParaRPr sz="1300">
              <a:solidFill>
                <a:prstClr val="black"/>
              </a:solidFill>
              <a:latin typeface="Calibri"/>
              <a:cs typeface="Calibri"/>
            </a:endParaRPr>
          </a:p>
          <a:p>
            <a:pPr marL="155575"/>
            <a:r>
              <a:rPr sz="1300" spc="-5" dirty="0">
                <a:solidFill>
                  <a:prstClr val="black"/>
                </a:solidFill>
                <a:latin typeface="Calibri"/>
                <a:cs typeface="Calibri"/>
              </a:rPr>
              <a:t>and </a:t>
            </a:r>
            <a:r>
              <a:rPr sz="1300" spc="-10" dirty="0">
                <a:solidFill>
                  <a:prstClr val="black"/>
                </a:solidFill>
                <a:latin typeface="Calibri"/>
                <a:cs typeface="Calibri"/>
              </a:rPr>
              <a:t>motel</a:t>
            </a:r>
            <a:r>
              <a:rPr sz="1300" spc="10" dirty="0">
                <a:solidFill>
                  <a:prstClr val="black"/>
                </a:solidFill>
                <a:latin typeface="Calibri"/>
                <a:cs typeface="Calibri"/>
              </a:rPr>
              <a:t> </a:t>
            </a:r>
            <a:r>
              <a:rPr sz="1300" spc="-5" dirty="0">
                <a:solidFill>
                  <a:prstClr val="black"/>
                </a:solidFill>
                <a:latin typeface="Calibri"/>
                <a:cs typeface="Calibri"/>
              </a:rPr>
              <a:t>partners</a:t>
            </a:r>
            <a:endParaRPr sz="1300">
              <a:solidFill>
                <a:prstClr val="black"/>
              </a:solidFill>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9639" y="229361"/>
            <a:ext cx="5168900" cy="482600"/>
          </a:xfrm>
          <a:prstGeom prst="rect">
            <a:avLst/>
          </a:prstGeom>
        </p:spPr>
        <p:txBody>
          <a:bodyPr vert="horz" wrap="square" lIns="0" tIns="12700" rIns="0" bIns="0" rtlCol="0">
            <a:spAutoFit/>
          </a:bodyPr>
          <a:lstStyle/>
          <a:p>
            <a:pPr marL="12700">
              <a:spcBef>
                <a:spcPts val="100"/>
              </a:spcBef>
            </a:pPr>
            <a:r>
              <a:rPr sz="3000" spc="-35" dirty="0"/>
              <a:t>IHP’s Emergency </a:t>
            </a:r>
            <a:r>
              <a:rPr sz="3000" spc="-25" dirty="0"/>
              <a:t>Housing</a:t>
            </a:r>
            <a:r>
              <a:rPr sz="3000" spc="-180" dirty="0"/>
              <a:t> </a:t>
            </a:r>
            <a:r>
              <a:rPr sz="3000" spc="-45" dirty="0"/>
              <a:t>Program</a:t>
            </a:r>
            <a:endParaRPr sz="3000"/>
          </a:p>
        </p:txBody>
      </p:sp>
      <p:sp>
        <p:nvSpPr>
          <p:cNvPr id="4" name="object 4"/>
          <p:cNvSpPr txBox="1"/>
          <p:nvPr/>
        </p:nvSpPr>
        <p:spPr>
          <a:xfrm>
            <a:off x="9831958" y="6465214"/>
            <a:ext cx="153670" cy="156068"/>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pPr marL="38100">
                <a:lnSpc>
                  <a:spcPts val="1240"/>
                </a:lnSpc>
              </a:pPr>
              <a:t>22</a:t>
            </a:fld>
            <a:endParaRPr sz="1200">
              <a:solidFill>
                <a:prstClr val="black"/>
              </a:solidFill>
              <a:latin typeface="Calibri"/>
              <a:cs typeface="Calibri"/>
            </a:endParaRPr>
          </a:p>
        </p:txBody>
      </p:sp>
      <p:sp>
        <p:nvSpPr>
          <p:cNvPr id="3" name="object 3"/>
          <p:cNvSpPr txBox="1"/>
          <p:nvPr/>
        </p:nvSpPr>
        <p:spPr>
          <a:xfrm>
            <a:off x="1948992" y="986155"/>
            <a:ext cx="8183880" cy="4705985"/>
          </a:xfrm>
          <a:prstGeom prst="rect">
            <a:avLst/>
          </a:prstGeom>
        </p:spPr>
        <p:txBody>
          <a:bodyPr vert="horz" wrap="square" lIns="0" tIns="12065" rIns="0" bIns="0" rtlCol="0">
            <a:spAutoFit/>
          </a:bodyPr>
          <a:lstStyle/>
          <a:p>
            <a:pPr marL="241300" indent="-228600">
              <a:spcBef>
                <a:spcPts val="95"/>
              </a:spcBef>
              <a:buClr>
                <a:srgbClr val="1FCACF"/>
              </a:buClr>
              <a:buFont typeface="Wingdings"/>
              <a:buChar char=""/>
              <a:tabLst>
                <a:tab pos="241300" algn="l"/>
              </a:tabLst>
            </a:pPr>
            <a:r>
              <a:rPr sz="2200" spc="-100" dirty="0">
                <a:solidFill>
                  <a:srgbClr val="404040"/>
                </a:solidFill>
                <a:latin typeface="Calibri"/>
                <a:cs typeface="Calibri"/>
              </a:rPr>
              <a:t>To </a:t>
            </a:r>
            <a:r>
              <a:rPr sz="2200" spc="-15" dirty="0">
                <a:solidFill>
                  <a:srgbClr val="404040"/>
                </a:solidFill>
                <a:latin typeface="Calibri"/>
                <a:cs typeface="Calibri"/>
              </a:rPr>
              <a:t>date, </a:t>
            </a:r>
            <a:r>
              <a:rPr sz="2200" spc="-5" dirty="0">
                <a:solidFill>
                  <a:srgbClr val="404040"/>
                </a:solidFill>
                <a:latin typeface="Calibri"/>
                <a:cs typeface="Calibri"/>
              </a:rPr>
              <a:t>IHP </a:t>
            </a:r>
            <a:r>
              <a:rPr sz="2200" spc="-10" dirty="0">
                <a:solidFill>
                  <a:srgbClr val="404040"/>
                </a:solidFill>
                <a:latin typeface="Calibri"/>
                <a:cs typeface="Calibri"/>
              </a:rPr>
              <a:t>has </a:t>
            </a:r>
            <a:r>
              <a:rPr sz="2200" spc="-15" dirty="0">
                <a:solidFill>
                  <a:srgbClr val="404040"/>
                </a:solidFill>
                <a:latin typeface="Calibri"/>
                <a:cs typeface="Calibri"/>
              </a:rPr>
              <a:t>engaged over </a:t>
            </a:r>
            <a:r>
              <a:rPr sz="2200" spc="-5" dirty="0">
                <a:solidFill>
                  <a:srgbClr val="404040"/>
                </a:solidFill>
                <a:latin typeface="Calibri"/>
                <a:cs typeface="Calibri"/>
              </a:rPr>
              <a:t>100 </a:t>
            </a:r>
            <a:r>
              <a:rPr sz="2200" spc="-10" dirty="0">
                <a:solidFill>
                  <a:srgbClr val="404040"/>
                </a:solidFill>
                <a:latin typeface="Calibri"/>
                <a:cs typeface="Calibri"/>
              </a:rPr>
              <a:t>high </a:t>
            </a:r>
            <a:r>
              <a:rPr sz="2200" dirty="0">
                <a:solidFill>
                  <a:srgbClr val="404040"/>
                </a:solidFill>
                <a:latin typeface="Calibri"/>
                <a:cs typeface="Calibri"/>
              </a:rPr>
              <a:t>risk </a:t>
            </a:r>
            <a:r>
              <a:rPr sz="2200" spc="-5" dirty="0">
                <a:solidFill>
                  <a:srgbClr val="404040"/>
                </a:solidFill>
                <a:latin typeface="Calibri"/>
                <a:cs typeface="Calibri"/>
              </a:rPr>
              <a:t>and rising </a:t>
            </a:r>
            <a:r>
              <a:rPr sz="2200" dirty="0">
                <a:solidFill>
                  <a:srgbClr val="404040"/>
                </a:solidFill>
                <a:latin typeface="Calibri"/>
                <a:cs typeface="Calibri"/>
              </a:rPr>
              <a:t>risk</a:t>
            </a:r>
            <a:r>
              <a:rPr sz="2200" spc="285" dirty="0">
                <a:solidFill>
                  <a:srgbClr val="404040"/>
                </a:solidFill>
                <a:latin typeface="Calibri"/>
                <a:cs typeface="Calibri"/>
              </a:rPr>
              <a:t> </a:t>
            </a:r>
            <a:r>
              <a:rPr sz="2200" spc="-5" dirty="0">
                <a:solidFill>
                  <a:srgbClr val="404040"/>
                </a:solidFill>
                <a:latin typeface="Calibri"/>
                <a:cs typeface="Calibri"/>
              </a:rPr>
              <a:t>individuals</a:t>
            </a:r>
            <a:endParaRPr sz="2200">
              <a:solidFill>
                <a:prstClr val="black"/>
              </a:solidFill>
              <a:latin typeface="Calibri"/>
              <a:cs typeface="Calibri"/>
            </a:endParaRPr>
          </a:p>
          <a:p>
            <a:pPr>
              <a:spcBef>
                <a:spcPts val="35"/>
              </a:spcBef>
              <a:buClr>
                <a:srgbClr val="1FCACF"/>
              </a:buClr>
              <a:buFont typeface="Wingdings"/>
              <a:buChar char=""/>
            </a:pPr>
            <a:endParaRPr sz="3400">
              <a:solidFill>
                <a:prstClr val="black"/>
              </a:solidFill>
              <a:latin typeface="Calibri"/>
              <a:cs typeface="Calibri"/>
            </a:endParaRPr>
          </a:p>
          <a:p>
            <a:pPr marL="241300" marR="5080" indent="-228600">
              <a:lnSpc>
                <a:spcPts val="2380"/>
              </a:lnSpc>
              <a:buClr>
                <a:srgbClr val="1FCACF"/>
              </a:buClr>
              <a:buFont typeface="Wingdings"/>
              <a:buChar char=""/>
              <a:tabLst>
                <a:tab pos="241300" algn="l"/>
              </a:tabLst>
            </a:pPr>
            <a:r>
              <a:rPr sz="2200" spc="-5" dirty="0">
                <a:solidFill>
                  <a:srgbClr val="404040"/>
                </a:solidFill>
                <a:latin typeface="Calibri"/>
                <a:cs typeface="Calibri"/>
              </a:rPr>
              <a:t>IHP </a:t>
            </a:r>
            <a:r>
              <a:rPr sz="2200" spc="-10" dirty="0">
                <a:solidFill>
                  <a:srgbClr val="404040"/>
                </a:solidFill>
                <a:latin typeface="Calibri"/>
                <a:cs typeface="Calibri"/>
              </a:rPr>
              <a:t>has received </a:t>
            </a:r>
            <a:r>
              <a:rPr sz="2200" spc="-15" dirty="0">
                <a:solidFill>
                  <a:srgbClr val="404040"/>
                </a:solidFill>
                <a:latin typeface="Calibri"/>
                <a:cs typeface="Calibri"/>
              </a:rPr>
              <a:t>statewide </a:t>
            </a:r>
            <a:r>
              <a:rPr sz="2200" spc="-10" dirty="0">
                <a:solidFill>
                  <a:srgbClr val="404040"/>
                </a:solidFill>
                <a:latin typeface="Calibri"/>
                <a:cs typeface="Calibri"/>
              </a:rPr>
              <a:t>recognition </a:t>
            </a:r>
            <a:r>
              <a:rPr sz="2200" spc="-20" dirty="0">
                <a:solidFill>
                  <a:srgbClr val="404040"/>
                </a:solidFill>
                <a:latin typeface="Calibri"/>
                <a:cs typeface="Calibri"/>
              </a:rPr>
              <a:t>for </a:t>
            </a:r>
            <a:r>
              <a:rPr sz="2200" spc="-10" dirty="0">
                <a:solidFill>
                  <a:srgbClr val="404040"/>
                </a:solidFill>
                <a:latin typeface="Calibri"/>
                <a:cs typeface="Calibri"/>
              </a:rPr>
              <a:t>our comprehensive  approach </a:t>
            </a:r>
            <a:r>
              <a:rPr sz="2200" spc="-20" dirty="0">
                <a:solidFill>
                  <a:srgbClr val="404040"/>
                </a:solidFill>
                <a:latin typeface="Calibri"/>
                <a:cs typeface="Calibri"/>
              </a:rPr>
              <a:t>to </a:t>
            </a:r>
            <a:r>
              <a:rPr sz="2200" spc="-10" dirty="0">
                <a:solidFill>
                  <a:srgbClr val="404040"/>
                </a:solidFill>
                <a:latin typeface="Calibri"/>
                <a:cs typeface="Calibri"/>
              </a:rPr>
              <a:t>providing </a:t>
            </a:r>
            <a:r>
              <a:rPr sz="2200" spc="-5" dirty="0">
                <a:solidFill>
                  <a:srgbClr val="404040"/>
                </a:solidFill>
                <a:latin typeface="Calibri"/>
                <a:cs typeface="Calibri"/>
              </a:rPr>
              <a:t>a </a:t>
            </a:r>
            <a:r>
              <a:rPr sz="2200" spc="-10" dirty="0">
                <a:solidFill>
                  <a:srgbClr val="404040"/>
                </a:solidFill>
                <a:latin typeface="Calibri"/>
                <a:cs typeface="Calibri"/>
              </a:rPr>
              <a:t>BH-Medical </a:t>
            </a:r>
            <a:r>
              <a:rPr sz="2200" spc="-15" dirty="0">
                <a:solidFill>
                  <a:srgbClr val="404040"/>
                </a:solidFill>
                <a:latin typeface="Calibri"/>
                <a:cs typeface="Calibri"/>
              </a:rPr>
              <a:t>Respite </a:t>
            </a:r>
            <a:r>
              <a:rPr sz="2200" spc="-5" dirty="0">
                <a:solidFill>
                  <a:srgbClr val="404040"/>
                </a:solidFill>
                <a:latin typeface="Calibri"/>
                <a:cs typeface="Calibri"/>
              </a:rPr>
              <a:t>Model with </a:t>
            </a:r>
            <a:r>
              <a:rPr sz="2200" spc="-15" dirty="0">
                <a:solidFill>
                  <a:srgbClr val="404040"/>
                </a:solidFill>
                <a:latin typeface="Calibri"/>
                <a:cs typeface="Calibri"/>
              </a:rPr>
              <a:t>wrap </a:t>
            </a:r>
            <a:r>
              <a:rPr sz="2200" dirty="0">
                <a:solidFill>
                  <a:srgbClr val="404040"/>
                </a:solidFill>
                <a:latin typeface="Calibri"/>
                <a:cs typeface="Calibri"/>
              </a:rPr>
              <a:t>services  </a:t>
            </a:r>
            <a:r>
              <a:rPr sz="2200" spc="-10" dirty="0">
                <a:solidFill>
                  <a:srgbClr val="404040"/>
                </a:solidFill>
                <a:latin typeface="Calibri"/>
                <a:cs typeface="Calibri"/>
              </a:rPr>
              <a:t>that </a:t>
            </a:r>
            <a:r>
              <a:rPr sz="2200" spc="-5" dirty="0">
                <a:solidFill>
                  <a:srgbClr val="404040"/>
                </a:solidFill>
                <a:latin typeface="Calibri"/>
                <a:cs typeface="Calibri"/>
              </a:rPr>
              <a:t>address:</a:t>
            </a:r>
            <a:endParaRPr sz="2200">
              <a:solidFill>
                <a:prstClr val="black"/>
              </a:solidFill>
              <a:latin typeface="Calibri"/>
              <a:cs typeface="Calibri"/>
            </a:endParaRPr>
          </a:p>
          <a:p>
            <a:pPr>
              <a:spcBef>
                <a:spcPts val="15"/>
              </a:spcBef>
              <a:buClr>
                <a:srgbClr val="1FCACF"/>
              </a:buClr>
              <a:buFont typeface="Wingdings"/>
              <a:buChar char=""/>
            </a:pPr>
            <a:endParaRPr sz="2950">
              <a:solidFill>
                <a:prstClr val="black"/>
              </a:solidFill>
              <a:latin typeface="Calibri"/>
              <a:cs typeface="Calibri"/>
            </a:endParaRPr>
          </a:p>
          <a:p>
            <a:pPr marL="698500" lvl="1" indent="-229235">
              <a:buClr>
                <a:srgbClr val="00AF50"/>
              </a:buClr>
              <a:buFont typeface="Wingdings"/>
              <a:buChar char=""/>
              <a:tabLst>
                <a:tab pos="699135" algn="l"/>
              </a:tabLst>
            </a:pPr>
            <a:r>
              <a:rPr sz="2000" spc="-5" dirty="0">
                <a:solidFill>
                  <a:srgbClr val="404040"/>
                </a:solidFill>
                <a:latin typeface="Calibri"/>
                <a:cs typeface="Calibri"/>
              </a:rPr>
              <a:t>Housing </a:t>
            </a:r>
            <a:r>
              <a:rPr sz="2000" dirty="0">
                <a:solidFill>
                  <a:srgbClr val="404040"/>
                </a:solidFill>
                <a:latin typeface="Calibri"/>
                <a:cs typeface="Calibri"/>
              </a:rPr>
              <a:t>Insecurity </a:t>
            </a:r>
            <a:r>
              <a:rPr sz="2000" spc="-5" dirty="0">
                <a:solidFill>
                  <a:srgbClr val="404040"/>
                </a:solidFill>
                <a:latin typeface="Calibri"/>
                <a:cs typeface="Calibri"/>
              </a:rPr>
              <a:t>through hotel/motel </a:t>
            </a:r>
            <a:r>
              <a:rPr sz="2000" spc="-10" dirty="0">
                <a:solidFill>
                  <a:srgbClr val="404040"/>
                </a:solidFill>
                <a:latin typeface="Calibri"/>
                <a:cs typeface="Calibri"/>
              </a:rPr>
              <a:t>partnerships</a:t>
            </a:r>
            <a:r>
              <a:rPr sz="2000" spc="-25" dirty="0">
                <a:solidFill>
                  <a:srgbClr val="404040"/>
                </a:solidFill>
                <a:latin typeface="Calibri"/>
                <a:cs typeface="Calibri"/>
              </a:rPr>
              <a:t> </a:t>
            </a:r>
            <a:r>
              <a:rPr sz="2000" spc="-15" dirty="0">
                <a:solidFill>
                  <a:srgbClr val="404040"/>
                </a:solidFill>
                <a:latin typeface="Calibri"/>
                <a:cs typeface="Calibri"/>
              </a:rPr>
              <a:t>statewide</a:t>
            </a:r>
            <a:endParaRPr sz="2000">
              <a:solidFill>
                <a:prstClr val="black"/>
              </a:solidFill>
              <a:latin typeface="Calibri"/>
              <a:cs typeface="Calibri"/>
            </a:endParaRPr>
          </a:p>
          <a:p>
            <a:pPr marL="698500" lvl="1" indent="-229235">
              <a:spcBef>
                <a:spcPts val="250"/>
              </a:spcBef>
              <a:buClr>
                <a:srgbClr val="00AF50"/>
              </a:buClr>
              <a:buFont typeface="Wingdings"/>
              <a:buChar char=""/>
              <a:tabLst>
                <a:tab pos="699135" algn="l"/>
              </a:tabLst>
            </a:pPr>
            <a:r>
              <a:rPr sz="2000" spc="-10" dirty="0">
                <a:solidFill>
                  <a:srgbClr val="404040"/>
                </a:solidFill>
                <a:latin typeface="Calibri"/>
                <a:cs typeface="Calibri"/>
              </a:rPr>
              <a:t>Food </a:t>
            </a:r>
            <a:r>
              <a:rPr sz="2000" dirty="0">
                <a:solidFill>
                  <a:srgbClr val="404040"/>
                </a:solidFill>
                <a:latin typeface="Calibri"/>
                <a:cs typeface="Calibri"/>
              </a:rPr>
              <a:t>Insecurity </a:t>
            </a:r>
            <a:r>
              <a:rPr sz="2000" spc="-5" dirty="0">
                <a:solidFill>
                  <a:srgbClr val="404040"/>
                </a:solidFill>
                <a:latin typeface="Calibri"/>
                <a:cs typeface="Calibri"/>
              </a:rPr>
              <a:t>through Medically </a:t>
            </a:r>
            <a:r>
              <a:rPr sz="2000" spc="-25" dirty="0">
                <a:solidFill>
                  <a:srgbClr val="404040"/>
                </a:solidFill>
                <a:latin typeface="Calibri"/>
                <a:cs typeface="Calibri"/>
              </a:rPr>
              <a:t>Tailored</a:t>
            </a:r>
            <a:r>
              <a:rPr sz="2000" spc="-40" dirty="0">
                <a:solidFill>
                  <a:srgbClr val="404040"/>
                </a:solidFill>
                <a:latin typeface="Calibri"/>
                <a:cs typeface="Calibri"/>
              </a:rPr>
              <a:t> </a:t>
            </a:r>
            <a:r>
              <a:rPr sz="2000" dirty="0">
                <a:solidFill>
                  <a:srgbClr val="404040"/>
                </a:solidFill>
                <a:latin typeface="Calibri"/>
                <a:cs typeface="Calibri"/>
              </a:rPr>
              <a:t>Meals</a:t>
            </a:r>
            <a:endParaRPr sz="2000">
              <a:solidFill>
                <a:prstClr val="black"/>
              </a:solidFill>
              <a:latin typeface="Calibri"/>
              <a:cs typeface="Calibri"/>
            </a:endParaRPr>
          </a:p>
          <a:p>
            <a:pPr marL="698500" lvl="1" indent="-229235">
              <a:lnSpc>
                <a:spcPts val="2280"/>
              </a:lnSpc>
              <a:spcBef>
                <a:spcPts val="265"/>
              </a:spcBef>
              <a:buClr>
                <a:srgbClr val="00AF50"/>
              </a:buClr>
              <a:buFont typeface="Wingdings"/>
              <a:buChar char=""/>
              <a:tabLst>
                <a:tab pos="699135" algn="l"/>
              </a:tabLst>
            </a:pPr>
            <a:r>
              <a:rPr sz="2000" dirty="0">
                <a:solidFill>
                  <a:srgbClr val="404040"/>
                </a:solidFill>
                <a:latin typeface="Calibri"/>
                <a:cs typeface="Calibri"/>
              </a:rPr>
              <a:t>Connectivity </a:t>
            </a:r>
            <a:r>
              <a:rPr sz="2000" spc="-15" dirty="0">
                <a:solidFill>
                  <a:srgbClr val="404040"/>
                </a:solidFill>
                <a:latin typeface="Calibri"/>
                <a:cs typeface="Calibri"/>
              </a:rPr>
              <a:t>to </a:t>
            </a:r>
            <a:r>
              <a:rPr sz="2000" spc="-5" dirty="0">
                <a:solidFill>
                  <a:srgbClr val="404040"/>
                </a:solidFill>
                <a:latin typeface="Calibri"/>
                <a:cs typeface="Calibri"/>
              </a:rPr>
              <a:t>critical </a:t>
            </a:r>
            <a:r>
              <a:rPr sz="2000" dirty="0">
                <a:solidFill>
                  <a:srgbClr val="404040"/>
                </a:solidFill>
                <a:latin typeface="Calibri"/>
                <a:cs typeface="Calibri"/>
              </a:rPr>
              <a:t>BH and Medical </a:t>
            </a:r>
            <a:r>
              <a:rPr sz="2000" spc="-10" dirty="0">
                <a:solidFill>
                  <a:srgbClr val="404040"/>
                </a:solidFill>
                <a:latin typeface="Calibri"/>
                <a:cs typeface="Calibri"/>
              </a:rPr>
              <a:t>care </a:t>
            </a:r>
            <a:r>
              <a:rPr sz="2000" spc="-5" dirty="0">
                <a:solidFill>
                  <a:srgbClr val="404040"/>
                </a:solidFill>
                <a:latin typeface="Calibri"/>
                <a:cs typeface="Calibri"/>
              </a:rPr>
              <a:t>management </a:t>
            </a:r>
            <a:r>
              <a:rPr sz="2000" dirty="0">
                <a:solidFill>
                  <a:srgbClr val="404040"/>
                </a:solidFill>
                <a:latin typeface="Calibri"/>
                <a:cs typeface="Calibri"/>
              </a:rPr>
              <a:t>services</a:t>
            </a:r>
            <a:r>
              <a:rPr sz="2000" spc="10" dirty="0">
                <a:solidFill>
                  <a:srgbClr val="404040"/>
                </a:solidFill>
                <a:latin typeface="Calibri"/>
                <a:cs typeface="Calibri"/>
              </a:rPr>
              <a:t> </a:t>
            </a:r>
            <a:r>
              <a:rPr sz="2000" dirty="0">
                <a:solidFill>
                  <a:srgbClr val="404040"/>
                </a:solidFill>
                <a:latin typeface="Calibri"/>
                <a:cs typeface="Calibri"/>
              </a:rPr>
              <a:t>and</a:t>
            </a:r>
            <a:endParaRPr sz="2000">
              <a:solidFill>
                <a:prstClr val="black"/>
              </a:solidFill>
              <a:latin typeface="Calibri"/>
              <a:cs typeface="Calibri"/>
            </a:endParaRPr>
          </a:p>
          <a:p>
            <a:pPr marL="698500">
              <a:lnSpc>
                <a:spcPts val="2280"/>
              </a:lnSpc>
            </a:pPr>
            <a:r>
              <a:rPr sz="2000" spc="-5" dirty="0">
                <a:solidFill>
                  <a:srgbClr val="404040"/>
                </a:solidFill>
                <a:latin typeface="Calibri"/>
                <a:cs typeface="Calibri"/>
              </a:rPr>
              <a:t>supports</a:t>
            </a:r>
            <a:endParaRPr sz="2000">
              <a:solidFill>
                <a:prstClr val="black"/>
              </a:solidFill>
              <a:latin typeface="Calibri"/>
              <a:cs typeface="Calibri"/>
            </a:endParaRPr>
          </a:p>
          <a:p>
            <a:pPr marL="698500" lvl="1" indent="-229235">
              <a:spcBef>
                <a:spcPts val="265"/>
              </a:spcBef>
              <a:buClr>
                <a:srgbClr val="00AF50"/>
              </a:buClr>
              <a:buFont typeface="Wingdings"/>
              <a:buChar char=""/>
              <a:tabLst>
                <a:tab pos="699135" algn="l"/>
              </a:tabLst>
            </a:pPr>
            <a:r>
              <a:rPr sz="2000" dirty="0">
                <a:solidFill>
                  <a:srgbClr val="404040"/>
                </a:solidFill>
                <a:latin typeface="Calibri"/>
                <a:cs typeface="Calibri"/>
              </a:rPr>
              <a:t>24/7 </a:t>
            </a:r>
            <a:r>
              <a:rPr sz="2000" spc="-5" dirty="0">
                <a:solidFill>
                  <a:srgbClr val="404040"/>
                </a:solidFill>
                <a:latin typeface="Calibri"/>
                <a:cs typeface="Calibri"/>
              </a:rPr>
              <a:t>Certified </a:t>
            </a:r>
            <a:r>
              <a:rPr sz="2000" spc="-10" dirty="0">
                <a:solidFill>
                  <a:srgbClr val="404040"/>
                </a:solidFill>
                <a:latin typeface="Calibri"/>
                <a:cs typeface="Calibri"/>
              </a:rPr>
              <a:t>Peer </a:t>
            </a:r>
            <a:r>
              <a:rPr sz="2000" dirty="0">
                <a:solidFill>
                  <a:srgbClr val="404040"/>
                </a:solidFill>
                <a:latin typeface="Calibri"/>
                <a:cs typeface="Calibri"/>
              </a:rPr>
              <a:t>Support Services </a:t>
            </a:r>
            <a:r>
              <a:rPr sz="2000" spc="-5" dirty="0">
                <a:solidFill>
                  <a:srgbClr val="404040"/>
                </a:solidFill>
                <a:latin typeface="Calibri"/>
                <a:cs typeface="Calibri"/>
              </a:rPr>
              <a:t>through</a:t>
            </a:r>
            <a:r>
              <a:rPr sz="2000" spc="-35" dirty="0">
                <a:solidFill>
                  <a:srgbClr val="404040"/>
                </a:solidFill>
                <a:latin typeface="Calibri"/>
                <a:cs typeface="Calibri"/>
              </a:rPr>
              <a:t> </a:t>
            </a:r>
            <a:r>
              <a:rPr sz="2000" spc="-5" dirty="0">
                <a:solidFill>
                  <a:srgbClr val="404040"/>
                </a:solidFill>
                <a:latin typeface="Calibri"/>
                <a:cs typeface="Calibri"/>
              </a:rPr>
              <a:t>Marigold</a:t>
            </a:r>
            <a:endParaRPr sz="2000">
              <a:solidFill>
                <a:prstClr val="black"/>
              </a:solidFill>
              <a:latin typeface="Calibri"/>
              <a:cs typeface="Calibri"/>
            </a:endParaRPr>
          </a:p>
          <a:p>
            <a:pPr lvl="1">
              <a:spcBef>
                <a:spcPts val="5"/>
              </a:spcBef>
              <a:buClr>
                <a:srgbClr val="00AF50"/>
              </a:buClr>
              <a:buFont typeface="Wingdings"/>
              <a:buChar char=""/>
            </a:pPr>
            <a:endParaRPr sz="3350">
              <a:solidFill>
                <a:prstClr val="black"/>
              </a:solidFill>
              <a:latin typeface="Calibri"/>
              <a:cs typeface="Calibri"/>
            </a:endParaRPr>
          </a:p>
          <a:p>
            <a:pPr marL="241300" indent="-228600">
              <a:spcBef>
                <a:spcPts val="5"/>
              </a:spcBef>
              <a:buClr>
                <a:srgbClr val="1FCACF"/>
              </a:buClr>
              <a:buFont typeface="Wingdings"/>
              <a:buChar char=""/>
              <a:tabLst>
                <a:tab pos="241300" algn="l"/>
              </a:tabLst>
            </a:pPr>
            <a:r>
              <a:rPr sz="2200" spc="-15" dirty="0">
                <a:solidFill>
                  <a:srgbClr val="404040"/>
                </a:solidFill>
                <a:latin typeface="Calibri"/>
                <a:cs typeface="Calibri"/>
              </a:rPr>
              <a:t>Program </a:t>
            </a:r>
            <a:r>
              <a:rPr sz="2200" spc="-10" dirty="0">
                <a:solidFill>
                  <a:srgbClr val="404040"/>
                </a:solidFill>
                <a:latin typeface="Calibri"/>
                <a:cs typeface="Calibri"/>
              </a:rPr>
              <a:t>has seen significant savings </a:t>
            </a:r>
            <a:r>
              <a:rPr sz="2200" spc="-5" dirty="0">
                <a:solidFill>
                  <a:srgbClr val="404040"/>
                </a:solidFill>
                <a:latin typeface="Calibri"/>
                <a:cs typeface="Calibri"/>
              </a:rPr>
              <a:t>and </a:t>
            </a:r>
            <a:r>
              <a:rPr sz="2200" spc="-15" dirty="0">
                <a:solidFill>
                  <a:srgbClr val="404040"/>
                </a:solidFill>
                <a:latin typeface="Calibri"/>
                <a:cs typeface="Calibri"/>
              </a:rPr>
              <a:t>improved </a:t>
            </a:r>
            <a:r>
              <a:rPr sz="2200" spc="-5" dirty="0">
                <a:solidFill>
                  <a:srgbClr val="404040"/>
                </a:solidFill>
                <a:latin typeface="Calibri"/>
                <a:cs typeface="Calibri"/>
              </a:rPr>
              <a:t>health</a:t>
            </a:r>
            <a:r>
              <a:rPr sz="2200" spc="85" dirty="0">
                <a:solidFill>
                  <a:srgbClr val="404040"/>
                </a:solidFill>
                <a:latin typeface="Calibri"/>
                <a:cs typeface="Calibri"/>
              </a:rPr>
              <a:t> </a:t>
            </a:r>
            <a:r>
              <a:rPr sz="2200" spc="-15" dirty="0">
                <a:solidFill>
                  <a:srgbClr val="404040"/>
                </a:solidFill>
                <a:latin typeface="Calibri"/>
                <a:cs typeface="Calibri"/>
              </a:rPr>
              <a:t>outcomes</a:t>
            </a:r>
            <a:endParaRPr sz="2200">
              <a:solidFill>
                <a:prstClr val="black"/>
              </a:solidFill>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54935" y="158572"/>
            <a:ext cx="6896100" cy="483234"/>
          </a:xfrm>
          <a:prstGeom prst="rect">
            <a:avLst/>
          </a:prstGeom>
        </p:spPr>
        <p:txBody>
          <a:bodyPr vert="horz" wrap="square" lIns="0" tIns="12700" rIns="0" bIns="0" rtlCol="0">
            <a:spAutoFit/>
          </a:bodyPr>
          <a:lstStyle/>
          <a:p>
            <a:pPr marL="12700">
              <a:spcBef>
                <a:spcPts val="100"/>
              </a:spcBef>
            </a:pPr>
            <a:r>
              <a:rPr sz="3000" spc="-20" dirty="0"/>
              <a:t>Securing </a:t>
            </a:r>
            <a:r>
              <a:rPr sz="3000" spc="-40" dirty="0"/>
              <a:t>Engagement </a:t>
            </a:r>
            <a:r>
              <a:rPr sz="3000" spc="-30" dirty="0"/>
              <a:t>for </a:t>
            </a:r>
            <a:r>
              <a:rPr sz="3000" dirty="0"/>
              <a:t>1 </a:t>
            </a:r>
            <a:r>
              <a:rPr sz="3000" spc="-65" dirty="0"/>
              <a:t>Year </a:t>
            </a:r>
            <a:r>
              <a:rPr sz="3000" spc="-15" dirty="0"/>
              <a:t>Pilot</a:t>
            </a:r>
            <a:r>
              <a:rPr sz="3000" spc="-320" dirty="0"/>
              <a:t> </a:t>
            </a:r>
            <a:r>
              <a:rPr sz="3000" spc="-40" dirty="0"/>
              <a:t>Program</a:t>
            </a:r>
            <a:endParaRPr sz="3000"/>
          </a:p>
        </p:txBody>
      </p:sp>
      <p:sp>
        <p:nvSpPr>
          <p:cNvPr id="3" name="object 3"/>
          <p:cNvSpPr/>
          <p:nvPr/>
        </p:nvSpPr>
        <p:spPr>
          <a:xfrm>
            <a:off x="2270755" y="1897362"/>
            <a:ext cx="7390646" cy="1297723"/>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2346960" y="1751076"/>
            <a:ext cx="1292860" cy="1271270"/>
          </a:xfrm>
          <a:custGeom>
            <a:avLst/>
            <a:gdLst/>
            <a:ahLst/>
            <a:cxnLst/>
            <a:rect l="l" t="t" r="r" b="b"/>
            <a:pathLst>
              <a:path w="1292860" h="1271270">
                <a:moveTo>
                  <a:pt x="646176" y="0"/>
                </a:moveTo>
                <a:lnTo>
                  <a:pt x="597951" y="1742"/>
                </a:lnTo>
                <a:lnTo>
                  <a:pt x="550689" y="6889"/>
                </a:lnTo>
                <a:lnTo>
                  <a:pt x="504515" y="15317"/>
                </a:lnTo>
                <a:lnTo>
                  <a:pt x="459552" y="26903"/>
                </a:lnTo>
                <a:lnTo>
                  <a:pt x="415928" y="41524"/>
                </a:lnTo>
                <a:lnTo>
                  <a:pt x="373765" y="59058"/>
                </a:lnTo>
                <a:lnTo>
                  <a:pt x="333190" y="79381"/>
                </a:lnTo>
                <a:lnTo>
                  <a:pt x="294327" y="102372"/>
                </a:lnTo>
                <a:lnTo>
                  <a:pt x="257302" y="127907"/>
                </a:lnTo>
                <a:lnTo>
                  <a:pt x="222238" y="155863"/>
                </a:lnTo>
                <a:lnTo>
                  <a:pt x="189261" y="186118"/>
                </a:lnTo>
                <a:lnTo>
                  <a:pt x="158497" y="218549"/>
                </a:lnTo>
                <a:lnTo>
                  <a:pt x="130069" y="253032"/>
                </a:lnTo>
                <a:lnTo>
                  <a:pt x="104103" y="289446"/>
                </a:lnTo>
                <a:lnTo>
                  <a:pt x="80724" y="327667"/>
                </a:lnTo>
                <a:lnTo>
                  <a:pt x="60057" y="367573"/>
                </a:lnTo>
                <a:lnTo>
                  <a:pt x="42227" y="409041"/>
                </a:lnTo>
                <a:lnTo>
                  <a:pt x="27358" y="451947"/>
                </a:lnTo>
                <a:lnTo>
                  <a:pt x="15576" y="496170"/>
                </a:lnTo>
                <a:lnTo>
                  <a:pt x="7006" y="541586"/>
                </a:lnTo>
                <a:lnTo>
                  <a:pt x="1772" y="588073"/>
                </a:lnTo>
                <a:lnTo>
                  <a:pt x="0" y="635508"/>
                </a:lnTo>
                <a:lnTo>
                  <a:pt x="1772" y="682942"/>
                </a:lnTo>
                <a:lnTo>
                  <a:pt x="7006" y="729429"/>
                </a:lnTo>
                <a:lnTo>
                  <a:pt x="15576" y="774845"/>
                </a:lnTo>
                <a:lnTo>
                  <a:pt x="27358" y="819068"/>
                </a:lnTo>
                <a:lnTo>
                  <a:pt x="42227" y="861974"/>
                </a:lnTo>
                <a:lnTo>
                  <a:pt x="60057" y="903442"/>
                </a:lnTo>
                <a:lnTo>
                  <a:pt x="80724" y="943348"/>
                </a:lnTo>
                <a:lnTo>
                  <a:pt x="104103" y="981569"/>
                </a:lnTo>
                <a:lnTo>
                  <a:pt x="130069" y="1017983"/>
                </a:lnTo>
                <a:lnTo>
                  <a:pt x="158497" y="1052466"/>
                </a:lnTo>
                <a:lnTo>
                  <a:pt x="189261" y="1084897"/>
                </a:lnTo>
                <a:lnTo>
                  <a:pt x="222238" y="1115152"/>
                </a:lnTo>
                <a:lnTo>
                  <a:pt x="257302" y="1143108"/>
                </a:lnTo>
                <a:lnTo>
                  <a:pt x="294327" y="1168643"/>
                </a:lnTo>
                <a:lnTo>
                  <a:pt x="333190" y="1191634"/>
                </a:lnTo>
                <a:lnTo>
                  <a:pt x="373765" y="1211957"/>
                </a:lnTo>
                <a:lnTo>
                  <a:pt x="415928" y="1229491"/>
                </a:lnTo>
                <a:lnTo>
                  <a:pt x="459552" y="1244112"/>
                </a:lnTo>
                <a:lnTo>
                  <a:pt x="504515" y="1255698"/>
                </a:lnTo>
                <a:lnTo>
                  <a:pt x="550689" y="1264126"/>
                </a:lnTo>
                <a:lnTo>
                  <a:pt x="597951" y="1269273"/>
                </a:lnTo>
                <a:lnTo>
                  <a:pt x="646176" y="1271015"/>
                </a:lnTo>
                <a:lnTo>
                  <a:pt x="694400" y="1269273"/>
                </a:lnTo>
                <a:lnTo>
                  <a:pt x="741662" y="1264126"/>
                </a:lnTo>
                <a:lnTo>
                  <a:pt x="787836" y="1255698"/>
                </a:lnTo>
                <a:lnTo>
                  <a:pt x="832799" y="1244112"/>
                </a:lnTo>
                <a:lnTo>
                  <a:pt x="876423" y="1229491"/>
                </a:lnTo>
                <a:lnTo>
                  <a:pt x="918586" y="1211957"/>
                </a:lnTo>
                <a:lnTo>
                  <a:pt x="959161" y="1191634"/>
                </a:lnTo>
                <a:lnTo>
                  <a:pt x="998024" y="1168643"/>
                </a:lnTo>
                <a:lnTo>
                  <a:pt x="1035049" y="1143108"/>
                </a:lnTo>
                <a:lnTo>
                  <a:pt x="1070113" y="1115152"/>
                </a:lnTo>
                <a:lnTo>
                  <a:pt x="1103090" y="1084897"/>
                </a:lnTo>
                <a:lnTo>
                  <a:pt x="1133854" y="1052466"/>
                </a:lnTo>
                <a:lnTo>
                  <a:pt x="1162282" y="1017983"/>
                </a:lnTo>
                <a:lnTo>
                  <a:pt x="1188248" y="981569"/>
                </a:lnTo>
                <a:lnTo>
                  <a:pt x="1211627" y="943348"/>
                </a:lnTo>
                <a:lnTo>
                  <a:pt x="1232294" y="903442"/>
                </a:lnTo>
                <a:lnTo>
                  <a:pt x="1250124" y="861974"/>
                </a:lnTo>
                <a:lnTo>
                  <a:pt x="1264993" y="819068"/>
                </a:lnTo>
                <a:lnTo>
                  <a:pt x="1276775" y="774845"/>
                </a:lnTo>
                <a:lnTo>
                  <a:pt x="1285345" y="729429"/>
                </a:lnTo>
                <a:lnTo>
                  <a:pt x="1290579" y="682942"/>
                </a:lnTo>
                <a:lnTo>
                  <a:pt x="1292352" y="635508"/>
                </a:lnTo>
                <a:lnTo>
                  <a:pt x="1290579" y="588073"/>
                </a:lnTo>
                <a:lnTo>
                  <a:pt x="1285345" y="541586"/>
                </a:lnTo>
                <a:lnTo>
                  <a:pt x="1276775" y="496170"/>
                </a:lnTo>
                <a:lnTo>
                  <a:pt x="1264993" y="451947"/>
                </a:lnTo>
                <a:lnTo>
                  <a:pt x="1250124" y="409041"/>
                </a:lnTo>
                <a:lnTo>
                  <a:pt x="1232294" y="367573"/>
                </a:lnTo>
                <a:lnTo>
                  <a:pt x="1211627" y="327667"/>
                </a:lnTo>
                <a:lnTo>
                  <a:pt x="1188248" y="289446"/>
                </a:lnTo>
                <a:lnTo>
                  <a:pt x="1162282" y="253032"/>
                </a:lnTo>
                <a:lnTo>
                  <a:pt x="1133854" y="218549"/>
                </a:lnTo>
                <a:lnTo>
                  <a:pt x="1103090" y="186118"/>
                </a:lnTo>
                <a:lnTo>
                  <a:pt x="1070113" y="155863"/>
                </a:lnTo>
                <a:lnTo>
                  <a:pt x="1035049" y="127907"/>
                </a:lnTo>
                <a:lnTo>
                  <a:pt x="998024" y="102372"/>
                </a:lnTo>
                <a:lnTo>
                  <a:pt x="959161" y="79381"/>
                </a:lnTo>
                <a:lnTo>
                  <a:pt x="918586" y="59058"/>
                </a:lnTo>
                <a:lnTo>
                  <a:pt x="876423" y="41524"/>
                </a:lnTo>
                <a:lnTo>
                  <a:pt x="832799" y="26903"/>
                </a:lnTo>
                <a:lnTo>
                  <a:pt x="787836" y="15317"/>
                </a:lnTo>
                <a:lnTo>
                  <a:pt x="741662" y="6889"/>
                </a:lnTo>
                <a:lnTo>
                  <a:pt x="694400" y="1742"/>
                </a:lnTo>
                <a:lnTo>
                  <a:pt x="646176" y="0"/>
                </a:lnTo>
                <a:close/>
              </a:path>
            </a:pathLst>
          </a:custGeom>
          <a:solidFill>
            <a:srgbClr val="4471C4"/>
          </a:solidFill>
        </p:spPr>
        <p:txBody>
          <a:bodyPr wrap="square" lIns="0" tIns="0" rIns="0" bIns="0" rtlCol="0"/>
          <a:lstStyle/>
          <a:p>
            <a:endParaRPr>
              <a:solidFill>
                <a:prstClr val="black"/>
              </a:solidFill>
              <a:latin typeface="Calibri"/>
            </a:endParaRPr>
          </a:p>
        </p:txBody>
      </p:sp>
      <p:sp>
        <p:nvSpPr>
          <p:cNvPr id="5" name="object 5"/>
          <p:cNvSpPr/>
          <p:nvPr/>
        </p:nvSpPr>
        <p:spPr>
          <a:xfrm>
            <a:off x="2346960" y="1751076"/>
            <a:ext cx="1292860" cy="1271270"/>
          </a:xfrm>
          <a:custGeom>
            <a:avLst/>
            <a:gdLst/>
            <a:ahLst/>
            <a:cxnLst/>
            <a:rect l="l" t="t" r="r" b="b"/>
            <a:pathLst>
              <a:path w="1292860" h="1271270">
                <a:moveTo>
                  <a:pt x="0" y="635508"/>
                </a:moveTo>
                <a:lnTo>
                  <a:pt x="1772" y="588073"/>
                </a:lnTo>
                <a:lnTo>
                  <a:pt x="7006" y="541586"/>
                </a:lnTo>
                <a:lnTo>
                  <a:pt x="15576" y="496170"/>
                </a:lnTo>
                <a:lnTo>
                  <a:pt x="27358" y="451947"/>
                </a:lnTo>
                <a:lnTo>
                  <a:pt x="42227" y="409041"/>
                </a:lnTo>
                <a:lnTo>
                  <a:pt x="60057" y="367573"/>
                </a:lnTo>
                <a:lnTo>
                  <a:pt x="80724" y="327667"/>
                </a:lnTo>
                <a:lnTo>
                  <a:pt x="104103" y="289446"/>
                </a:lnTo>
                <a:lnTo>
                  <a:pt x="130069" y="253032"/>
                </a:lnTo>
                <a:lnTo>
                  <a:pt x="158497" y="218549"/>
                </a:lnTo>
                <a:lnTo>
                  <a:pt x="189261" y="186118"/>
                </a:lnTo>
                <a:lnTo>
                  <a:pt x="222238" y="155863"/>
                </a:lnTo>
                <a:lnTo>
                  <a:pt x="257302" y="127907"/>
                </a:lnTo>
                <a:lnTo>
                  <a:pt x="294327" y="102372"/>
                </a:lnTo>
                <a:lnTo>
                  <a:pt x="333190" y="79381"/>
                </a:lnTo>
                <a:lnTo>
                  <a:pt x="373765" y="59058"/>
                </a:lnTo>
                <a:lnTo>
                  <a:pt x="415928" y="41524"/>
                </a:lnTo>
                <a:lnTo>
                  <a:pt x="459552" y="26903"/>
                </a:lnTo>
                <a:lnTo>
                  <a:pt x="504515" y="15317"/>
                </a:lnTo>
                <a:lnTo>
                  <a:pt x="550689" y="6889"/>
                </a:lnTo>
                <a:lnTo>
                  <a:pt x="597951" y="1742"/>
                </a:lnTo>
                <a:lnTo>
                  <a:pt x="646176" y="0"/>
                </a:lnTo>
                <a:lnTo>
                  <a:pt x="694400" y="1742"/>
                </a:lnTo>
                <a:lnTo>
                  <a:pt x="741662" y="6889"/>
                </a:lnTo>
                <a:lnTo>
                  <a:pt x="787836" y="15317"/>
                </a:lnTo>
                <a:lnTo>
                  <a:pt x="832799" y="26903"/>
                </a:lnTo>
                <a:lnTo>
                  <a:pt x="876423" y="41524"/>
                </a:lnTo>
                <a:lnTo>
                  <a:pt x="918586" y="59058"/>
                </a:lnTo>
                <a:lnTo>
                  <a:pt x="959161" y="79381"/>
                </a:lnTo>
                <a:lnTo>
                  <a:pt x="998024" y="102372"/>
                </a:lnTo>
                <a:lnTo>
                  <a:pt x="1035049" y="127907"/>
                </a:lnTo>
                <a:lnTo>
                  <a:pt x="1070113" y="155863"/>
                </a:lnTo>
                <a:lnTo>
                  <a:pt x="1103090" y="186118"/>
                </a:lnTo>
                <a:lnTo>
                  <a:pt x="1133854" y="218549"/>
                </a:lnTo>
                <a:lnTo>
                  <a:pt x="1162282" y="253032"/>
                </a:lnTo>
                <a:lnTo>
                  <a:pt x="1188248" y="289446"/>
                </a:lnTo>
                <a:lnTo>
                  <a:pt x="1211627" y="327667"/>
                </a:lnTo>
                <a:lnTo>
                  <a:pt x="1232294" y="367573"/>
                </a:lnTo>
                <a:lnTo>
                  <a:pt x="1250124" y="409041"/>
                </a:lnTo>
                <a:lnTo>
                  <a:pt x="1264993" y="451947"/>
                </a:lnTo>
                <a:lnTo>
                  <a:pt x="1276775" y="496170"/>
                </a:lnTo>
                <a:lnTo>
                  <a:pt x="1285345" y="541586"/>
                </a:lnTo>
                <a:lnTo>
                  <a:pt x="1290579" y="588073"/>
                </a:lnTo>
                <a:lnTo>
                  <a:pt x="1292352" y="635508"/>
                </a:lnTo>
                <a:lnTo>
                  <a:pt x="1290579" y="682942"/>
                </a:lnTo>
                <a:lnTo>
                  <a:pt x="1285345" y="729429"/>
                </a:lnTo>
                <a:lnTo>
                  <a:pt x="1276775" y="774845"/>
                </a:lnTo>
                <a:lnTo>
                  <a:pt x="1264993" y="819068"/>
                </a:lnTo>
                <a:lnTo>
                  <a:pt x="1250124" y="861974"/>
                </a:lnTo>
                <a:lnTo>
                  <a:pt x="1232294" y="903442"/>
                </a:lnTo>
                <a:lnTo>
                  <a:pt x="1211627" y="943348"/>
                </a:lnTo>
                <a:lnTo>
                  <a:pt x="1188248" y="981569"/>
                </a:lnTo>
                <a:lnTo>
                  <a:pt x="1162282" y="1017983"/>
                </a:lnTo>
                <a:lnTo>
                  <a:pt x="1133854" y="1052466"/>
                </a:lnTo>
                <a:lnTo>
                  <a:pt x="1103090" y="1084897"/>
                </a:lnTo>
                <a:lnTo>
                  <a:pt x="1070113" y="1115152"/>
                </a:lnTo>
                <a:lnTo>
                  <a:pt x="1035049" y="1143108"/>
                </a:lnTo>
                <a:lnTo>
                  <a:pt x="998024" y="1168643"/>
                </a:lnTo>
                <a:lnTo>
                  <a:pt x="959161" y="1191634"/>
                </a:lnTo>
                <a:lnTo>
                  <a:pt x="918586" y="1211957"/>
                </a:lnTo>
                <a:lnTo>
                  <a:pt x="876423" y="1229491"/>
                </a:lnTo>
                <a:lnTo>
                  <a:pt x="832799" y="1244112"/>
                </a:lnTo>
                <a:lnTo>
                  <a:pt x="787836" y="1255698"/>
                </a:lnTo>
                <a:lnTo>
                  <a:pt x="741662" y="1264126"/>
                </a:lnTo>
                <a:lnTo>
                  <a:pt x="694400" y="1269273"/>
                </a:lnTo>
                <a:lnTo>
                  <a:pt x="646176" y="1271015"/>
                </a:lnTo>
                <a:lnTo>
                  <a:pt x="597951" y="1269273"/>
                </a:lnTo>
                <a:lnTo>
                  <a:pt x="550689" y="1264126"/>
                </a:lnTo>
                <a:lnTo>
                  <a:pt x="504515" y="1255698"/>
                </a:lnTo>
                <a:lnTo>
                  <a:pt x="459552" y="1244112"/>
                </a:lnTo>
                <a:lnTo>
                  <a:pt x="415928" y="1229491"/>
                </a:lnTo>
                <a:lnTo>
                  <a:pt x="373765" y="1211957"/>
                </a:lnTo>
                <a:lnTo>
                  <a:pt x="333190" y="1191634"/>
                </a:lnTo>
                <a:lnTo>
                  <a:pt x="294327" y="1168643"/>
                </a:lnTo>
                <a:lnTo>
                  <a:pt x="257302" y="1143108"/>
                </a:lnTo>
                <a:lnTo>
                  <a:pt x="222238" y="1115152"/>
                </a:lnTo>
                <a:lnTo>
                  <a:pt x="189261" y="1084897"/>
                </a:lnTo>
                <a:lnTo>
                  <a:pt x="158497" y="1052466"/>
                </a:lnTo>
                <a:lnTo>
                  <a:pt x="130069" y="1017983"/>
                </a:lnTo>
                <a:lnTo>
                  <a:pt x="104103" y="981569"/>
                </a:lnTo>
                <a:lnTo>
                  <a:pt x="80724" y="943348"/>
                </a:lnTo>
                <a:lnTo>
                  <a:pt x="60057" y="903442"/>
                </a:lnTo>
                <a:lnTo>
                  <a:pt x="42227" y="861974"/>
                </a:lnTo>
                <a:lnTo>
                  <a:pt x="27358" y="819068"/>
                </a:lnTo>
                <a:lnTo>
                  <a:pt x="15576" y="774845"/>
                </a:lnTo>
                <a:lnTo>
                  <a:pt x="7006" y="729429"/>
                </a:lnTo>
                <a:lnTo>
                  <a:pt x="1772" y="682942"/>
                </a:lnTo>
                <a:lnTo>
                  <a:pt x="0" y="635508"/>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6" name="object 6"/>
          <p:cNvSpPr txBox="1"/>
          <p:nvPr/>
        </p:nvSpPr>
        <p:spPr>
          <a:xfrm>
            <a:off x="2491233" y="1931671"/>
            <a:ext cx="1002665" cy="879475"/>
          </a:xfrm>
          <a:prstGeom prst="rect">
            <a:avLst/>
          </a:prstGeom>
        </p:spPr>
        <p:txBody>
          <a:bodyPr vert="horz" wrap="square" lIns="0" tIns="13335" rIns="0" bIns="0" rtlCol="0">
            <a:spAutoFit/>
          </a:bodyPr>
          <a:lstStyle/>
          <a:p>
            <a:pPr marL="12700" marR="5080" indent="635" algn="ctr">
              <a:spcBef>
                <a:spcPts val="105"/>
              </a:spcBef>
            </a:pPr>
            <a:r>
              <a:rPr sz="1400" spc="5" dirty="0">
                <a:solidFill>
                  <a:srgbClr val="FFFFFF"/>
                </a:solidFill>
                <a:latin typeface="Arial"/>
                <a:cs typeface="Arial"/>
              </a:rPr>
              <a:t>What </a:t>
            </a:r>
            <a:r>
              <a:rPr sz="1400" dirty="0">
                <a:solidFill>
                  <a:srgbClr val="FFFFFF"/>
                </a:solidFill>
                <a:latin typeface="Arial"/>
                <a:cs typeface="Arial"/>
              </a:rPr>
              <a:t>is the  Problem</a:t>
            </a:r>
            <a:r>
              <a:rPr sz="1400" spc="-105" dirty="0">
                <a:solidFill>
                  <a:srgbClr val="FFFFFF"/>
                </a:solidFill>
                <a:latin typeface="Arial"/>
                <a:cs typeface="Arial"/>
              </a:rPr>
              <a:t> </a:t>
            </a:r>
            <a:r>
              <a:rPr sz="1400" spc="-5" dirty="0">
                <a:solidFill>
                  <a:srgbClr val="FFFFFF"/>
                </a:solidFill>
                <a:latin typeface="Arial"/>
                <a:cs typeface="Arial"/>
              </a:rPr>
              <a:t>We </a:t>
            </a:r>
            <a:r>
              <a:rPr sz="1400" dirty="0">
                <a:solidFill>
                  <a:srgbClr val="FFFFFF"/>
                </a:solidFill>
                <a:latin typeface="Arial"/>
                <a:cs typeface="Arial"/>
              </a:rPr>
              <a:t> are </a:t>
            </a:r>
            <a:r>
              <a:rPr sz="1400" spc="-5" dirty="0">
                <a:solidFill>
                  <a:srgbClr val="FFFFFF"/>
                </a:solidFill>
                <a:latin typeface="Arial"/>
                <a:cs typeface="Arial"/>
              </a:rPr>
              <a:t>Solving  For?</a:t>
            </a:r>
            <a:endParaRPr sz="1400">
              <a:solidFill>
                <a:prstClr val="black"/>
              </a:solidFill>
              <a:latin typeface="Arial"/>
              <a:cs typeface="Arial"/>
            </a:endParaRPr>
          </a:p>
        </p:txBody>
      </p:sp>
      <p:sp>
        <p:nvSpPr>
          <p:cNvPr id="7" name="object 7"/>
          <p:cNvSpPr/>
          <p:nvPr/>
        </p:nvSpPr>
        <p:spPr>
          <a:xfrm>
            <a:off x="3846577" y="1491997"/>
            <a:ext cx="1274445" cy="1222375"/>
          </a:xfrm>
          <a:custGeom>
            <a:avLst/>
            <a:gdLst/>
            <a:ahLst/>
            <a:cxnLst/>
            <a:rect l="l" t="t" r="r" b="b"/>
            <a:pathLst>
              <a:path w="1274445" h="1222375">
                <a:moveTo>
                  <a:pt x="637032" y="0"/>
                </a:moveTo>
                <a:lnTo>
                  <a:pt x="587252" y="1838"/>
                </a:lnTo>
                <a:lnTo>
                  <a:pt x="538520" y="7262"/>
                </a:lnTo>
                <a:lnTo>
                  <a:pt x="490976" y="16137"/>
                </a:lnTo>
                <a:lnTo>
                  <a:pt x="444763" y="28326"/>
                </a:lnTo>
                <a:lnTo>
                  <a:pt x="400022" y="43695"/>
                </a:lnTo>
                <a:lnTo>
                  <a:pt x="356895" y="62106"/>
                </a:lnTo>
                <a:lnTo>
                  <a:pt x="315524" y="83424"/>
                </a:lnTo>
                <a:lnTo>
                  <a:pt x="276050" y="107514"/>
                </a:lnTo>
                <a:lnTo>
                  <a:pt x="238614" y="134240"/>
                </a:lnTo>
                <a:lnTo>
                  <a:pt x="203360" y="163466"/>
                </a:lnTo>
                <a:lnTo>
                  <a:pt x="170427" y="195056"/>
                </a:lnTo>
                <a:lnTo>
                  <a:pt x="139959" y="228875"/>
                </a:lnTo>
                <a:lnTo>
                  <a:pt x="112096" y="264786"/>
                </a:lnTo>
                <a:lnTo>
                  <a:pt x="86980" y="302655"/>
                </a:lnTo>
                <a:lnTo>
                  <a:pt x="64754" y="342344"/>
                </a:lnTo>
                <a:lnTo>
                  <a:pt x="45558" y="383719"/>
                </a:lnTo>
                <a:lnTo>
                  <a:pt x="29535" y="426644"/>
                </a:lnTo>
                <a:lnTo>
                  <a:pt x="16826" y="470982"/>
                </a:lnTo>
                <a:lnTo>
                  <a:pt x="7572" y="516599"/>
                </a:lnTo>
                <a:lnTo>
                  <a:pt x="1916" y="563358"/>
                </a:lnTo>
                <a:lnTo>
                  <a:pt x="0" y="611124"/>
                </a:lnTo>
                <a:lnTo>
                  <a:pt x="1916" y="658889"/>
                </a:lnTo>
                <a:lnTo>
                  <a:pt x="7572" y="705648"/>
                </a:lnTo>
                <a:lnTo>
                  <a:pt x="16826" y="751265"/>
                </a:lnTo>
                <a:lnTo>
                  <a:pt x="29535" y="795603"/>
                </a:lnTo>
                <a:lnTo>
                  <a:pt x="45558" y="838528"/>
                </a:lnTo>
                <a:lnTo>
                  <a:pt x="64754" y="879903"/>
                </a:lnTo>
                <a:lnTo>
                  <a:pt x="86980" y="919592"/>
                </a:lnTo>
                <a:lnTo>
                  <a:pt x="112096" y="957461"/>
                </a:lnTo>
                <a:lnTo>
                  <a:pt x="139959" y="993372"/>
                </a:lnTo>
                <a:lnTo>
                  <a:pt x="170427" y="1027191"/>
                </a:lnTo>
                <a:lnTo>
                  <a:pt x="203360" y="1058781"/>
                </a:lnTo>
                <a:lnTo>
                  <a:pt x="238614" y="1088007"/>
                </a:lnTo>
                <a:lnTo>
                  <a:pt x="276050" y="1114733"/>
                </a:lnTo>
                <a:lnTo>
                  <a:pt x="315524" y="1138823"/>
                </a:lnTo>
                <a:lnTo>
                  <a:pt x="356895" y="1160141"/>
                </a:lnTo>
                <a:lnTo>
                  <a:pt x="400022" y="1178552"/>
                </a:lnTo>
                <a:lnTo>
                  <a:pt x="444763" y="1193921"/>
                </a:lnTo>
                <a:lnTo>
                  <a:pt x="490976" y="1206110"/>
                </a:lnTo>
                <a:lnTo>
                  <a:pt x="538520" y="1214985"/>
                </a:lnTo>
                <a:lnTo>
                  <a:pt x="587252" y="1220409"/>
                </a:lnTo>
                <a:lnTo>
                  <a:pt x="637032" y="1222248"/>
                </a:lnTo>
                <a:lnTo>
                  <a:pt x="686811" y="1220409"/>
                </a:lnTo>
                <a:lnTo>
                  <a:pt x="735543" y="1214985"/>
                </a:lnTo>
                <a:lnTo>
                  <a:pt x="783087" y="1206110"/>
                </a:lnTo>
                <a:lnTo>
                  <a:pt x="829300" y="1193921"/>
                </a:lnTo>
                <a:lnTo>
                  <a:pt x="874041" y="1178552"/>
                </a:lnTo>
                <a:lnTo>
                  <a:pt x="917168" y="1160141"/>
                </a:lnTo>
                <a:lnTo>
                  <a:pt x="958539" y="1138823"/>
                </a:lnTo>
                <a:lnTo>
                  <a:pt x="998013" y="1114733"/>
                </a:lnTo>
                <a:lnTo>
                  <a:pt x="1035449" y="1088007"/>
                </a:lnTo>
                <a:lnTo>
                  <a:pt x="1070703" y="1058781"/>
                </a:lnTo>
                <a:lnTo>
                  <a:pt x="1103636" y="1027191"/>
                </a:lnTo>
                <a:lnTo>
                  <a:pt x="1134104" y="993372"/>
                </a:lnTo>
                <a:lnTo>
                  <a:pt x="1161967" y="957461"/>
                </a:lnTo>
                <a:lnTo>
                  <a:pt x="1187083" y="919592"/>
                </a:lnTo>
                <a:lnTo>
                  <a:pt x="1209309" y="879903"/>
                </a:lnTo>
                <a:lnTo>
                  <a:pt x="1228505" y="838528"/>
                </a:lnTo>
                <a:lnTo>
                  <a:pt x="1244528" y="795603"/>
                </a:lnTo>
                <a:lnTo>
                  <a:pt x="1257237" y="751265"/>
                </a:lnTo>
                <a:lnTo>
                  <a:pt x="1266491" y="705648"/>
                </a:lnTo>
                <a:lnTo>
                  <a:pt x="1272147" y="658889"/>
                </a:lnTo>
                <a:lnTo>
                  <a:pt x="1274064" y="611124"/>
                </a:lnTo>
                <a:lnTo>
                  <a:pt x="1272147" y="563358"/>
                </a:lnTo>
                <a:lnTo>
                  <a:pt x="1266491" y="516599"/>
                </a:lnTo>
                <a:lnTo>
                  <a:pt x="1257237" y="470982"/>
                </a:lnTo>
                <a:lnTo>
                  <a:pt x="1244528" y="426644"/>
                </a:lnTo>
                <a:lnTo>
                  <a:pt x="1228505" y="383719"/>
                </a:lnTo>
                <a:lnTo>
                  <a:pt x="1209309" y="342344"/>
                </a:lnTo>
                <a:lnTo>
                  <a:pt x="1187083" y="302655"/>
                </a:lnTo>
                <a:lnTo>
                  <a:pt x="1161967" y="264786"/>
                </a:lnTo>
                <a:lnTo>
                  <a:pt x="1134104" y="228875"/>
                </a:lnTo>
                <a:lnTo>
                  <a:pt x="1103636" y="195056"/>
                </a:lnTo>
                <a:lnTo>
                  <a:pt x="1070703" y="163466"/>
                </a:lnTo>
                <a:lnTo>
                  <a:pt x="1035449" y="134240"/>
                </a:lnTo>
                <a:lnTo>
                  <a:pt x="998013" y="107514"/>
                </a:lnTo>
                <a:lnTo>
                  <a:pt x="958539" y="83424"/>
                </a:lnTo>
                <a:lnTo>
                  <a:pt x="917168" y="62106"/>
                </a:lnTo>
                <a:lnTo>
                  <a:pt x="874041" y="43695"/>
                </a:lnTo>
                <a:lnTo>
                  <a:pt x="829300" y="28326"/>
                </a:lnTo>
                <a:lnTo>
                  <a:pt x="783087" y="16137"/>
                </a:lnTo>
                <a:lnTo>
                  <a:pt x="735543" y="7262"/>
                </a:lnTo>
                <a:lnTo>
                  <a:pt x="686811" y="1838"/>
                </a:lnTo>
                <a:lnTo>
                  <a:pt x="637032" y="0"/>
                </a:lnTo>
                <a:close/>
              </a:path>
            </a:pathLst>
          </a:custGeom>
          <a:solidFill>
            <a:srgbClr val="4471C4"/>
          </a:solidFill>
        </p:spPr>
        <p:txBody>
          <a:bodyPr wrap="square" lIns="0" tIns="0" rIns="0" bIns="0" rtlCol="0"/>
          <a:lstStyle/>
          <a:p>
            <a:endParaRPr>
              <a:solidFill>
                <a:prstClr val="black"/>
              </a:solidFill>
              <a:latin typeface="Calibri"/>
            </a:endParaRPr>
          </a:p>
        </p:txBody>
      </p:sp>
      <p:sp>
        <p:nvSpPr>
          <p:cNvPr id="8" name="object 8"/>
          <p:cNvSpPr/>
          <p:nvPr/>
        </p:nvSpPr>
        <p:spPr>
          <a:xfrm>
            <a:off x="3846577" y="1491997"/>
            <a:ext cx="1274445" cy="1222375"/>
          </a:xfrm>
          <a:custGeom>
            <a:avLst/>
            <a:gdLst/>
            <a:ahLst/>
            <a:cxnLst/>
            <a:rect l="l" t="t" r="r" b="b"/>
            <a:pathLst>
              <a:path w="1274445" h="1222375">
                <a:moveTo>
                  <a:pt x="0" y="611124"/>
                </a:moveTo>
                <a:lnTo>
                  <a:pt x="1916" y="563358"/>
                </a:lnTo>
                <a:lnTo>
                  <a:pt x="7572" y="516599"/>
                </a:lnTo>
                <a:lnTo>
                  <a:pt x="16826" y="470982"/>
                </a:lnTo>
                <a:lnTo>
                  <a:pt x="29535" y="426644"/>
                </a:lnTo>
                <a:lnTo>
                  <a:pt x="45558" y="383719"/>
                </a:lnTo>
                <a:lnTo>
                  <a:pt x="64754" y="342344"/>
                </a:lnTo>
                <a:lnTo>
                  <a:pt x="86980" y="302655"/>
                </a:lnTo>
                <a:lnTo>
                  <a:pt x="112096" y="264786"/>
                </a:lnTo>
                <a:lnTo>
                  <a:pt x="139959" y="228875"/>
                </a:lnTo>
                <a:lnTo>
                  <a:pt x="170427" y="195056"/>
                </a:lnTo>
                <a:lnTo>
                  <a:pt x="203360" y="163466"/>
                </a:lnTo>
                <a:lnTo>
                  <a:pt x="238614" y="134240"/>
                </a:lnTo>
                <a:lnTo>
                  <a:pt x="276050" y="107514"/>
                </a:lnTo>
                <a:lnTo>
                  <a:pt x="315524" y="83424"/>
                </a:lnTo>
                <a:lnTo>
                  <a:pt x="356895" y="62106"/>
                </a:lnTo>
                <a:lnTo>
                  <a:pt x="400022" y="43695"/>
                </a:lnTo>
                <a:lnTo>
                  <a:pt x="444763" y="28326"/>
                </a:lnTo>
                <a:lnTo>
                  <a:pt x="490976" y="16137"/>
                </a:lnTo>
                <a:lnTo>
                  <a:pt x="538520" y="7262"/>
                </a:lnTo>
                <a:lnTo>
                  <a:pt x="587252" y="1838"/>
                </a:lnTo>
                <a:lnTo>
                  <a:pt x="637032" y="0"/>
                </a:lnTo>
                <a:lnTo>
                  <a:pt x="686811" y="1838"/>
                </a:lnTo>
                <a:lnTo>
                  <a:pt x="735543" y="7262"/>
                </a:lnTo>
                <a:lnTo>
                  <a:pt x="783087" y="16137"/>
                </a:lnTo>
                <a:lnTo>
                  <a:pt x="829300" y="28326"/>
                </a:lnTo>
                <a:lnTo>
                  <a:pt x="874041" y="43695"/>
                </a:lnTo>
                <a:lnTo>
                  <a:pt x="917168" y="62106"/>
                </a:lnTo>
                <a:lnTo>
                  <a:pt x="958539" y="83424"/>
                </a:lnTo>
                <a:lnTo>
                  <a:pt x="998013" y="107514"/>
                </a:lnTo>
                <a:lnTo>
                  <a:pt x="1035449" y="134240"/>
                </a:lnTo>
                <a:lnTo>
                  <a:pt x="1070703" y="163466"/>
                </a:lnTo>
                <a:lnTo>
                  <a:pt x="1103636" y="195056"/>
                </a:lnTo>
                <a:lnTo>
                  <a:pt x="1134104" y="228875"/>
                </a:lnTo>
                <a:lnTo>
                  <a:pt x="1161967" y="264786"/>
                </a:lnTo>
                <a:lnTo>
                  <a:pt x="1187083" y="302655"/>
                </a:lnTo>
                <a:lnTo>
                  <a:pt x="1209309" y="342344"/>
                </a:lnTo>
                <a:lnTo>
                  <a:pt x="1228505" y="383719"/>
                </a:lnTo>
                <a:lnTo>
                  <a:pt x="1244528" y="426644"/>
                </a:lnTo>
                <a:lnTo>
                  <a:pt x="1257237" y="470982"/>
                </a:lnTo>
                <a:lnTo>
                  <a:pt x="1266491" y="516599"/>
                </a:lnTo>
                <a:lnTo>
                  <a:pt x="1272147" y="563358"/>
                </a:lnTo>
                <a:lnTo>
                  <a:pt x="1274064" y="611124"/>
                </a:lnTo>
                <a:lnTo>
                  <a:pt x="1272147" y="658889"/>
                </a:lnTo>
                <a:lnTo>
                  <a:pt x="1266491" y="705648"/>
                </a:lnTo>
                <a:lnTo>
                  <a:pt x="1257237" y="751265"/>
                </a:lnTo>
                <a:lnTo>
                  <a:pt x="1244528" y="795603"/>
                </a:lnTo>
                <a:lnTo>
                  <a:pt x="1228505" y="838528"/>
                </a:lnTo>
                <a:lnTo>
                  <a:pt x="1209309" y="879903"/>
                </a:lnTo>
                <a:lnTo>
                  <a:pt x="1187083" y="919592"/>
                </a:lnTo>
                <a:lnTo>
                  <a:pt x="1161967" y="957461"/>
                </a:lnTo>
                <a:lnTo>
                  <a:pt x="1134104" y="993372"/>
                </a:lnTo>
                <a:lnTo>
                  <a:pt x="1103636" y="1027191"/>
                </a:lnTo>
                <a:lnTo>
                  <a:pt x="1070703" y="1058781"/>
                </a:lnTo>
                <a:lnTo>
                  <a:pt x="1035449" y="1088007"/>
                </a:lnTo>
                <a:lnTo>
                  <a:pt x="998013" y="1114733"/>
                </a:lnTo>
                <a:lnTo>
                  <a:pt x="958539" y="1138823"/>
                </a:lnTo>
                <a:lnTo>
                  <a:pt x="917168" y="1160141"/>
                </a:lnTo>
                <a:lnTo>
                  <a:pt x="874041" y="1178552"/>
                </a:lnTo>
                <a:lnTo>
                  <a:pt x="829300" y="1193921"/>
                </a:lnTo>
                <a:lnTo>
                  <a:pt x="783087" y="1206110"/>
                </a:lnTo>
                <a:lnTo>
                  <a:pt x="735543" y="1214985"/>
                </a:lnTo>
                <a:lnTo>
                  <a:pt x="686811" y="1220409"/>
                </a:lnTo>
                <a:lnTo>
                  <a:pt x="637032" y="1222248"/>
                </a:lnTo>
                <a:lnTo>
                  <a:pt x="587252" y="1220409"/>
                </a:lnTo>
                <a:lnTo>
                  <a:pt x="538520" y="1214985"/>
                </a:lnTo>
                <a:lnTo>
                  <a:pt x="490976" y="1206110"/>
                </a:lnTo>
                <a:lnTo>
                  <a:pt x="444763" y="1193921"/>
                </a:lnTo>
                <a:lnTo>
                  <a:pt x="400022" y="1178552"/>
                </a:lnTo>
                <a:lnTo>
                  <a:pt x="356895" y="1160141"/>
                </a:lnTo>
                <a:lnTo>
                  <a:pt x="315524" y="1138823"/>
                </a:lnTo>
                <a:lnTo>
                  <a:pt x="276050" y="1114733"/>
                </a:lnTo>
                <a:lnTo>
                  <a:pt x="238614" y="1088007"/>
                </a:lnTo>
                <a:lnTo>
                  <a:pt x="203360" y="1058781"/>
                </a:lnTo>
                <a:lnTo>
                  <a:pt x="170427" y="1027191"/>
                </a:lnTo>
                <a:lnTo>
                  <a:pt x="139959" y="993372"/>
                </a:lnTo>
                <a:lnTo>
                  <a:pt x="112096" y="957461"/>
                </a:lnTo>
                <a:lnTo>
                  <a:pt x="86980" y="919592"/>
                </a:lnTo>
                <a:lnTo>
                  <a:pt x="64754" y="879903"/>
                </a:lnTo>
                <a:lnTo>
                  <a:pt x="45558" y="838528"/>
                </a:lnTo>
                <a:lnTo>
                  <a:pt x="29535" y="795603"/>
                </a:lnTo>
                <a:lnTo>
                  <a:pt x="16826" y="751265"/>
                </a:lnTo>
                <a:lnTo>
                  <a:pt x="7572" y="705648"/>
                </a:lnTo>
                <a:lnTo>
                  <a:pt x="1916" y="658889"/>
                </a:lnTo>
                <a:lnTo>
                  <a:pt x="0" y="611124"/>
                </a:lnTo>
                <a:close/>
              </a:path>
            </a:pathLst>
          </a:custGeom>
          <a:ln w="9525">
            <a:solidFill>
              <a:srgbClr val="000000"/>
            </a:solidFill>
          </a:ln>
        </p:spPr>
        <p:txBody>
          <a:bodyPr wrap="square" lIns="0" tIns="0" rIns="0" bIns="0" rtlCol="0"/>
          <a:lstStyle/>
          <a:p>
            <a:endParaRPr>
              <a:solidFill>
                <a:prstClr val="black"/>
              </a:solidFill>
              <a:latin typeface="Calibri"/>
            </a:endParaRPr>
          </a:p>
        </p:txBody>
      </p:sp>
      <p:sp>
        <p:nvSpPr>
          <p:cNvPr id="9" name="object 9"/>
          <p:cNvSpPr txBox="1"/>
          <p:nvPr/>
        </p:nvSpPr>
        <p:spPr>
          <a:xfrm>
            <a:off x="4040886" y="1754887"/>
            <a:ext cx="888365" cy="666115"/>
          </a:xfrm>
          <a:prstGeom prst="rect">
            <a:avLst/>
          </a:prstGeom>
        </p:spPr>
        <p:txBody>
          <a:bodyPr vert="horz" wrap="square" lIns="0" tIns="13335" rIns="0" bIns="0" rtlCol="0">
            <a:spAutoFit/>
          </a:bodyPr>
          <a:lstStyle/>
          <a:p>
            <a:pPr marL="12700" marR="5080" indent="59055" algn="just">
              <a:spcBef>
                <a:spcPts val="105"/>
              </a:spcBef>
            </a:pPr>
            <a:r>
              <a:rPr sz="1400" spc="5" dirty="0">
                <a:solidFill>
                  <a:srgbClr val="FFFFFF"/>
                </a:solidFill>
                <a:latin typeface="Arial"/>
                <a:cs typeface="Arial"/>
              </a:rPr>
              <a:t>What </a:t>
            </a:r>
            <a:r>
              <a:rPr sz="1400" dirty="0">
                <a:solidFill>
                  <a:srgbClr val="FFFFFF"/>
                </a:solidFill>
                <a:latin typeface="Arial"/>
                <a:cs typeface="Arial"/>
              </a:rPr>
              <a:t>is a  Feasible  </a:t>
            </a:r>
            <a:r>
              <a:rPr sz="1400" spc="-5" dirty="0">
                <a:solidFill>
                  <a:srgbClr val="FFFFFF"/>
                </a:solidFill>
                <a:latin typeface="Arial"/>
                <a:cs typeface="Arial"/>
              </a:rPr>
              <a:t>Glidepa</a:t>
            </a:r>
            <a:r>
              <a:rPr sz="1400" dirty="0">
                <a:solidFill>
                  <a:srgbClr val="FFFFFF"/>
                </a:solidFill>
                <a:latin typeface="Arial"/>
                <a:cs typeface="Arial"/>
              </a:rPr>
              <a:t>t</a:t>
            </a:r>
            <a:r>
              <a:rPr sz="1400" spc="-5" dirty="0">
                <a:solidFill>
                  <a:srgbClr val="FFFFFF"/>
                </a:solidFill>
                <a:latin typeface="Arial"/>
                <a:cs typeface="Arial"/>
              </a:rPr>
              <a:t>h?</a:t>
            </a:r>
            <a:endParaRPr sz="1400">
              <a:solidFill>
                <a:prstClr val="black"/>
              </a:solidFill>
              <a:latin typeface="Arial"/>
              <a:cs typeface="Arial"/>
            </a:endParaRPr>
          </a:p>
        </p:txBody>
      </p:sp>
      <p:sp>
        <p:nvSpPr>
          <p:cNvPr id="10" name="object 10"/>
          <p:cNvSpPr/>
          <p:nvPr/>
        </p:nvSpPr>
        <p:spPr>
          <a:xfrm>
            <a:off x="5286755" y="1235963"/>
            <a:ext cx="1376680" cy="1170940"/>
          </a:xfrm>
          <a:custGeom>
            <a:avLst/>
            <a:gdLst/>
            <a:ahLst/>
            <a:cxnLst/>
            <a:rect l="l" t="t" r="r" b="b"/>
            <a:pathLst>
              <a:path w="1376679" h="1170939">
                <a:moveTo>
                  <a:pt x="688086" y="0"/>
                </a:moveTo>
                <a:lnTo>
                  <a:pt x="636737" y="1605"/>
                </a:lnTo>
                <a:lnTo>
                  <a:pt x="586413" y="6345"/>
                </a:lnTo>
                <a:lnTo>
                  <a:pt x="537246" y="14106"/>
                </a:lnTo>
                <a:lnTo>
                  <a:pt x="489370" y="24776"/>
                </a:lnTo>
                <a:lnTo>
                  <a:pt x="442917" y="38242"/>
                </a:lnTo>
                <a:lnTo>
                  <a:pt x="398021" y="54389"/>
                </a:lnTo>
                <a:lnTo>
                  <a:pt x="354815" y="73106"/>
                </a:lnTo>
                <a:lnTo>
                  <a:pt x="313431" y="94279"/>
                </a:lnTo>
                <a:lnTo>
                  <a:pt x="274003" y="117795"/>
                </a:lnTo>
                <a:lnTo>
                  <a:pt x="236665" y="143540"/>
                </a:lnTo>
                <a:lnTo>
                  <a:pt x="201549" y="171402"/>
                </a:lnTo>
                <a:lnTo>
                  <a:pt x="168787" y="201267"/>
                </a:lnTo>
                <a:lnTo>
                  <a:pt x="138515" y="233023"/>
                </a:lnTo>
                <a:lnTo>
                  <a:pt x="110863" y="266555"/>
                </a:lnTo>
                <a:lnTo>
                  <a:pt x="85967" y="301752"/>
                </a:lnTo>
                <a:lnTo>
                  <a:pt x="63958" y="338499"/>
                </a:lnTo>
                <a:lnTo>
                  <a:pt x="44970" y="376684"/>
                </a:lnTo>
                <a:lnTo>
                  <a:pt x="29135" y="416194"/>
                </a:lnTo>
                <a:lnTo>
                  <a:pt x="16588" y="456915"/>
                </a:lnTo>
                <a:lnTo>
                  <a:pt x="7461" y="498735"/>
                </a:lnTo>
                <a:lnTo>
                  <a:pt x="1887" y="541539"/>
                </a:lnTo>
                <a:lnTo>
                  <a:pt x="0" y="585215"/>
                </a:lnTo>
                <a:lnTo>
                  <a:pt x="1887" y="628892"/>
                </a:lnTo>
                <a:lnTo>
                  <a:pt x="7461" y="671696"/>
                </a:lnTo>
                <a:lnTo>
                  <a:pt x="16588" y="713516"/>
                </a:lnTo>
                <a:lnTo>
                  <a:pt x="29135" y="754237"/>
                </a:lnTo>
                <a:lnTo>
                  <a:pt x="44970" y="793747"/>
                </a:lnTo>
                <a:lnTo>
                  <a:pt x="63958" y="831932"/>
                </a:lnTo>
                <a:lnTo>
                  <a:pt x="85967" y="868679"/>
                </a:lnTo>
                <a:lnTo>
                  <a:pt x="110863" y="903876"/>
                </a:lnTo>
                <a:lnTo>
                  <a:pt x="138515" y="937408"/>
                </a:lnTo>
                <a:lnTo>
                  <a:pt x="168787" y="969164"/>
                </a:lnTo>
                <a:lnTo>
                  <a:pt x="201549" y="999029"/>
                </a:lnTo>
                <a:lnTo>
                  <a:pt x="236665" y="1026891"/>
                </a:lnTo>
                <a:lnTo>
                  <a:pt x="274003" y="1052636"/>
                </a:lnTo>
                <a:lnTo>
                  <a:pt x="313431" y="1076152"/>
                </a:lnTo>
                <a:lnTo>
                  <a:pt x="354815" y="1097325"/>
                </a:lnTo>
                <a:lnTo>
                  <a:pt x="398021" y="1116042"/>
                </a:lnTo>
                <a:lnTo>
                  <a:pt x="442917" y="1132189"/>
                </a:lnTo>
                <a:lnTo>
                  <a:pt x="489370" y="1145655"/>
                </a:lnTo>
                <a:lnTo>
                  <a:pt x="537246" y="1156325"/>
                </a:lnTo>
                <a:lnTo>
                  <a:pt x="586413" y="1164086"/>
                </a:lnTo>
                <a:lnTo>
                  <a:pt x="636737" y="1168826"/>
                </a:lnTo>
                <a:lnTo>
                  <a:pt x="688086" y="1170432"/>
                </a:lnTo>
                <a:lnTo>
                  <a:pt x="739434" y="1168826"/>
                </a:lnTo>
                <a:lnTo>
                  <a:pt x="789758" y="1164086"/>
                </a:lnTo>
                <a:lnTo>
                  <a:pt x="838925" y="1156325"/>
                </a:lnTo>
                <a:lnTo>
                  <a:pt x="886801" y="1145655"/>
                </a:lnTo>
                <a:lnTo>
                  <a:pt x="933254" y="1132189"/>
                </a:lnTo>
                <a:lnTo>
                  <a:pt x="978150" y="1116042"/>
                </a:lnTo>
                <a:lnTo>
                  <a:pt x="1021356" y="1097325"/>
                </a:lnTo>
                <a:lnTo>
                  <a:pt x="1062740" y="1076152"/>
                </a:lnTo>
                <a:lnTo>
                  <a:pt x="1102168" y="1052636"/>
                </a:lnTo>
                <a:lnTo>
                  <a:pt x="1139506" y="1026891"/>
                </a:lnTo>
                <a:lnTo>
                  <a:pt x="1174623" y="999029"/>
                </a:lnTo>
                <a:lnTo>
                  <a:pt x="1207384" y="969164"/>
                </a:lnTo>
                <a:lnTo>
                  <a:pt x="1237656" y="937408"/>
                </a:lnTo>
                <a:lnTo>
                  <a:pt x="1265308" y="903876"/>
                </a:lnTo>
                <a:lnTo>
                  <a:pt x="1290204" y="868679"/>
                </a:lnTo>
                <a:lnTo>
                  <a:pt x="1312213" y="831932"/>
                </a:lnTo>
                <a:lnTo>
                  <a:pt x="1331201" y="793747"/>
                </a:lnTo>
                <a:lnTo>
                  <a:pt x="1347036" y="754237"/>
                </a:lnTo>
                <a:lnTo>
                  <a:pt x="1359583" y="713516"/>
                </a:lnTo>
                <a:lnTo>
                  <a:pt x="1368710" y="671696"/>
                </a:lnTo>
                <a:lnTo>
                  <a:pt x="1374284" y="628892"/>
                </a:lnTo>
                <a:lnTo>
                  <a:pt x="1376172" y="585215"/>
                </a:lnTo>
                <a:lnTo>
                  <a:pt x="1374284" y="541539"/>
                </a:lnTo>
                <a:lnTo>
                  <a:pt x="1368710" y="498735"/>
                </a:lnTo>
                <a:lnTo>
                  <a:pt x="1359583" y="456915"/>
                </a:lnTo>
                <a:lnTo>
                  <a:pt x="1347036" y="416194"/>
                </a:lnTo>
                <a:lnTo>
                  <a:pt x="1331201" y="376684"/>
                </a:lnTo>
                <a:lnTo>
                  <a:pt x="1312213" y="338499"/>
                </a:lnTo>
                <a:lnTo>
                  <a:pt x="1290204" y="301752"/>
                </a:lnTo>
                <a:lnTo>
                  <a:pt x="1265308" y="266555"/>
                </a:lnTo>
                <a:lnTo>
                  <a:pt x="1237656" y="233023"/>
                </a:lnTo>
                <a:lnTo>
                  <a:pt x="1207384" y="201267"/>
                </a:lnTo>
                <a:lnTo>
                  <a:pt x="1174623" y="171402"/>
                </a:lnTo>
                <a:lnTo>
                  <a:pt x="1139506" y="143540"/>
                </a:lnTo>
                <a:lnTo>
                  <a:pt x="1102168" y="117795"/>
                </a:lnTo>
                <a:lnTo>
                  <a:pt x="1062740" y="94279"/>
                </a:lnTo>
                <a:lnTo>
                  <a:pt x="1021356" y="73106"/>
                </a:lnTo>
                <a:lnTo>
                  <a:pt x="978150" y="54389"/>
                </a:lnTo>
                <a:lnTo>
                  <a:pt x="933254" y="38242"/>
                </a:lnTo>
                <a:lnTo>
                  <a:pt x="886801" y="24776"/>
                </a:lnTo>
                <a:lnTo>
                  <a:pt x="838925" y="14106"/>
                </a:lnTo>
                <a:lnTo>
                  <a:pt x="789758" y="6345"/>
                </a:lnTo>
                <a:lnTo>
                  <a:pt x="739434" y="1605"/>
                </a:lnTo>
                <a:lnTo>
                  <a:pt x="688086" y="0"/>
                </a:lnTo>
                <a:close/>
              </a:path>
            </a:pathLst>
          </a:custGeom>
          <a:solidFill>
            <a:srgbClr val="4471C4"/>
          </a:solidFill>
        </p:spPr>
        <p:txBody>
          <a:bodyPr wrap="square" lIns="0" tIns="0" rIns="0" bIns="0" rtlCol="0"/>
          <a:lstStyle/>
          <a:p>
            <a:endParaRPr>
              <a:solidFill>
                <a:prstClr val="black"/>
              </a:solidFill>
              <a:latin typeface="Calibri"/>
            </a:endParaRPr>
          </a:p>
        </p:txBody>
      </p:sp>
      <p:sp>
        <p:nvSpPr>
          <p:cNvPr id="11" name="object 11"/>
          <p:cNvSpPr/>
          <p:nvPr/>
        </p:nvSpPr>
        <p:spPr>
          <a:xfrm>
            <a:off x="5286755" y="1235963"/>
            <a:ext cx="1376680" cy="1170940"/>
          </a:xfrm>
          <a:custGeom>
            <a:avLst/>
            <a:gdLst/>
            <a:ahLst/>
            <a:cxnLst/>
            <a:rect l="l" t="t" r="r" b="b"/>
            <a:pathLst>
              <a:path w="1376679" h="1170939">
                <a:moveTo>
                  <a:pt x="0" y="585215"/>
                </a:moveTo>
                <a:lnTo>
                  <a:pt x="1887" y="541539"/>
                </a:lnTo>
                <a:lnTo>
                  <a:pt x="7461" y="498735"/>
                </a:lnTo>
                <a:lnTo>
                  <a:pt x="16588" y="456915"/>
                </a:lnTo>
                <a:lnTo>
                  <a:pt x="29135" y="416194"/>
                </a:lnTo>
                <a:lnTo>
                  <a:pt x="44970" y="376684"/>
                </a:lnTo>
                <a:lnTo>
                  <a:pt x="63958" y="338499"/>
                </a:lnTo>
                <a:lnTo>
                  <a:pt x="85967" y="301752"/>
                </a:lnTo>
                <a:lnTo>
                  <a:pt x="110863" y="266555"/>
                </a:lnTo>
                <a:lnTo>
                  <a:pt x="138515" y="233023"/>
                </a:lnTo>
                <a:lnTo>
                  <a:pt x="168787" y="201267"/>
                </a:lnTo>
                <a:lnTo>
                  <a:pt x="201549" y="171402"/>
                </a:lnTo>
                <a:lnTo>
                  <a:pt x="236665" y="143540"/>
                </a:lnTo>
                <a:lnTo>
                  <a:pt x="274003" y="117795"/>
                </a:lnTo>
                <a:lnTo>
                  <a:pt x="313431" y="94279"/>
                </a:lnTo>
                <a:lnTo>
                  <a:pt x="354815" y="73106"/>
                </a:lnTo>
                <a:lnTo>
                  <a:pt x="398021" y="54389"/>
                </a:lnTo>
                <a:lnTo>
                  <a:pt x="442917" y="38242"/>
                </a:lnTo>
                <a:lnTo>
                  <a:pt x="489370" y="24776"/>
                </a:lnTo>
                <a:lnTo>
                  <a:pt x="537246" y="14106"/>
                </a:lnTo>
                <a:lnTo>
                  <a:pt x="586413" y="6345"/>
                </a:lnTo>
                <a:lnTo>
                  <a:pt x="636737" y="1605"/>
                </a:lnTo>
                <a:lnTo>
                  <a:pt x="688086" y="0"/>
                </a:lnTo>
                <a:lnTo>
                  <a:pt x="739434" y="1605"/>
                </a:lnTo>
                <a:lnTo>
                  <a:pt x="789758" y="6345"/>
                </a:lnTo>
                <a:lnTo>
                  <a:pt x="838925" y="14106"/>
                </a:lnTo>
                <a:lnTo>
                  <a:pt x="886801" y="24776"/>
                </a:lnTo>
                <a:lnTo>
                  <a:pt x="933254" y="38242"/>
                </a:lnTo>
                <a:lnTo>
                  <a:pt x="978150" y="54389"/>
                </a:lnTo>
                <a:lnTo>
                  <a:pt x="1021356" y="73106"/>
                </a:lnTo>
                <a:lnTo>
                  <a:pt x="1062740" y="94279"/>
                </a:lnTo>
                <a:lnTo>
                  <a:pt x="1102168" y="117795"/>
                </a:lnTo>
                <a:lnTo>
                  <a:pt x="1139506" y="143540"/>
                </a:lnTo>
                <a:lnTo>
                  <a:pt x="1174622" y="171402"/>
                </a:lnTo>
                <a:lnTo>
                  <a:pt x="1207384" y="201267"/>
                </a:lnTo>
                <a:lnTo>
                  <a:pt x="1237656" y="233023"/>
                </a:lnTo>
                <a:lnTo>
                  <a:pt x="1265308" y="266555"/>
                </a:lnTo>
                <a:lnTo>
                  <a:pt x="1290204" y="301752"/>
                </a:lnTo>
                <a:lnTo>
                  <a:pt x="1312213" y="338499"/>
                </a:lnTo>
                <a:lnTo>
                  <a:pt x="1331201" y="376684"/>
                </a:lnTo>
                <a:lnTo>
                  <a:pt x="1347036" y="416194"/>
                </a:lnTo>
                <a:lnTo>
                  <a:pt x="1359583" y="456915"/>
                </a:lnTo>
                <a:lnTo>
                  <a:pt x="1368710" y="498735"/>
                </a:lnTo>
                <a:lnTo>
                  <a:pt x="1374284" y="541539"/>
                </a:lnTo>
                <a:lnTo>
                  <a:pt x="1376172" y="585215"/>
                </a:lnTo>
                <a:lnTo>
                  <a:pt x="1374284" y="628892"/>
                </a:lnTo>
                <a:lnTo>
                  <a:pt x="1368710" y="671696"/>
                </a:lnTo>
                <a:lnTo>
                  <a:pt x="1359583" y="713516"/>
                </a:lnTo>
                <a:lnTo>
                  <a:pt x="1347036" y="754237"/>
                </a:lnTo>
                <a:lnTo>
                  <a:pt x="1331201" y="793747"/>
                </a:lnTo>
                <a:lnTo>
                  <a:pt x="1312213" y="831932"/>
                </a:lnTo>
                <a:lnTo>
                  <a:pt x="1290204" y="868679"/>
                </a:lnTo>
                <a:lnTo>
                  <a:pt x="1265308" y="903876"/>
                </a:lnTo>
                <a:lnTo>
                  <a:pt x="1237656" y="937408"/>
                </a:lnTo>
                <a:lnTo>
                  <a:pt x="1207384" y="969164"/>
                </a:lnTo>
                <a:lnTo>
                  <a:pt x="1174623" y="999029"/>
                </a:lnTo>
                <a:lnTo>
                  <a:pt x="1139506" y="1026891"/>
                </a:lnTo>
                <a:lnTo>
                  <a:pt x="1102168" y="1052636"/>
                </a:lnTo>
                <a:lnTo>
                  <a:pt x="1062740" y="1076152"/>
                </a:lnTo>
                <a:lnTo>
                  <a:pt x="1021356" y="1097325"/>
                </a:lnTo>
                <a:lnTo>
                  <a:pt x="978150" y="1116042"/>
                </a:lnTo>
                <a:lnTo>
                  <a:pt x="933254" y="1132189"/>
                </a:lnTo>
                <a:lnTo>
                  <a:pt x="886801" y="1145655"/>
                </a:lnTo>
                <a:lnTo>
                  <a:pt x="838925" y="1156325"/>
                </a:lnTo>
                <a:lnTo>
                  <a:pt x="789758" y="1164086"/>
                </a:lnTo>
                <a:lnTo>
                  <a:pt x="739434" y="1168826"/>
                </a:lnTo>
                <a:lnTo>
                  <a:pt x="688086" y="1170432"/>
                </a:lnTo>
                <a:lnTo>
                  <a:pt x="636737" y="1168826"/>
                </a:lnTo>
                <a:lnTo>
                  <a:pt x="586413" y="1164086"/>
                </a:lnTo>
                <a:lnTo>
                  <a:pt x="537246" y="1156325"/>
                </a:lnTo>
                <a:lnTo>
                  <a:pt x="489370" y="1145655"/>
                </a:lnTo>
                <a:lnTo>
                  <a:pt x="442917" y="1132189"/>
                </a:lnTo>
                <a:lnTo>
                  <a:pt x="398021" y="1116042"/>
                </a:lnTo>
                <a:lnTo>
                  <a:pt x="354815" y="1097325"/>
                </a:lnTo>
                <a:lnTo>
                  <a:pt x="313431" y="1076152"/>
                </a:lnTo>
                <a:lnTo>
                  <a:pt x="274003" y="1052636"/>
                </a:lnTo>
                <a:lnTo>
                  <a:pt x="236665" y="1026891"/>
                </a:lnTo>
                <a:lnTo>
                  <a:pt x="201549" y="999029"/>
                </a:lnTo>
                <a:lnTo>
                  <a:pt x="168787" y="969164"/>
                </a:lnTo>
                <a:lnTo>
                  <a:pt x="138515" y="937408"/>
                </a:lnTo>
                <a:lnTo>
                  <a:pt x="110863" y="903876"/>
                </a:lnTo>
                <a:lnTo>
                  <a:pt x="85967" y="868679"/>
                </a:lnTo>
                <a:lnTo>
                  <a:pt x="63958" y="831932"/>
                </a:lnTo>
                <a:lnTo>
                  <a:pt x="44970" y="793747"/>
                </a:lnTo>
                <a:lnTo>
                  <a:pt x="29135" y="754237"/>
                </a:lnTo>
                <a:lnTo>
                  <a:pt x="16588" y="713516"/>
                </a:lnTo>
                <a:lnTo>
                  <a:pt x="7461" y="671696"/>
                </a:lnTo>
                <a:lnTo>
                  <a:pt x="1887" y="628892"/>
                </a:lnTo>
                <a:lnTo>
                  <a:pt x="0" y="585215"/>
                </a:lnTo>
                <a:close/>
              </a:path>
            </a:pathLst>
          </a:custGeom>
          <a:ln w="9525">
            <a:solidFill>
              <a:srgbClr val="000000"/>
            </a:solidFill>
          </a:ln>
        </p:spPr>
        <p:txBody>
          <a:bodyPr wrap="square" lIns="0" tIns="0" rIns="0" bIns="0" rtlCol="0"/>
          <a:lstStyle/>
          <a:p>
            <a:endParaRPr>
              <a:solidFill>
                <a:prstClr val="black"/>
              </a:solidFill>
              <a:latin typeface="Calibri"/>
            </a:endParaRPr>
          </a:p>
        </p:txBody>
      </p:sp>
      <p:sp>
        <p:nvSpPr>
          <p:cNvPr id="12" name="object 12"/>
          <p:cNvSpPr txBox="1"/>
          <p:nvPr/>
        </p:nvSpPr>
        <p:spPr>
          <a:xfrm>
            <a:off x="5457572" y="1473201"/>
            <a:ext cx="1035685" cy="666115"/>
          </a:xfrm>
          <a:prstGeom prst="rect">
            <a:avLst/>
          </a:prstGeom>
        </p:spPr>
        <p:txBody>
          <a:bodyPr vert="horz" wrap="square" lIns="0" tIns="13335" rIns="0" bIns="0" rtlCol="0">
            <a:spAutoFit/>
          </a:bodyPr>
          <a:lstStyle/>
          <a:p>
            <a:pPr marL="12065" marR="5080" indent="1270" algn="ctr">
              <a:spcBef>
                <a:spcPts val="105"/>
              </a:spcBef>
            </a:pPr>
            <a:r>
              <a:rPr sz="1400" dirty="0">
                <a:solidFill>
                  <a:srgbClr val="FFFFFF"/>
                </a:solidFill>
                <a:latin typeface="Arial"/>
                <a:cs typeface="Arial"/>
              </a:rPr>
              <a:t>Begin Key  Stakeholder  Engage</a:t>
            </a:r>
            <a:r>
              <a:rPr sz="1400" spc="-10" dirty="0">
                <a:solidFill>
                  <a:srgbClr val="FFFFFF"/>
                </a:solidFill>
                <a:latin typeface="Arial"/>
                <a:cs typeface="Arial"/>
              </a:rPr>
              <a:t>m</a:t>
            </a:r>
            <a:r>
              <a:rPr sz="1400" dirty="0">
                <a:solidFill>
                  <a:srgbClr val="FFFFFF"/>
                </a:solidFill>
                <a:latin typeface="Arial"/>
                <a:cs typeface="Arial"/>
              </a:rPr>
              <a:t>ent</a:t>
            </a:r>
            <a:endParaRPr sz="1400">
              <a:solidFill>
                <a:prstClr val="black"/>
              </a:solidFill>
              <a:latin typeface="Arial"/>
              <a:cs typeface="Arial"/>
            </a:endParaRPr>
          </a:p>
        </p:txBody>
      </p:sp>
      <p:sp>
        <p:nvSpPr>
          <p:cNvPr id="13" name="object 13"/>
          <p:cNvSpPr/>
          <p:nvPr/>
        </p:nvSpPr>
        <p:spPr>
          <a:xfrm>
            <a:off x="6871716" y="976884"/>
            <a:ext cx="1336675" cy="1122045"/>
          </a:xfrm>
          <a:custGeom>
            <a:avLst/>
            <a:gdLst/>
            <a:ahLst/>
            <a:cxnLst/>
            <a:rect l="l" t="t" r="r" b="b"/>
            <a:pathLst>
              <a:path w="1336675" h="1122045">
                <a:moveTo>
                  <a:pt x="668274" y="0"/>
                </a:moveTo>
                <a:lnTo>
                  <a:pt x="616050" y="1687"/>
                </a:lnTo>
                <a:lnTo>
                  <a:pt x="564926" y="6665"/>
                </a:lnTo>
                <a:lnTo>
                  <a:pt x="515049" y="14811"/>
                </a:lnTo>
                <a:lnTo>
                  <a:pt x="466569" y="25998"/>
                </a:lnTo>
                <a:lnTo>
                  <a:pt x="419633" y="40103"/>
                </a:lnTo>
                <a:lnTo>
                  <a:pt x="374390" y="57001"/>
                </a:lnTo>
                <a:lnTo>
                  <a:pt x="330990" y="76566"/>
                </a:lnTo>
                <a:lnTo>
                  <a:pt x="289580" y="98676"/>
                </a:lnTo>
                <a:lnTo>
                  <a:pt x="250309" y="123204"/>
                </a:lnTo>
                <a:lnTo>
                  <a:pt x="213326" y="150026"/>
                </a:lnTo>
                <a:lnTo>
                  <a:pt x="178779" y="179017"/>
                </a:lnTo>
                <a:lnTo>
                  <a:pt x="146817" y="210054"/>
                </a:lnTo>
                <a:lnTo>
                  <a:pt x="117588" y="243010"/>
                </a:lnTo>
                <a:lnTo>
                  <a:pt x="91242" y="277763"/>
                </a:lnTo>
                <a:lnTo>
                  <a:pt x="67926" y="314186"/>
                </a:lnTo>
                <a:lnTo>
                  <a:pt x="47790" y="352155"/>
                </a:lnTo>
                <a:lnTo>
                  <a:pt x="30982" y="391546"/>
                </a:lnTo>
                <a:lnTo>
                  <a:pt x="17650" y="432233"/>
                </a:lnTo>
                <a:lnTo>
                  <a:pt x="7943" y="474093"/>
                </a:lnTo>
                <a:lnTo>
                  <a:pt x="2010" y="517001"/>
                </a:lnTo>
                <a:lnTo>
                  <a:pt x="0" y="560831"/>
                </a:lnTo>
                <a:lnTo>
                  <a:pt x="2010" y="604662"/>
                </a:lnTo>
                <a:lnTo>
                  <a:pt x="7943" y="647570"/>
                </a:lnTo>
                <a:lnTo>
                  <a:pt x="17650" y="689430"/>
                </a:lnTo>
                <a:lnTo>
                  <a:pt x="30982" y="730117"/>
                </a:lnTo>
                <a:lnTo>
                  <a:pt x="47790" y="769508"/>
                </a:lnTo>
                <a:lnTo>
                  <a:pt x="67926" y="807477"/>
                </a:lnTo>
                <a:lnTo>
                  <a:pt x="91242" y="843900"/>
                </a:lnTo>
                <a:lnTo>
                  <a:pt x="117588" y="878653"/>
                </a:lnTo>
                <a:lnTo>
                  <a:pt x="146817" y="911609"/>
                </a:lnTo>
                <a:lnTo>
                  <a:pt x="178779" y="942646"/>
                </a:lnTo>
                <a:lnTo>
                  <a:pt x="213326" y="971637"/>
                </a:lnTo>
                <a:lnTo>
                  <a:pt x="250309" y="998459"/>
                </a:lnTo>
                <a:lnTo>
                  <a:pt x="289580" y="1022987"/>
                </a:lnTo>
                <a:lnTo>
                  <a:pt x="330990" y="1045097"/>
                </a:lnTo>
                <a:lnTo>
                  <a:pt x="374390" y="1064662"/>
                </a:lnTo>
                <a:lnTo>
                  <a:pt x="419633" y="1081560"/>
                </a:lnTo>
                <a:lnTo>
                  <a:pt x="466569" y="1095665"/>
                </a:lnTo>
                <a:lnTo>
                  <a:pt x="515049" y="1106852"/>
                </a:lnTo>
                <a:lnTo>
                  <a:pt x="564926" y="1114998"/>
                </a:lnTo>
                <a:lnTo>
                  <a:pt x="616050" y="1119976"/>
                </a:lnTo>
                <a:lnTo>
                  <a:pt x="668274" y="1121664"/>
                </a:lnTo>
                <a:lnTo>
                  <a:pt x="720497" y="1119976"/>
                </a:lnTo>
                <a:lnTo>
                  <a:pt x="771621" y="1114998"/>
                </a:lnTo>
                <a:lnTo>
                  <a:pt x="821498" y="1106852"/>
                </a:lnTo>
                <a:lnTo>
                  <a:pt x="869978" y="1095665"/>
                </a:lnTo>
                <a:lnTo>
                  <a:pt x="916914" y="1081560"/>
                </a:lnTo>
                <a:lnTo>
                  <a:pt x="962157" y="1064662"/>
                </a:lnTo>
                <a:lnTo>
                  <a:pt x="1005557" y="1045097"/>
                </a:lnTo>
                <a:lnTo>
                  <a:pt x="1046967" y="1022987"/>
                </a:lnTo>
                <a:lnTo>
                  <a:pt x="1086238" y="998459"/>
                </a:lnTo>
                <a:lnTo>
                  <a:pt x="1123221" y="971637"/>
                </a:lnTo>
                <a:lnTo>
                  <a:pt x="1157768" y="942646"/>
                </a:lnTo>
                <a:lnTo>
                  <a:pt x="1189730" y="911609"/>
                </a:lnTo>
                <a:lnTo>
                  <a:pt x="1218959" y="878653"/>
                </a:lnTo>
                <a:lnTo>
                  <a:pt x="1245305" y="843900"/>
                </a:lnTo>
                <a:lnTo>
                  <a:pt x="1268621" y="807477"/>
                </a:lnTo>
                <a:lnTo>
                  <a:pt x="1288757" y="769508"/>
                </a:lnTo>
                <a:lnTo>
                  <a:pt x="1305565" y="730117"/>
                </a:lnTo>
                <a:lnTo>
                  <a:pt x="1318897" y="689430"/>
                </a:lnTo>
                <a:lnTo>
                  <a:pt x="1328604" y="647570"/>
                </a:lnTo>
                <a:lnTo>
                  <a:pt x="1334537" y="604662"/>
                </a:lnTo>
                <a:lnTo>
                  <a:pt x="1336548" y="560831"/>
                </a:lnTo>
                <a:lnTo>
                  <a:pt x="1334537" y="517001"/>
                </a:lnTo>
                <a:lnTo>
                  <a:pt x="1328604" y="474093"/>
                </a:lnTo>
                <a:lnTo>
                  <a:pt x="1318897" y="432233"/>
                </a:lnTo>
                <a:lnTo>
                  <a:pt x="1305565" y="391546"/>
                </a:lnTo>
                <a:lnTo>
                  <a:pt x="1288757" y="352155"/>
                </a:lnTo>
                <a:lnTo>
                  <a:pt x="1268621" y="314186"/>
                </a:lnTo>
                <a:lnTo>
                  <a:pt x="1245305" y="277763"/>
                </a:lnTo>
                <a:lnTo>
                  <a:pt x="1218959" y="243010"/>
                </a:lnTo>
                <a:lnTo>
                  <a:pt x="1189730" y="210054"/>
                </a:lnTo>
                <a:lnTo>
                  <a:pt x="1157768" y="179017"/>
                </a:lnTo>
                <a:lnTo>
                  <a:pt x="1123221" y="150026"/>
                </a:lnTo>
                <a:lnTo>
                  <a:pt x="1086238" y="123204"/>
                </a:lnTo>
                <a:lnTo>
                  <a:pt x="1046967" y="98676"/>
                </a:lnTo>
                <a:lnTo>
                  <a:pt x="1005557" y="76566"/>
                </a:lnTo>
                <a:lnTo>
                  <a:pt x="962157" y="57001"/>
                </a:lnTo>
                <a:lnTo>
                  <a:pt x="916914" y="40103"/>
                </a:lnTo>
                <a:lnTo>
                  <a:pt x="869978" y="25998"/>
                </a:lnTo>
                <a:lnTo>
                  <a:pt x="821498" y="14811"/>
                </a:lnTo>
                <a:lnTo>
                  <a:pt x="771621" y="6665"/>
                </a:lnTo>
                <a:lnTo>
                  <a:pt x="720497" y="1687"/>
                </a:lnTo>
                <a:lnTo>
                  <a:pt x="668274" y="0"/>
                </a:lnTo>
                <a:close/>
              </a:path>
            </a:pathLst>
          </a:custGeom>
          <a:solidFill>
            <a:srgbClr val="4471C4"/>
          </a:solidFill>
        </p:spPr>
        <p:txBody>
          <a:bodyPr wrap="square" lIns="0" tIns="0" rIns="0" bIns="0" rtlCol="0"/>
          <a:lstStyle/>
          <a:p>
            <a:endParaRPr>
              <a:solidFill>
                <a:prstClr val="black"/>
              </a:solidFill>
              <a:latin typeface="Calibri"/>
            </a:endParaRPr>
          </a:p>
        </p:txBody>
      </p:sp>
      <p:sp>
        <p:nvSpPr>
          <p:cNvPr id="14" name="object 14"/>
          <p:cNvSpPr/>
          <p:nvPr/>
        </p:nvSpPr>
        <p:spPr>
          <a:xfrm>
            <a:off x="6871716" y="976884"/>
            <a:ext cx="1336675" cy="1122045"/>
          </a:xfrm>
          <a:custGeom>
            <a:avLst/>
            <a:gdLst/>
            <a:ahLst/>
            <a:cxnLst/>
            <a:rect l="l" t="t" r="r" b="b"/>
            <a:pathLst>
              <a:path w="1336675" h="1122045">
                <a:moveTo>
                  <a:pt x="0" y="560831"/>
                </a:moveTo>
                <a:lnTo>
                  <a:pt x="2010" y="517001"/>
                </a:lnTo>
                <a:lnTo>
                  <a:pt x="7943" y="474093"/>
                </a:lnTo>
                <a:lnTo>
                  <a:pt x="17650" y="432233"/>
                </a:lnTo>
                <a:lnTo>
                  <a:pt x="30982" y="391546"/>
                </a:lnTo>
                <a:lnTo>
                  <a:pt x="47790" y="352155"/>
                </a:lnTo>
                <a:lnTo>
                  <a:pt x="67926" y="314186"/>
                </a:lnTo>
                <a:lnTo>
                  <a:pt x="91242" y="277763"/>
                </a:lnTo>
                <a:lnTo>
                  <a:pt x="117588" y="243010"/>
                </a:lnTo>
                <a:lnTo>
                  <a:pt x="146817" y="210054"/>
                </a:lnTo>
                <a:lnTo>
                  <a:pt x="178779" y="179017"/>
                </a:lnTo>
                <a:lnTo>
                  <a:pt x="213326" y="150026"/>
                </a:lnTo>
                <a:lnTo>
                  <a:pt x="250309" y="123204"/>
                </a:lnTo>
                <a:lnTo>
                  <a:pt x="289580" y="98676"/>
                </a:lnTo>
                <a:lnTo>
                  <a:pt x="330990" y="76566"/>
                </a:lnTo>
                <a:lnTo>
                  <a:pt x="374390" y="57001"/>
                </a:lnTo>
                <a:lnTo>
                  <a:pt x="419633" y="40103"/>
                </a:lnTo>
                <a:lnTo>
                  <a:pt x="466569" y="25998"/>
                </a:lnTo>
                <a:lnTo>
                  <a:pt x="515049" y="14811"/>
                </a:lnTo>
                <a:lnTo>
                  <a:pt x="564926" y="6665"/>
                </a:lnTo>
                <a:lnTo>
                  <a:pt x="616050" y="1687"/>
                </a:lnTo>
                <a:lnTo>
                  <a:pt x="668274" y="0"/>
                </a:lnTo>
                <a:lnTo>
                  <a:pt x="720497" y="1687"/>
                </a:lnTo>
                <a:lnTo>
                  <a:pt x="771621" y="6665"/>
                </a:lnTo>
                <a:lnTo>
                  <a:pt x="821498" y="14811"/>
                </a:lnTo>
                <a:lnTo>
                  <a:pt x="869978" y="25998"/>
                </a:lnTo>
                <a:lnTo>
                  <a:pt x="916914" y="40103"/>
                </a:lnTo>
                <a:lnTo>
                  <a:pt x="962157" y="57001"/>
                </a:lnTo>
                <a:lnTo>
                  <a:pt x="1005557" y="76566"/>
                </a:lnTo>
                <a:lnTo>
                  <a:pt x="1046967" y="98676"/>
                </a:lnTo>
                <a:lnTo>
                  <a:pt x="1086238" y="123204"/>
                </a:lnTo>
                <a:lnTo>
                  <a:pt x="1123221" y="150026"/>
                </a:lnTo>
                <a:lnTo>
                  <a:pt x="1157768" y="179017"/>
                </a:lnTo>
                <a:lnTo>
                  <a:pt x="1189730" y="210054"/>
                </a:lnTo>
                <a:lnTo>
                  <a:pt x="1218959" y="243010"/>
                </a:lnTo>
                <a:lnTo>
                  <a:pt x="1245305" y="277763"/>
                </a:lnTo>
                <a:lnTo>
                  <a:pt x="1268621" y="314186"/>
                </a:lnTo>
                <a:lnTo>
                  <a:pt x="1288757" y="352155"/>
                </a:lnTo>
                <a:lnTo>
                  <a:pt x="1305565" y="391546"/>
                </a:lnTo>
                <a:lnTo>
                  <a:pt x="1318897" y="432233"/>
                </a:lnTo>
                <a:lnTo>
                  <a:pt x="1328604" y="474093"/>
                </a:lnTo>
                <a:lnTo>
                  <a:pt x="1334537" y="517001"/>
                </a:lnTo>
                <a:lnTo>
                  <a:pt x="1336548" y="560831"/>
                </a:lnTo>
                <a:lnTo>
                  <a:pt x="1334537" y="604662"/>
                </a:lnTo>
                <a:lnTo>
                  <a:pt x="1328604" y="647570"/>
                </a:lnTo>
                <a:lnTo>
                  <a:pt x="1318897" y="689430"/>
                </a:lnTo>
                <a:lnTo>
                  <a:pt x="1305565" y="730117"/>
                </a:lnTo>
                <a:lnTo>
                  <a:pt x="1288757" y="769508"/>
                </a:lnTo>
                <a:lnTo>
                  <a:pt x="1268621" y="807477"/>
                </a:lnTo>
                <a:lnTo>
                  <a:pt x="1245305" y="843900"/>
                </a:lnTo>
                <a:lnTo>
                  <a:pt x="1218959" y="878653"/>
                </a:lnTo>
                <a:lnTo>
                  <a:pt x="1189730" y="911609"/>
                </a:lnTo>
                <a:lnTo>
                  <a:pt x="1157768" y="942646"/>
                </a:lnTo>
                <a:lnTo>
                  <a:pt x="1123221" y="971637"/>
                </a:lnTo>
                <a:lnTo>
                  <a:pt x="1086238" y="998459"/>
                </a:lnTo>
                <a:lnTo>
                  <a:pt x="1046967" y="1022987"/>
                </a:lnTo>
                <a:lnTo>
                  <a:pt x="1005557" y="1045097"/>
                </a:lnTo>
                <a:lnTo>
                  <a:pt x="962157" y="1064662"/>
                </a:lnTo>
                <a:lnTo>
                  <a:pt x="916914" y="1081560"/>
                </a:lnTo>
                <a:lnTo>
                  <a:pt x="869978" y="1095665"/>
                </a:lnTo>
                <a:lnTo>
                  <a:pt x="821498" y="1106852"/>
                </a:lnTo>
                <a:lnTo>
                  <a:pt x="771621" y="1114998"/>
                </a:lnTo>
                <a:lnTo>
                  <a:pt x="720497" y="1119976"/>
                </a:lnTo>
                <a:lnTo>
                  <a:pt x="668274" y="1121664"/>
                </a:lnTo>
                <a:lnTo>
                  <a:pt x="616050" y="1119976"/>
                </a:lnTo>
                <a:lnTo>
                  <a:pt x="564926" y="1114998"/>
                </a:lnTo>
                <a:lnTo>
                  <a:pt x="515049" y="1106852"/>
                </a:lnTo>
                <a:lnTo>
                  <a:pt x="466569" y="1095665"/>
                </a:lnTo>
                <a:lnTo>
                  <a:pt x="419633" y="1081560"/>
                </a:lnTo>
                <a:lnTo>
                  <a:pt x="374390" y="1064662"/>
                </a:lnTo>
                <a:lnTo>
                  <a:pt x="330990" y="1045097"/>
                </a:lnTo>
                <a:lnTo>
                  <a:pt x="289580" y="1022987"/>
                </a:lnTo>
                <a:lnTo>
                  <a:pt x="250309" y="998459"/>
                </a:lnTo>
                <a:lnTo>
                  <a:pt x="213326" y="971637"/>
                </a:lnTo>
                <a:lnTo>
                  <a:pt x="178779" y="942646"/>
                </a:lnTo>
                <a:lnTo>
                  <a:pt x="146817" y="911609"/>
                </a:lnTo>
                <a:lnTo>
                  <a:pt x="117588" y="878653"/>
                </a:lnTo>
                <a:lnTo>
                  <a:pt x="91242" y="843900"/>
                </a:lnTo>
                <a:lnTo>
                  <a:pt x="67926" y="807477"/>
                </a:lnTo>
                <a:lnTo>
                  <a:pt x="47790" y="769508"/>
                </a:lnTo>
                <a:lnTo>
                  <a:pt x="30982" y="730117"/>
                </a:lnTo>
                <a:lnTo>
                  <a:pt x="17650" y="689430"/>
                </a:lnTo>
                <a:lnTo>
                  <a:pt x="7943" y="647570"/>
                </a:lnTo>
                <a:lnTo>
                  <a:pt x="2010" y="604662"/>
                </a:lnTo>
                <a:lnTo>
                  <a:pt x="0" y="560831"/>
                </a:lnTo>
                <a:close/>
              </a:path>
            </a:pathLst>
          </a:custGeom>
          <a:ln w="9525">
            <a:solidFill>
              <a:srgbClr val="000000"/>
            </a:solidFill>
          </a:ln>
        </p:spPr>
        <p:txBody>
          <a:bodyPr wrap="square" lIns="0" tIns="0" rIns="0" bIns="0" rtlCol="0"/>
          <a:lstStyle/>
          <a:p>
            <a:endParaRPr>
              <a:solidFill>
                <a:prstClr val="black"/>
              </a:solidFill>
              <a:latin typeface="Calibri"/>
            </a:endParaRPr>
          </a:p>
        </p:txBody>
      </p:sp>
      <p:sp>
        <p:nvSpPr>
          <p:cNvPr id="15" name="object 15"/>
          <p:cNvSpPr txBox="1"/>
          <p:nvPr/>
        </p:nvSpPr>
        <p:spPr>
          <a:xfrm>
            <a:off x="7028815" y="1083056"/>
            <a:ext cx="1026160" cy="880110"/>
          </a:xfrm>
          <a:prstGeom prst="rect">
            <a:avLst/>
          </a:prstGeom>
        </p:spPr>
        <p:txBody>
          <a:bodyPr vert="horz" wrap="square" lIns="0" tIns="13335" rIns="0" bIns="0" rtlCol="0">
            <a:spAutoFit/>
          </a:bodyPr>
          <a:lstStyle/>
          <a:p>
            <a:pPr marL="12700" marR="5080" indent="-1270" algn="ctr">
              <a:spcBef>
                <a:spcPts val="105"/>
              </a:spcBef>
            </a:pPr>
            <a:r>
              <a:rPr sz="1400" dirty="0">
                <a:solidFill>
                  <a:srgbClr val="FFFFFF"/>
                </a:solidFill>
                <a:latin typeface="Arial"/>
                <a:cs typeface="Arial"/>
              </a:rPr>
              <a:t>Establish  </a:t>
            </a:r>
            <a:r>
              <a:rPr sz="1400" spc="-5" dirty="0">
                <a:solidFill>
                  <a:srgbClr val="FFFFFF"/>
                </a:solidFill>
                <a:latin typeface="Arial"/>
                <a:cs typeface="Arial"/>
              </a:rPr>
              <a:t>Community  </a:t>
            </a:r>
            <a:r>
              <a:rPr sz="1400" dirty="0">
                <a:solidFill>
                  <a:srgbClr val="FFFFFF"/>
                </a:solidFill>
                <a:latin typeface="Arial"/>
                <a:cs typeface="Arial"/>
              </a:rPr>
              <a:t>Based  Partners</a:t>
            </a:r>
            <a:r>
              <a:rPr sz="1400" spc="-15" dirty="0">
                <a:solidFill>
                  <a:srgbClr val="FFFFFF"/>
                </a:solidFill>
                <a:latin typeface="Arial"/>
                <a:cs typeface="Arial"/>
              </a:rPr>
              <a:t>h</a:t>
            </a:r>
            <a:r>
              <a:rPr sz="1400" dirty="0">
                <a:solidFill>
                  <a:srgbClr val="FFFFFF"/>
                </a:solidFill>
                <a:latin typeface="Arial"/>
                <a:cs typeface="Arial"/>
              </a:rPr>
              <a:t>ips</a:t>
            </a:r>
            <a:endParaRPr sz="1400">
              <a:solidFill>
                <a:prstClr val="black"/>
              </a:solidFill>
              <a:latin typeface="Arial"/>
              <a:cs typeface="Arial"/>
            </a:endParaRPr>
          </a:p>
        </p:txBody>
      </p:sp>
      <p:sp>
        <p:nvSpPr>
          <p:cNvPr id="16" name="object 16"/>
          <p:cNvSpPr/>
          <p:nvPr/>
        </p:nvSpPr>
        <p:spPr>
          <a:xfrm>
            <a:off x="8356093" y="758952"/>
            <a:ext cx="1297305" cy="1031875"/>
          </a:xfrm>
          <a:custGeom>
            <a:avLst/>
            <a:gdLst/>
            <a:ahLst/>
            <a:cxnLst/>
            <a:rect l="l" t="t" r="r" b="b"/>
            <a:pathLst>
              <a:path w="1297304" h="1031875">
                <a:moveTo>
                  <a:pt x="648461" y="0"/>
                </a:moveTo>
                <a:lnTo>
                  <a:pt x="595277" y="1710"/>
                </a:lnTo>
                <a:lnTo>
                  <a:pt x="543277" y="6753"/>
                </a:lnTo>
                <a:lnTo>
                  <a:pt x="492627" y="14995"/>
                </a:lnTo>
                <a:lnTo>
                  <a:pt x="443496" y="26304"/>
                </a:lnTo>
                <a:lnTo>
                  <a:pt x="396049" y="40546"/>
                </a:lnTo>
                <a:lnTo>
                  <a:pt x="350454" y="57590"/>
                </a:lnTo>
                <a:lnTo>
                  <a:pt x="306877" y="77301"/>
                </a:lnTo>
                <a:lnTo>
                  <a:pt x="265486" y="99547"/>
                </a:lnTo>
                <a:lnTo>
                  <a:pt x="226448" y="124196"/>
                </a:lnTo>
                <a:lnTo>
                  <a:pt x="189928" y="151114"/>
                </a:lnTo>
                <a:lnTo>
                  <a:pt x="156094" y="180168"/>
                </a:lnTo>
                <a:lnTo>
                  <a:pt x="125114" y="211226"/>
                </a:lnTo>
                <a:lnTo>
                  <a:pt x="97153" y="244155"/>
                </a:lnTo>
                <a:lnTo>
                  <a:pt x="72379" y="278821"/>
                </a:lnTo>
                <a:lnTo>
                  <a:pt x="50958" y="315092"/>
                </a:lnTo>
                <a:lnTo>
                  <a:pt x="33058" y="352836"/>
                </a:lnTo>
                <a:lnTo>
                  <a:pt x="18845" y="391919"/>
                </a:lnTo>
                <a:lnTo>
                  <a:pt x="8487" y="432208"/>
                </a:lnTo>
                <a:lnTo>
                  <a:pt x="2149" y="473570"/>
                </a:lnTo>
                <a:lnTo>
                  <a:pt x="0" y="515874"/>
                </a:lnTo>
                <a:lnTo>
                  <a:pt x="2149" y="558177"/>
                </a:lnTo>
                <a:lnTo>
                  <a:pt x="8487" y="599539"/>
                </a:lnTo>
                <a:lnTo>
                  <a:pt x="18845" y="639828"/>
                </a:lnTo>
                <a:lnTo>
                  <a:pt x="33058" y="678911"/>
                </a:lnTo>
                <a:lnTo>
                  <a:pt x="50958" y="716655"/>
                </a:lnTo>
                <a:lnTo>
                  <a:pt x="72379" y="752926"/>
                </a:lnTo>
                <a:lnTo>
                  <a:pt x="97153" y="787592"/>
                </a:lnTo>
                <a:lnTo>
                  <a:pt x="125114" y="820521"/>
                </a:lnTo>
                <a:lnTo>
                  <a:pt x="156094" y="851579"/>
                </a:lnTo>
                <a:lnTo>
                  <a:pt x="189928" y="880633"/>
                </a:lnTo>
                <a:lnTo>
                  <a:pt x="226448" y="907551"/>
                </a:lnTo>
                <a:lnTo>
                  <a:pt x="265486" y="932200"/>
                </a:lnTo>
                <a:lnTo>
                  <a:pt x="306877" y="954446"/>
                </a:lnTo>
                <a:lnTo>
                  <a:pt x="350454" y="974157"/>
                </a:lnTo>
                <a:lnTo>
                  <a:pt x="396049" y="991201"/>
                </a:lnTo>
                <a:lnTo>
                  <a:pt x="443496" y="1005443"/>
                </a:lnTo>
                <a:lnTo>
                  <a:pt x="492627" y="1016752"/>
                </a:lnTo>
                <a:lnTo>
                  <a:pt x="543277" y="1024994"/>
                </a:lnTo>
                <a:lnTo>
                  <a:pt x="595277" y="1030037"/>
                </a:lnTo>
                <a:lnTo>
                  <a:pt x="648461" y="1031748"/>
                </a:lnTo>
                <a:lnTo>
                  <a:pt x="701646" y="1030037"/>
                </a:lnTo>
                <a:lnTo>
                  <a:pt x="753646" y="1024994"/>
                </a:lnTo>
                <a:lnTo>
                  <a:pt x="804296" y="1016752"/>
                </a:lnTo>
                <a:lnTo>
                  <a:pt x="853427" y="1005443"/>
                </a:lnTo>
                <a:lnTo>
                  <a:pt x="900874" y="991201"/>
                </a:lnTo>
                <a:lnTo>
                  <a:pt x="946469" y="974157"/>
                </a:lnTo>
                <a:lnTo>
                  <a:pt x="990046" y="954446"/>
                </a:lnTo>
                <a:lnTo>
                  <a:pt x="1031437" y="932200"/>
                </a:lnTo>
                <a:lnTo>
                  <a:pt x="1070475" y="907551"/>
                </a:lnTo>
                <a:lnTo>
                  <a:pt x="1106995" y="880633"/>
                </a:lnTo>
                <a:lnTo>
                  <a:pt x="1140829" y="851579"/>
                </a:lnTo>
                <a:lnTo>
                  <a:pt x="1171809" y="820521"/>
                </a:lnTo>
                <a:lnTo>
                  <a:pt x="1199770" y="787592"/>
                </a:lnTo>
                <a:lnTo>
                  <a:pt x="1224544" y="752926"/>
                </a:lnTo>
                <a:lnTo>
                  <a:pt x="1245965" y="716655"/>
                </a:lnTo>
                <a:lnTo>
                  <a:pt x="1263865" y="678911"/>
                </a:lnTo>
                <a:lnTo>
                  <a:pt x="1278078" y="639828"/>
                </a:lnTo>
                <a:lnTo>
                  <a:pt x="1288436" y="599539"/>
                </a:lnTo>
                <a:lnTo>
                  <a:pt x="1294774" y="558177"/>
                </a:lnTo>
                <a:lnTo>
                  <a:pt x="1296924" y="515874"/>
                </a:lnTo>
                <a:lnTo>
                  <a:pt x="1294774" y="473570"/>
                </a:lnTo>
                <a:lnTo>
                  <a:pt x="1288436" y="432208"/>
                </a:lnTo>
                <a:lnTo>
                  <a:pt x="1278078" y="391919"/>
                </a:lnTo>
                <a:lnTo>
                  <a:pt x="1263865" y="352836"/>
                </a:lnTo>
                <a:lnTo>
                  <a:pt x="1245965" y="315092"/>
                </a:lnTo>
                <a:lnTo>
                  <a:pt x="1224544" y="278821"/>
                </a:lnTo>
                <a:lnTo>
                  <a:pt x="1199770" y="244155"/>
                </a:lnTo>
                <a:lnTo>
                  <a:pt x="1171809" y="211226"/>
                </a:lnTo>
                <a:lnTo>
                  <a:pt x="1140829" y="180168"/>
                </a:lnTo>
                <a:lnTo>
                  <a:pt x="1106995" y="151114"/>
                </a:lnTo>
                <a:lnTo>
                  <a:pt x="1070475" y="124196"/>
                </a:lnTo>
                <a:lnTo>
                  <a:pt x="1031437" y="99547"/>
                </a:lnTo>
                <a:lnTo>
                  <a:pt x="990046" y="77301"/>
                </a:lnTo>
                <a:lnTo>
                  <a:pt x="946469" y="57590"/>
                </a:lnTo>
                <a:lnTo>
                  <a:pt x="900874" y="40546"/>
                </a:lnTo>
                <a:lnTo>
                  <a:pt x="853427" y="26304"/>
                </a:lnTo>
                <a:lnTo>
                  <a:pt x="804296" y="14995"/>
                </a:lnTo>
                <a:lnTo>
                  <a:pt x="753646" y="6753"/>
                </a:lnTo>
                <a:lnTo>
                  <a:pt x="701646" y="1710"/>
                </a:lnTo>
                <a:lnTo>
                  <a:pt x="648461" y="0"/>
                </a:lnTo>
                <a:close/>
              </a:path>
            </a:pathLst>
          </a:custGeom>
          <a:solidFill>
            <a:srgbClr val="4471C4"/>
          </a:solidFill>
        </p:spPr>
        <p:txBody>
          <a:bodyPr wrap="square" lIns="0" tIns="0" rIns="0" bIns="0" rtlCol="0"/>
          <a:lstStyle/>
          <a:p>
            <a:endParaRPr>
              <a:solidFill>
                <a:prstClr val="black"/>
              </a:solidFill>
              <a:latin typeface="Calibri"/>
            </a:endParaRPr>
          </a:p>
        </p:txBody>
      </p:sp>
      <p:sp>
        <p:nvSpPr>
          <p:cNvPr id="17" name="object 17"/>
          <p:cNvSpPr/>
          <p:nvPr/>
        </p:nvSpPr>
        <p:spPr>
          <a:xfrm>
            <a:off x="8356093" y="758952"/>
            <a:ext cx="1297305" cy="1031875"/>
          </a:xfrm>
          <a:custGeom>
            <a:avLst/>
            <a:gdLst/>
            <a:ahLst/>
            <a:cxnLst/>
            <a:rect l="l" t="t" r="r" b="b"/>
            <a:pathLst>
              <a:path w="1297304" h="1031875">
                <a:moveTo>
                  <a:pt x="0" y="515874"/>
                </a:moveTo>
                <a:lnTo>
                  <a:pt x="2149" y="473570"/>
                </a:lnTo>
                <a:lnTo>
                  <a:pt x="8487" y="432208"/>
                </a:lnTo>
                <a:lnTo>
                  <a:pt x="18845" y="391919"/>
                </a:lnTo>
                <a:lnTo>
                  <a:pt x="33058" y="352836"/>
                </a:lnTo>
                <a:lnTo>
                  <a:pt x="50958" y="315092"/>
                </a:lnTo>
                <a:lnTo>
                  <a:pt x="72379" y="278821"/>
                </a:lnTo>
                <a:lnTo>
                  <a:pt x="97153" y="244155"/>
                </a:lnTo>
                <a:lnTo>
                  <a:pt x="125114" y="211226"/>
                </a:lnTo>
                <a:lnTo>
                  <a:pt x="156094" y="180168"/>
                </a:lnTo>
                <a:lnTo>
                  <a:pt x="189928" y="151114"/>
                </a:lnTo>
                <a:lnTo>
                  <a:pt x="226448" y="124196"/>
                </a:lnTo>
                <a:lnTo>
                  <a:pt x="265486" y="99547"/>
                </a:lnTo>
                <a:lnTo>
                  <a:pt x="306877" y="77301"/>
                </a:lnTo>
                <a:lnTo>
                  <a:pt x="350454" y="57590"/>
                </a:lnTo>
                <a:lnTo>
                  <a:pt x="396049" y="40546"/>
                </a:lnTo>
                <a:lnTo>
                  <a:pt x="443496" y="26304"/>
                </a:lnTo>
                <a:lnTo>
                  <a:pt x="492627" y="14995"/>
                </a:lnTo>
                <a:lnTo>
                  <a:pt x="543277" y="6753"/>
                </a:lnTo>
                <a:lnTo>
                  <a:pt x="595277" y="1710"/>
                </a:lnTo>
                <a:lnTo>
                  <a:pt x="648461" y="0"/>
                </a:lnTo>
                <a:lnTo>
                  <a:pt x="701646" y="1710"/>
                </a:lnTo>
                <a:lnTo>
                  <a:pt x="753646" y="6753"/>
                </a:lnTo>
                <a:lnTo>
                  <a:pt x="804296" y="14995"/>
                </a:lnTo>
                <a:lnTo>
                  <a:pt x="853427" y="26304"/>
                </a:lnTo>
                <a:lnTo>
                  <a:pt x="900874" y="40546"/>
                </a:lnTo>
                <a:lnTo>
                  <a:pt x="946469" y="57590"/>
                </a:lnTo>
                <a:lnTo>
                  <a:pt x="990046" y="77301"/>
                </a:lnTo>
                <a:lnTo>
                  <a:pt x="1031437" y="99547"/>
                </a:lnTo>
                <a:lnTo>
                  <a:pt x="1070475" y="124196"/>
                </a:lnTo>
                <a:lnTo>
                  <a:pt x="1106995" y="151114"/>
                </a:lnTo>
                <a:lnTo>
                  <a:pt x="1140829" y="180168"/>
                </a:lnTo>
                <a:lnTo>
                  <a:pt x="1171809" y="211226"/>
                </a:lnTo>
                <a:lnTo>
                  <a:pt x="1199770" y="244155"/>
                </a:lnTo>
                <a:lnTo>
                  <a:pt x="1224544" y="278821"/>
                </a:lnTo>
                <a:lnTo>
                  <a:pt x="1245965" y="315092"/>
                </a:lnTo>
                <a:lnTo>
                  <a:pt x="1263865" y="352836"/>
                </a:lnTo>
                <a:lnTo>
                  <a:pt x="1278078" y="391919"/>
                </a:lnTo>
                <a:lnTo>
                  <a:pt x="1288436" y="432208"/>
                </a:lnTo>
                <a:lnTo>
                  <a:pt x="1294774" y="473570"/>
                </a:lnTo>
                <a:lnTo>
                  <a:pt x="1296924" y="515874"/>
                </a:lnTo>
                <a:lnTo>
                  <a:pt x="1294774" y="558177"/>
                </a:lnTo>
                <a:lnTo>
                  <a:pt x="1288436" y="599539"/>
                </a:lnTo>
                <a:lnTo>
                  <a:pt x="1278078" y="639828"/>
                </a:lnTo>
                <a:lnTo>
                  <a:pt x="1263865" y="678911"/>
                </a:lnTo>
                <a:lnTo>
                  <a:pt x="1245965" y="716655"/>
                </a:lnTo>
                <a:lnTo>
                  <a:pt x="1224544" y="752926"/>
                </a:lnTo>
                <a:lnTo>
                  <a:pt x="1199770" y="787592"/>
                </a:lnTo>
                <a:lnTo>
                  <a:pt x="1171809" y="820521"/>
                </a:lnTo>
                <a:lnTo>
                  <a:pt x="1140829" y="851579"/>
                </a:lnTo>
                <a:lnTo>
                  <a:pt x="1106995" y="880633"/>
                </a:lnTo>
                <a:lnTo>
                  <a:pt x="1070475" y="907551"/>
                </a:lnTo>
                <a:lnTo>
                  <a:pt x="1031437" y="932200"/>
                </a:lnTo>
                <a:lnTo>
                  <a:pt x="990046" y="954446"/>
                </a:lnTo>
                <a:lnTo>
                  <a:pt x="946469" y="974157"/>
                </a:lnTo>
                <a:lnTo>
                  <a:pt x="900874" y="991201"/>
                </a:lnTo>
                <a:lnTo>
                  <a:pt x="853427" y="1005443"/>
                </a:lnTo>
                <a:lnTo>
                  <a:pt x="804296" y="1016752"/>
                </a:lnTo>
                <a:lnTo>
                  <a:pt x="753646" y="1024994"/>
                </a:lnTo>
                <a:lnTo>
                  <a:pt x="701646" y="1030037"/>
                </a:lnTo>
                <a:lnTo>
                  <a:pt x="648461" y="1031748"/>
                </a:lnTo>
                <a:lnTo>
                  <a:pt x="595277" y="1030037"/>
                </a:lnTo>
                <a:lnTo>
                  <a:pt x="543277" y="1024994"/>
                </a:lnTo>
                <a:lnTo>
                  <a:pt x="492627" y="1016752"/>
                </a:lnTo>
                <a:lnTo>
                  <a:pt x="443496" y="1005443"/>
                </a:lnTo>
                <a:lnTo>
                  <a:pt x="396049" y="991201"/>
                </a:lnTo>
                <a:lnTo>
                  <a:pt x="350454" y="974157"/>
                </a:lnTo>
                <a:lnTo>
                  <a:pt x="306877" y="954446"/>
                </a:lnTo>
                <a:lnTo>
                  <a:pt x="265486" y="932200"/>
                </a:lnTo>
                <a:lnTo>
                  <a:pt x="226448" y="907551"/>
                </a:lnTo>
                <a:lnTo>
                  <a:pt x="189928" y="880633"/>
                </a:lnTo>
                <a:lnTo>
                  <a:pt x="156094" y="851579"/>
                </a:lnTo>
                <a:lnTo>
                  <a:pt x="125114" y="820521"/>
                </a:lnTo>
                <a:lnTo>
                  <a:pt x="97153" y="787592"/>
                </a:lnTo>
                <a:lnTo>
                  <a:pt x="72379" y="752926"/>
                </a:lnTo>
                <a:lnTo>
                  <a:pt x="50958" y="716655"/>
                </a:lnTo>
                <a:lnTo>
                  <a:pt x="33058" y="678911"/>
                </a:lnTo>
                <a:lnTo>
                  <a:pt x="18845" y="639828"/>
                </a:lnTo>
                <a:lnTo>
                  <a:pt x="8487" y="599539"/>
                </a:lnTo>
                <a:lnTo>
                  <a:pt x="2149" y="558177"/>
                </a:lnTo>
                <a:lnTo>
                  <a:pt x="0" y="515874"/>
                </a:lnTo>
                <a:close/>
              </a:path>
            </a:pathLst>
          </a:custGeom>
          <a:ln w="9525">
            <a:solidFill>
              <a:srgbClr val="000000"/>
            </a:solidFill>
          </a:ln>
        </p:spPr>
        <p:txBody>
          <a:bodyPr wrap="square" lIns="0" tIns="0" rIns="0" bIns="0" rtlCol="0"/>
          <a:lstStyle/>
          <a:p>
            <a:endParaRPr>
              <a:solidFill>
                <a:prstClr val="black"/>
              </a:solidFill>
              <a:latin typeface="Calibri"/>
            </a:endParaRPr>
          </a:p>
        </p:txBody>
      </p:sp>
      <p:sp>
        <p:nvSpPr>
          <p:cNvPr id="18" name="object 18"/>
          <p:cNvSpPr txBox="1"/>
          <p:nvPr/>
        </p:nvSpPr>
        <p:spPr>
          <a:xfrm>
            <a:off x="8630793" y="1034034"/>
            <a:ext cx="750570" cy="452755"/>
          </a:xfrm>
          <a:prstGeom prst="rect">
            <a:avLst/>
          </a:prstGeom>
        </p:spPr>
        <p:txBody>
          <a:bodyPr vert="horz" wrap="square" lIns="0" tIns="13335" rIns="0" bIns="0" rtlCol="0">
            <a:spAutoFit/>
          </a:bodyPr>
          <a:lstStyle/>
          <a:p>
            <a:pPr marL="186055" marR="5080" indent="-173990">
              <a:spcBef>
                <a:spcPts val="105"/>
              </a:spcBef>
            </a:pPr>
            <a:r>
              <a:rPr sz="1400" dirty="0">
                <a:solidFill>
                  <a:srgbClr val="FFFFFF"/>
                </a:solidFill>
                <a:latin typeface="Arial"/>
                <a:cs typeface="Arial"/>
              </a:rPr>
              <a:t>Establish  KPIs</a:t>
            </a:r>
            <a:endParaRPr sz="1400">
              <a:solidFill>
                <a:prstClr val="black"/>
              </a:solidFill>
              <a:latin typeface="Arial"/>
              <a:cs typeface="Arial"/>
            </a:endParaRPr>
          </a:p>
        </p:txBody>
      </p:sp>
      <p:sp>
        <p:nvSpPr>
          <p:cNvPr id="24" name="object 24"/>
          <p:cNvSpPr txBox="1"/>
          <p:nvPr/>
        </p:nvSpPr>
        <p:spPr>
          <a:xfrm>
            <a:off x="9831958" y="6465214"/>
            <a:ext cx="153670" cy="156068"/>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pPr marL="38100">
                <a:lnSpc>
                  <a:spcPts val="1240"/>
                </a:lnSpc>
              </a:pPr>
              <a:t>23</a:t>
            </a:fld>
            <a:endParaRPr sz="1200">
              <a:solidFill>
                <a:prstClr val="black"/>
              </a:solidFill>
              <a:latin typeface="Calibri"/>
              <a:cs typeface="Calibri"/>
            </a:endParaRPr>
          </a:p>
        </p:txBody>
      </p:sp>
      <p:sp>
        <p:nvSpPr>
          <p:cNvPr id="19" name="object 19"/>
          <p:cNvSpPr txBox="1"/>
          <p:nvPr/>
        </p:nvSpPr>
        <p:spPr>
          <a:xfrm>
            <a:off x="8252842" y="2017013"/>
            <a:ext cx="1196975" cy="2373630"/>
          </a:xfrm>
          <a:prstGeom prst="rect">
            <a:avLst/>
          </a:prstGeom>
        </p:spPr>
        <p:txBody>
          <a:bodyPr vert="horz" wrap="square" lIns="0" tIns="13335" rIns="0" bIns="0" rtlCol="0">
            <a:spAutoFit/>
          </a:bodyPr>
          <a:lstStyle/>
          <a:p>
            <a:pPr marL="155575" marR="143510" indent="-143510">
              <a:spcBef>
                <a:spcPts val="105"/>
              </a:spcBef>
              <a:buSzPct val="117857"/>
              <a:buFontTx/>
              <a:buChar char="•"/>
              <a:tabLst>
                <a:tab pos="156210" algn="l"/>
              </a:tabLst>
            </a:pPr>
            <a:r>
              <a:rPr sz="1400" spc="5" dirty="0">
                <a:solidFill>
                  <a:prstClr val="black"/>
                </a:solidFill>
                <a:latin typeface="Arial"/>
                <a:cs typeface="Arial"/>
              </a:rPr>
              <a:t>What </a:t>
            </a:r>
            <a:r>
              <a:rPr sz="1400" dirty="0">
                <a:solidFill>
                  <a:prstClr val="black"/>
                </a:solidFill>
                <a:latin typeface="Arial"/>
                <a:cs typeface="Arial"/>
              </a:rPr>
              <a:t>is</a:t>
            </a:r>
            <a:r>
              <a:rPr sz="1400" spc="-135" dirty="0">
                <a:solidFill>
                  <a:prstClr val="black"/>
                </a:solidFill>
                <a:latin typeface="Arial"/>
                <a:cs typeface="Arial"/>
              </a:rPr>
              <a:t> </a:t>
            </a:r>
            <a:r>
              <a:rPr sz="1400" dirty="0">
                <a:solidFill>
                  <a:prstClr val="black"/>
                </a:solidFill>
                <a:latin typeface="Arial"/>
                <a:cs typeface="Arial"/>
              </a:rPr>
              <a:t>the  </a:t>
            </a:r>
            <a:r>
              <a:rPr sz="1400" spc="-5" dirty="0">
                <a:solidFill>
                  <a:prstClr val="black"/>
                </a:solidFill>
                <a:latin typeface="Arial"/>
                <a:cs typeface="Arial"/>
              </a:rPr>
              <a:t>ROI?</a:t>
            </a:r>
            <a:endParaRPr sz="1400">
              <a:solidFill>
                <a:prstClr val="black"/>
              </a:solidFill>
              <a:latin typeface="Arial"/>
              <a:cs typeface="Arial"/>
            </a:endParaRPr>
          </a:p>
          <a:p>
            <a:pPr marL="155575" marR="5080" indent="-143510">
              <a:buSzPct val="117857"/>
              <a:buFontTx/>
              <a:buChar char="•"/>
              <a:tabLst>
                <a:tab pos="156210" algn="l"/>
              </a:tabLst>
            </a:pPr>
            <a:r>
              <a:rPr sz="1400" spc="5" dirty="0">
                <a:solidFill>
                  <a:prstClr val="black"/>
                </a:solidFill>
                <a:latin typeface="Arial"/>
                <a:cs typeface="Arial"/>
              </a:rPr>
              <a:t>What </a:t>
            </a:r>
            <a:r>
              <a:rPr sz="1400" dirty="0">
                <a:solidFill>
                  <a:prstClr val="black"/>
                </a:solidFill>
                <a:latin typeface="Arial"/>
                <a:cs typeface="Arial"/>
              </a:rPr>
              <a:t>is the  total number  </a:t>
            </a:r>
            <a:r>
              <a:rPr sz="1400" spc="-5" dirty="0">
                <a:solidFill>
                  <a:prstClr val="black"/>
                </a:solidFill>
                <a:latin typeface="Arial"/>
                <a:cs typeface="Arial"/>
              </a:rPr>
              <a:t>of</a:t>
            </a:r>
            <a:r>
              <a:rPr sz="1400" spc="-100" dirty="0">
                <a:solidFill>
                  <a:prstClr val="black"/>
                </a:solidFill>
                <a:latin typeface="Arial"/>
                <a:cs typeface="Arial"/>
              </a:rPr>
              <a:t> </a:t>
            </a:r>
            <a:r>
              <a:rPr sz="1400" dirty="0">
                <a:solidFill>
                  <a:prstClr val="black"/>
                </a:solidFill>
                <a:latin typeface="Arial"/>
                <a:cs typeface="Arial"/>
              </a:rPr>
              <a:t>individuals  </a:t>
            </a:r>
            <a:r>
              <a:rPr sz="1400" spc="5" dirty="0">
                <a:solidFill>
                  <a:prstClr val="black"/>
                </a:solidFill>
                <a:latin typeface="Arial"/>
                <a:cs typeface="Arial"/>
              </a:rPr>
              <a:t>to</a:t>
            </a:r>
            <a:r>
              <a:rPr sz="1400" spc="-40" dirty="0">
                <a:solidFill>
                  <a:prstClr val="black"/>
                </a:solidFill>
                <a:latin typeface="Arial"/>
                <a:cs typeface="Arial"/>
              </a:rPr>
              <a:t> </a:t>
            </a:r>
            <a:r>
              <a:rPr sz="1400" dirty="0">
                <a:solidFill>
                  <a:prstClr val="black"/>
                </a:solidFill>
                <a:latin typeface="Arial"/>
                <a:cs typeface="Arial"/>
              </a:rPr>
              <a:t>engage?</a:t>
            </a:r>
            <a:endParaRPr sz="1400">
              <a:solidFill>
                <a:prstClr val="black"/>
              </a:solidFill>
              <a:latin typeface="Arial"/>
              <a:cs typeface="Arial"/>
            </a:endParaRPr>
          </a:p>
          <a:p>
            <a:pPr marL="155575" marR="240665" indent="-143510" algn="just">
              <a:buSzPct val="117857"/>
              <a:buFontTx/>
              <a:buChar char="•"/>
              <a:tabLst>
                <a:tab pos="156210" algn="l"/>
              </a:tabLst>
            </a:pPr>
            <a:r>
              <a:rPr sz="1400" spc="5" dirty="0">
                <a:solidFill>
                  <a:prstClr val="black"/>
                </a:solidFill>
                <a:latin typeface="Arial"/>
                <a:cs typeface="Arial"/>
              </a:rPr>
              <a:t>What </a:t>
            </a:r>
            <a:r>
              <a:rPr sz="1400" dirty="0">
                <a:solidFill>
                  <a:prstClr val="black"/>
                </a:solidFill>
                <a:latin typeface="Arial"/>
                <a:cs typeface="Arial"/>
              </a:rPr>
              <a:t>are  utilization  metrics to  deter</a:t>
            </a:r>
            <a:r>
              <a:rPr sz="1400" spc="-10" dirty="0">
                <a:solidFill>
                  <a:prstClr val="black"/>
                </a:solidFill>
                <a:latin typeface="Arial"/>
                <a:cs typeface="Arial"/>
              </a:rPr>
              <a:t>m</a:t>
            </a:r>
            <a:r>
              <a:rPr sz="1400" dirty="0">
                <a:solidFill>
                  <a:prstClr val="black"/>
                </a:solidFill>
                <a:latin typeface="Arial"/>
                <a:cs typeface="Arial"/>
              </a:rPr>
              <a:t>ine  success?</a:t>
            </a:r>
            <a:endParaRPr sz="1400">
              <a:solidFill>
                <a:prstClr val="black"/>
              </a:solidFill>
              <a:latin typeface="Arial"/>
              <a:cs typeface="Arial"/>
            </a:endParaRPr>
          </a:p>
        </p:txBody>
      </p:sp>
      <p:sp>
        <p:nvSpPr>
          <p:cNvPr id="20" name="object 20"/>
          <p:cNvSpPr txBox="1"/>
          <p:nvPr/>
        </p:nvSpPr>
        <p:spPr>
          <a:xfrm>
            <a:off x="6758686" y="2318081"/>
            <a:ext cx="1264285" cy="1520825"/>
          </a:xfrm>
          <a:prstGeom prst="rect">
            <a:avLst/>
          </a:prstGeom>
        </p:spPr>
        <p:txBody>
          <a:bodyPr vert="horz" wrap="square" lIns="0" tIns="13335" rIns="0" bIns="0" rtlCol="0">
            <a:spAutoFit/>
          </a:bodyPr>
          <a:lstStyle/>
          <a:p>
            <a:pPr marL="156210" marR="5080" indent="-144145">
              <a:spcBef>
                <a:spcPts val="105"/>
              </a:spcBef>
              <a:buSzPct val="117857"/>
              <a:buFontTx/>
              <a:buChar char="•"/>
              <a:tabLst>
                <a:tab pos="156845" algn="l"/>
              </a:tabLst>
            </a:pPr>
            <a:r>
              <a:rPr sz="1400" dirty="0">
                <a:solidFill>
                  <a:prstClr val="black"/>
                </a:solidFill>
                <a:latin typeface="Arial"/>
                <a:cs typeface="Arial"/>
              </a:rPr>
              <a:t>Secured 2  </a:t>
            </a:r>
            <a:r>
              <a:rPr sz="1400" spc="-5" dirty="0">
                <a:solidFill>
                  <a:prstClr val="black"/>
                </a:solidFill>
                <a:latin typeface="Arial"/>
                <a:cs typeface="Arial"/>
              </a:rPr>
              <a:t>Hotel  </a:t>
            </a:r>
            <a:r>
              <a:rPr sz="1400" dirty="0">
                <a:solidFill>
                  <a:prstClr val="black"/>
                </a:solidFill>
                <a:latin typeface="Arial"/>
                <a:cs typeface="Arial"/>
              </a:rPr>
              <a:t>Partners in  support of</a:t>
            </a:r>
            <a:r>
              <a:rPr sz="1400" spc="-125" dirty="0">
                <a:solidFill>
                  <a:prstClr val="black"/>
                </a:solidFill>
                <a:latin typeface="Arial"/>
                <a:cs typeface="Arial"/>
              </a:rPr>
              <a:t> </a:t>
            </a:r>
            <a:r>
              <a:rPr sz="1400" dirty="0">
                <a:solidFill>
                  <a:prstClr val="black"/>
                </a:solidFill>
                <a:latin typeface="Arial"/>
                <a:cs typeface="Arial"/>
              </a:rPr>
              <a:t>the  mission of</a:t>
            </a:r>
            <a:r>
              <a:rPr sz="1400" spc="-130" dirty="0">
                <a:solidFill>
                  <a:prstClr val="black"/>
                </a:solidFill>
                <a:latin typeface="Arial"/>
                <a:cs typeface="Arial"/>
              </a:rPr>
              <a:t> </a:t>
            </a:r>
            <a:r>
              <a:rPr sz="1400" dirty="0">
                <a:solidFill>
                  <a:prstClr val="black"/>
                </a:solidFill>
                <a:latin typeface="Arial"/>
                <a:cs typeface="Arial"/>
              </a:rPr>
              <a:t>the  new </a:t>
            </a:r>
            <a:r>
              <a:rPr sz="1400" spc="-5" dirty="0">
                <a:solidFill>
                  <a:prstClr val="black"/>
                </a:solidFill>
                <a:latin typeface="Arial"/>
                <a:cs typeface="Arial"/>
              </a:rPr>
              <a:t>pilot  </a:t>
            </a:r>
            <a:r>
              <a:rPr sz="1400" dirty="0">
                <a:solidFill>
                  <a:prstClr val="black"/>
                </a:solidFill>
                <a:latin typeface="Arial"/>
                <a:cs typeface="Arial"/>
              </a:rPr>
              <a:t>program</a:t>
            </a:r>
            <a:endParaRPr sz="1400">
              <a:solidFill>
                <a:prstClr val="black"/>
              </a:solidFill>
              <a:latin typeface="Arial"/>
              <a:cs typeface="Arial"/>
            </a:endParaRPr>
          </a:p>
        </p:txBody>
      </p:sp>
      <p:sp>
        <p:nvSpPr>
          <p:cNvPr id="21" name="object 21"/>
          <p:cNvSpPr txBox="1"/>
          <p:nvPr/>
        </p:nvSpPr>
        <p:spPr>
          <a:xfrm>
            <a:off x="5321935" y="2639313"/>
            <a:ext cx="1265555" cy="2160270"/>
          </a:xfrm>
          <a:prstGeom prst="rect">
            <a:avLst/>
          </a:prstGeom>
        </p:spPr>
        <p:txBody>
          <a:bodyPr vert="horz" wrap="square" lIns="0" tIns="13335" rIns="0" bIns="0" rtlCol="0">
            <a:spAutoFit/>
          </a:bodyPr>
          <a:lstStyle/>
          <a:p>
            <a:pPr marL="155575" marR="5080" indent="-143510">
              <a:spcBef>
                <a:spcPts val="105"/>
              </a:spcBef>
              <a:buSzPct val="117857"/>
              <a:buFontTx/>
              <a:buChar char="•"/>
              <a:tabLst>
                <a:tab pos="156210" algn="l"/>
              </a:tabLst>
            </a:pPr>
            <a:r>
              <a:rPr sz="1400" dirty="0">
                <a:solidFill>
                  <a:prstClr val="black"/>
                </a:solidFill>
                <a:latin typeface="Arial"/>
                <a:cs typeface="Arial"/>
              </a:rPr>
              <a:t>Pitched  Proposal </a:t>
            </a:r>
            <a:r>
              <a:rPr sz="1400" spc="5" dirty="0">
                <a:solidFill>
                  <a:prstClr val="black"/>
                </a:solidFill>
                <a:latin typeface="Arial"/>
                <a:cs typeface="Arial"/>
              </a:rPr>
              <a:t>to  </a:t>
            </a:r>
            <a:r>
              <a:rPr sz="1400" spc="-5" dirty="0">
                <a:solidFill>
                  <a:prstClr val="black"/>
                </a:solidFill>
                <a:latin typeface="Arial"/>
                <a:cs typeface="Arial"/>
              </a:rPr>
              <a:t>Board </a:t>
            </a:r>
            <a:r>
              <a:rPr sz="1400" dirty="0">
                <a:solidFill>
                  <a:prstClr val="black"/>
                </a:solidFill>
                <a:latin typeface="Arial"/>
                <a:cs typeface="Arial"/>
              </a:rPr>
              <a:t>of  Directors,  Managed  Care  Partners, </a:t>
            </a:r>
            <a:r>
              <a:rPr sz="1400" spc="-5" dirty="0">
                <a:solidFill>
                  <a:prstClr val="black"/>
                </a:solidFill>
                <a:latin typeface="Arial"/>
                <a:cs typeface="Arial"/>
              </a:rPr>
              <a:t>and  </a:t>
            </a:r>
            <a:r>
              <a:rPr sz="1400" dirty="0">
                <a:solidFill>
                  <a:prstClr val="black"/>
                </a:solidFill>
                <a:latin typeface="Arial"/>
                <a:cs typeface="Arial"/>
              </a:rPr>
              <a:t>Assigned  </a:t>
            </a:r>
            <a:r>
              <a:rPr sz="1400" spc="-5" dirty="0">
                <a:solidFill>
                  <a:prstClr val="black"/>
                </a:solidFill>
                <a:latin typeface="Arial"/>
                <a:cs typeface="Arial"/>
              </a:rPr>
              <a:t>Champions</a:t>
            </a:r>
            <a:r>
              <a:rPr sz="1400" spc="-75" dirty="0">
                <a:solidFill>
                  <a:prstClr val="black"/>
                </a:solidFill>
                <a:latin typeface="Arial"/>
                <a:cs typeface="Arial"/>
              </a:rPr>
              <a:t> </a:t>
            </a:r>
            <a:r>
              <a:rPr sz="1400" spc="5" dirty="0">
                <a:solidFill>
                  <a:prstClr val="black"/>
                </a:solidFill>
                <a:latin typeface="Arial"/>
                <a:cs typeface="Arial"/>
              </a:rPr>
              <a:t>to  </a:t>
            </a:r>
            <a:r>
              <a:rPr sz="1400" spc="-5" dirty="0">
                <a:solidFill>
                  <a:prstClr val="black"/>
                </a:solidFill>
                <a:latin typeface="Arial"/>
                <a:cs typeface="Arial"/>
              </a:rPr>
              <a:t>Project</a:t>
            </a:r>
            <a:endParaRPr sz="1400">
              <a:solidFill>
                <a:prstClr val="black"/>
              </a:solidFill>
              <a:latin typeface="Arial"/>
              <a:cs typeface="Arial"/>
            </a:endParaRPr>
          </a:p>
        </p:txBody>
      </p:sp>
      <p:sp>
        <p:nvSpPr>
          <p:cNvPr id="22" name="object 22"/>
          <p:cNvSpPr txBox="1"/>
          <p:nvPr/>
        </p:nvSpPr>
        <p:spPr>
          <a:xfrm>
            <a:off x="3856482" y="2941066"/>
            <a:ext cx="1282700" cy="3013710"/>
          </a:xfrm>
          <a:prstGeom prst="rect">
            <a:avLst/>
          </a:prstGeom>
        </p:spPr>
        <p:txBody>
          <a:bodyPr vert="horz" wrap="square" lIns="0" tIns="13335" rIns="0" bIns="0" rtlCol="0">
            <a:spAutoFit/>
          </a:bodyPr>
          <a:lstStyle/>
          <a:p>
            <a:pPr marL="155575" marR="5080" indent="-143510">
              <a:spcBef>
                <a:spcPts val="105"/>
              </a:spcBef>
              <a:buSzPct val="117857"/>
              <a:buFontTx/>
              <a:buChar char="•"/>
              <a:tabLst>
                <a:tab pos="156210" algn="l"/>
              </a:tabLst>
            </a:pPr>
            <a:r>
              <a:rPr sz="1400" spc="-5" dirty="0">
                <a:solidFill>
                  <a:prstClr val="black"/>
                </a:solidFill>
                <a:latin typeface="Arial"/>
                <a:cs typeface="Arial"/>
              </a:rPr>
              <a:t>Develop </a:t>
            </a:r>
            <a:r>
              <a:rPr sz="1400" dirty="0">
                <a:solidFill>
                  <a:prstClr val="black"/>
                </a:solidFill>
                <a:latin typeface="Arial"/>
                <a:cs typeface="Arial"/>
              </a:rPr>
              <a:t>1  </a:t>
            </a:r>
            <a:r>
              <a:rPr sz="1400" spc="-35" dirty="0">
                <a:solidFill>
                  <a:prstClr val="black"/>
                </a:solidFill>
                <a:latin typeface="Arial"/>
                <a:cs typeface="Arial"/>
              </a:rPr>
              <a:t>Year </a:t>
            </a:r>
            <a:r>
              <a:rPr sz="1400" dirty="0">
                <a:solidFill>
                  <a:prstClr val="black"/>
                </a:solidFill>
                <a:latin typeface="Arial"/>
                <a:cs typeface="Arial"/>
              </a:rPr>
              <a:t>Pilot to  test  hypothesis:  Engage 50  </a:t>
            </a:r>
            <a:r>
              <a:rPr sz="1400" spc="-5" dirty="0">
                <a:solidFill>
                  <a:prstClr val="black"/>
                </a:solidFill>
                <a:latin typeface="Arial"/>
                <a:cs typeface="Arial"/>
              </a:rPr>
              <a:t>individuals </a:t>
            </a:r>
            <a:r>
              <a:rPr sz="1400" dirty="0">
                <a:solidFill>
                  <a:prstClr val="black"/>
                </a:solidFill>
                <a:latin typeface="Arial"/>
                <a:cs typeface="Arial"/>
              </a:rPr>
              <a:t>in  42 Day in an  Emergency  Housing  Program </a:t>
            </a:r>
            <a:r>
              <a:rPr sz="1400" spc="-5" dirty="0">
                <a:solidFill>
                  <a:prstClr val="black"/>
                </a:solidFill>
                <a:latin typeface="Arial"/>
                <a:cs typeface="Arial"/>
              </a:rPr>
              <a:t>will  improve  </a:t>
            </a:r>
            <a:r>
              <a:rPr sz="1400" dirty="0">
                <a:solidFill>
                  <a:prstClr val="black"/>
                </a:solidFill>
                <a:latin typeface="Arial"/>
                <a:cs typeface="Arial"/>
              </a:rPr>
              <a:t>health  outcomes</a:t>
            </a:r>
            <a:r>
              <a:rPr sz="1400" spc="-135" dirty="0">
                <a:solidFill>
                  <a:prstClr val="black"/>
                </a:solidFill>
                <a:latin typeface="Arial"/>
                <a:cs typeface="Arial"/>
              </a:rPr>
              <a:t> </a:t>
            </a:r>
            <a:r>
              <a:rPr sz="1400" dirty="0">
                <a:solidFill>
                  <a:prstClr val="black"/>
                </a:solidFill>
                <a:latin typeface="Arial"/>
                <a:cs typeface="Arial"/>
              </a:rPr>
              <a:t>and  </a:t>
            </a:r>
            <a:r>
              <a:rPr sz="1400" spc="-5" dirty="0">
                <a:solidFill>
                  <a:prstClr val="black"/>
                </a:solidFill>
                <a:latin typeface="Arial"/>
                <a:cs typeface="Arial"/>
              </a:rPr>
              <a:t>lower</a:t>
            </a:r>
            <a:r>
              <a:rPr sz="1400" spc="-55" dirty="0">
                <a:solidFill>
                  <a:prstClr val="black"/>
                </a:solidFill>
                <a:latin typeface="Arial"/>
                <a:cs typeface="Arial"/>
              </a:rPr>
              <a:t> </a:t>
            </a:r>
            <a:r>
              <a:rPr sz="1400" spc="-5" dirty="0">
                <a:solidFill>
                  <a:prstClr val="black"/>
                </a:solidFill>
                <a:latin typeface="Arial"/>
                <a:cs typeface="Arial"/>
              </a:rPr>
              <a:t>TCOC</a:t>
            </a:r>
            <a:endParaRPr sz="1400">
              <a:solidFill>
                <a:prstClr val="black"/>
              </a:solidFill>
              <a:latin typeface="Arial"/>
              <a:cs typeface="Arial"/>
            </a:endParaRPr>
          </a:p>
        </p:txBody>
      </p:sp>
      <p:sp>
        <p:nvSpPr>
          <p:cNvPr id="23" name="object 23"/>
          <p:cNvSpPr txBox="1"/>
          <p:nvPr/>
        </p:nvSpPr>
        <p:spPr>
          <a:xfrm>
            <a:off x="2352853" y="3207511"/>
            <a:ext cx="1284605" cy="2409190"/>
          </a:xfrm>
          <a:prstGeom prst="rect">
            <a:avLst/>
          </a:prstGeom>
        </p:spPr>
        <p:txBody>
          <a:bodyPr vert="horz" wrap="square" lIns="0" tIns="48260" rIns="0" bIns="0" rtlCol="0">
            <a:spAutoFit/>
          </a:bodyPr>
          <a:lstStyle/>
          <a:p>
            <a:pPr marL="155575" marR="52705" indent="-143510">
              <a:spcBef>
                <a:spcPts val="380"/>
              </a:spcBef>
              <a:buSzPct val="117857"/>
              <a:buFontTx/>
              <a:buChar char="•"/>
              <a:tabLst>
                <a:tab pos="156210" algn="l"/>
              </a:tabLst>
            </a:pPr>
            <a:r>
              <a:rPr sz="1400" spc="-5" dirty="0">
                <a:solidFill>
                  <a:prstClr val="black"/>
                </a:solidFill>
                <a:latin typeface="Arial"/>
                <a:cs typeface="Arial"/>
              </a:rPr>
              <a:t>Over </a:t>
            </a:r>
            <a:r>
              <a:rPr sz="1400" dirty="0">
                <a:solidFill>
                  <a:prstClr val="black"/>
                </a:solidFill>
                <a:latin typeface="Arial"/>
                <a:cs typeface="Arial"/>
              </a:rPr>
              <a:t>2,000  </a:t>
            </a:r>
            <a:r>
              <a:rPr sz="1400" spc="-5" dirty="0">
                <a:solidFill>
                  <a:prstClr val="black"/>
                </a:solidFill>
                <a:latin typeface="Arial"/>
                <a:cs typeface="Arial"/>
              </a:rPr>
              <a:t>individuals  </a:t>
            </a:r>
            <a:r>
              <a:rPr sz="1400" dirty="0">
                <a:solidFill>
                  <a:prstClr val="black"/>
                </a:solidFill>
                <a:latin typeface="Arial"/>
                <a:cs typeface="Arial"/>
              </a:rPr>
              <a:t>are</a:t>
            </a:r>
            <a:r>
              <a:rPr sz="1400" spc="-105" dirty="0">
                <a:solidFill>
                  <a:prstClr val="black"/>
                </a:solidFill>
                <a:latin typeface="Arial"/>
                <a:cs typeface="Arial"/>
              </a:rPr>
              <a:t> </a:t>
            </a:r>
            <a:r>
              <a:rPr sz="1400" dirty="0">
                <a:solidFill>
                  <a:prstClr val="black"/>
                </a:solidFill>
                <a:latin typeface="Arial"/>
                <a:cs typeface="Arial"/>
              </a:rPr>
              <a:t>homeless  or housing  insecure.</a:t>
            </a:r>
            <a:endParaRPr sz="1400">
              <a:solidFill>
                <a:prstClr val="black"/>
              </a:solidFill>
              <a:latin typeface="Arial"/>
              <a:cs typeface="Arial"/>
            </a:endParaRPr>
          </a:p>
          <a:p>
            <a:pPr marL="155575" marR="5080"/>
            <a:r>
              <a:rPr sz="1400" spc="5" dirty="0">
                <a:solidFill>
                  <a:prstClr val="black"/>
                </a:solidFill>
                <a:latin typeface="Arial"/>
                <a:cs typeface="Arial"/>
              </a:rPr>
              <a:t>What </a:t>
            </a:r>
            <a:r>
              <a:rPr sz="1400" dirty="0">
                <a:solidFill>
                  <a:prstClr val="black"/>
                </a:solidFill>
                <a:latin typeface="Arial"/>
                <a:cs typeface="Arial"/>
              </a:rPr>
              <a:t>can </a:t>
            </a:r>
            <a:r>
              <a:rPr sz="1400" spc="-10" dirty="0">
                <a:solidFill>
                  <a:prstClr val="black"/>
                </a:solidFill>
                <a:latin typeface="Arial"/>
                <a:cs typeface="Arial"/>
              </a:rPr>
              <a:t>we  </a:t>
            </a:r>
            <a:r>
              <a:rPr sz="1400" dirty="0">
                <a:solidFill>
                  <a:prstClr val="black"/>
                </a:solidFill>
                <a:latin typeface="Arial"/>
                <a:cs typeface="Arial"/>
              </a:rPr>
              <a:t>do to better  their health  outcomes  </a:t>
            </a:r>
            <a:r>
              <a:rPr sz="1400" spc="-5" dirty="0">
                <a:solidFill>
                  <a:prstClr val="black"/>
                </a:solidFill>
                <a:latin typeface="Arial"/>
                <a:cs typeface="Arial"/>
              </a:rPr>
              <a:t>while</a:t>
            </a:r>
            <a:r>
              <a:rPr sz="1400" spc="-50" dirty="0">
                <a:solidFill>
                  <a:prstClr val="black"/>
                </a:solidFill>
                <a:latin typeface="Arial"/>
                <a:cs typeface="Arial"/>
              </a:rPr>
              <a:t> </a:t>
            </a:r>
            <a:r>
              <a:rPr sz="1400" spc="-5" dirty="0">
                <a:solidFill>
                  <a:prstClr val="black"/>
                </a:solidFill>
                <a:latin typeface="Arial"/>
                <a:cs typeface="Arial"/>
              </a:rPr>
              <a:t>lowering  TCOC?</a:t>
            </a:r>
            <a:endParaRPr sz="1400">
              <a:solidFill>
                <a:prstClr val="black"/>
              </a:solidFill>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86813" y="152146"/>
            <a:ext cx="6547484" cy="482600"/>
          </a:xfrm>
          <a:prstGeom prst="rect">
            <a:avLst/>
          </a:prstGeom>
        </p:spPr>
        <p:txBody>
          <a:bodyPr vert="horz" wrap="square" lIns="0" tIns="12700" rIns="0" bIns="0" rtlCol="0">
            <a:spAutoFit/>
          </a:bodyPr>
          <a:lstStyle/>
          <a:p>
            <a:pPr marL="12700">
              <a:spcBef>
                <a:spcPts val="100"/>
              </a:spcBef>
            </a:pPr>
            <a:r>
              <a:rPr sz="3000" spc="-25" dirty="0"/>
              <a:t>Lowering </a:t>
            </a:r>
            <a:r>
              <a:rPr sz="3000" spc="-80" dirty="0"/>
              <a:t>Total </a:t>
            </a:r>
            <a:r>
              <a:rPr sz="3000" spc="-25" dirty="0"/>
              <a:t>Cost </a:t>
            </a:r>
            <a:r>
              <a:rPr sz="3000" spc="-10" dirty="0"/>
              <a:t>of </a:t>
            </a:r>
            <a:r>
              <a:rPr sz="3000" spc="-25" dirty="0"/>
              <a:t>Care</a:t>
            </a:r>
            <a:r>
              <a:rPr sz="3000" spc="-245" dirty="0"/>
              <a:t> </a:t>
            </a:r>
            <a:r>
              <a:rPr sz="3000" spc="-30" dirty="0"/>
              <a:t>7/1/22-6/30/23</a:t>
            </a:r>
            <a:endParaRPr sz="3000"/>
          </a:p>
        </p:txBody>
      </p:sp>
      <p:sp>
        <p:nvSpPr>
          <p:cNvPr id="3" name="object 3"/>
          <p:cNvSpPr txBox="1"/>
          <p:nvPr/>
        </p:nvSpPr>
        <p:spPr>
          <a:xfrm>
            <a:off x="9857358" y="6427114"/>
            <a:ext cx="102870" cy="197490"/>
          </a:xfrm>
          <a:prstGeom prst="rect">
            <a:avLst/>
          </a:prstGeom>
        </p:spPr>
        <p:txBody>
          <a:bodyPr vert="horz" wrap="square" lIns="0" tIns="12700" rIns="0" bIns="0" rtlCol="0">
            <a:spAutoFit/>
          </a:bodyPr>
          <a:lstStyle/>
          <a:p>
            <a:pPr marL="12700">
              <a:spcBef>
                <a:spcPts val="100"/>
              </a:spcBef>
            </a:pPr>
            <a:r>
              <a:rPr sz="1200" dirty="0">
                <a:solidFill>
                  <a:srgbClr val="888888"/>
                </a:solidFill>
                <a:latin typeface="Calibri"/>
                <a:cs typeface="Calibri"/>
              </a:rPr>
              <a:t>6</a:t>
            </a:r>
            <a:endParaRPr sz="1200">
              <a:solidFill>
                <a:prstClr val="black"/>
              </a:solidFill>
              <a:latin typeface="Calibri"/>
              <a:cs typeface="Calibri"/>
            </a:endParaRPr>
          </a:p>
        </p:txBody>
      </p:sp>
      <p:sp>
        <p:nvSpPr>
          <p:cNvPr id="4" name="object 4"/>
          <p:cNvSpPr/>
          <p:nvPr/>
        </p:nvSpPr>
        <p:spPr>
          <a:xfrm>
            <a:off x="4409694" y="1969770"/>
            <a:ext cx="3183890" cy="2877820"/>
          </a:xfrm>
          <a:custGeom>
            <a:avLst/>
            <a:gdLst/>
            <a:ahLst/>
            <a:cxnLst/>
            <a:rect l="l" t="t" r="r" b="b"/>
            <a:pathLst>
              <a:path w="3183890" h="2877820">
                <a:moveTo>
                  <a:pt x="0" y="1099057"/>
                </a:moveTo>
                <a:lnTo>
                  <a:pt x="1591818" y="0"/>
                </a:lnTo>
                <a:lnTo>
                  <a:pt x="3183635" y="1099057"/>
                </a:lnTo>
                <a:lnTo>
                  <a:pt x="2575560" y="2877311"/>
                </a:lnTo>
                <a:lnTo>
                  <a:pt x="608076" y="2877311"/>
                </a:lnTo>
                <a:lnTo>
                  <a:pt x="0" y="1099057"/>
                </a:lnTo>
                <a:close/>
              </a:path>
            </a:pathLst>
          </a:custGeom>
          <a:ln w="28575">
            <a:solidFill>
              <a:srgbClr val="000000"/>
            </a:solidFill>
          </a:ln>
        </p:spPr>
        <p:txBody>
          <a:bodyPr wrap="square" lIns="0" tIns="0" rIns="0" bIns="0" rtlCol="0"/>
          <a:lstStyle/>
          <a:p>
            <a:endParaRPr>
              <a:solidFill>
                <a:prstClr val="black"/>
              </a:solidFill>
              <a:latin typeface="Calibri"/>
            </a:endParaRPr>
          </a:p>
        </p:txBody>
      </p:sp>
      <p:sp>
        <p:nvSpPr>
          <p:cNvPr id="5" name="object 5"/>
          <p:cNvSpPr/>
          <p:nvPr/>
        </p:nvSpPr>
        <p:spPr>
          <a:xfrm>
            <a:off x="4898135" y="1394460"/>
            <a:ext cx="2359660" cy="1109980"/>
          </a:xfrm>
          <a:custGeom>
            <a:avLst/>
            <a:gdLst/>
            <a:ahLst/>
            <a:cxnLst/>
            <a:rect l="l" t="t" r="r" b="b"/>
            <a:pathLst>
              <a:path w="2359660" h="1109980">
                <a:moveTo>
                  <a:pt x="1179576" y="0"/>
                </a:moveTo>
                <a:lnTo>
                  <a:pt x="1114851" y="820"/>
                </a:lnTo>
                <a:lnTo>
                  <a:pt x="1051039" y="3255"/>
                </a:lnTo>
                <a:lnTo>
                  <a:pt x="988230" y="7261"/>
                </a:lnTo>
                <a:lnTo>
                  <a:pt x="926514" y="12797"/>
                </a:lnTo>
                <a:lnTo>
                  <a:pt x="865981" y="19819"/>
                </a:lnTo>
                <a:lnTo>
                  <a:pt x="806720" y="28285"/>
                </a:lnTo>
                <a:lnTo>
                  <a:pt x="748821" y="38153"/>
                </a:lnTo>
                <a:lnTo>
                  <a:pt x="692375" y="49382"/>
                </a:lnTo>
                <a:lnTo>
                  <a:pt x="637471" y="61927"/>
                </a:lnTo>
                <a:lnTo>
                  <a:pt x="584199" y="75748"/>
                </a:lnTo>
                <a:lnTo>
                  <a:pt x="532650" y="90801"/>
                </a:lnTo>
                <a:lnTo>
                  <a:pt x="482912" y="107045"/>
                </a:lnTo>
                <a:lnTo>
                  <a:pt x="435077" y="124437"/>
                </a:lnTo>
                <a:lnTo>
                  <a:pt x="389233" y="142935"/>
                </a:lnTo>
                <a:lnTo>
                  <a:pt x="345471" y="162496"/>
                </a:lnTo>
                <a:lnTo>
                  <a:pt x="303881" y="183078"/>
                </a:lnTo>
                <a:lnTo>
                  <a:pt x="264552" y="204639"/>
                </a:lnTo>
                <a:lnTo>
                  <a:pt x="227575" y="227136"/>
                </a:lnTo>
                <a:lnTo>
                  <a:pt x="193040" y="250528"/>
                </a:lnTo>
                <a:lnTo>
                  <a:pt x="161035" y="274771"/>
                </a:lnTo>
                <a:lnTo>
                  <a:pt x="131653" y="299824"/>
                </a:lnTo>
                <a:lnTo>
                  <a:pt x="81110" y="352188"/>
                </a:lnTo>
                <a:lnTo>
                  <a:pt x="42132" y="407281"/>
                </a:lnTo>
                <a:lnTo>
                  <a:pt x="15437" y="464766"/>
                </a:lnTo>
                <a:lnTo>
                  <a:pt x="1745" y="524303"/>
                </a:lnTo>
                <a:lnTo>
                  <a:pt x="0" y="554736"/>
                </a:lnTo>
                <a:lnTo>
                  <a:pt x="1745" y="585168"/>
                </a:lnTo>
                <a:lnTo>
                  <a:pt x="15437" y="644705"/>
                </a:lnTo>
                <a:lnTo>
                  <a:pt x="42132" y="702190"/>
                </a:lnTo>
                <a:lnTo>
                  <a:pt x="81110" y="757283"/>
                </a:lnTo>
                <a:lnTo>
                  <a:pt x="131653" y="809647"/>
                </a:lnTo>
                <a:lnTo>
                  <a:pt x="161036" y="834700"/>
                </a:lnTo>
                <a:lnTo>
                  <a:pt x="193040" y="858943"/>
                </a:lnTo>
                <a:lnTo>
                  <a:pt x="227575" y="882335"/>
                </a:lnTo>
                <a:lnTo>
                  <a:pt x="264552" y="904832"/>
                </a:lnTo>
                <a:lnTo>
                  <a:pt x="303881" y="926393"/>
                </a:lnTo>
                <a:lnTo>
                  <a:pt x="345471" y="946975"/>
                </a:lnTo>
                <a:lnTo>
                  <a:pt x="389233" y="966536"/>
                </a:lnTo>
                <a:lnTo>
                  <a:pt x="435077" y="985034"/>
                </a:lnTo>
                <a:lnTo>
                  <a:pt x="482912" y="1002426"/>
                </a:lnTo>
                <a:lnTo>
                  <a:pt x="532650" y="1018670"/>
                </a:lnTo>
                <a:lnTo>
                  <a:pt x="584200" y="1033723"/>
                </a:lnTo>
                <a:lnTo>
                  <a:pt x="637471" y="1047544"/>
                </a:lnTo>
                <a:lnTo>
                  <a:pt x="692375" y="1060089"/>
                </a:lnTo>
                <a:lnTo>
                  <a:pt x="748821" y="1071318"/>
                </a:lnTo>
                <a:lnTo>
                  <a:pt x="806720" y="1081186"/>
                </a:lnTo>
                <a:lnTo>
                  <a:pt x="865981" y="1089652"/>
                </a:lnTo>
                <a:lnTo>
                  <a:pt x="926514" y="1096674"/>
                </a:lnTo>
                <a:lnTo>
                  <a:pt x="988230" y="1102210"/>
                </a:lnTo>
                <a:lnTo>
                  <a:pt x="1051039" y="1106216"/>
                </a:lnTo>
                <a:lnTo>
                  <a:pt x="1114851" y="1108651"/>
                </a:lnTo>
                <a:lnTo>
                  <a:pt x="1179576" y="1109472"/>
                </a:lnTo>
                <a:lnTo>
                  <a:pt x="1244300" y="1108651"/>
                </a:lnTo>
                <a:lnTo>
                  <a:pt x="1308112" y="1106216"/>
                </a:lnTo>
                <a:lnTo>
                  <a:pt x="1370921" y="1102210"/>
                </a:lnTo>
                <a:lnTo>
                  <a:pt x="1432637" y="1096674"/>
                </a:lnTo>
                <a:lnTo>
                  <a:pt x="1493170" y="1089652"/>
                </a:lnTo>
                <a:lnTo>
                  <a:pt x="1552431" y="1081186"/>
                </a:lnTo>
                <a:lnTo>
                  <a:pt x="1610330" y="1071318"/>
                </a:lnTo>
                <a:lnTo>
                  <a:pt x="1666776" y="1060089"/>
                </a:lnTo>
                <a:lnTo>
                  <a:pt x="1721680" y="1047544"/>
                </a:lnTo>
                <a:lnTo>
                  <a:pt x="1774952" y="1033723"/>
                </a:lnTo>
                <a:lnTo>
                  <a:pt x="1826501" y="1018670"/>
                </a:lnTo>
                <a:lnTo>
                  <a:pt x="1876239" y="1002426"/>
                </a:lnTo>
                <a:lnTo>
                  <a:pt x="1924074" y="985034"/>
                </a:lnTo>
                <a:lnTo>
                  <a:pt x="1969918" y="966536"/>
                </a:lnTo>
                <a:lnTo>
                  <a:pt x="2013680" y="946975"/>
                </a:lnTo>
                <a:lnTo>
                  <a:pt x="2055270" y="926393"/>
                </a:lnTo>
                <a:lnTo>
                  <a:pt x="2094599" y="904832"/>
                </a:lnTo>
                <a:lnTo>
                  <a:pt x="2131576" y="882335"/>
                </a:lnTo>
                <a:lnTo>
                  <a:pt x="2166111" y="858943"/>
                </a:lnTo>
                <a:lnTo>
                  <a:pt x="2198116" y="834700"/>
                </a:lnTo>
                <a:lnTo>
                  <a:pt x="2227498" y="809647"/>
                </a:lnTo>
                <a:lnTo>
                  <a:pt x="2278041" y="757283"/>
                </a:lnTo>
                <a:lnTo>
                  <a:pt x="2317019" y="702190"/>
                </a:lnTo>
                <a:lnTo>
                  <a:pt x="2343714" y="644705"/>
                </a:lnTo>
                <a:lnTo>
                  <a:pt x="2357406" y="585168"/>
                </a:lnTo>
                <a:lnTo>
                  <a:pt x="2359152" y="554736"/>
                </a:lnTo>
                <a:lnTo>
                  <a:pt x="2357406" y="524303"/>
                </a:lnTo>
                <a:lnTo>
                  <a:pt x="2343714" y="464766"/>
                </a:lnTo>
                <a:lnTo>
                  <a:pt x="2317019" y="407281"/>
                </a:lnTo>
                <a:lnTo>
                  <a:pt x="2278041" y="352188"/>
                </a:lnTo>
                <a:lnTo>
                  <a:pt x="2227498" y="299824"/>
                </a:lnTo>
                <a:lnTo>
                  <a:pt x="2198115" y="274771"/>
                </a:lnTo>
                <a:lnTo>
                  <a:pt x="2166111" y="250528"/>
                </a:lnTo>
                <a:lnTo>
                  <a:pt x="2131576" y="227136"/>
                </a:lnTo>
                <a:lnTo>
                  <a:pt x="2094599" y="204639"/>
                </a:lnTo>
                <a:lnTo>
                  <a:pt x="2055270" y="183078"/>
                </a:lnTo>
                <a:lnTo>
                  <a:pt x="2013680" y="162496"/>
                </a:lnTo>
                <a:lnTo>
                  <a:pt x="1969918" y="142935"/>
                </a:lnTo>
                <a:lnTo>
                  <a:pt x="1924074" y="124437"/>
                </a:lnTo>
                <a:lnTo>
                  <a:pt x="1876239" y="107045"/>
                </a:lnTo>
                <a:lnTo>
                  <a:pt x="1826501" y="90801"/>
                </a:lnTo>
                <a:lnTo>
                  <a:pt x="1774952" y="75748"/>
                </a:lnTo>
                <a:lnTo>
                  <a:pt x="1721680" y="61927"/>
                </a:lnTo>
                <a:lnTo>
                  <a:pt x="1666776" y="49382"/>
                </a:lnTo>
                <a:lnTo>
                  <a:pt x="1610330" y="38153"/>
                </a:lnTo>
                <a:lnTo>
                  <a:pt x="1552431" y="28285"/>
                </a:lnTo>
                <a:lnTo>
                  <a:pt x="1493170" y="19819"/>
                </a:lnTo>
                <a:lnTo>
                  <a:pt x="1432637" y="12797"/>
                </a:lnTo>
                <a:lnTo>
                  <a:pt x="1370921" y="7261"/>
                </a:lnTo>
                <a:lnTo>
                  <a:pt x="1308112" y="3255"/>
                </a:lnTo>
                <a:lnTo>
                  <a:pt x="1244300" y="820"/>
                </a:lnTo>
                <a:lnTo>
                  <a:pt x="1179576" y="0"/>
                </a:lnTo>
                <a:close/>
              </a:path>
            </a:pathLst>
          </a:custGeom>
          <a:solidFill>
            <a:srgbClr val="D0CECE"/>
          </a:solidFill>
        </p:spPr>
        <p:txBody>
          <a:bodyPr wrap="square" lIns="0" tIns="0" rIns="0" bIns="0" rtlCol="0"/>
          <a:lstStyle/>
          <a:p>
            <a:endParaRPr>
              <a:solidFill>
                <a:prstClr val="black"/>
              </a:solidFill>
              <a:latin typeface="Calibri"/>
            </a:endParaRPr>
          </a:p>
        </p:txBody>
      </p:sp>
      <p:sp>
        <p:nvSpPr>
          <p:cNvPr id="6" name="object 6"/>
          <p:cNvSpPr/>
          <p:nvPr/>
        </p:nvSpPr>
        <p:spPr>
          <a:xfrm>
            <a:off x="4898135" y="1394460"/>
            <a:ext cx="2359660" cy="1109980"/>
          </a:xfrm>
          <a:custGeom>
            <a:avLst/>
            <a:gdLst/>
            <a:ahLst/>
            <a:cxnLst/>
            <a:rect l="l" t="t" r="r" b="b"/>
            <a:pathLst>
              <a:path w="2359660" h="1109980">
                <a:moveTo>
                  <a:pt x="0" y="554736"/>
                </a:moveTo>
                <a:lnTo>
                  <a:pt x="6920" y="494299"/>
                </a:lnTo>
                <a:lnTo>
                  <a:pt x="27204" y="435746"/>
                </a:lnTo>
                <a:lnTo>
                  <a:pt x="60130" y="379415"/>
                </a:lnTo>
                <a:lnTo>
                  <a:pt x="104981" y="325643"/>
                </a:lnTo>
                <a:lnTo>
                  <a:pt x="161035" y="274771"/>
                </a:lnTo>
                <a:lnTo>
                  <a:pt x="193040" y="250528"/>
                </a:lnTo>
                <a:lnTo>
                  <a:pt x="227575" y="227136"/>
                </a:lnTo>
                <a:lnTo>
                  <a:pt x="264552" y="204639"/>
                </a:lnTo>
                <a:lnTo>
                  <a:pt x="303881" y="183078"/>
                </a:lnTo>
                <a:lnTo>
                  <a:pt x="345471" y="162496"/>
                </a:lnTo>
                <a:lnTo>
                  <a:pt x="389233" y="142935"/>
                </a:lnTo>
                <a:lnTo>
                  <a:pt x="435077" y="124437"/>
                </a:lnTo>
                <a:lnTo>
                  <a:pt x="482912" y="107045"/>
                </a:lnTo>
                <a:lnTo>
                  <a:pt x="532650" y="90801"/>
                </a:lnTo>
                <a:lnTo>
                  <a:pt x="584199" y="75748"/>
                </a:lnTo>
                <a:lnTo>
                  <a:pt x="637471" y="61927"/>
                </a:lnTo>
                <a:lnTo>
                  <a:pt x="692375" y="49382"/>
                </a:lnTo>
                <a:lnTo>
                  <a:pt x="748821" y="38153"/>
                </a:lnTo>
                <a:lnTo>
                  <a:pt x="806720" y="28285"/>
                </a:lnTo>
                <a:lnTo>
                  <a:pt x="865981" y="19819"/>
                </a:lnTo>
                <a:lnTo>
                  <a:pt x="926514" y="12797"/>
                </a:lnTo>
                <a:lnTo>
                  <a:pt x="988230" y="7261"/>
                </a:lnTo>
                <a:lnTo>
                  <a:pt x="1051039" y="3255"/>
                </a:lnTo>
                <a:lnTo>
                  <a:pt x="1114851" y="820"/>
                </a:lnTo>
                <a:lnTo>
                  <a:pt x="1179576" y="0"/>
                </a:lnTo>
                <a:lnTo>
                  <a:pt x="1244300" y="820"/>
                </a:lnTo>
                <a:lnTo>
                  <a:pt x="1308112" y="3255"/>
                </a:lnTo>
                <a:lnTo>
                  <a:pt x="1370921" y="7261"/>
                </a:lnTo>
                <a:lnTo>
                  <a:pt x="1432637" y="12797"/>
                </a:lnTo>
                <a:lnTo>
                  <a:pt x="1493170" y="19819"/>
                </a:lnTo>
                <a:lnTo>
                  <a:pt x="1552431" y="28285"/>
                </a:lnTo>
                <a:lnTo>
                  <a:pt x="1610330" y="38153"/>
                </a:lnTo>
                <a:lnTo>
                  <a:pt x="1666776" y="49382"/>
                </a:lnTo>
                <a:lnTo>
                  <a:pt x="1721680" y="61927"/>
                </a:lnTo>
                <a:lnTo>
                  <a:pt x="1774952" y="75748"/>
                </a:lnTo>
                <a:lnTo>
                  <a:pt x="1826501" y="90801"/>
                </a:lnTo>
                <a:lnTo>
                  <a:pt x="1876239" y="107045"/>
                </a:lnTo>
                <a:lnTo>
                  <a:pt x="1924074" y="124437"/>
                </a:lnTo>
                <a:lnTo>
                  <a:pt x="1969918" y="142935"/>
                </a:lnTo>
                <a:lnTo>
                  <a:pt x="2013680" y="162496"/>
                </a:lnTo>
                <a:lnTo>
                  <a:pt x="2055270" y="183078"/>
                </a:lnTo>
                <a:lnTo>
                  <a:pt x="2094599" y="204639"/>
                </a:lnTo>
                <a:lnTo>
                  <a:pt x="2131576" y="227136"/>
                </a:lnTo>
                <a:lnTo>
                  <a:pt x="2166111" y="250528"/>
                </a:lnTo>
                <a:lnTo>
                  <a:pt x="2198115" y="274771"/>
                </a:lnTo>
                <a:lnTo>
                  <a:pt x="2227498" y="299824"/>
                </a:lnTo>
                <a:lnTo>
                  <a:pt x="2278041" y="352188"/>
                </a:lnTo>
                <a:lnTo>
                  <a:pt x="2317019" y="407281"/>
                </a:lnTo>
                <a:lnTo>
                  <a:pt x="2343714" y="464766"/>
                </a:lnTo>
                <a:lnTo>
                  <a:pt x="2357406" y="524303"/>
                </a:lnTo>
                <a:lnTo>
                  <a:pt x="2359152" y="554736"/>
                </a:lnTo>
                <a:lnTo>
                  <a:pt x="2357406" y="585168"/>
                </a:lnTo>
                <a:lnTo>
                  <a:pt x="2343714" y="644705"/>
                </a:lnTo>
                <a:lnTo>
                  <a:pt x="2317019" y="702190"/>
                </a:lnTo>
                <a:lnTo>
                  <a:pt x="2278041" y="757283"/>
                </a:lnTo>
                <a:lnTo>
                  <a:pt x="2227498" y="809647"/>
                </a:lnTo>
                <a:lnTo>
                  <a:pt x="2198116" y="834700"/>
                </a:lnTo>
                <a:lnTo>
                  <a:pt x="2166111" y="858943"/>
                </a:lnTo>
                <a:lnTo>
                  <a:pt x="2131576" y="882335"/>
                </a:lnTo>
                <a:lnTo>
                  <a:pt x="2094599" y="904832"/>
                </a:lnTo>
                <a:lnTo>
                  <a:pt x="2055270" y="926393"/>
                </a:lnTo>
                <a:lnTo>
                  <a:pt x="2013680" y="946975"/>
                </a:lnTo>
                <a:lnTo>
                  <a:pt x="1969918" y="966536"/>
                </a:lnTo>
                <a:lnTo>
                  <a:pt x="1924074" y="985034"/>
                </a:lnTo>
                <a:lnTo>
                  <a:pt x="1876239" y="1002426"/>
                </a:lnTo>
                <a:lnTo>
                  <a:pt x="1826501" y="1018670"/>
                </a:lnTo>
                <a:lnTo>
                  <a:pt x="1774952" y="1033723"/>
                </a:lnTo>
                <a:lnTo>
                  <a:pt x="1721680" y="1047544"/>
                </a:lnTo>
                <a:lnTo>
                  <a:pt x="1666776" y="1060089"/>
                </a:lnTo>
                <a:lnTo>
                  <a:pt x="1610330" y="1071318"/>
                </a:lnTo>
                <a:lnTo>
                  <a:pt x="1552431" y="1081186"/>
                </a:lnTo>
                <a:lnTo>
                  <a:pt x="1493170" y="1089652"/>
                </a:lnTo>
                <a:lnTo>
                  <a:pt x="1432637" y="1096674"/>
                </a:lnTo>
                <a:lnTo>
                  <a:pt x="1370921" y="1102210"/>
                </a:lnTo>
                <a:lnTo>
                  <a:pt x="1308112" y="1106216"/>
                </a:lnTo>
                <a:lnTo>
                  <a:pt x="1244300" y="1108651"/>
                </a:lnTo>
                <a:lnTo>
                  <a:pt x="1179576" y="1109472"/>
                </a:lnTo>
                <a:lnTo>
                  <a:pt x="1114851" y="1108651"/>
                </a:lnTo>
                <a:lnTo>
                  <a:pt x="1051039" y="1106216"/>
                </a:lnTo>
                <a:lnTo>
                  <a:pt x="988230" y="1102210"/>
                </a:lnTo>
                <a:lnTo>
                  <a:pt x="926514" y="1096674"/>
                </a:lnTo>
                <a:lnTo>
                  <a:pt x="865981" y="1089652"/>
                </a:lnTo>
                <a:lnTo>
                  <a:pt x="806720" y="1081186"/>
                </a:lnTo>
                <a:lnTo>
                  <a:pt x="748821" y="1071318"/>
                </a:lnTo>
                <a:lnTo>
                  <a:pt x="692375" y="1060089"/>
                </a:lnTo>
                <a:lnTo>
                  <a:pt x="637471" y="1047544"/>
                </a:lnTo>
                <a:lnTo>
                  <a:pt x="584200" y="1033723"/>
                </a:lnTo>
                <a:lnTo>
                  <a:pt x="532650" y="1018670"/>
                </a:lnTo>
                <a:lnTo>
                  <a:pt x="482912" y="1002426"/>
                </a:lnTo>
                <a:lnTo>
                  <a:pt x="435077" y="985034"/>
                </a:lnTo>
                <a:lnTo>
                  <a:pt x="389233" y="966536"/>
                </a:lnTo>
                <a:lnTo>
                  <a:pt x="345471" y="946975"/>
                </a:lnTo>
                <a:lnTo>
                  <a:pt x="303881" y="926393"/>
                </a:lnTo>
                <a:lnTo>
                  <a:pt x="264552" y="904832"/>
                </a:lnTo>
                <a:lnTo>
                  <a:pt x="227575" y="882335"/>
                </a:lnTo>
                <a:lnTo>
                  <a:pt x="193040" y="858943"/>
                </a:lnTo>
                <a:lnTo>
                  <a:pt x="161036" y="834700"/>
                </a:lnTo>
                <a:lnTo>
                  <a:pt x="131653" y="809647"/>
                </a:lnTo>
                <a:lnTo>
                  <a:pt x="81110" y="757283"/>
                </a:lnTo>
                <a:lnTo>
                  <a:pt x="42132" y="702190"/>
                </a:lnTo>
                <a:lnTo>
                  <a:pt x="15437" y="644705"/>
                </a:lnTo>
                <a:lnTo>
                  <a:pt x="1745" y="585168"/>
                </a:lnTo>
                <a:lnTo>
                  <a:pt x="0" y="554736"/>
                </a:lnTo>
                <a:close/>
              </a:path>
            </a:pathLst>
          </a:custGeom>
          <a:ln w="9525">
            <a:solidFill>
              <a:srgbClr val="000000"/>
            </a:solidFill>
          </a:ln>
        </p:spPr>
        <p:txBody>
          <a:bodyPr wrap="square" lIns="0" tIns="0" rIns="0" bIns="0" rtlCol="0"/>
          <a:lstStyle/>
          <a:p>
            <a:endParaRPr>
              <a:solidFill>
                <a:prstClr val="black"/>
              </a:solidFill>
              <a:latin typeface="Calibri"/>
            </a:endParaRPr>
          </a:p>
        </p:txBody>
      </p:sp>
      <p:sp>
        <p:nvSpPr>
          <p:cNvPr id="7" name="object 7"/>
          <p:cNvSpPr txBox="1"/>
          <p:nvPr/>
        </p:nvSpPr>
        <p:spPr>
          <a:xfrm>
            <a:off x="5217034" y="1600963"/>
            <a:ext cx="1722755" cy="228909"/>
          </a:xfrm>
          <a:prstGeom prst="rect">
            <a:avLst/>
          </a:prstGeom>
        </p:spPr>
        <p:txBody>
          <a:bodyPr vert="horz" wrap="square" lIns="0" tIns="13335" rIns="0" bIns="0" rtlCol="0">
            <a:spAutoFit/>
          </a:bodyPr>
          <a:lstStyle/>
          <a:p>
            <a:pPr marL="12700">
              <a:spcBef>
                <a:spcPts val="105"/>
              </a:spcBef>
            </a:pPr>
            <a:r>
              <a:rPr sz="1400" dirty="0">
                <a:solidFill>
                  <a:prstClr val="black"/>
                </a:solidFill>
                <a:latin typeface="Arial"/>
                <a:cs typeface="Arial"/>
              </a:rPr>
              <a:t>58 Unique</a:t>
            </a:r>
            <a:r>
              <a:rPr sz="1400" spc="-80" dirty="0">
                <a:solidFill>
                  <a:prstClr val="black"/>
                </a:solidFill>
                <a:latin typeface="Arial"/>
                <a:cs typeface="Arial"/>
              </a:rPr>
              <a:t> </a:t>
            </a:r>
            <a:r>
              <a:rPr sz="1400" spc="-5" dirty="0">
                <a:solidFill>
                  <a:prstClr val="black"/>
                </a:solidFill>
                <a:latin typeface="Arial"/>
                <a:cs typeface="Arial"/>
              </a:rPr>
              <a:t>Individuals</a:t>
            </a:r>
            <a:endParaRPr sz="1400">
              <a:solidFill>
                <a:prstClr val="black"/>
              </a:solidFill>
              <a:latin typeface="Arial"/>
              <a:cs typeface="Arial"/>
            </a:endParaRPr>
          </a:p>
        </p:txBody>
      </p:sp>
      <p:sp>
        <p:nvSpPr>
          <p:cNvPr id="8" name="object 8"/>
          <p:cNvSpPr txBox="1"/>
          <p:nvPr/>
        </p:nvSpPr>
        <p:spPr>
          <a:xfrm>
            <a:off x="5093589" y="2027378"/>
            <a:ext cx="1969770" cy="228909"/>
          </a:xfrm>
          <a:prstGeom prst="rect">
            <a:avLst/>
          </a:prstGeom>
        </p:spPr>
        <p:txBody>
          <a:bodyPr vert="horz" wrap="square" lIns="0" tIns="13335" rIns="0" bIns="0" rtlCol="0">
            <a:spAutoFit/>
          </a:bodyPr>
          <a:lstStyle/>
          <a:p>
            <a:pPr marL="12700">
              <a:spcBef>
                <a:spcPts val="105"/>
              </a:spcBef>
            </a:pPr>
            <a:r>
              <a:rPr sz="1400" dirty="0">
                <a:solidFill>
                  <a:prstClr val="black"/>
                </a:solidFill>
                <a:latin typeface="Arial"/>
                <a:cs typeface="Arial"/>
              </a:rPr>
              <a:t>43% Reduction in</a:t>
            </a:r>
            <a:r>
              <a:rPr sz="1400" spc="-130" dirty="0">
                <a:solidFill>
                  <a:prstClr val="black"/>
                </a:solidFill>
                <a:latin typeface="Arial"/>
                <a:cs typeface="Arial"/>
              </a:rPr>
              <a:t> </a:t>
            </a:r>
            <a:r>
              <a:rPr sz="1400" spc="-5" dirty="0">
                <a:solidFill>
                  <a:prstClr val="black"/>
                </a:solidFill>
                <a:latin typeface="Arial"/>
                <a:cs typeface="Arial"/>
              </a:rPr>
              <a:t>TCOC</a:t>
            </a:r>
            <a:endParaRPr sz="1400">
              <a:solidFill>
                <a:prstClr val="black"/>
              </a:solidFill>
              <a:latin typeface="Arial"/>
              <a:cs typeface="Arial"/>
            </a:endParaRPr>
          </a:p>
        </p:txBody>
      </p:sp>
      <p:sp>
        <p:nvSpPr>
          <p:cNvPr id="9" name="object 9"/>
          <p:cNvSpPr/>
          <p:nvPr/>
        </p:nvSpPr>
        <p:spPr>
          <a:xfrm>
            <a:off x="3654551" y="2534411"/>
            <a:ext cx="1568450" cy="1109980"/>
          </a:xfrm>
          <a:custGeom>
            <a:avLst/>
            <a:gdLst/>
            <a:ahLst/>
            <a:cxnLst/>
            <a:rect l="l" t="t" r="r" b="b"/>
            <a:pathLst>
              <a:path w="1568450" h="1109979">
                <a:moveTo>
                  <a:pt x="784098" y="0"/>
                </a:moveTo>
                <a:lnTo>
                  <a:pt x="728097" y="1393"/>
                </a:lnTo>
                <a:lnTo>
                  <a:pt x="673161" y="5509"/>
                </a:lnTo>
                <a:lnTo>
                  <a:pt x="619420" y="12256"/>
                </a:lnTo>
                <a:lnTo>
                  <a:pt x="567007" y="21538"/>
                </a:lnTo>
                <a:lnTo>
                  <a:pt x="516056" y="33261"/>
                </a:lnTo>
                <a:lnTo>
                  <a:pt x="466698" y="47333"/>
                </a:lnTo>
                <a:lnTo>
                  <a:pt x="419067" y="63659"/>
                </a:lnTo>
                <a:lnTo>
                  <a:pt x="373295" y="82144"/>
                </a:lnTo>
                <a:lnTo>
                  <a:pt x="329514" y="102695"/>
                </a:lnTo>
                <a:lnTo>
                  <a:pt x="287858" y="125219"/>
                </a:lnTo>
                <a:lnTo>
                  <a:pt x="248459" y="149620"/>
                </a:lnTo>
                <a:lnTo>
                  <a:pt x="211450" y="175806"/>
                </a:lnTo>
                <a:lnTo>
                  <a:pt x="176962" y="203682"/>
                </a:lnTo>
                <a:lnTo>
                  <a:pt x="145130" y="233154"/>
                </a:lnTo>
                <a:lnTo>
                  <a:pt x="116086" y="264129"/>
                </a:lnTo>
                <a:lnTo>
                  <a:pt x="89961" y="296512"/>
                </a:lnTo>
                <a:lnTo>
                  <a:pt x="66890" y="330209"/>
                </a:lnTo>
                <a:lnTo>
                  <a:pt x="47004" y="365127"/>
                </a:lnTo>
                <a:lnTo>
                  <a:pt x="30436" y="401171"/>
                </a:lnTo>
                <a:lnTo>
                  <a:pt x="17319" y="438248"/>
                </a:lnTo>
                <a:lnTo>
                  <a:pt x="7785" y="476264"/>
                </a:lnTo>
                <a:lnTo>
                  <a:pt x="1968" y="515124"/>
                </a:lnTo>
                <a:lnTo>
                  <a:pt x="0" y="554736"/>
                </a:lnTo>
                <a:lnTo>
                  <a:pt x="1968" y="594347"/>
                </a:lnTo>
                <a:lnTo>
                  <a:pt x="7785" y="633207"/>
                </a:lnTo>
                <a:lnTo>
                  <a:pt x="17319" y="671223"/>
                </a:lnTo>
                <a:lnTo>
                  <a:pt x="30436" y="708300"/>
                </a:lnTo>
                <a:lnTo>
                  <a:pt x="47004" y="744344"/>
                </a:lnTo>
                <a:lnTo>
                  <a:pt x="66890" y="779262"/>
                </a:lnTo>
                <a:lnTo>
                  <a:pt x="89961" y="812959"/>
                </a:lnTo>
                <a:lnTo>
                  <a:pt x="116086" y="845342"/>
                </a:lnTo>
                <a:lnTo>
                  <a:pt x="145130" y="876317"/>
                </a:lnTo>
                <a:lnTo>
                  <a:pt x="176962" y="905789"/>
                </a:lnTo>
                <a:lnTo>
                  <a:pt x="211450" y="933665"/>
                </a:lnTo>
                <a:lnTo>
                  <a:pt x="248459" y="959851"/>
                </a:lnTo>
                <a:lnTo>
                  <a:pt x="287858" y="984252"/>
                </a:lnTo>
                <a:lnTo>
                  <a:pt x="329514" y="1006776"/>
                </a:lnTo>
                <a:lnTo>
                  <a:pt x="373295" y="1027327"/>
                </a:lnTo>
                <a:lnTo>
                  <a:pt x="419067" y="1045812"/>
                </a:lnTo>
                <a:lnTo>
                  <a:pt x="466698" y="1062138"/>
                </a:lnTo>
                <a:lnTo>
                  <a:pt x="516056" y="1076210"/>
                </a:lnTo>
                <a:lnTo>
                  <a:pt x="567007" y="1087933"/>
                </a:lnTo>
                <a:lnTo>
                  <a:pt x="619420" y="1097215"/>
                </a:lnTo>
                <a:lnTo>
                  <a:pt x="673161" y="1103962"/>
                </a:lnTo>
                <a:lnTo>
                  <a:pt x="728097" y="1108078"/>
                </a:lnTo>
                <a:lnTo>
                  <a:pt x="784098" y="1109471"/>
                </a:lnTo>
                <a:lnTo>
                  <a:pt x="840098" y="1108078"/>
                </a:lnTo>
                <a:lnTo>
                  <a:pt x="895034" y="1103962"/>
                </a:lnTo>
                <a:lnTo>
                  <a:pt x="948775" y="1097215"/>
                </a:lnTo>
                <a:lnTo>
                  <a:pt x="1001188" y="1087933"/>
                </a:lnTo>
                <a:lnTo>
                  <a:pt x="1052139" y="1076210"/>
                </a:lnTo>
                <a:lnTo>
                  <a:pt x="1101497" y="1062138"/>
                </a:lnTo>
                <a:lnTo>
                  <a:pt x="1149128" y="1045812"/>
                </a:lnTo>
                <a:lnTo>
                  <a:pt x="1194900" y="1027327"/>
                </a:lnTo>
                <a:lnTo>
                  <a:pt x="1238681" y="1006776"/>
                </a:lnTo>
                <a:lnTo>
                  <a:pt x="1280337" y="984252"/>
                </a:lnTo>
                <a:lnTo>
                  <a:pt x="1319736" y="959851"/>
                </a:lnTo>
                <a:lnTo>
                  <a:pt x="1356745" y="933665"/>
                </a:lnTo>
                <a:lnTo>
                  <a:pt x="1391233" y="905789"/>
                </a:lnTo>
                <a:lnTo>
                  <a:pt x="1423065" y="876317"/>
                </a:lnTo>
                <a:lnTo>
                  <a:pt x="1452109" y="845342"/>
                </a:lnTo>
                <a:lnTo>
                  <a:pt x="1478234" y="812959"/>
                </a:lnTo>
                <a:lnTo>
                  <a:pt x="1501305" y="779262"/>
                </a:lnTo>
                <a:lnTo>
                  <a:pt x="1521191" y="744344"/>
                </a:lnTo>
                <a:lnTo>
                  <a:pt x="1537759" y="708300"/>
                </a:lnTo>
                <a:lnTo>
                  <a:pt x="1550876" y="671223"/>
                </a:lnTo>
                <a:lnTo>
                  <a:pt x="1560410" y="633207"/>
                </a:lnTo>
                <a:lnTo>
                  <a:pt x="1566227" y="594347"/>
                </a:lnTo>
                <a:lnTo>
                  <a:pt x="1568196" y="554736"/>
                </a:lnTo>
                <a:lnTo>
                  <a:pt x="1566227" y="515124"/>
                </a:lnTo>
                <a:lnTo>
                  <a:pt x="1560410" y="476264"/>
                </a:lnTo>
                <a:lnTo>
                  <a:pt x="1550876" y="438248"/>
                </a:lnTo>
                <a:lnTo>
                  <a:pt x="1537759" y="401171"/>
                </a:lnTo>
                <a:lnTo>
                  <a:pt x="1521191" y="365127"/>
                </a:lnTo>
                <a:lnTo>
                  <a:pt x="1501305" y="330209"/>
                </a:lnTo>
                <a:lnTo>
                  <a:pt x="1478234" y="296512"/>
                </a:lnTo>
                <a:lnTo>
                  <a:pt x="1452109" y="264129"/>
                </a:lnTo>
                <a:lnTo>
                  <a:pt x="1423065" y="233154"/>
                </a:lnTo>
                <a:lnTo>
                  <a:pt x="1391233" y="203682"/>
                </a:lnTo>
                <a:lnTo>
                  <a:pt x="1356745" y="175806"/>
                </a:lnTo>
                <a:lnTo>
                  <a:pt x="1319736" y="149620"/>
                </a:lnTo>
                <a:lnTo>
                  <a:pt x="1280337" y="125219"/>
                </a:lnTo>
                <a:lnTo>
                  <a:pt x="1238681" y="102695"/>
                </a:lnTo>
                <a:lnTo>
                  <a:pt x="1194900" y="82144"/>
                </a:lnTo>
                <a:lnTo>
                  <a:pt x="1149128" y="63659"/>
                </a:lnTo>
                <a:lnTo>
                  <a:pt x="1101497" y="47333"/>
                </a:lnTo>
                <a:lnTo>
                  <a:pt x="1052139" y="33261"/>
                </a:lnTo>
                <a:lnTo>
                  <a:pt x="1001188" y="21538"/>
                </a:lnTo>
                <a:lnTo>
                  <a:pt x="948775" y="12256"/>
                </a:lnTo>
                <a:lnTo>
                  <a:pt x="895034" y="5509"/>
                </a:lnTo>
                <a:lnTo>
                  <a:pt x="840098" y="1393"/>
                </a:lnTo>
                <a:lnTo>
                  <a:pt x="784098" y="0"/>
                </a:lnTo>
                <a:close/>
              </a:path>
            </a:pathLst>
          </a:custGeom>
          <a:solidFill>
            <a:srgbClr val="FFE699"/>
          </a:solidFill>
        </p:spPr>
        <p:txBody>
          <a:bodyPr wrap="square" lIns="0" tIns="0" rIns="0" bIns="0" rtlCol="0"/>
          <a:lstStyle/>
          <a:p>
            <a:endParaRPr>
              <a:solidFill>
                <a:prstClr val="black"/>
              </a:solidFill>
              <a:latin typeface="Calibri"/>
            </a:endParaRPr>
          </a:p>
        </p:txBody>
      </p:sp>
      <p:sp>
        <p:nvSpPr>
          <p:cNvPr id="10" name="object 10"/>
          <p:cNvSpPr/>
          <p:nvPr/>
        </p:nvSpPr>
        <p:spPr>
          <a:xfrm>
            <a:off x="3654551" y="2534411"/>
            <a:ext cx="1568450" cy="1109980"/>
          </a:xfrm>
          <a:custGeom>
            <a:avLst/>
            <a:gdLst/>
            <a:ahLst/>
            <a:cxnLst/>
            <a:rect l="l" t="t" r="r" b="b"/>
            <a:pathLst>
              <a:path w="1568450" h="1109979">
                <a:moveTo>
                  <a:pt x="0" y="554736"/>
                </a:moveTo>
                <a:lnTo>
                  <a:pt x="1968" y="515124"/>
                </a:lnTo>
                <a:lnTo>
                  <a:pt x="7785" y="476264"/>
                </a:lnTo>
                <a:lnTo>
                  <a:pt x="17319" y="438248"/>
                </a:lnTo>
                <a:lnTo>
                  <a:pt x="30436" y="401171"/>
                </a:lnTo>
                <a:lnTo>
                  <a:pt x="47004" y="365127"/>
                </a:lnTo>
                <a:lnTo>
                  <a:pt x="66890" y="330209"/>
                </a:lnTo>
                <a:lnTo>
                  <a:pt x="89961" y="296512"/>
                </a:lnTo>
                <a:lnTo>
                  <a:pt x="116086" y="264129"/>
                </a:lnTo>
                <a:lnTo>
                  <a:pt x="145130" y="233154"/>
                </a:lnTo>
                <a:lnTo>
                  <a:pt x="176962" y="203682"/>
                </a:lnTo>
                <a:lnTo>
                  <a:pt x="211450" y="175806"/>
                </a:lnTo>
                <a:lnTo>
                  <a:pt x="248459" y="149620"/>
                </a:lnTo>
                <a:lnTo>
                  <a:pt x="287858" y="125219"/>
                </a:lnTo>
                <a:lnTo>
                  <a:pt x="329514" y="102695"/>
                </a:lnTo>
                <a:lnTo>
                  <a:pt x="373295" y="82144"/>
                </a:lnTo>
                <a:lnTo>
                  <a:pt x="419067" y="63659"/>
                </a:lnTo>
                <a:lnTo>
                  <a:pt x="466698" y="47333"/>
                </a:lnTo>
                <a:lnTo>
                  <a:pt x="516056" y="33261"/>
                </a:lnTo>
                <a:lnTo>
                  <a:pt x="567007" y="21538"/>
                </a:lnTo>
                <a:lnTo>
                  <a:pt x="619420" y="12256"/>
                </a:lnTo>
                <a:lnTo>
                  <a:pt x="673161" y="5509"/>
                </a:lnTo>
                <a:lnTo>
                  <a:pt x="728097" y="1393"/>
                </a:lnTo>
                <a:lnTo>
                  <a:pt x="784098" y="0"/>
                </a:lnTo>
                <a:lnTo>
                  <a:pt x="840098" y="1393"/>
                </a:lnTo>
                <a:lnTo>
                  <a:pt x="895034" y="5509"/>
                </a:lnTo>
                <a:lnTo>
                  <a:pt x="948775" y="12256"/>
                </a:lnTo>
                <a:lnTo>
                  <a:pt x="1001188" y="21538"/>
                </a:lnTo>
                <a:lnTo>
                  <a:pt x="1052139" y="33261"/>
                </a:lnTo>
                <a:lnTo>
                  <a:pt x="1101497" y="47333"/>
                </a:lnTo>
                <a:lnTo>
                  <a:pt x="1149128" y="63659"/>
                </a:lnTo>
                <a:lnTo>
                  <a:pt x="1194900" y="82144"/>
                </a:lnTo>
                <a:lnTo>
                  <a:pt x="1238681" y="102695"/>
                </a:lnTo>
                <a:lnTo>
                  <a:pt x="1280337" y="125219"/>
                </a:lnTo>
                <a:lnTo>
                  <a:pt x="1319736" y="149620"/>
                </a:lnTo>
                <a:lnTo>
                  <a:pt x="1356745" y="175806"/>
                </a:lnTo>
                <a:lnTo>
                  <a:pt x="1391233" y="203682"/>
                </a:lnTo>
                <a:lnTo>
                  <a:pt x="1423065" y="233154"/>
                </a:lnTo>
                <a:lnTo>
                  <a:pt x="1452109" y="264129"/>
                </a:lnTo>
                <a:lnTo>
                  <a:pt x="1478234" y="296512"/>
                </a:lnTo>
                <a:lnTo>
                  <a:pt x="1501305" y="330209"/>
                </a:lnTo>
                <a:lnTo>
                  <a:pt x="1521191" y="365127"/>
                </a:lnTo>
                <a:lnTo>
                  <a:pt x="1537759" y="401171"/>
                </a:lnTo>
                <a:lnTo>
                  <a:pt x="1550876" y="438248"/>
                </a:lnTo>
                <a:lnTo>
                  <a:pt x="1560410" y="476264"/>
                </a:lnTo>
                <a:lnTo>
                  <a:pt x="1566227" y="515124"/>
                </a:lnTo>
                <a:lnTo>
                  <a:pt x="1568196" y="554736"/>
                </a:lnTo>
                <a:lnTo>
                  <a:pt x="1566227" y="594347"/>
                </a:lnTo>
                <a:lnTo>
                  <a:pt x="1560410" y="633207"/>
                </a:lnTo>
                <a:lnTo>
                  <a:pt x="1550876" y="671223"/>
                </a:lnTo>
                <a:lnTo>
                  <a:pt x="1537759" y="708300"/>
                </a:lnTo>
                <a:lnTo>
                  <a:pt x="1521191" y="744344"/>
                </a:lnTo>
                <a:lnTo>
                  <a:pt x="1501305" y="779262"/>
                </a:lnTo>
                <a:lnTo>
                  <a:pt x="1478234" y="812959"/>
                </a:lnTo>
                <a:lnTo>
                  <a:pt x="1452109" y="845342"/>
                </a:lnTo>
                <a:lnTo>
                  <a:pt x="1423065" y="876317"/>
                </a:lnTo>
                <a:lnTo>
                  <a:pt x="1391233" y="905789"/>
                </a:lnTo>
                <a:lnTo>
                  <a:pt x="1356745" y="933665"/>
                </a:lnTo>
                <a:lnTo>
                  <a:pt x="1319736" y="959851"/>
                </a:lnTo>
                <a:lnTo>
                  <a:pt x="1280337" y="984252"/>
                </a:lnTo>
                <a:lnTo>
                  <a:pt x="1238681" y="1006776"/>
                </a:lnTo>
                <a:lnTo>
                  <a:pt x="1194900" y="1027327"/>
                </a:lnTo>
                <a:lnTo>
                  <a:pt x="1149128" y="1045812"/>
                </a:lnTo>
                <a:lnTo>
                  <a:pt x="1101497" y="1062138"/>
                </a:lnTo>
                <a:lnTo>
                  <a:pt x="1052139" y="1076210"/>
                </a:lnTo>
                <a:lnTo>
                  <a:pt x="1001188" y="1087933"/>
                </a:lnTo>
                <a:lnTo>
                  <a:pt x="948775" y="1097215"/>
                </a:lnTo>
                <a:lnTo>
                  <a:pt x="895034" y="1103962"/>
                </a:lnTo>
                <a:lnTo>
                  <a:pt x="840098" y="1108078"/>
                </a:lnTo>
                <a:lnTo>
                  <a:pt x="784098" y="1109471"/>
                </a:lnTo>
                <a:lnTo>
                  <a:pt x="728097" y="1108078"/>
                </a:lnTo>
                <a:lnTo>
                  <a:pt x="673161" y="1103962"/>
                </a:lnTo>
                <a:lnTo>
                  <a:pt x="619420" y="1097215"/>
                </a:lnTo>
                <a:lnTo>
                  <a:pt x="567007" y="1087933"/>
                </a:lnTo>
                <a:lnTo>
                  <a:pt x="516056" y="1076210"/>
                </a:lnTo>
                <a:lnTo>
                  <a:pt x="466698" y="1062138"/>
                </a:lnTo>
                <a:lnTo>
                  <a:pt x="419067" y="1045812"/>
                </a:lnTo>
                <a:lnTo>
                  <a:pt x="373295" y="1027327"/>
                </a:lnTo>
                <a:lnTo>
                  <a:pt x="329514" y="1006776"/>
                </a:lnTo>
                <a:lnTo>
                  <a:pt x="287858" y="984252"/>
                </a:lnTo>
                <a:lnTo>
                  <a:pt x="248459" y="959851"/>
                </a:lnTo>
                <a:lnTo>
                  <a:pt x="211450" y="933665"/>
                </a:lnTo>
                <a:lnTo>
                  <a:pt x="176962" y="905789"/>
                </a:lnTo>
                <a:lnTo>
                  <a:pt x="145130" y="876317"/>
                </a:lnTo>
                <a:lnTo>
                  <a:pt x="116086" y="845342"/>
                </a:lnTo>
                <a:lnTo>
                  <a:pt x="89961" y="812959"/>
                </a:lnTo>
                <a:lnTo>
                  <a:pt x="66890" y="779262"/>
                </a:lnTo>
                <a:lnTo>
                  <a:pt x="47004" y="744344"/>
                </a:lnTo>
                <a:lnTo>
                  <a:pt x="30436" y="708300"/>
                </a:lnTo>
                <a:lnTo>
                  <a:pt x="17319" y="671223"/>
                </a:lnTo>
                <a:lnTo>
                  <a:pt x="7785" y="633207"/>
                </a:lnTo>
                <a:lnTo>
                  <a:pt x="1968" y="594347"/>
                </a:lnTo>
                <a:lnTo>
                  <a:pt x="0" y="554736"/>
                </a:lnTo>
                <a:close/>
              </a:path>
            </a:pathLst>
          </a:custGeom>
          <a:ln w="9525">
            <a:solidFill>
              <a:srgbClr val="000000"/>
            </a:solidFill>
          </a:ln>
        </p:spPr>
        <p:txBody>
          <a:bodyPr wrap="square" lIns="0" tIns="0" rIns="0" bIns="0" rtlCol="0"/>
          <a:lstStyle/>
          <a:p>
            <a:endParaRPr>
              <a:solidFill>
                <a:prstClr val="black"/>
              </a:solidFill>
              <a:latin typeface="Calibri"/>
            </a:endParaRPr>
          </a:p>
        </p:txBody>
      </p:sp>
      <p:sp>
        <p:nvSpPr>
          <p:cNvPr id="11" name="object 11"/>
          <p:cNvSpPr txBox="1"/>
          <p:nvPr/>
        </p:nvSpPr>
        <p:spPr>
          <a:xfrm>
            <a:off x="3788155" y="2847849"/>
            <a:ext cx="1301750" cy="452755"/>
          </a:xfrm>
          <a:prstGeom prst="rect">
            <a:avLst/>
          </a:prstGeom>
        </p:spPr>
        <p:txBody>
          <a:bodyPr vert="horz" wrap="square" lIns="0" tIns="13335" rIns="0" bIns="0" rtlCol="0">
            <a:spAutoFit/>
          </a:bodyPr>
          <a:lstStyle/>
          <a:p>
            <a:pPr marL="635" algn="ctr">
              <a:spcBef>
                <a:spcPts val="105"/>
              </a:spcBef>
            </a:pPr>
            <a:r>
              <a:rPr sz="1400" spc="-5" dirty="0">
                <a:solidFill>
                  <a:prstClr val="black"/>
                </a:solidFill>
                <a:latin typeface="Arial"/>
                <a:cs typeface="Arial"/>
              </a:rPr>
              <a:t>PY5</a:t>
            </a:r>
            <a:endParaRPr sz="1400">
              <a:solidFill>
                <a:prstClr val="black"/>
              </a:solidFill>
              <a:latin typeface="Arial"/>
              <a:cs typeface="Arial"/>
            </a:endParaRPr>
          </a:p>
          <a:p>
            <a:pPr algn="ctr"/>
            <a:r>
              <a:rPr sz="1400" dirty="0">
                <a:solidFill>
                  <a:prstClr val="black"/>
                </a:solidFill>
                <a:latin typeface="Arial"/>
                <a:cs typeface="Arial"/>
              </a:rPr>
              <a:t>Success</a:t>
            </a:r>
            <a:r>
              <a:rPr sz="1400" spc="-90" dirty="0">
                <a:solidFill>
                  <a:prstClr val="black"/>
                </a:solidFill>
                <a:latin typeface="Arial"/>
                <a:cs typeface="Arial"/>
              </a:rPr>
              <a:t> </a:t>
            </a:r>
            <a:r>
              <a:rPr sz="1400" dirty="0">
                <a:solidFill>
                  <a:prstClr val="black"/>
                </a:solidFill>
                <a:latin typeface="Arial"/>
                <a:cs typeface="Arial"/>
              </a:rPr>
              <a:t>Stories</a:t>
            </a:r>
            <a:endParaRPr sz="1400">
              <a:solidFill>
                <a:prstClr val="black"/>
              </a:solidFill>
              <a:latin typeface="Arial"/>
              <a:cs typeface="Arial"/>
            </a:endParaRPr>
          </a:p>
        </p:txBody>
      </p:sp>
      <p:sp>
        <p:nvSpPr>
          <p:cNvPr id="12" name="object 12"/>
          <p:cNvSpPr/>
          <p:nvPr/>
        </p:nvSpPr>
        <p:spPr>
          <a:xfrm>
            <a:off x="6774179" y="2534411"/>
            <a:ext cx="1507490" cy="1109980"/>
          </a:xfrm>
          <a:custGeom>
            <a:avLst/>
            <a:gdLst/>
            <a:ahLst/>
            <a:cxnLst/>
            <a:rect l="l" t="t" r="r" b="b"/>
            <a:pathLst>
              <a:path w="1507490" h="1109979">
                <a:moveTo>
                  <a:pt x="753618" y="0"/>
                </a:moveTo>
                <a:lnTo>
                  <a:pt x="697378" y="1521"/>
                </a:lnTo>
                <a:lnTo>
                  <a:pt x="642261" y="6015"/>
                </a:lnTo>
                <a:lnTo>
                  <a:pt x="588411" y="13374"/>
                </a:lnTo>
                <a:lnTo>
                  <a:pt x="535975" y="23490"/>
                </a:lnTo>
                <a:lnTo>
                  <a:pt x="485097" y="36257"/>
                </a:lnTo>
                <a:lnTo>
                  <a:pt x="435925" y="51566"/>
                </a:lnTo>
                <a:lnTo>
                  <a:pt x="388604" y="69310"/>
                </a:lnTo>
                <a:lnTo>
                  <a:pt x="343279" y="89383"/>
                </a:lnTo>
                <a:lnTo>
                  <a:pt x="300097" y="111676"/>
                </a:lnTo>
                <a:lnTo>
                  <a:pt x="259202" y="136083"/>
                </a:lnTo>
                <a:lnTo>
                  <a:pt x="220741" y="162496"/>
                </a:lnTo>
                <a:lnTo>
                  <a:pt x="184860" y="190808"/>
                </a:lnTo>
                <a:lnTo>
                  <a:pt x="151705" y="220910"/>
                </a:lnTo>
                <a:lnTo>
                  <a:pt x="121420" y="252697"/>
                </a:lnTo>
                <a:lnTo>
                  <a:pt x="94153" y="286061"/>
                </a:lnTo>
                <a:lnTo>
                  <a:pt x="70048" y="320894"/>
                </a:lnTo>
                <a:lnTo>
                  <a:pt x="49252" y="357089"/>
                </a:lnTo>
                <a:lnTo>
                  <a:pt x="31910" y="394538"/>
                </a:lnTo>
                <a:lnTo>
                  <a:pt x="18168" y="433135"/>
                </a:lnTo>
                <a:lnTo>
                  <a:pt x="8171" y="472772"/>
                </a:lnTo>
                <a:lnTo>
                  <a:pt x="2067" y="513341"/>
                </a:lnTo>
                <a:lnTo>
                  <a:pt x="0" y="554736"/>
                </a:lnTo>
                <a:lnTo>
                  <a:pt x="2067" y="596130"/>
                </a:lnTo>
                <a:lnTo>
                  <a:pt x="8171" y="636699"/>
                </a:lnTo>
                <a:lnTo>
                  <a:pt x="18168" y="676336"/>
                </a:lnTo>
                <a:lnTo>
                  <a:pt x="31910" y="714933"/>
                </a:lnTo>
                <a:lnTo>
                  <a:pt x="49252" y="752382"/>
                </a:lnTo>
                <a:lnTo>
                  <a:pt x="70048" y="788577"/>
                </a:lnTo>
                <a:lnTo>
                  <a:pt x="94153" y="823410"/>
                </a:lnTo>
                <a:lnTo>
                  <a:pt x="121420" y="856774"/>
                </a:lnTo>
                <a:lnTo>
                  <a:pt x="151705" y="888561"/>
                </a:lnTo>
                <a:lnTo>
                  <a:pt x="184860" y="918663"/>
                </a:lnTo>
                <a:lnTo>
                  <a:pt x="220741" y="946975"/>
                </a:lnTo>
                <a:lnTo>
                  <a:pt x="259202" y="973388"/>
                </a:lnTo>
                <a:lnTo>
                  <a:pt x="300097" y="997795"/>
                </a:lnTo>
                <a:lnTo>
                  <a:pt x="343279" y="1020088"/>
                </a:lnTo>
                <a:lnTo>
                  <a:pt x="388604" y="1040161"/>
                </a:lnTo>
                <a:lnTo>
                  <a:pt x="435925" y="1057905"/>
                </a:lnTo>
                <a:lnTo>
                  <a:pt x="485097" y="1073214"/>
                </a:lnTo>
                <a:lnTo>
                  <a:pt x="535975" y="1085981"/>
                </a:lnTo>
                <a:lnTo>
                  <a:pt x="588411" y="1096097"/>
                </a:lnTo>
                <a:lnTo>
                  <a:pt x="642261" y="1103456"/>
                </a:lnTo>
                <a:lnTo>
                  <a:pt x="697378" y="1107950"/>
                </a:lnTo>
                <a:lnTo>
                  <a:pt x="753618" y="1109471"/>
                </a:lnTo>
                <a:lnTo>
                  <a:pt x="809857" y="1107950"/>
                </a:lnTo>
                <a:lnTo>
                  <a:pt x="864974" y="1103456"/>
                </a:lnTo>
                <a:lnTo>
                  <a:pt x="918824" y="1096097"/>
                </a:lnTo>
                <a:lnTo>
                  <a:pt x="971260" y="1085981"/>
                </a:lnTo>
                <a:lnTo>
                  <a:pt x="1022138" y="1073214"/>
                </a:lnTo>
                <a:lnTo>
                  <a:pt x="1071310" y="1057905"/>
                </a:lnTo>
                <a:lnTo>
                  <a:pt x="1118631" y="1040161"/>
                </a:lnTo>
                <a:lnTo>
                  <a:pt x="1163956" y="1020088"/>
                </a:lnTo>
                <a:lnTo>
                  <a:pt x="1207138" y="997795"/>
                </a:lnTo>
                <a:lnTo>
                  <a:pt x="1248033" y="973388"/>
                </a:lnTo>
                <a:lnTo>
                  <a:pt x="1286494" y="946975"/>
                </a:lnTo>
                <a:lnTo>
                  <a:pt x="1322375" y="918663"/>
                </a:lnTo>
                <a:lnTo>
                  <a:pt x="1355530" y="888561"/>
                </a:lnTo>
                <a:lnTo>
                  <a:pt x="1385815" y="856774"/>
                </a:lnTo>
                <a:lnTo>
                  <a:pt x="1413082" y="823410"/>
                </a:lnTo>
                <a:lnTo>
                  <a:pt x="1437187" y="788577"/>
                </a:lnTo>
                <a:lnTo>
                  <a:pt x="1457983" y="752382"/>
                </a:lnTo>
                <a:lnTo>
                  <a:pt x="1475325" y="714933"/>
                </a:lnTo>
                <a:lnTo>
                  <a:pt x="1489067" y="676336"/>
                </a:lnTo>
                <a:lnTo>
                  <a:pt x="1499064" y="636699"/>
                </a:lnTo>
                <a:lnTo>
                  <a:pt x="1505168" y="596130"/>
                </a:lnTo>
                <a:lnTo>
                  <a:pt x="1507236" y="554736"/>
                </a:lnTo>
                <a:lnTo>
                  <a:pt x="1505168" y="513341"/>
                </a:lnTo>
                <a:lnTo>
                  <a:pt x="1499064" y="472772"/>
                </a:lnTo>
                <a:lnTo>
                  <a:pt x="1489067" y="433135"/>
                </a:lnTo>
                <a:lnTo>
                  <a:pt x="1475325" y="394538"/>
                </a:lnTo>
                <a:lnTo>
                  <a:pt x="1457983" y="357089"/>
                </a:lnTo>
                <a:lnTo>
                  <a:pt x="1437187" y="320894"/>
                </a:lnTo>
                <a:lnTo>
                  <a:pt x="1413082" y="286061"/>
                </a:lnTo>
                <a:lnTo>
                  <a:pt x="1385815" y="252697"/>
                </a:lnTo>
                <a:lnTo>
                  <a:pt x="1355530" y="220910"/>
                </a:lnTo>
                <a:lnTo>
                  <a:pt x="1322375" y="190808"/>
                </a:lnTo>
                <a:lnTo>
                  <a:pt x="1286494" y="162496"/>
                </a:lnTo>
                <a:lnTo>
                  <a:pt x="1248033" y="136083"/>
                </a:lnTo>
                <a:lnTo>
                  <a:pt x="1207138" y="111676"/>
                </a:lnTo>
                <a:lnTo>
                  <a:pt x="1163956" y="89383"/>
                </a:lnTo>
                <a:lnTo>
                  <a:pt x="1118631" y="69310"/>
                </a:lnTo>
                <a:lnTo>
                  <a:pt x="1071310" y="51566"/>
                </a:lnTo>
                <a:lnTo>
                  <a:pt x="1022138" y="36257"/>
                </a:lnTo>
                <a:lnTo>
                  <a:pt x="971260" y="23490"/>
                </a:lnTo>
                <a:lnTo>
                  <a:pt x="918824" y="13374"/>
                </a:lnTo>
                <a:lnTo>
                  <a:pt x="864974" y="6015"/>
                </a:lnTo>
                <a:lnTo>
                  <a:pt x="809857" y="1521"/>
                </a:lnTo>
                <a:lnTo>
                  <a:pt x="753618" y="0"/>
                </a:lnTo>
                <a:close/>
              </a:path>
            </a:pathLst>
          </a:custGeom>
          <a:solidFill>
            <a:srgbClr val="B4C6E7"/>
          </a:solidFill>
        </p:spPr>
        <p:txBody>
          <a:bodyPr wrap="square" lIns="0" tIns="0" rIns="0" bIns="0" rtlCol="0"/>
          <a:lstStyle/>
          <a:p>
            <a:endParaRPr>
              <a:solidFill>
                <a:prstClr val="black"/>
              </a:solidFill>
              <a:latin typeface="Calibri"/>
            </a:endParaRPr>
          </a:p>
        </p:txBody>
      </p:sp>
      <p:sp>
        <p:nvSpPr>
          <p:cNvPr id="13" name="object 13"/>
          <p:cNvSpPr/>
          <p:nvPr/>
        </p:nvSpPr>
        <p:spPr>
          <a:xfrm>
            <a:off x="6774179" y="2534411"/>
            <a:ext cx="1507490" cy="1109980"/>
          </a:xfrm>
          <a:custGeom>
            <a:avLst/>
            <a:gdLst/>
            <a:ahLst/>
            <a:cxnLst/>
            <a:rect l="l" t="t" r="r" b="b"/>
            <a:pathLst>
              <a:path w="1507490" h="1109979">
                <a:moveTo>
                  <a:pt x="0" y="554736"/>
                </a:moveTo>
                <a:lnTo>
                  <a:pt x="2067" y="513341"/>
                </a:lnTo>
                <a:lnTo>
                  <a:pt x="8171" y="472772"/>
                </a:lnTo>
                <a:lnTo>
                  <a:pt x="18168" y="433135"/>
                </a:lnTo>
                <a:lnTo>
                  <a:pt x="31910" y="394538"/>
                </a:lnTo>
                <a:lnTo>
                  <a:pt x="49252" y="357089"/>
                </a:lnTo>
                <a:lnTo>
                  <a:pt x="70048" y="320894"/>
                </a:lnTo>
                <a:lnTo>
                  <a:pt x="94153" y="286061"/>
                </a:lnTo>
                <a:lnTo>
                  <a:pt x="121420" y="252697"/>
                </a:lnTo>
                <a:lnTo>
                  <a:pt x="151705" y="220910"/>
                </a:lnTo>
                <a:lnTo>
                  <a:pt x="184860" y="190808"/>
                </a:lnTo>
                <a:lnTo>
                  <a:pt x="220741" y="162496"/>
                </a:lnTo>
                <a:lnTo>
                  <a:pt x="259202" y="136083"/>
                </a:lnTo>
                <a:lnTo>
                  <a:pt x="300097" y="111676"/>
                </a:lnTo>
                <a:lnTo>
                  <a:pt x="343279" y="89383"/>
                </a:lnTo>
                <a:lnTo>
                  <a:pt x="388604" y="69310"/>
                </a:lnTo>
                <a:lnTo>
                  <a:pt x="435925" y="51566"/>
                </a:lnTo>
                <a:lnTo>
                  <a:pt x="485097" y="36257"/>
                </a:lnTo>
                <a:lnTo>
                  <a:pt x="535975" y="23490"/>
                </a:lnTo>
                <a:lnTo>
                  <a:pt x="588411" y="13374"/>
                </a:lnTo>
                <a:lnTo>
                  <a:pt x="642261" y="6015"/>
                </a:lnTo>
                <a:lnTo>
                  <a:pt x="697378" y="1521"/>
                </a:lnTo>
                <a:lnTo>
                  <a:pt x="753618" y="0"/>
                </a:lnTo>
                <a:lnTo>
                  <a:pt x="809857" y="1521"/>
                </a:lnTo>
                <a:lnTo>
                  <a:pt x="864974" y="6015"/>
                </a:lnTo>
                <a:lnTo>
                  <a:pt x="918824" y="13374"/>
                </a:lnTo>
                <a:lnTo>
                  <a:pt x="971260" y="23490"/>
                </a:lnTo>
                <a:lnTo>
                  <a:pt x="1022138" y="36257"/>
                </a:lnTo>
                <a:lnTo>
                  <a:pt x="1071310" y="51566"/>
                </a:lnTo>
                <a:lnTo>
                  <a:pt x="1118631" y="69310"/>
                </a:lnTo>
                <a:lnTo>
                  <a:pt x="1163956" y="89383"/>
                </a:lnTo>
                <a:lnTo>
                  <a:pt x="1207138" y="111676"/>
                </a:lnTo>
                <a:lnTo>
                  <a:pt x="1248033" y="136083"/>
                </a:lnTo>
                <a:lnTo>
                  <a:pt x="1286494" y="162496"/>
                </a:lnTo>
                <a:lnTo>
                  <a:pt x="1322375" y="190808"/>
                </a:lnTo>
                <a:lnTo>
                  <a:pt x="1355530" y="220910"/>
                </a:lnTo>
                <a:lnTo>
                  <a:pt x="1385815" y="252697"/>
                </a:lnTo>
                <a:lnTo>
                  <a:pt x="1413082" y="286061"/>
                </a:lnTo>
                <a:lnTo>
                  <a:pt x="1437187" y="320894"/>
                </a:lnTo>
                <a:lnTo>
                  <a:pt x="1457983" y="357089"/>
                </a:lnTo>
                <a:lnTo>
                  <a:pt x="1475325" y="394538"/>
                </a:lnTo>
                <a:lnTo>
                  <a:pt x="1489067" y="433135"/>
                </a:lnTo>
                <a:lnTo>
                  <a:pt x="1499064" y="472772"/>
                </a:lnTo>
                <a:lnTo>
                  <a:pt x="1505168" y="513341"/>
                </a:lnTo>
                <a:lnTo>
                  <a:pt x="1507236" y="554736"/>
                </a:lnTo>
                <a:lnTo>
                  <a:pt x="1505168" y="596130"/>
                </a:lnTo>
                <a:lnTo>
                  <a:pt x="1499064" y="636699"/>
                </a:lnTo>
                <a:lnTo>
                  <a:pt x="1489067" y="676336"/>
                </a:lnTo>
                <a:lnTo>
                  <a:pt x="1475325" y="714933"/>
                </a:lnTo>
                <a:lnTo>
                  <a:pt x="1457983" y="752382"/>
                </a:lnTo>
                <a:lnTo>
                  <a:pt x="1437187" y="788577"/>
                </a:lnTo>
                <a:lnTo>
                  <a:pt x="1413082" y="823410"/>
                </a:lnTo>
                <a:lnTo>
                  <a:pt x="1385815" y="856774"/>
                </a:lnTo>
                <a:lnTo>
                  <a:pt x="1355530" y="888561"/>
                </a:lnTo>
                <a:lnTo>
                  <a:pt x="1322375" y="918663"/>
                </a:lnTo>
                <a:lnTo>
                  <a:pt x="1286494" y="946975"/>
                </a:lnTo>
                <a:lnTo>
                  <a:pt x="1248033" y="973388"/>
                </a:lnTo>
                <a:lnTo>
                  <a:pt x="1207138" y="997795"/>
                </a:lnTo>
                <a:lnTo>
                  <a:pt x="1163956" y="1020088"/>
                </a:lnTo>
                <a:lnTo>
                  <a:pt x="1118631" y="1040161"/>
                </a:lnTo>
                <a:lnTo>
                  <a:pt x="1071310" y="1057905"/>
                </a:lnTo>
                <a:lnTo>
                  <a:pt x="1022138" y="1073214"/>
                </a:lnTo>
                <a:lnTo>
                  <a:pt x="971260" y="1085981"/>
                </a:lnTo>
                <a:lnTo>
                  <a:pt x="918824" y="1096097"/>
                </a:lnTo>
                <a:lnTo>
                  <a:pt x="864974" y="1103456"/>
                </a:lnTo>
                <a:lnTo>
                  <a:pt x="809857" y="1107950"/>
                </a:lnTo>
                <a:lnTo>
                  <a:pt x="753618" y="1109471"/>
                </a:lnTo>
                <a:lnTo>
                  <a:pt x="697378" y="1107950"/>
                </a:lnTo>
                <a:lnTo>
                  <a:pt x="642261" y="1103456"/>
                </a:lnTo>
                <a:lnTo>
                  <a:pt x="588411" y="1096097"/>
                </a:lnTo>
                <a:lnTo>
                  <a:pt x="535975" y="1085981"/>
                </a:lnTo>
                <a:lnTo>
                  <a:pt x="485097" y="1073214"/>
                </a:lnTo>
                <a:lnTo>
                  <a:pt x="435925" y="1057905"/>
                </a:lnTo>
                <a:lnTo>
                  <a:pt x="388604" y="1040161"/>
                </a:lnTo>
                <a:lnTo>
                  <a:pt x="343279" y="1020088"/>
                </a:lnTo>
                <a:lnTo>
                  <a:pt x="300097" y="997795"/>
                </a:lnTo>
                <a:lnTo>
                  <a:pt x="259202" y="973388"/>
                </a:lnTo>
                <a:lnTo>
                  <a:pt x="220741" y="946975"/>
                </a:lnTo>
                <a:lnTo>
                  <a:pt x="184860" y="918663"/>
                </a:lnTo>
                <a:lnTo>
                  <a:pt x="151705" y="888561"/>
                </a:lnTo>
                <a:lnTo>
                  <a:pt x="121420" y="856774"/>
                </a:lnTo>
                <a:lnTo>
                  <a:pt x="94153" y="823410"/>
                </a:lnTo>
                <a:lnTo>
                  <a:pt x="70048" y="788577"/>
                </a:lnTo>
                <a:lnTo>
                  <a:pt x="49252" y="752382"/>
                </a:lnTo>
                <a:lnTo>
                  <a:pt x="31910" y="714933"/>
                </a:lnTo>
                <a:lnTo>
                  <a:pt x="18168" y="676336"/>
                </a:lnTo>
                <a:lnTo>
                  <a:pt x="8171" y="636699"/>
                </a:lnTo>
                <a:lnTo>
                  <a:pt x="2067" y="596130"/>
                </a:lnTo>
                <a:lnTo>
                  <a:pt x="0" y="554736"/>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14" name="object 14"/>
          <p:cNvSpPr txBox="1"/>
          <p:nvPr/>
        </p:nvSpPr>
        <p:spPr>
          <a:xfrm>
            <a:off x="7022973" y="2633929"/>
            <a:ext cx="1011555" cy="880110"/>
          </a:xfrm>
          <a:prstGeom prst="rect">
            <a:avLst/>
          </a:prstGeom>
        </p:spPr>
        <p:txBody>
          <a:bodyPr vert="horz" wrap="square" lIns="0" tIns="13335" rIns="0" bIns="0" rtlCol="0">
            <a:spAutoFit/>
          </a:bodyPr>
          <a:lstStyle/>
          <a:p>
            <a:pPr algn="ctr">
              <a:spcBef>
                <a:spcPts val="105"/>
              </a:spcBef>
            </a:pPr>
            <a:r>
              <a:rPr sz="1400" spc="-5" dirty="0">
                <a:solidFill>
                  <a:prstClr val="black"/>
                </a:solidFill>
                <a:latin typeface="Arial"/>
                <a:cs typeface="Arial"/>
              </a:rPr>
              <a:t>44%</a:t>
            </a:r>
            <a:endParaRPr sz="1400">
              <a:solidFill>
                <a:prstClr val="black"/>
              </a:solidFill>
              <a:latin typeface="Arial"/>
              <a:cs typeface="Arial"/>
            </a:endParaRPr>
          </a:p>
          <a:p>
            <a:pPr marL="12700" marR="5080" algn="ctr"/>
            <a:r>
              <a:rPr sz="1400" dirty="0">
                <a:solidFill>
                  <a:prstClr val="black"/>
                </a:solidFill>
                <a:latin typeface="Arial"/>
                <a:cs typeface="Arial"/>
              </a:rPr>
              <a:t>Reduction</a:t>
            </a:r>
            <a:r>
              <a:rPr sz="1400" spc="-130" dirty="0">
                <a:solidFill>
                  <a:prstClr val="black"/>
                </a:solidFill>
                <a:latin typeface="Arial"/>
                <a:cs typeface="Arial"/>
              </a:rPr>
              <a:t> </a:t>
            </a:r>
            <a:r>
              <a:rPr sz="1400" dirty="0">
                <a:solidFill>
                  <a:prstClr val="black"/>
                </a:solidFill>
                <a:latin typeface="Arial"/>
                <a:cs typeface="Arial"/>
              </a:rPr>
              <a:t>in  Inpatient  Admissions</a:t>
            </a:r>
            <a:endParaRPr sz="1400">
              <a:solidFill>
                <a:prstClr val="black"/>
              </a:solidFill>
              <a:latin typeface="Arial"/>
              <a:cs typeface="Arial"/>
            </a:endParaRPr>
          </a:p>
        </p:txBody>
      </p:sp>
      <p:sp>
        <p:nvSpPr>
          <p:cNvPr id="15" name="object 15"/>
          <p:cNvSpPr/>
          <p:nvPr/>
        </p:nvSpPr>
        <p:spPr>
          <a:xfrm>
            <a:off x="3994404" y="4262628"/>
            <a:ext cx="1546860" cy="1109980"/>
          </a:xfrm>
          <a:custGeom>
            <a:avLst/>
            <a:gdLst/>
            <a:ahLst/>
            <a:cxnLst/>
            <a:rect l="l" t="t" r="r" b="b"/>
            <a:pathLst>
              <a:path w="1546860" h="1109979">
                <a:moveTo>
                  <a:pt x="773429" y="0"/>
                </a:moveTo>
                <a:lnTo>
                  <a:pt x="718201" y="1393"/>
                </a:lnTo>
                <a:lnTo>
                  <a:pt x="664019" y="5509"/>
                </a:lnTo>
                <a:lnTo>
                  <a:pt x="611015" y="12256"/>
                </a:lnTo>
                <a:lnTo>
                  <a:pt x="559320" y="21538"/>
                </a:lnTo>
                <a:lnTo>
                  <a:pt x="509065" y="33261"/>
                </a:lnTo>
                <a:lnTo>
                  <a:pt x="460381" y="47333"/>
                </a:lnTo>
                <a:lnTo>
                  <a:pt x="413399" y="63659"/>
                </a:lnTo>
                <a:lnTo>
                  <a:pt x="368250" y="82144"/>
                </a:lnTo>
                <a:lnTo>
                  <a:pt x="325064" y="102695"/>
                </a:lnTo>
                <a:lnTo>
                  <a:pt x="283974" y="125219"/>
                </a:lnTo>
                <a:lnTo>
                  <a:pt x="245109" y="149620"/>
                </a:lnTo>
                <a:lnTo>
                  <a:pt x="208600" y="175806"/>
                </a:lnTo>
                <a:lnTo>
                  <a:pt x="174579" y="203682"/>
                </a:lnTo>
                <a:lnTo>
                  <a:pt x="143177" y="233154"/>
                </a:lnTo>
                <a:lnTo>
                  <a:pt x="114524" y="264129"/>
                </a:lnTo>
                <a:lnTo>
                  <a:pt x="88752" y="296512"/>
                </a:lnTo>
                <a:lnTo>
                  <a:pt x="65991" y="330209"/>
                </a:lnTo>
                <a:lnTo>
                  <a:pt x="46373" y="365127"/>
                </a:lnTo>
                <a:lnTo>
                  <a:pt x="30028" y="401171"/>
                </a:lnTo>
                <a:lnTo>
                  <a:pt x="17087" y="438248"/>
                </a:lnTo>
                <a:lnTo>
                  <a:pt x="7681" y="476264"/>
                </a:lnTo>
                <a:lnTo>
                  <a:pt x="1942" y="515124"/>
                </a:lnTo>
                <a:lnTo>
                  <a:pt x="0" y="554736"/>
                </a:lnTo>
                <a:lnTo>
                  <a:pt x="1942" y="594347"/>
                </a:lnTo>
                <a:lnTo>
                  <a:pt x="7681" y="633207"/>
                </a:lnTo>
                <a:lnTo>
                  <a:pt x="17087" y="671223"/>
                </a:lnTo>
                <a:lnTo>
                  <a:pt x="30028" y="708300"/>
                </a:lnTo>
                <a:lnTo>
                  <a:pt x="46373" y="744344"/>
                </a:lnTo>
                <a:lnTo>
                  <a:pt x="65991" y="779262"/>
                </a:lnTo>
                <a:lnTo>
                  <a:pt x="88752" y="812959"/>
                </a:lnTo>
                <a:lnTo>
                  <a:pt x="114524" y="845342"/>
                </a:lnTo>
                <a:lnTo>
                  <a:pt x="143177" y="876317"/>
                </a:lnTo>
                <a:lnTo>
                  <a:pt x="174579" y="905789"/>
                </a:lnTo>
                <a:lnTo>
                  <a:pt x="208600" y="933665"/>
                </a:lnTo>
                <a:lnTo>
                  <a:pt x="245109" y="959851"/>
                </a:lnTo>
                <a:lnTo>
                  <a:pt x="283974" y="984252"/>
                </a:lnTo>
                <a:lnTo>
                  <a:pt x="325064" y="1006776"/>
                </a:lnTo>
                <a:lnTo>
                  <a:pt x="368250" y="1027327"/>
                </a:lnTo>
                <a:lnTo>
                  <a:pt x="413399" y="1045812"/>
                </a:lnTo>
                <a:lnTo>
                  <a:pt x="460381" y="1062138"/>
                </a:lnTo>
                <a:lnTo>
                  <a:pt x="509065" y="1076210"/>
                </a:lnTo>
                <a:lnTo>
                  <a:pt x="559320" y="1087933"/>
                </a:lnTo>
                <a:lnTo>
                  <a:pt x="611015" y="1097215"/>
                </a:lnTo>
                <a:lnTo>
                  <a:pt x="664019" y="1103962"/>
                </a:lnTo>
                <a:lnTo>
                  <a:pt x="718201" y="1108078"/>
                </a:lnTo>
                <a:lnTo>
                  <a:pt x="773429" y="1109472"/>
                </a:lnTo>
                <a:lnTo>
                  <a:pt x="828658" y="1108078"/>
                </a:lnTo>
                <a:lnTo>
                  <a:pt x="882840" y="1103962"/>
                </a:lnTo>
                <a:lnTo>
                  <a:pt x="935844" y="1097215"/>
                </a:lnTo>
                <a:lnTo>
                  <a:pt x="987539" y="1087933"/>
                </a:lnTo>
                <a:lnTo>
                  <a:pt x="1037794" y="1076210"/>
                </a:lnTo>
                <a:lnTo>
                  <a:pt x="1086478" y="1062138"/>
                </a:lnTo>
                <a:lnTo>
                  <a:pt x="1133460" y="1045812"/>
                </a:lnTo>
                <a:lnTo>
                  <a:pt x="1178609" y="1027327"/>
                </a:lnTo>
                <a:lnTo>
                  <a:pt x="1221795" y="1006776"/>
                </a:lnTo>
                <a:lnTo>
                  <a:pt x="1262885" y="984252"/>
                </a:lnTo>
                <a:lnTo>
                  <a:pt x="1301750" y="959851"/>
                </a:lnTo>
                <a:lnTo>
                  <a:pt x="1338259" y="933665"/>
                </a:lnTo>
                <a:lnTo>
                  <a:pt x="1372280" y="905789"/>
                </a:lnTo>
                <a:lnTo>
                  <a:pt x="1403682" y="876317"/>
                </a:lnTo>
                <a:lnTo>
                  <a:pt x="1432335" y="845342"/>
                </a:lnTo>
                <a:lnTo>
                  <a:pt x="1458107" y="812959"/>
                </a:lnTo>
                <a:lnTo>
                  <a:pt x="1480868" y="779262"/>
                </a:lnTo>
                <a:lnTo>
                  <a:pt x="1500486" y="744344"/>
                </a:lnTo>
                <a:lnTo>
                  <a:pt x="1516831" y="708300"/>
                </a:lnTo>
                <a:lnTo>
                  <a:pt x="1529772" y="671223"/>
                </a:lnTo>
                <a:lnTo>
                  <a:pt x="1539178" y="633207"/>
                </a:lnTo>
                <a:lnTo>
                  <a:pt x="1544917" y="594347"/>
                </a:lnTo>
                <a:lnTo>
                  <a:pt x="1546859" y="554736"/>
                </a:lnTo>
                <a:lnTo>
                  <a:pt x="1544917" y="515124"/>
                </a:lnTo>
                <a:lnTo>
                  <a:pt x="1539178" y="476264"/>
                </a:lnTo>
                <a:lnTo>
                  <a:pt x="1529772" y="438248"/>
                </a:lnTo>
                <a:lnTo>
                  <a:pt x="1516831" y="401171"/>
                </a:lnTo>
                <a:lnTo>
                  <a:pt x="1500486" y="365127"/>
                </a:lnTo>
                <a:lnTo>
                  <a:pt x="1480868" y="330209"/>
                </a:lnTo>
                <a:lnTo>
                  <a:pt x="1458107" y="296512"/>
                </a:lnTo>
                <a:lnTo>
                  <a:pt x="1432335" y="264129"/>
                </a:lnTo>
                <a:lnTo>
                  <a:pt x="1403682" y="233154"/>
                </a:lnTo>
                <a:lnTo>
                  <a:pt x="1372280" y="203682"/>
                </a:lnTo>
                <a:lnTo>
                  <a:pt x="1338259" y="175806"/>
                </a:lnTo>
                <a:lnTo>
                  <a:pt x="1301750" y="149620"/>
                </a:lnTo>
                <a:lnTo>
                  <a:pt x="1262885" y="125219"/>
                </a:lnTo>
                <a:lnTo>
                  <a:pt x="1221795" y="102695"/>
                </a:lnTo>
                <a:lnTo>
                  <a:pt x="1178609" y="82144"/>
                </a:lnTo>
                <a:lnTo>
                  <a:pt x="1133460" y="63659"/>
                </a:lnTo>
                <a:lnTo>
                  <a:pt x="1086478" y="47333"/>
                </a:lnTo>
                <a:lnTo>
                  <a:pt x="1037794" y="33261"/>
                </a:lnTo>
                <a:lnTo>
                  <a:pt x="987539" y="21538"/>
                </a:lnTo>
                <a:lnTo>
                  <a:pt x="935844" y="12256"/>
                </a:lnTo>
                <a:lnTo>
                  <a:pt x="882840" y="5509"/>
                </a:lnTo>
                <a:lnTo>
                  <a:pt x="828658" y="1393"/>
                </a:lnTo>
                <a:lnTo>
                  <a:pt x="773429" y="0"/>
                </a:lnTo>
                <a:close/>
              </a:path>
            </a:pathLst>
          </a:custGeom>
          <a:solidFill>
            <a:srgbClr val="B4C6E7"/>
          </a:solidFill>
        </p:spPr>
        <p:txBody>
          <a:bodyPr wrap="square" lIns="0" tIns="0" rIns="0" bIns="0" rtlCol="0"/>
          <a:lstStyle/>
          <a:p>
            <a:endParaRPr>
              <a:solidFill>
                <a:prstClr val="black"/>
              </a:solidFill>
              <a:latin typeface="Calibri"/>
            </a:endParaRPr>
          </a:p>
        </p:txBody>
      </p:sp>
      <p:sp>
        <p:nvSpPr>
          <p:cNvPr id="16" name="object 16"/>
          <p:cNvSpPr/>
          <p:nvPr/>
        </p:nvSpPr>
        <p:spPr>
          <a:xfrm>
            <a:off x="3994404" y="4262628"/>
            <a:ext cx="1546860" cy="1109980"/>
          </a:xfrm>
          <a:custGeom>
            <a:avLst/>
            <a:gdLst/>
            <a:ahLst/>
            <a:cxnLst/>
            <a:rect l="l" t="t" r="r" b="b"/>
            <a:pathLst>
              <a:path w="1546860" h="1109979">
                <a:moveTo>
                  <a:pt x="0" y="554736"/>
                </a:moveTo>
                <a:lnTo>
                  <a:pt x="1942" y="515124"/>
                </a:lnTo>
                <a:lnTo>
                  <a:pt x="7681" y="476264"/>
                </a:lnTo>
                <a:lnTo>
                  <a:pt x="17087" y="438248"/>
                </a:lnTo>
                <a:lnTo>
                  <a:pt x="30028" y="401171"/>
                </a:lnTo>
                <a:lnTo>
                  <a:pt x="46373" y="365127"/>
                </a:lnTo>
                <a:lnTo>
                  <a:pt x="65991" y="330209"/>
                </a:lnTo>
                <a:lnTo>
                  <a:pt x="88752" y="296512"/>
                </a:lnTo>
                <a:lnTo>
                  <a:pt x="114524" y="264129"/>
                </a:lnTo>
                <a:lnTo>
                  <a:pt x="143177" y="233154"/>
                </a:lnTo>
                <a:lnTo>
                  <a:pt x="174579" y="203682"/>
                </a:lnTo>
                <a:lnTo>
                  <a:pt x="208600" y="175806"/>
                </a:lnTo>
                <a:lnTo>
                  <a:pt x="245109" y="149620"/>
                </a:lnTo>
                <a:lnTo>
                  <a:pt x="283974" y="125219"/>
                </a:lnTo>
                <a:lnTo>
                  <a:pt x="325064" y="102695"/>
                </a:lnTo>
                <a:lnTo>
                  <a:pt x="368250" y="82144"/>
                </a:lnTo>
                <a:lnTo>
                  <a:pt x="413399" y="63659"/>
                </a:lnTo>
                <a:lnTo>
                  <a:pt x="460381" y="47333"/>
                </a:lnTo>
                <a:lnTo>
                  <a:pt x="509065" y="33261"/>
                </a:lnTo>
                <a:lnTo>
                  <a:pt x="559320" y="21538"/>
                </a:lnTo>
                <a:lnTo>
                  <a:pt x="611015" y="12256"/>
                </a:lnTo>
                <a:lnTo>
                  <a:pt x="664019" y="5509"/>
                </a:lnTo>
                <a:lnTo>
                  <a:pt x="718201" y="1393"/>
                </a:lnTo>
                <a:lnTo>
                  <a:pt x="773429" y="0"/>
                </a:lnTo>
                <a:lnTo>
                  <a:pt x="828658" y="1393"/>
                </a:lnTo>
                <a:lnTo>
                  <a:pt x="882840" y="5509"/>
                </a:lnTo>
                <a:lnTo>
                  <a:pt x="935844" y="12256"/>
                </a:lnTo>
                <a:lnTo>
                  <a:pt x="987539" y="21538"/>
                </a:lnTo>
                <a:lnTo>
                  <a:pt x="1037794" y="33261"/>
                </a:lnTo>
                <a:lnTo>
                  <a:pt x="1086478" y="47333"/>
                </a:lnTo>
                <a:lnTo>
                  <a:pt x="1133460" y="63659"/>
                </a:lnTo>
                <a:lnTo>
                  <a:pt x="1178609" y="82144"/>
                </a:lnTo>
                <a:lnTo>
                  <a:pt x="1221795" y="102695"/>
                </a:lnTo>
                <a:lnTo>
                  <a:pt x="1262885" y="125219"/>
                </a:lnTo>
                <a:lnTo>
                  <a:pt x="1301750" y="149620"/>
                </a:lnTo>
                <a:lnTo>
                  <a:pt x="1338259" y="175806"/>
                </a:lnTo>
                <a:lnTo>
                  <a:pt x="1372280" y="203682"/>
                </a:lnTo>
                <a:lnTo>
                  <a:pt x="1403682" y="233154"/>
                </a:lnTo>
                <a:lnTo>
                  <a:pt x="1432335" y="264129"/>
                </a:lnTo>
                <a:lnTo>
                  <a:pt x="1458107" y="296512"/>
                </a:lnTo>
                <a:lnTo>
                  <a:pt x="1480868" y="330209"/>
                </a:lnTo>
                <a:lnTo>
                  <a:pt x="1500486" y="365127"/>
                </a:lnTo>
                <a:lnTo>
                  <a:pt x="1516831" y="401171"/>
                </a:lnTo>
                <a:lnTo>
                  <a:pt x="1529772" y="438248"/>
                </a:lnTo>
                <a:lnTo>
                  <a:pt x="1539178" y="476264"/>
                </a:lnTo>
                <a:lnTo>
                  <a:pt x="1544917" y="515124"/>
                </a:lnTo>
                <a:lnTo>
                  <a:pt x="1546859" y="554736"/>
                </a:lnTo>
                <a:lnTo>
                  <a:pt x="1544917" y="594347"/>
                </a:lnTo>
                <a:lnTo>
                  <a:pt x="1539178" y="633207"/>
                </a:lnTo>
                <a:lnTo>
                  <a:pt x="1529772" y="671223"/>
                </a:lnTo>
                <a:lnTo>
                  <a:pt x="1516831" y="708300"/>
                </a:lnTo>
                <a:lnTo>
                  <a:pt x="1500486" y="744344"/>
                </a:lnTo>
                <a:lnTo>
                  <a:pt x="1480868" y="779262"/>
                </a:lnTo>
                <a:lnTo>
                  <a:pt x="1458107" y="812959"/>
                </a:lnTo>
                <a:lnTo>
                  <a:pt x="1432335" y="845342"/>
                </a:lnTo>
                <a:lnTo>
                  <a:pt x="1403682" y="876317"/>
                </a:lnTo>
                <a:lnTo>
                  <a:pt x="1372280" y="905789"/>
                </a:lnTo>
                <a:lnTo>
                  <a:pt x="1338259" y="933665"/>
                </a:lnTo>
                <a:lnTo>
                  <a:pt x="1301750" y="959851"/>
                </a:lnTo>
                <a:lnTo>
                  <a:pt x="1262885" y="984252"/>
                </a:lnTo>
                <a:lnTo>
                  <a:pt x="1221795" y="1006776"/>
                </a:lnTo>
                <a:lnTo>
                  <a:pt x="1178609" y="1027327"/>
                </a:lnTo>
                <a:lnTo>
                  <a:pt x="1133460" y="1045812"/>
                </a:lnTo>
                <a:lnTo>
                  <a:pt x="1086478" y="1062138"/>
                </a:lnTo>
                <a:lnTo>
                  <a:pt x="1037794" y="1076210"/>
                </a:lnTo>
                <a:lnTo>
                  <a:pt x="987539" y="1087933"/>
                </a:lnTo>
                <a:lnTo>
                  <a:pt x="935844" y="1097215"/>
                </a:lnTo>
                <a:lnTo>
                  <a:pt x="882840" y="1103962"/>
                </a:lnTo>
                <a:lnTo>
                  <a:pt x="828658" y="1108078"/>
                </a:lnTo>
                <a:lnTo>
                  <a:pt x="773429" y="1109472"/>
                </a:lnTo>
                <a:lnTo>
                  <a:pt x="718201" y="1108078"/>
                </a:lnTo>
                <a:lnTo>
                  <a:pt x="664019" y="1103962"/>
                </a:lnTo>
                <a:lnTo>
                  <a:pt x="611015" y="1097215"/>
                </a:lnTo>
                <a:lnTo>
                  <a:pt x="559320" y="1087933"/>
                </a:lnTo>
                <a:lnTo>
                  <a:pt x="509065" y="1076210"/>
                </a:lnTo>
                <a:lnTo>
                  <a:pt x="460381" y="1062138"/>
                </a:lnTo>
                <a:lnTo>
                  <a:pt x="413399" y="1045812"/>
                </a:lnTo>
                <a:lnTo>
                  <a:pt x="368250" y="1027327"/>
                </a:lnTo>
                <a:lnTo>
                  <a:pt x="325064" y="1006776"/>
                </a:lnTo>
                <a:lnTo>
                  <a:pt x="283974" y="984252"/>
                </a:lnTo>
                <a:lnTo>
                  <a:pt x="245109" y="959851"/>
                </a:lnTo>
                <a:lnTo>
                  <a:pt x="208600" y="933665"/>
                </a:lnTo>
                <a:lnTo>
                  <a:pt x="174579" y="905789"/>
                </a:lnTo>
                <a:lnTo>
                  <a:pt x="143177" y="876317"/>
                </a:lnTo>
                <a:lnTo>
                  <a:pt x="114524" y="845342"/>
                </a:lnTo>
                <a:lnTo>
                  <a:pt x="88752" y="812959"/>
                </a:lnTo>
                <a:lnTo>
                  <a:pt x="65991" y="779262"/>
                </a:lnTo>
                <a:lnTo>
                  <a:pt x="46373" y="744344"/>
                </a:lnTo>
                <a:lnTo>
                  <a:pt x="30028" y="708300"/>
                </a:lnTo>
                <a:lnTo>
                  <a:pt x="17087" y="671223"/>
                </a:lnTo>
                <a:lnTo>
                  <a:pt x="7681" y="633207"/>
                </a:lnTo>
                <a:lnTo>
                  <a:pt x="1942" y="594347"/>
                </a:lnTo>
                <a:lnTo>
                  <a:pt x="0" y="554736"/>
                </a:lnTo>
                <a:close/>
              </a:path>
            </a:pathLst>
          </a:custGeom>
          <a:ln w="9525">
            <a:solidFill>
              <a:srgbClr val="000000"/>
            </a:solidFill>
          </a:ln>
        </p:spPr>
        <p:txBody>
          <a:bodyPr wrap="square" lIns="0" tIns="0" rIns="0" bIns="0" rtlCol="0"/>
          <a:lstStyle/>
          <a:p>
            <a:endParaRPr>
              <a:solidFill>
                <a:prstClr val="black"/>
              </a:solidFill>
              <a:latin typeface="Calibri"/>
            </a:endParaRPr>
          </a:p>
        </p:txBody>
      </p:sp>
      <p:sp>
        <p:nvSpPr>
          <p:cNvPr id="17" name="object 17"/>
          <p:cNvSpPr txBox="1"/>
          <p:nvPr/>
        </p:nvSpPr>
        <p:spPr>
          <a:xfrm>
            <a:off x="4147185" y="4470273"/>
            <a:ext cx="1277620" cy="666115"/>
          </a:xfrm>
          <a:prstGeom prst="rect">
            <a:avLst/>
          </a:prstGeom>
        </p:spPr>
        <p:txBody>
          <a:bodyPr vert="horz" wrap="square" lIns="0" tIns="12700" rIns="0" bIns="0" rtlCol="0">
            <a:spAutoFit/>
          </a:bodyPr>
          <a:lstStyle/>
          <a:p>
            <a:pPr marL="12700" marR="5080" indent="172085">
              <a:spcBef>
                <a:spcPts val="100"/>
              </a:spcBef>
            </a:pPr>
            <a:r>
              <a:rPr sz="1400" dirty="0">
                <a:solidFill>
                  <a:prstClr val="black"/>
                </a:solidFill>
                <a:latin typeface="Arial"/>
                <a:cs typeface="Arial"/>
              </a:rPr>
              <a:t>Continue to  </a:t>
            </a:r>
            <a:r>
              <a:rPr sz="1400" spc="-5" dirty="0">
                <a:solidFill>
                  <a:prstClr val="black"/>
                </a:solidFill>
                <a:latin typeface="Arial"/>
                <a:cs typeface="Arial"/>
              </a:rPr>
              <a:t>evaluate</a:t>
            </a:r>
            <a:r>
              <a:rPr sz="1400" spc="-70" dirty="0">
                <a:solidFill>
                  <a:prstClr val="black"/>
                </a:solidFill>
                <a:latin typeface="Arial"/>
                <a:cs typeface="Arial"/>
              </a:rPr>
              <a:t> </a:t>
            </a:r>
            <a:r>
              <a:rPr sz="1400" dirty="0">
                <a:solidFill>
                  <a:prstClr val="black"/>
                </a:solidFill>
                <a:latin typeface="Arial"/>
                <a:cs typeface="Arial"/>
              </a:rPr>
              <a:t>impact  on </a:t>
            </a:r>
            <a:r>
              <a:rPr sz="1400" spc="-5" dirty="0">
                <a:solidFill>
                  <a:prstClr val="black"/>
                </a:solidFill>
                <a:latin typeface="Arial"/>
                <a:cs typeface="Arial"/>
              </a:rPr>
              <a:t>Moms</a:t>
            </a:r>
            <a:r>
              <a:rPr sz="1400" spc="-120" dirty="0">
                <a:solidFill>
                  <a:prstClr val="black"/>
                </a:solidFill>
                <a:latin typeface="Arial"/>
                <a:cs typeface="Arial"/>
              </a:rPr>
              <a:t> </a:t>
            </a:r>
            <a:r>
              <a:rPr sz="1400" dirty="0">
                <a:solidFill>
                  <a:prstClr val="black"/>
                </a:solidFill>
                <a:latin typeface="Arial"/>
                <a:cs typeface="Arial"/>
              </a:rPr>
              <a:t>Meals</a:t>
            </a:r>
            <a:endParaRPr sz="1400">
              <a:solidFill>
                <a:prstClr val="black"/>
              </a:solidFill>
              <a:latin typeface="Arial"/>
              <a:cs typeface="Arial"/>
            </a:endParaRPr>
          </a:p>
        </p:txBody>
      </p:sp>
      <p:sp>
        <p:nvSpPr>
          <p:cNvPr id="18" name="object 18"/>
          <p:cNvSpPr/>
          <p:nvPr/>
        </p:nvSpPr>
        <p:spPr>
          <a:xfrm>
            <a:off x="6316979" y="4262628"/>
            <a:ext cx="1507490" cy="1109980"/>
          </a:xfrm>
          <a:custGeom>
            <a:avLst/>
            <a:gdLst/>
            <a:ahLst/>
            <a:cxnLst/>
            <a:rect l="l" t="t" r="r" b="b"/>
            <a:pathLst>
              <a:path w="1507489" h="1109979">
                <a:moveTo>
                  <a:pt x="753618" y="0"/>
                </a:moveTo>
                <a:lnTo>
                  <a:pt x="697378" y="1521"/>
                </a:lnTo>
                <a:lnTo>
                  <a:pt x="642261" y="6015"/>
                </a:lnTo>
                <a:lnTo>
                  <a:pt x="588411" y="13374"/>
                </a:lnTo>
                <a:lnTo>
                  <a:pt x="535975" y="23490"/>
                </a:lnTo>
                <a:lnTo>
                  <a:pt x="485097" y="36257"/>
                </a:lnTo>
                <a:lnTo>
                  <a:pt x="435925" y="51566"/>
                </a:lnTo>
                <a:lnTo>
                  <a:pt x="388604" y="69310"/>
                </a:lnTo>
                <a:lnTo>
                  <a:pt x="343279" y="89383"/>
                </a:lnTo>
                <a:lnTo>
                  <a:pt x="300097" y="111676"/>
                </a:lnTo>
                <a:lnTo>
                  <a:pt x="259202" y="136083"/>
                </a:lnTo>
                <a:lnTo>
                  <a:pt x="220741" y="162496"/>
                </a:lnTo>
                <a:lnTo>
                  <a:pt x="184860" y="190808"/>
                </a:lnTo>
                <a:lnTo>
                  <a:pt x="151705" y="220910"/>
                </a:lnTo>
                <a:lnTo>
                  <a:pt x="121420" y="252697"/>
                </a:lnTo>
                <a:lnTo>
                  <a:pt x="94153" y="286061"/>
                </a:lnTo>
                <a:lnTo>
                  <a:pt x="70048" y="320894"/>
                </a:lnTo>
                <a:lnTo>
                  <a:pt x="49252" y="357089"/>
                </a:lnTo>
                <a:lnTo>
                  <a:pt x="31910" y="394538"/>
                </a:lnTo>
                <a:lnTo>
                  <a:pt x="18168" y="433135"/>
                </a:lnTo>
                <a:lnTo>
                  <a:pt x="8171" y="472772"/>
                </a:lnTo>
                <a:lnTo>
                  <a:pt x="2067" y="513341"/>
                </a:lnTo>
                <a:lnTo>
                  <a:pt x="0" y="554736"/>
                </a:lnTo>
                <a:lnTo>
                  <a:pt x="2067" y="596130"/>
                </a:lnTo>
                <a:lnTo>
                  <a:pt x="8171" y="636699"/>
                </a:lnTo>
                <a:lnTo>
                  <a:pt x="18168" y="676336"/>
                </a:lnTo>
                <a:lnTo>
                  <a:pt x="31910" y="714933"/>
                </a:lnTo>
                <a:lnTo>
                  <a:pt x="49252" y="752382"/>
                </a:lnTo>
                <a:lnTo>
                  <a:pt x="70048" y="788577"/>
                </a:lnTo>
                <a:lnTo>
                  <a:pt x="94153" y="823410"/>
                </a:lnTo>
                <a:lnTo>
                  <a:pt x="121420" y="856774"/>
                </a:lnTo>
                <a:lnTo>
                  <a:pt x="151705" y="888561"/>
                </a:lnTo>
                <a:lnTo>
                  <a:pt x="184860" y="918663"/>
                </a:lnTo>
                <a:lnTo>
                  <a:pt x="220741" y="946975"/>
                </a:lnTo>
                <a:lnTo>
                  <a:pt x="259202" y="973388"/>
                </a:lnTo>
                <a:lnTo>
                  <a:pt x="300097" y="997795"/>
                </a:lnTo>
                <a:lnTo>
                  <a:pt x="343279" y="1020088"/>
                </a:lnTo>
                <a:lnTo>
                  <a:pt x="388604" y="1040161"/>
                </a:lnTo>
                <a:lnTo>
                  <a:pt x="435925" y="1057905"/>
                </a:lnTo>
                <a:lnTo>
                  <a:pt x="485097" y="1073214"/>
                </a:lnTo>
                <a:lnTo>
                  <a:pt x="535975" y="1085981"/>
                </a:lnTo>
                <a:lnTo>
                  <a:pt x="588411" y="1096097"/>
                </a:lnTo>
                <a:lnTo>
                  <a:pt x="642261" y="1103456"/>
                </a:lnTo>
                <a:lnTo>
                  <a:pt x="697378" y="1107950"/>
                </a:lnTo>
                <a:lnTo>
                  <a:pt x="753618" y="1109472"/>
                </a:lnTo>
                <a:lnTo>
                  <a:pt x="809857" y="1107950"/>
                </a:lnTo>
                <a:lnTo>
                  <a:pt x="864974" y="1103456"/>
                </a:lnTo>
                <a:lnTo>
                  <a:pt x="918824" y="1096097"/>
                </a:lnTo>
                <a:lnTo>
                  <a:pt x="971260" y="1085981"/>
                </a:lnTo>
                <a:lnTo>
                  <a:pt x="1022138" y="1073214"/>
                </a:lnTo>
                <a:lnTo>
                  <a:pt x="1071310" y="1057905"/>
                </a:lnTo>
                <a:lnTo>
                  <a:pt x="1118631" y="1040161"/>
                </a:lnTo>
                <a:lnTo>
                  <a:pt x="1163956" y="1020088"/>
                </a:lnTo>
                <a:lnTo>
                  <a:pt x="1207138" y="997795"/>
                </a:lnTo>
                <a:lnTo>
                  <a:pt x="1248033" y="973388"/>
                </a:lnTo>
                <a:lnTo>
                  <a:pt x="1286494" y="946975"/>
                </a:lnTo>
                <a:lnTo>
                  <a:pt x="1322375" y="918663"/>
                </a:lnTo>
                <a:lnTo>
                  <a:pt x="1355530" y="888561"/>
                </a:lnTo>
                <a:lnTo>
                  <a:pt x="1385815" y="856774"/>
                </a:lnTo>
                <a:lnTo>
                  <a:pt x="1413082" y="823410"/>
                </a:lnTo>
                <a:lnTo>
                  <a:pt x="1437187" y="788577"/>
                </a:lnTo>
                <a:lnTo>
                  <a:pt x="1457983" y="752382"/>
                </a:lnTo>
                <a:lnTo>
                  <a:pt x="1475325" y="714933"/>
                </a:lnTo>
                <a:lnTo>
                  <a:pt x="1489067" y="676336"/>
                </a:lnTo>
                <a:lnTo>
                  <a:pt x="1499064" y="636699"/>
                </a:lnTo>
                <a:lnTo>
                  <a:pt x="1505168" y="596130"/>
                </a:lnTo>
                <a:lnTo>
                  <a:pt x="1507236" y="554736"/>
                </a:lnTo>
                <a:lnTo>
                  <a:pt x="1505168" y="513341"/>
                </a:lnTo>
                <a:lnTo>
                  <a:pt x="1499064" y="472772"/>
                </a:lnTo>
                <a:lnTo>
                  <a:pt x="1489067" y="433135"/>
                </a:lnTo>
                <a:lnTo>
                  <a:pt x="1475325" y="394538"/>
                </a:lnTo>
                <a:lnTo>
                  <a:pt x="1457983" y="357089"/>
                </a:lnTo>
                <a:lnTo>
                  <a:pt x="1437187" y="320894"/>
                </a:lnTo>
                <a:lnTo>
                  <a:pt x="1413082" y="286061"/>
                </a:lnTo>
                <a:lnTo>
                  <a:pt x="1385815" y="252697"/>
                </a:lnTo>
                <a:lnTo>
                  <a:pt x="1355530" y="220910"/>
                </a:lnTo>
                <a:lnTo>
                  <a:pt x="1322375" y="190808"/>
                </a:lnTo>
                <a:lnTo>
                  <a:pt x="1286494" y="162496"/>
                </a:lnTo>
                <a:lnTo>
                  <a:pt x="1248033" y="136083"/>
                </a:lnTo>
                <a:lnTo>
                  <a:pt x="1207138" y="111676"/>
                </a:lnTo>
                <a:lnTo>
                  <a:pt x="1163956" y="89383"/>
                </a:lnTo>
                <a:lnTo>
                  <a:pt x="1118631" y="69310"/>
                </a:lnTo>
                <a:lnTo>
                  <a:pt x="1071310" y="51566"/>
                </a:lnTo>
                <a:lnTo>
                  <a:pt x="1022138" y="36257"/>
                </a:lnTo>
                <a:lnTo>
                  <a:pt x="971260" y="23490"/>
                </a:lnTo>
                <a:lnTo>
                  <a:pt x="918824" y="13374"/>
                </a:lnTo>
                <a:lnTo>
                  <a:pt x="864974" y="6015"/>
                </a:lnTo>
                <a:lnTo>
                  <a:pt x="809857" y="1521"/>
                </a:lnTo>
                <a:lnTo>
                  <a:pt x="753618" y="0"/>
                </a:lnTo>
                <a:close/>
              </a:path>
            </a:pathLst>
          </a:custGeom>
          <a:solidFill>
            <a:srgbClr val="FFE699"/>
          </a:solidFill>
        </p:spPr>
        <p:txBody>
          <a:bodyPr wrap="square" lIns="0" tIns="0" rIns="0" bIns="0" rtlCol="0"/>
          <a:lstStyle/>
          <a:p>
            <a:endParaRPr>
              <a:solidFill>
                <a:prstClr val="black"/>
              </a:solidFill>
              <a:latin typeface="Calibri"/>
            </a:endParaRPr>
          </a:p>
        </p:txBody>
      </p:sp>
      <p:sp>
        <p:nvSpPr>
          <p:cNvPr id="19" name="object 19"/>
          <p:cNvSpPr/>
          <p:nvPr/>
        </p:nvSpPr>
        <p:spPr>
          <a:xfrm>
            <a:off x="6316979" y="4262628"/>
            <a:ext cx="1507490" cy="1109980"/>
          </a:xfrm>
          <a:custGeom>
            <a:avLst/>
            <a:gdLst/>
            <a:ahLst/>
            <a:cxnLst/>
            <a:rect l="l" t="t" r="r" b="b"/>
            <a:pathLst>
              <a:path w="1507489" h="1109979">
                <a:moveTo>
                  <a:pt x="0" y="554736"/>
                </a:moveTo>
                <a:lnTo>
                  <a:pt x="2067" y="513341"/>
                </a:lnTo>
                <a:lnTo>
                  <a:pt x="8171" y="472772"/>
                </a:lnTo>
                <a:lnTo>
                  <a:pt x="18168" y="433135"/>
                </a:lnTo>
                <a:lnTo>
                  <a:pt x="31910" y="394538"/>
                </a:lnTo>
                <a:lnTo>
                  <a:pt x="49252" y="357089"/>
                </a:lnTo>
                <a:lnTo>
                  <a:pt x="70048" y="320894"/>
                </a:lnTo>
                <a:lnTo>
                  <a:pt x="94153" y="286061"/>
                </a:lnTo>
                <a:lnTo>
                  <a:pt x="121420" y="252697"/>
                </a:lnTo>
                <a:lnTo>
                  <a:pt x="151705" y="220910"/>
                </a:lnTo>
                <a:lnTo>
                  <a:pt x="184860" y="190808"/>
                </a:lnTo>
                <a:lnTo>
                  <a:pt x="220741" y="162496"/>
                </a:lnTo>
                <a:lnTo>
                  <a:pt x="259202" y="136083"/>
                </a:lnTo>
                <a:lnTo>
                  <a:pt x="300097" y="111676"/>
                </a:lnTo>
                <a:lnTo>
                  <a:pt x="343279" y="89383"/>
                </a:lnTo>
                <a:lnTo>
                  <a:pt x="388604" y="69310"/>
                </a:lnTo>
                <a:lnTo>
                  <a:pt x="435925" y="51566"/>
                </a:lnTo>
                <a:lnTo>
                  <a:pt x="485097" y="36257"/>
                </a:lnTo>
                <a:lnTo>
                  <a:pt x="535975" y="23490"/>
                </a:lnTo>
                <a:lnTo>
                  <a:pt x="588411" y="13374"/>
                </a:lnTo>
                <a:lnTo>
                  <a:pt x="642261" y="6015"/>
                </a:lnTo>
                <a:lnTo>
                  <a:pt x="697378" y="1521"/>
                </a:lnTo>
                <a:lnTo>
                  <a:pt x="753618" y="0"/>
                </a:lnTo>
                <a:lnTo>
                  <a:pt x="809857" y="1521"/>
                </a:lnTo>
                <a:lnTo>
                  <a:pt x="864974" y="6015"/>
                </a:lnTo>
                <a:lnTo>
                  <a:pt x="918824" y="13374"/>
                </a:lnTo>
                <a:lnTo>
                  <a:pt x="971260" y="23490"/>
                </a:lnTo>
                <a:lnTo>
                  <a:pt x="1022138" y="36257"/>
                </a:lnTo>
                <a:lnTo>
                  <a:pt x="1071310" y="51566"/>
                </a:lnTo>
                <a:lnTo>
                  <a:pt x="1118631" y="69310"/>
                </a:lnTo>
                <a:lnTo>
                  <a:pt x="1163956" y="89383"/>
                </a:lnTo>
                <a:lnTo>
                  <a:pt x="1207138" y="111676"/>
                </a:lnTo>
                <a:lnTo>
                  <a:pt x="1248033" y="136083"/>
                </a:lnTo>
                <a:lnTo>
                  <a:pt x="1286494" y="162496"/>
                </a:lnTo>
                <a:lnTo>
                  <a:pt x="1322375" y="190808"/>
                </a:lnTo>
                <a:lnTo>
                  <a:pt x="1355530" y="220910"/>
                </a:lnTo>
                <a:lnTo>
                  <a:pt x="1385815" y="252697"/>
                </a:lnTo>
                <a:lnTo>
                  <a:pt x="1413082" y="286061"/>
                </a:lnTo>
                <a:lnTo>
                  <a:pt x="1437187" y="320894"/>
                </a:lnTo>
                <a:lnTo>
                  <a:pt x="1457983" y="357089"/>
                </a:lnTo>
                <a:lnTo>
                  <a:pt x="1475325" y="394538"/>
                </a:lnTo>
                <a:lnTo>
                  <a:pt x="1489067" y="433135"/>
                </a:lnTo>
                <a:lnTo>
                  <a:pt x="1499064" y="472772"/>
                </a:lnTo>
                <a:lnTo>
                  <a:pt x="1505168" y="513341"/>
                </a:lnTo>
                <a:lnTo>
                  <a:pt x="1507236" y="554736"/>
                </a:lnTo>
                <a:lnTo>
                  <a:pt x="1505168" y="596130"/>
                </a:lnTo>
                <a:lnTo>
                  <a:pt x="1499064" y="636699"/>
                </a:lnTo>
                <a:lnTo>
                  <a:pt x="1489067" y="676336"/>
                </a:lnTo>
                <a:lnTo>
                  <a:pt x="1475325" y="714933"/>
                </a:lnTo>
                <a:lnTo>
                  <a:pt x="1457983" y="752382"/>
                </a:lnTo>
                <a:lnTo>
                  <a:pt x="1437187" y="788577"/>
                </a:lnTo>
                <a:lnTo>
                  <a:pt x="1413082" y="823410"/>
                </a:lnTo>
                <a:lnTo>
                  <a:pt x="1385815" y="856774"/>
                </a:lnTo>
                <a:lnTo>
                  <a:pt x="1355530" y="888561"/>
                </a:lnTo>
                <a:lnTo>
                  <a:pt x="1322375" y="918663"/>
                </a:lnTo>
                <a:lnTo>
                  <a:pt x="1286494" y="946975"/>
                </a:lnTo>
                <a:lnTo>
                  <a:pt x="1248033" y="973388"/>
                </a:lnTo>
                <a:lnTo>
                  <a:pt x="1207138" y="997795"/>
                </a:lnTo>
                <a:lnTo>
                  <a:pt x="1163956" y="1020088"/>
                </a:lnTo>
                <a:lnTo>
                  <a:pt x="1118631" y="1040161"/>
                </a:lnTo>
                <a:lnTo>
                  <a:pt x="1071310" y="1057905"/>
                </a:lnTo>
                <a:lnTo>
                  <a:pt x="1022138" y="1073214"/>
                </a:lnTo>
                <a:lnTo>
                  <a:pt x="971260" y="1085981"/>
                </a:lnTo>
                <a:lnTo>
                  <a:pt x="918824" y="1096097"/>
                </a:lnTo>
                <a:lnTo>
                  <a:pt x="864974" y="1103456"/>
                </a:lnTo>
                <a:lnTo>
                  <a:pt x="809857" y="1107950"/>
                </a:lnTo>
                <a:lnTo>
                  <a:pt x="753618" y="1109472"/>
                </a:lnTo>
                <a:lnTo>
                  <a:pt x="697378" y="1107950"/>
                </a:lnTo>
                <a:lnTo>
                  <a:pt x="642261" y="1103456"/>
                </a:lnTo>
                <a:lnTo>
                  <a:pt x="588411" y="1096097"/>
                </a:lnTo>
                <a:lnTo>
                  <a:pt x="535975" y="1085981"/>
                </a:lnTo>
                <a:lnTo>
                  <a:pt x="485097" y="1073214"/>
                </a:lnTo>
                <a:lnTo>
                  <a:pt x="435925" y="1057905"/>
                </a:lnTo>
                <a:lnTo>
                  <a:pt x="388604" y="1040161"/>
                </a:lnTo>
                <a:lnTo>
                  <a:pt x="343279" y="1020088"/>
                </a:lnTo>
                <a:lnTo>
                  <a:pt x="300097" y="997795"/>
                </a:lnTo>
                <a:lnTo>
                  <a:pt x="259202" y="973388"/>
                </a:lnTo>
                <a:lnTo>
                  <a:pt x="220741" y="946975"/>
                </a:lnTo>
                <a:lnTo>
                  <a:pt x="184860" y="918663"/>
                </a:lnTo>
                <a:lnTo>
                  <a:pt x="151705" y="888561"/>
                </a:lnTo>
                <a:lnTo>
                  <a:pt x="121420" y="856774"/>
                </a:lnTo>
                <a:lnTo>
                  <a:pt x="94153" y="823410"/>
                </a:lnTo>
                <a:lnTo>
                  <a:pt x="70048" y="788577"/>
                </a:lnTo>
                <a:lnTo>
                  <a:pt x="49252" y="752382"/>
                </a:lnTo>
                <a:lnTo>
                  <a:pt x="31910" y="714933"/>
                </a:lnTo>
                <a:lnTo>
                  <a:pt x="18168" y="676336"/>
                </a:lnTo>
                <a:lnTo>
                  <a:pt x="8171" y="636699"/>
                </a:lnTo>
                <a:lnTo>
                  <a:pt x="2067" y="596130"/>
                </a:lnTo>
                <a:lnTo>
                  <a:pt x="0" y="554736"/>
                </a:lnTo>
                <a:close/>
              </a:path>
            </a:pathLst>
          </a:custGeom>
          <a:ln w="9525">
            <a:solidFill>
              <a:srgbClr val="000000"/>
            </a:solidFill>
          </a:ln>
        </p:spPr>
        <p:txBody>
          <a:bodyPr wrap="square" lIns="0" tIns="0" rIns="0" bIns="0" rtlCol="0"/>
          <a:lstStyle/>
          <a:p>
            <a:endParaRPr>
              <a:solidFill>
                <a:prstClr val="black"/>
              </a:solidFill>
              <a:latin typeface="Calibri"/>
            </a:endParaRPr>
          </a:p>
        </p:txBody>
      </p:sp>
      <p:sp>
        <p:nvSpPr>
          <p:cNvPr id="20" name="object 20"/>
          <p:cNvSpPr txBox="1"/>
          <p:nvPr/>
        </p:nvSpPr>
        <p:spPr>
          <a:xfrm>
            <a:off x="6510910" y="4470273"/>
            <a:ext cx="1120775" cy="666115"/>
          </a:xfrm>
          <a:prstGeom prst="rect">
            <a:avLst/>
          </a:prstGeom>
        </p:spPr>
        <p:txBody>
          <a:bodyPr vert="horz" wrap="square" lIns="0" tIns="12700" rIns="0" bIns="0" rtlCol="0">
            <a:spAutoFit/>
          </a:bodyPr>
          <a:lstStyle/>
          <a:p>
            <a:pPr algn="ctr">
              <a:spcBef>
                <a:spcPts val="100"/>
              </a:spcBef>
            </a:pPr>
            <a:r>
              <a:rPr sz="1400" spc="-5" dirty="0">
                <a:solidFill>
                  <a:prstClr val="black"/>
                </a:solidFill>
                <a:latin typeface="Arial"/>
                <a:cs typeface="Arial"/>
              </a:rPr>
              <a:t>30%</a:t>
            </a:r>
            <a:endParaRPr sz="1400">
              <a:solidFill>
                <a:prstClr val="black"/>
              </a:solidFill>
              <a:latin typeface="Arial"/>
              <a:cs typeface="Arial"/>
            </a:endParaRPr>
          </a:p>
          <a:p>
            <a:pPr marL="12700" marR="5080" algn="ctr">
              <a:spcBef>
                <a:spcPts val="5"/>
              </a:spcBef>
            </a:pPr>
            <a:r>
              <a:rPr sz="1400" dirty="0">
                <a:solidFill>
                  <a:prstClr val="black"/>
                </a:solidFill>
                <a:latin typeface="Arial"/>
                <a:cs typeface="Arial"/>
              </a:rPr>
              <a:t>Reduction</a:t>
            </a:r>
            <a:r>
              <a:rPr sz="1400" spc="-125" dirty="0">
                <a:solidFill>
                  <a:prstClr val="black"/>
                </a:solidFill>
                <a:latin typeface="Arial"/>
                <a:cs typeface="Arial"/>
              </a:rPr>
              <a:t> </a:t>
            </a:r>
            <a:r>
              <a:rPr sz="1400" dirty="0">
                <a:solidFill>
                  <a:prstClr val="black"/>
                </a:solidFill>
                <a:latin typeface="Arial"/>
                <a:cs typeface="Arial"/>
              </a:rPr>
              <a:t>ED  Visits/1000</a:t>
            </a:r>
            <a:endParaRPr sz="1400">
              <a:solidFill>
                <a:prstClr val="black"/>
              </a:solidFill>
              <a:latin typeface="Arial"/>
              <a:cs typeface="Arial"/>
            </a:endParaRPr>
          </a:p>
        </p:txBody>
      </p:sp>
      <p:sp>
        <p:nvSpPr>
          <p:cNvPr id="21" name="object 21"/>
          <p:cNvSpPr/>
          <p:nvPr/>
        </p:nvSpPr>
        <p:spPr>
          <a:xfrm>
            <a:off x="2761311" y="2304923"/>
            <a:ext cx="852805" cy="506730"/>
          </a:xfrm>
          <a:custGeom>
            <a:avLst/>
            <a:gdLst/>
            <a:ahLst/>
            <a:cxnLst/>
            <a:rect l="l" t="t" r="r" b="b"/>
            <a:pathLst>
              <a:path w="852805" h="506730">
                <a:moveTo>
                  <a:pt x="783318" y="473067"/>
                </a:moveTo>
                <a:lnTo>
                  <a:pt x="767130" y="500506"/>
                </a:lnTo>
                <a:lnTo>
                  <a:pt x="852220" y="506349"/>
                </a:lnTo>
                <a:lnTo>
                  <a:pt x="834847" y="479551"/>
                </a:lnTo>
                <a:lnTo>
                  <a:pt x="794308" y="479551"/>
                </a:lnTo>
                <a:lnTo>
                  <a:pt x="783318" y="473067"/>
                </a:lnTo>
                <a:close/>
              </a:path>
              <a:path w="852805" h="506730">
                <a:moveTo>
                  <a:pt x="789737" y="462186"/>
                </a:moveTo>
                <a:lnTo>
                  <a:pt x="783318" y="473067"/>
                </a:lnTo>
                <a:lnTo>
                  <a:pt x="794308" y="479551"/>
                </a:lnTo>
                <a:lnTo>
                  <a:pt x="800658" y="468629"/>
                </a:lnTo>
                <a:lnTo>
                  <a:pt x="789737" y="462186"/>
                </a:lnTo>
                <a:close/>
              </a:path>
              <a:path w="852805" h="506730">
                <a:moveTo>
                  <a:pt x="805865" y="434848"/>
                </a:moveTo>
                <a:lnTo>
                  <a:pt x="789737" y="462186"/>
                </a:lnTo>
                <a:lnTo>
                  <a:pt x="800658" y="468629"/>
                </a:lnTo>
                <a:lnTo>
                  <a:pt x="794308" y="479551"/>
                </a:lnTo>
                <a:lnTo>
                  <a:pt x="834847" y="479551"/>
                </a:lnTo>
                <a:lnTo>
                  <a:pt x="805865" y="434848"/>
                </a:lnTo>
                <a:close/>
              </a:path>
              <a:path w="852805" h="506730">
                <a:moveTo>
                  <a:pt x="6451" y="0"/>
                </a:moveTo>
                <a:lnTo>
                  <a:pt x="0" y="10922"/>
                </a:lnTo>
                <a:lnTo>
                  <a:pt x="783318" y="473067"/>
                </a:lnTo>
                <a:lnTo>
                  <a:pt x="789737" y="462186"/>
                </a:lnTo>
                <a:lnTo>
                  <a:pt x="6451" y="0"/>
                </a:lnTo>
                <a:close/>
              </a:path>
            </a:pathLst>
          </a:custGeom>
          <a:solidFill>
            <a:srgbClr val="4471C4"/>
          </a:solidFill>
        </p:spPr>
        <p:txBody>
          <a:bodyPr wrap="square" lIns="0" tIns="0" rIns="0" bIns="0" rtlCol="0"/>
          <a:lstStyle/>
          <a:p>
            <a:endParaRPr>
              <a:solidFill>
                <a:prstClr val="black"/>
              </a:solidFill>
              <a:latin typeface="Calibri"/>
            </a:endParaRPr>
          </a:p>
        </p:txBody>
      </p:sp>
      <p:sp>
        <p:nvSpPr>
          <p:cNvPr id="22" name="object 22"/>
          <p:cNvSpPr txBox="1"/>
          <p:nvPr/>
        </p:nvSpPr>
        <p:spPr>
          <a:xfrm>
            <a:off x="1849627" y="1806702"/>
            <a:ext cx="1198880" cy="574040"/>
          </a:xfrm>
          <a:prstGeom prst="rect">
            <a:avLst/>
          </a:prstGeom>
        </p:spPr>
        <p:txBody>
          <a:bodyPr vert="horz" wrap="square" lIns="0" tIns="12700" rIns="0" bIns="0" rtlCol="0">
            <a:spAutoFit/>
          </a:bodyPr>
          <a:lstStyle/>
          <a:p>
            <a:pPr marL="12700" marR="5080" algn="ctr">
              <a:spcBef>
                <a:spcPts val="100"/>
              </a:spcBef>
            </a:pPr>
            <a:r>
              <a:rPr sz="1200" dirty="0">
                <a:solidFill>
                  <a:prstClr val="black"/>
                </a:solidFill>
                <a:latin typeface="Arial"/>
                <a:cs typeface="Arial"/>
              </a:rPr>
              <a:t>Pt </a:t>
            </a:r>
            <a:r>
              <a:rPr sz="1200" spc="-5" dirty="0">
                <a:solidFill>
                  <a:prstClr val="black"/>
                </a:solidFill>
                <a:latin typeface="Arial"/>
                <a:cs typeface="Arial"/>
              </a:rPr>
              <a:t>enrolled in</a:t>
            </a:r>
            <a:r>
              <a:rPr sz="1200" spc="-95" dirty="0">
                <a:solidFill>
                  <a:prstClr val="black"/>
                </a:solidFill>
                <a:latin typeface="Arial"/>
                <a:cs typeface="Arial"/>
              </a:rPr>
              <a:t> </a:t>
            </a:r>
            <a:r>
              <a:rPr sz="1200" spc="-5" dirty="0">
                <a:solidFill>
                  <a:prstClr val="black"/>
                </a:solidFill>
                <a:latin typeface="Arial"/>
                <a:cs typeface="Arial"/>
              </a:rPr>
              <a:t>Job  Corps </a:t>
            </a:r>
            <a:r>
              <a:rPr sz="1200" dirty="0">
                <a:solidFill>
                  <a:prstClr val="black"/>
                </a:solidFill>
                <a:latin typeface="Arial"/>
                <a:cs typeface="Arial"/>
              </a:rPr>
              <a:t>to</a:t>
            </a:r>
            <a:r>
              <a:rPr sz="1200" spc="-80" dirty="0">
                <a:solidFill>
                  <a:prstClr val="black"/>
                </a:solidFill>
                <a:latin typeface="Arial"/>
                <a:cs typeface="Arial"/>
              </a:rPr>
              <a:t> </a:t>
            </a:r>
            <a:r>
              <a:rPr sz="1200" dirty="0">
                <a:solidFill>
                  <a:prstClr val="black"/>
                </a:solidFill>
                <a:latin typeface="Arial"/>
                <a:cs typeface="Arial"/>
              </a:rPr>
              <a:t>become  Welder</a:t>
            </a:r>
            <a:endParaRPr sz="1200">
              <a:solidFill>
                <a:prstClr val="black"/>
              </a:solidFill>
              <a:latin typeface="Arial"/>
              <a:cs typeface="Arial"/>
            </a:endParaRPr>
          </a:p>
        </p:txBody>
      </p:sp>
      <p:sp>
        <p:nvSpPr>
          <p:cNvPr id="23" name="object 23"/>
          <p:cNvSpPr txBox="1"/>
          <p:nvPr/>
        </p:nvSpPr>
        <p:spPr>
          <a:xfrm>
            <a:off x="2441549" y="6357924"/>
            <a:ext cx="3566160" cy="228268"/>
          </a:xfrm>
          <a:prstGeom prst="rect">
            <a:avLst/>
          </a:prstGeom>
        </p:spPr>
        <p:txBody>
          <a:bodyPr vert="horz" wrap="square" lIns="0" tIns="12700" rIns="0" bIns="0" rtlCol="0">
            <a:spAutoFit/>
          </a:bodyPr>
          <a:lstStyle/>
          <a:p>
            <a:pPr marL="299085" indent="-287020">
              <a:spcBef>
                <a:spcPts val="100"/>
              </a:spcBef>
              <a:buFont typeface="Wingdings"/>
              <a:buChar char=""/>
              <a:tabLst>
                <a:tab pos="299085" algn="l"/>
                <a:tab pos="299720" algn="l"/>
              </a:tabLst>
            </a:pPr>
            <a:r>
              <a:rPr sz="1400" spc="-5" dirty="0">
                <a:solidFill>
                  <a:prstClr val="black"/>
                </a:solidFill>
                <a:latin typeface="Calibri"/>
                <a:cs typeface="Calibri"/>
              </a:rPr>
              <a:t>Analysis based on </a:t>
            </a:r>
            <a:r>
              <a:rPr sz="1400" dirty="0">
                <a:solidFill>
                  <a:prstClr val="black"/>
                </a:solidFill>
                <a:latin typeface="Calibri"/>
                <a:cs typeface="Calibri"/>
              </a:rPr>
              <a:t>claims </a:t>
            </a:r>
            <a:r>
              <a:rPr sz="1400" spc="-5" dirty="0">
                <a:solidFill>
                  <a:prstClr val="black"/>
                </a:solidFill>
                <a:latin typeface="Calibri"/>
                <a:cs typeface="Calibri"/>
              </a:rPr>
              <a:t>paid thru June</a:t>
            </a:r>
            <a:r>
              <a:rPr sz="1400" spc="55" dirty="0">
                <a:solidFill>
                  <a:prstClr val="black"/>
                </a:solidFill>
                <a:latin typeface="Calibri"/>
                <a:cs typeface="Calibri"/>
              </a:rPr>
              <a:t> </a:t>
            </a:r>
            <a:r>
              <a:rPr sz="1400" spc="-5" dirty="0">
                <a:solidFill>
                  <a:prstClr val="black"/>
                </a:solidFill>
                <a:latin typeface="Calibri"/>
                <a:cs typeface="Calibri"/>
              </a:rPr>
              <a:t>2023</a:t>
            </a:r>
            <a:endParaRPr sz="1400">
              <a:solidFill>
                <a:prstClr val="black"/>
              </a:solidFill>
              <a:latin typeface="Calibri"/>
              <a:cs typeface="Calibri"/>
            </a:endParaRPr>
          </a:p>
        </p:txBody>
      </p:sp>
      <p:sp>
        <p:nvSpPr>
          <p:cNvPr id="24" name="object 24"/>
          <p:cNvSpPr/>
          <p:nvPr/>
        </p:nvSpPr>
        <p:spPr>
          <a:xfrm>
            <a:off x="3052318" y="3134742"/>
            <a:ext cx="499745" cy="165735"/>
          </a:xfrm>
          <a:custGeom>
            <a:avLst/>
            <a:gdLst/>
            <a:ahLst/>
            <a:cxnLst/>
            <a:rect l="l" t="t" r="r" b="b"/>
            <a:pathLst>
              <a:path w="499744" h="165735">
                <a:moveTo>
                  <a:pt x="424632" y="30470"/>
                </a:moveTo>
                <a:lnTo>
                  <a:pt x="0" y="153416"/>
                </a:lnTo>
                <a:lnTo>
                  <a:pt x="3556" y="165608"/>
                </a:lnTo>
                <a:lnTo>
                  <a:pt x="428159" y="42634"/>
                </a:lnTo>
                <a:lnTo>
                  <a:pt x="424632" y="30470"/>
                </a:lnTo>
                <a:close/>
              </a:path>
              <a:path w="499744" h="165735">
                <a:moveTo>
                  <a:pt x="487095" y="26924"/>
                </a:moveTo>
                <a:lnTo>
                  <a:pt x="436880" y="26924"/>
                </a:lnTo>
                <a:lnTo>
                  <a:pt x="440308" y="39116"/>
                </a:lnTo>
                <a:lnTo>
                  <a:pt x="428159" y="42634"/>
                </a:lnTo>
                <a:lnTo>
                  <a:pt x="437006" y="73151"/>
                </a:lnTo>
                <a:lnTo>
                  <a:pt x="487095" y="26924"/>
                </a:lnTo>
                <a:close/>
              </a:path>
              <a:path w="499744" h="165735">
                <a:moveTo>
                  <a:pt x="436880" y="26924"/>
                </a:moveTo>
                <a:lnTo>
                  <a:pt x="424632" y="30470"/>
                </a:lnTo>
                <a:lnTo>
                  <a:pt x="428159" y="42634"/>
                </a:lnTo>
                <a:lnTo>
                  <a:pt x="440308" y="39116"/>
                </a:lnTo>
                <a:lnTo>
                  <a:pt x="436880" y="26924"/>
                </a:lnTo>
                <a:close/>
              </a:path>
              <a:path w="499744" h="165735">
                <a:moveTo>
                  <a:pt x="415798" y="0"/>
                </a:moveTo>
                <a:lnTo>
                  <a:pt x="424632" y="30470"/>
                </a:lnTo>
                <a:lnTo>
                  <a:pt x="436880" y="26924"/>
                </a:lnTo>
                <a:lnTo>
                  <a:pt x="487095" y="26924"/>
                </a:lnTo>
                <a:lnTo>
                  <a:pt x="499618" y="15367"/>
                </a:lnTo>
                <a:lnTo>
                  <a:pt x="415798" y="0"/>
                </a:lnTo>
                <a:close/>
              </a:path>
            </a:pathLst>
          </a:custGeom>
          <a:solidFill>
            <a:srgbClr val="4471C4"/>
          </a:solidFill>
        </p:spPr>
        <p:txBody>
          <a:bodyPr wrap="square" lIns="0" tIns="0" rIns="0" bIns="0" rtlCol="0"/>
          <a:lstStyle/>
          <a:p>
            <a:endParaRPr>
              <a:solidFill>
                <a:prstClr val="black"/>
              </a:solidFill>
              <a:latin typeface="Calibri"/>
            </a:endParaRPr>
          </a:p>
        </p:txBody>
      </p:sp>
      <p:sp>
        <p:nvSpPr>
          <p:cNvPr id="25" name="object 25"/>
          <p:cNvSpPr txBox="1"/>
          <p:nvPr/>
        </p:nvSpPr>
        <p:spPr>
          <a:xfrm>
            <a:off x="1601215" y="2956686"/>
            <a:ext cx="1431290" cy="756920"/>
          </a:xfrm>
          <a:prstGeom prst="rect">
            <a:avLst/>
          </a:prstGeom>
        </p:spPr>
        <p:txBody>
          <a:bodyPr vert="horz" wrap="square" lIns="0" tIns="12700" rIns="0" bIns="0" rtlCol="0">
            <a:spAutoFit/>
          </a:bodyPr>
          <a:lstStyle/>
          <a:p>
            <a:pPr marL="12065" marR="5080" indent="-2540" algn="ctr">
              <a:spcBef>
                <a:spcPts val="100"/>
              </a:spcBef>
            </a:pPr>
            <a:r>
              <a:rPr sz="1200" dirty="0">
                <a:solidFill>
                  <a:prstClr val="black"/>
                </a:solidFill>
                <a:latin typeface="Arial"/>
                <a:cs typeface="Arial"/>
              </a:rPr>
              <a:t>Station </a:t>
            </a:r>
            <a:r>
              <a:rPr sz="1200" spc="-5" dirty="0">
                <a:solidFill>
                  <a:prstClr val="black"/>
                </a:solidFill>
                <a:latin typeface="Arial"/>
                <a:cs typeface="Arial"/>
              </a:rPr>
              <a:t>fire survivor  able </a:t>
            </a:r>
            <a:r>
              <a:rPr sz="1200" dirty="0">
                <a:solidFill>
                  <a:prstClr val="black"/>
                </a:solidFill>
                <a:latin typeface="Arial"/>
                <a:cs typeface="Arial"/>
              </a:rPr>
              <a:t>to </a:t>
            </a:r>
            <a:r>
              <a:rPr sz="1200" spc="-5" dirty="0">
                <a:solidFill>
                  <a:prstClr val="black"/>
                </a:solidFill>
                <a:latin typeface="Arial"/>
                <a:cs typeface="Arial"/>
              </a:rPr>
              <a:t>connect </a:t>
            </a:r>
            <a:r>
              <a:rPr sz="1200" dirty="0">
                <a:solidFill>
                  <a:prstClr val="black"/>
                </a:solidFill>
                <a:latin typeface="Arial"/>
                <a:cs typeface="Arial"/>
              </a:rPr>
              <a:t>to  needed </a:t>
            </a:r>
            <a:r>
              <a:rPr sz="1200" spc="-5" dirty="0">
                <a:solidFill>
                  <a:prstClr val="black"/>
                </a:solidFill>
                <a:latin typeface="Arial"/>
                <a:cs typeface="Arial"/>
              </a:rPr>
              <a:t>services</a:t>
            </a:r>
            <a:r>
              <a:rPr sz="1200" spc="-85" dirty="0">
                <a:solidFill>
                  <a:prstClr val="black"/>
                </a:solidFill>
                <a:latin typeface="Arial"/>
                <a:cs typeface="Arial"/>
              </a:rPr>
              <a:t> </a:t>
            </a:r>
            <a:r>
              <a:rPr sz="1200" dirty="0">
                <a:solidFill>
                  <a:prstClr val="black"/>
                </a:solidFill>
                <a:latin typeface="Arial"/>
                <a:cs typeface="Arial"/>
              </a:rPr>
              <a:t>and  </a:t>
            </a:r>
            <a:r>
              <a:rPr sz="1200" spc="-5" dirty="0">
                <a:solidFill>
                  <a:prstClr val="black"/>
                </a:solidFill>
                <a:latin typeface="Arial"/>
                <a:cs typeface="Arial"/>
              </a:rPr>
              <a:t>housing</a:t>
            </a:r>
            <a:endParaRPr sz="1200">
              <a:solidFill>
                <a:prstClr val="black"/>
              </a:solidFill>
              <a:latin typeface="Arial"/>
              <a:cs typeface="Arial"/>
            </a:endParaRPr>
          </a:p>
        </p:txBody>
      </p:sp>
      <p:sp>
        <p:nvSpPr>
          <p:cNvPr id="26" name="object 26"/>
          <p:cNvSpPr/>
          <p:nvPr/>
        </p:nvSpPr>
        <p:spPr>
          <a:xfrm>
            <a:off x="3262630" y="3512820"/>
            <a:ext cx="424815" cy="508634"/>
          </a:xfrm>
          <a:custGeom>
            <a:avLst/>
            <a:gdLst/>
            <a:ahLst/>
            <a:cxnLst/>
            <a:rect l="l" t="t" r="r" b="b"/>
            <a:pathLst>
              <a:path w="424814" h="508635">
                <a:moveTo>
                  <a:pt x="371089" y="54470"/>
                </a:moveTo>
                <a:lnTo>
                  <a:pt x="0" y="500125"/>
                </a:lnTo>
                <a:lnTo>
                  <a:pt x="9651" y="508253"/>
                </a:lnTo>
                <a:lnTo>
                  <a:pt x="380858" y="62607"/>
                </a:lnTo>
                <a:lnTo>
                  <a:pt x="371089" y="54470"/>
                </a:lnTo>
                <a:close/>
              </a:path>
              <a:path w="424814" h="508635">
                <a:moveTo>
                  <a:pt x="414272" y="44703"/>
                </a:moveTo>
                <a:lnTo>
                  <a:pt x="379221" y="44703"/>
                </a:lnTo>
                <a:lnTo>
                  <a:pt x="389000" y="52831"/>
                </a:lnTo>
                <a:lnTo>
                  <a:pt x="380858" y="62607"/>
                </a:lnTo>
                <a:lnTo>
                  <a:pt x="405256" y="82930"/>
                </a:lnTo>
                <a:lnTo>
                  <a:pt x="414272" y="44703"/>
                </a:lnTo>
                <a:close/>
              </a:path>
              <a:path w="424814" h="508635">
                <a:moveTo>
                  <a:pt x="379221" y="44703"/>
                </a:moveTo>
                <a:lnTo>
                  <a:pt x="371089" y="54470"/>
                </a:lnTo>
                <a:lnTo>
                  <a:pt x="380858" y="62607"/>
                </a:lnTo>
                <a:lnTo>
                  <a:pt x="389000" y="52831"/>
                </a:lnTo>
                <a:lnTo>
                  <a:pt x="379221" y="44703"/>
                </a:lnTo>
                <a:close/>
              </a:path>
              <a:path w="424814" h="508635">
                <a:moveTo>
                  <a:pt x="424814" y="0"/>
                </a:moveTo>
                <a:lnTo>
                  <a:pt x="346709" y="34162"/>
                </a:lnTo>
                <a:lnTo>
                  <a:pt x="371089" y="54470"/>
                </a:lnTo>
                <a:lnTo>
                  <a:pt x="379221" y="44703"/>
                </a:lnTo>
                <a:lnTo>
                  <a:pt x="414272" y="44703"/>
                </a:lnTo>
                <a:lnTo>
                  <a:pt x="424814" y="0"/>
                </a:lnTo>
                <a:close/>
              </a:path>
            </a:pathLst>
          </a:custGeom>
          <a:solidFill>
            <a:srgbClr val="4471C4"/>
          </a:solidFill>
        </p:spPr>
        <p:txBody>
          <a:bodyPr wrap="square" lIns="0" tIns="0" rIns="0" bIns="0" rtlCol="0"/>
          <a:lstStyle/>
          <a:p>
            <a:endParaRPr>
              <a:solidFill>
                <a:prstClr val="black"/>
              </a:solidFill>
              <a:latin typeface="Calibri"/>
            </a:endParaRPr>
          </a:p>
        </p:txBody>
      </p:sp>
      <p:sp>
        <p:nvSpPr>
          <p:cNvPr id="27" name="object 27"/>
          <p:cNvSpPr txBox="1"/>
          <p:nvPr/>
        </p:nvSpPr>
        <p:spPr>
          <a:xfrm>
            <a:off x="1721307" y="3976243"/>
            <a:ext cx="1546860" cy="940435"/>
          </a:xfrm>
          <a:prstGeom prst="rect">
            <a:avLst/>
          </a:prstGeom>
        </p:spPr>
        <p:txBody>
          <a:bodyPr vert="horz" wrap="square" lIns="0" tIns="12700" rIns="0" bIns="0" rtlCol="0">
            <a:spAutoFit/>
          </a:bodyPr>
          <a:lstStyle/>
          <a:p>
            <a:pPr marL="12700" marR="5080" indent="-1905" algn="ctr">
              <a:spcBef>
                <a:spcPts val="100"/>
              </a:spcBef>
            </a:pPr>
            <a:r>
              <a:rPr sz="1200" dirty="0">
                <a:solidFill>
                  <a:prstClr val="black"/>
                </a:solidFill>
                <a:latin typeface="Arial"/>
                <a:cs typeface="Arial"/>
              </a:rPr>
              <a:t>IHP </a:t>
            </a:r>
            <a:r>
              <a:rPr sz="1200" spc="-5" dirty="0">
                <a:solidFill>
                  <a:prstClr val="black"/>
                </a:solidFill>
                <a:latin typeface="Arial"/>
                <a:cs typeface="Arial"/>
              </a:rPr>
              <a:t>provided </a:t>
            </a:r>
            <a:r>
              <a:rPr sz="1200" dirty="0">
                <a:solidFill>
                  <a:prstClr val="black"/>
                </a:solidFill>
                <a:latin typeface="Arial"/>
                <a:cs typeface="Arial"/>
              </a:rPr>
              <a:t>first/last  rent to </a:t>
            </a:r>
            <a:r>
              <a:rPr sz="1200" spc="-5" dirty="0">
                <a:solidFill>
                  <a:prstClr val="black"/>
                </a:solidFill>
                <a:latin typeface="Arial"/>
                <a:cs typeface="Arial"/>
              </a:rPr>
              <a:t>secure  permanent housing</a:t>
            </a:r>
            <a:r>
              <a:rPr sz="1200" spc="-95" dirty="0">
                <a:solidFill>
                  <a:prstClr val="black"/>
                </a:solidFill>
                <a:latin typeface="Arial"/>
                <a:cs typeface="Arial"/>
              </a:rPr>
              <a:t> </a:t>
            </a:r>
            <a:r>
              <a:rPr sz="1200" dirty="0">
                <a:solidFill>
                  <a:prstClr val="black"/>
                </a:solidFill>
                <a:latin typeface="Arial"/>
                <a:cs typeface="Arial"/>
              </a:rPr>
              <a:t>for  pt </a:t>
            </a:r>
            <a:r>
              <a:rPr sz="1200" spc="-10" dirty="0">
                <a:solidFill>
                  <a:prstClr val="black"/>
                </a:solidFill>
                <a:latin typeface="Arial"/>
                <a:cs typeface="Arial"/>
              </a:rPr>
              <a:t>who </a:t>
            </a:r>
            <a:r>
              <a:rPr sz="1200" spc="-5" dirty="0">
                <a:solidFill>
                  <a:prstClr val="black"/>
                </a:solidFill>
                <a:latin typeface="Arial"/>
                <a:cs typeface="Arial"/>
              </a:rPr>
              <a:t>thrived in  program</a:t>
            </a:r>
            <a:endParaRPr sz="1200">
              <a:solidFill>
                <a:prstClr val="black"/>
              </a:solidFill>
              <a:latin typeface="Arial"/>
              <a:cs typeface="Arial"/>
            </a:endParaRPr>
          </a:p>
        </p:txBody>
      </p:sp>
      <p:sp>
        <p:nvSpPr>
          <p:cNvPr id="28" name="object 28"/>
          <p:cNvSpPr/>
          <p:nvPr/>
        </p:nvSpPr>
        <p:spPr>
          <a:xfrm>
            <a:off x="8471916" y="915924"/>
            <a:ext cx="1988820" cy="5018532"/>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29" name="object 29"/>
          <p:cNvSpPr txBox="1"/>
          <p:nvPr/>
        </p:nvSpPr>
        <p:spPr>
          <a:xfrm>
            <a:off x="8627643" y="956311"/>
            <a:ext cx="260071" cy="4925695"/>
          </a:xfrm>
          <a:prstGeom prst="rect">
            <a:avLst/>
          </a:prstGeom>
        </p:spPr>
        <p:txBody>
          <a:bodyPr vert="vert" wrap="square" lIns="0" tIns="0" rIns="0" bIns="0" rtlCol="0">
            <a:spAutoFit/>
          </a:bodyPr>
          <a:lstStyle/>
          <a:p>
            <a:pPr marL="12700">
              <a:lnSpc>
                <a:spcPts val="2005"/>
              </a:lnSpc>
            </a:pPr>
            <a:r>
              <a:rPr sz="2000" b="1" spc="-5" dirty="0">
                <a:solidFill>
                  <a:srgbClr val="FFFFFF"/>
                </a:solidFill>
                <a:latin typeface="Calibri"/>
                <a:cs typeface="Calibri"/>
              </a:rPr>
              <a:t>#1 PERFORMING </a:t>
            </a:r>
            <a:r>
              <a:rPr sz="2000" b="1" dirty="0">
                <a:solidFill>
                  <a:srgbClr val="FFFFFF"/>
                </a:solidFill>
                <a:latin typeface="Calibri"/>
                <a:cs typeface="Calibri"/>
              </a:rPr>
              <a:t>AE </a:t>
            </a:r>
            <a:r>
              <a:rPr sz="2000" b="1" spc="-5" dirty="0">
                <a:solidFill>
                  <a:srgbClr val="FFFFFF"/>
                </a:solidFill>
                <a:latin typeface="Calibri"/>
                <a:cs typeface="Calibri"/>
              </a:rPr>
              <a:t>FOR </a:t>
            </a:r>
            <a:r>
              <a:rPr sz="2000" b="1" dirty="0">
                <a:solidFill>
                  <a:srgbClr val="FFFFFF"/>
                </a:solidFill>
                <a:latin typeface="Calibri"/>
                <a:cs typeface="Calibri"/>
              </a:rPr>
              <a:t>ED </a:t>
            </a:r>
            <a:r>
              <a:rPr sz="2000" b="1" spc="-25" dirty="0">
                <a:solidFill>
                  <a:srgbClr val="FFFFFF"/>
                </a:solidFill>
                <a:latin typeface="Calibri"/>
                <a:cs typeface="Calibri"/>
              </a:rPr>
              <a:t>AVOIDABLE</a:t>
            </a:r>
            <a:r>
              <a:rPr sz="2000" b="1" spc="-100" dirty="0">
                <a:solidFill>
                  <a:srgbClr val="FFFFFF"/>
                </a:solidFill>
                <a:latin typeface="Calibri"/>
                <a:cs typeface="Calibri"/>
              </a:rPr>
              <a:t> </a:t>
            </a:r>
            <a:r>
              <a:rPr sz="2000" b="1" dirty="0">
                <a:solidFill>
                  <a:srgbClr val="FFFFFF"/>
                </a:solidFill>
                <a:latin typeface="Calibri"/>
                <a:cs typeface="Calibri"/>
              </a:rPr>
              <a:t>VISITS</a:t>
            </a:r>
            <a:endParaRPr sz="2000">
              <a:solidFill>
                <a:prstClr val="black"/>
              </a:solidFill>
              <a:latin typeface="Calibri"/>
              <a:cs typeface="Calibri"/>
            </a:endParaRPr>
          </a:p>
        </p:txBody>
      </p:sp>
      <p:sp>
        <p:nvSpPr>
          <p:cNvPr id="30" name="object 30"/>
          <p:cNvSpPr/>
          <p:nvPr/>
        </p:nvSpPr>
        <p:spPr>
          <a:xfrm>
            <a:off x="9107423" y="185928"/>
            <a:ext cx="1075944" cy="1642872"/>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33847" y="29032"/>
            <a:ext cx="2217420" cy="697230"/>
          </a:xfrm>
          <a:prstGeom prst="rect">
            <a:avLst/>
          </a:prstGeom>
        </p:spPr>
        <p:txBody>
          <a:bodyPr vert="horz" wrap="square" lIns="0" tIns="13335" rIns="0" bIns="0" rtlCol="0">
            <a:spAutoFit/>
          </a:bodyPr>
          <a:lstStyle/>
          <a:p>
            <a:pPr marL="12700">
              <a:spcBef>
                <a:spcPts val="105"/>
              </a:spcBef>
            </a:pPr>
            <a:r>
              <a:rPr sz="4400" spc="-35" dirty="0"/>
              <a:t>Scalability</a:t>
            </a:r>
            <a:endParaRPr sz="4400"/>
          </a:p>
        </p:txBody>
      </p:sp>
      <p:sp>
        <p:nvSpPr>
          <p:cNvPr id="3" name="object 3"/>
          <p:cNvSpPr txBox="1">
            <a:spLocks noGrp="1"/>
          </p:cNvSpPr>
          <p:nvPr>
            <p:ph type="body" idx="1"/>
          </p:nvPr>
        </p:nvSpPr>
        <p:spPr>
          <a:xfrm>
            <a:off x="1921461" y="2402036"/>
            <a:ext cx="11397081" cy="2608406"/>
          </a:xfrm>
          <a:prstGeom prst="rect">
            <a:avLst/>
          </a:prstGeom>
        </p:spPr>
        <p:txBody>
          <a:bodyPr vert="horz" wrap="square" lIns="0" tIns="43180" rIns="0" bIns="0" rtlCol="0">
            <a:spAutoFit/>
          </a:bodyPr>
          <a:lstStyle/>
          <a:p>
            <a:pPr marL="1072515" indent="-229235">
              <a:spcBef>
                <a:spcPts val="340"/>
              </a:spcBef>
              <a:buClr>
                <a:srgbClr val="1FCACF"/>
              </a:buClr>
              <a:buFont typeface="Wingdings"/>
              <a:buChar char=""/>
              <a:tabLst>
                <a:tab pos="1073150" algn="l"/>
              </a:tabLst>
            </a:pPr>
            <a:r>
              <a:rPr spc="-20" dirty="0"/>
              <a:t>Invested </a:t>
            </a:r>
            <a:r>
              <a:rPr dirty="0"/>
              <a:t>in </a:t>
            </a:r>
            <a:r>
              <a:rPr spc="-10" dirty="0"/>
              <a:t>development </a:t>
            </a:r>
            <a:r>
              <a:rPr dirty="0"/>
              <a:t>and </a:t>
            </a:r>
            <a:r>
              <a:rPr spc="-10" dirty="0"/>
              <a:t>go live </a:t>
            </a:r>
            <a:r>
              <a:rPr spc="-5" dirty="0"/>
              <a:t>of </a:t>
            </a:r>
            <a:r>
              <a:rPr dirty="0"/>
              <a:t>IHP</a:t>
            </a:r>
            <a:r>
              <a:rPr spc="-70" dirty="0"/>
              <a:t> </a:t>
            </a:r>
            <a:r>
              <a:rPr spc="-15" dirty="0"/>
              <a:t>Portal</a:t>
            </a:r>
          </a:p>
          <a:p>
            <a:pPr marL="1529715" lvl="1" indent="-229235">
              <a:spcBef>
                <a:spcPts val="225"/>
              </a:spcBef>
              <a:buClr>
                <a:srgbClr val="1FCACF"/>
              </a:buClr>
              <a:buFont typeface="Wingdings"/>
              <a:buChar char=""/>
              <a:tabLst>
                <a:tab pos="1530350" algn="l"/>
              </a:tabLst>
            </a:pPr>
            <a:r>
              <a:rPr sz="2400" spc="-40" dirty="0">
                <a:solidFill>
                  <a:srgbClr val="404040"/>
                </a:solidFill>
                <a:latin typeface="Calibri"/>
                <a:cs typeface="Calibri"/>
              </a:rPr>
              <a:t>HIPAA</a:t>
            </a:r>
            <a:r>
              <a:rPr sz="2400" spc="-15" dirty="0">
                <a:solidFill>
                  <a:srgbClr val="404040"/>
                </a:solidFill>
                <a:latin typeface="Calibri"/>
                <a:cs typeface="Calibri"/>
              </a:rPr>
              <a:t> </a:t>
            </a:r>
            <a:r>
              <a:rPr sz="2400" spc="-10" dirty="0">
                <a:solidFill>
                  <a:srgbClr val="404040"/>
                </a:solidFill>
                <a:latin typeface="Calibri"/>
                <a:cs typeface="Calibri"/>
              </a:rPr>
              <a:t>Compliant</a:t>
            </a:r>
            <a:endParaRPr sz="2400">
              <a:latin typeface="Calibri"/>
              <a:cs typeface="Calibri"/>
            </a:endParaRPr>
          </a:p>
          <a:p>
            <a:pPr marL="1529715" lvl="1" indent="-229235">
              <a:spcBef>
                <a:spcPts val="220"/>
              </a:spcBef>
              <a:buClr>
                <a:srgbClr val="1FCACF"/>
              </a:buClr>
              <a:buFont typeface="Wingdings"/>
              <a:buChar char=""/>
              <a:tabLst>
                <a:tab pos="1530350" algn="l"/>
              </a:tabLst>
            </a:pPr>
            <a:r>
              <a:rPr sz="2400" spc="-5" dirty="0">
                <a:solidFill>
                  <a:srgbClr val="404040"/>
                </a:solidFill>
                <a:latin typeface="Calibri"/>
                <a:cs typeface="Calibri"/>
              </a:rPr>
              <a:t>Streamlines</a:t>
            </a:r>
            <a:r>
              <a:rPr sz="2400" spc="-20" dirty="0">
                <a:solidFill>
                  <a:srgbClr val="404040"/>
                </a:solidFill>
                <a:latin typeface="Calibri"/>
                <a:cs typeface="Calibri"/>
              </a:rPr>
              <a:t> Referrals</a:t>
            </a:r>
            <a:endParaRPr sz="2400">
              <a:latin typeface="Calibri"/>
              <a:cs typeface="Calibri"/>
            </a:endParaRPr>
          </a:p>
          <a:p>
            <a:pPr marL="1529715" lvl="1" indent="-229235">
              <a:spcBef>
                <a:spcPts val="204"/>
              </a:spcBef>
              <a:buClr>
                <a:srgbClr val="1FCACF"/>
              </a:buClr>
              <a:buFont typeface="Wingdings"/>
              <a:buChar char=""/>
              <a:tabLst>
                <a:tab pos="1530350" algn="l"/>
              </a:tabLst>
            </a:pPr>
            <a:r>
              <a:rPr sz="2400" spc="-5" dirty="0">
                <a:solidFill>
                  <a:srgbClr val="404040"/>
                </a:solidFill>
                <a:latin typeface="Calibri"/>
                <a:cs typeface="Calibri"/>
              </a:rPr>
              <a:t>Sends Authorizations </a:t>
            </a:r>
            <a:r>
              <a:rPr sz="2400" spc="-15" dirty="0">
                <a:solidFill>
                  <a:srgbClr val="404040"/>
                </a:solidFill>
                <a:latin typeface="Calibri"/>
                <a:cs typeface="Calibri"/>
              </a:rPr>
              <a:t>to hotels/care</a:t>
            </a:r>
            <a:r>
              <a:rPr sz="2400" spc="-70" dirty="0">
                <a:solidFill>
                  <a:srgbClr val="404040"/>
                </a:solidFill>
                <a:latin typeface="Calibri"/>
                <a:cs typeface="Calibri"/>
              </a:rPr>
              <a:t> </a:t>
            </a:r>
            <a:r>
              <a:rPr sz="2400" spc="-5" dirty="0">
                <a:solidFill>
                  <a:srgbClr val="404040"/>
                </a:solidFill>
                <a:latin typeface="Calibri"/>
                <a:cs typeface="Calibri"/>
              </a:rPr>
              <a:t>teams</a:t>
            </a:r>
            <a:endParaRPr sz="2400">
              <a:latin typeface="Calibri"/>
              <a:cs typeface="Calibri"/>
            </a:endParaRPr>
          </a:p>
          <a:p>
            <a:pPr marL="1072515" indent="-229235">
              <a:spcBef>
                <a:spcPts val="675"/>
              </a:spcBef>
              <a:buClr>
                <a:srgbClr val="1FCACF"/>
              </a:buClr>
              <a:buFont typeface="Wingdings"/>
              <a:buChar char=""/>
              <a:tabLst>
                <a:tab pos="1073150" algn="l"/>
              </a:tabLst>
            </a:pPr>
            <a:r>
              <a:rPr spc="-5" dirty="0"/>
              <a:t>Expanded </a:t>
            </a:r>
            <a:r>
              <a:rPr spc="-10" dirty="0"/>
              <a:t>to </a:t>
            </a:r>
            <a:r>
              <a:rPr dirty="0"/>
              <a:t>include Medically </a:t>
            </a:r>
            <a:r>
              <a:rPr spc="-30" dirty="0"/>
              <a:t>Tailored</a:t>
            </a:r>
            <a:r>
              <a:rPr spc="-120" dirty="0"/>
              <a:t> </a:t>
            </a:r>
            <a:r>
              <a:rPr dirty="0"/>
              <a:t>Meals</a:t>
            </a:r>
          </a:p>
          <a:p>
            <a:pPr marL="1072515" indent="-229235">
              <a:spcBef>
                <a:spcPts val="700"/>
              </a:spcBef>
              <a:buClr>
                <a:srgbClr val="1FCACF"/>
              </a:buClr>
              <a:buFont typeface="Wingdings"/>
              <a:buChar char=""/>
              <a:tabLst>
                <a:tab pos="1073150" algn="l"/>
              </a:tabLst>
            </a:pPr>
            <a:r>
              <a:rPr spc="-5" dirty="0"/>
              <a:t>Expanded </a:t>
            </a:r>
            <a:r>
              <a:rPr spc="-15" dirty="0"/>
              <a:t>to </a:t>
            </a:r>
            <a:r>
              <a:rPr dirty="0"/>
              <a:t>include Mobile </a:t>
            </a:r>
            <a:r>
              <a:rPr spc="-15" dirty="0"/>
              <a:t>Peer </a:t>
            </a:r>
            <a:r>
              <a:rPr spc="-5" dirty="0"/>
              <a:t>Support</a:t>
            </a:r>
            <a:r>
              <a:rPr spc="-65" dirty="0"/>
              <a:t> </a:t>
            </a:r>
            <a:r>
              <a:rPr spc="-10" dirty="0"/>
              <a:t>Programming</a:t>
            </a:r>
          </a:p>
        </p:txBody>
      </p:sp>
      <p:sp>
        <p:nvSpPr>
          <p:cNvPr id="4" name="object 4"/>
          <p:cNvSpPr/>
          <p:nvPr/>
        </p:nvSpPr>
        <p:spPr>
          <a:xfrm>
            <a:off x="1524001" y="69977"/>
            <a:ext cx="3339439" cy="2700401"/>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58770" y="282906"/>
            <a:ext cx="7522463" cy="428322"/>
          </a:xfrm>
          <a:prstGeom prst="rect">
            <a:avLst/>
          </a:prstGeom>
        </p:spPr>
        <p:txBody>
          <a:bodyPr vert="horz" wrap="square" lIns="0" tIns="12700" rIns="0" bIns="0" rtlCol="0">
            <a:spAutoFit/>
          </a:bodyPr>
          <a:lstStyle/>
          <a:p>
            <a:pPr marL="25400">
              <a:spcBef>
                <a:spcPts val="100"/>
              </a:spcBef>
            </a:pPr>
            <a:r>
              <a:rPr spc="-15" dirty="0"/>
              <a:t>PY6 New </a:t>
            </a:r>
            <a:r>
              <a:rPr spc="-25" dirty="0"/>
              <a:t>Population </a:t>
            </a:r>
            <a:r>
              <a:rPr spc="-10" dirty="0"/>
              <a:t>Health</a:t>
            </a:r>
            <a:r>
              <a:rPr spc="-220" dirty="0"/>
              <a:t> </a:t>
            </a:r>
            <a:r>
              <a:rPr spc="-35" dirty="0"/>
              <a:t>Programming</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26</a:t>
            </a:fld>
            <a:endParaRPr dirty="0"/>
          </a:p>
        </p:txBody>
      </p:sp>
      <p:sp>
        <p:nvSpPr>
          <p:cNvPr id="3" name="object 3"/>
          <p:cNvSpPr txBox="1"/>
          <p:nvPr/>
        </p:nvSpPr>
        <p:spPr>
          <a:xfrm>
            <a:off x="2020011" y="1163270"/>
            <a:ext cx="8275320" cy="4985385"/>
          </a:xfrm>
          <a:prstGeom prst="rect">
            <a:avLst/>
          </a:prstGeom>
        </p:spPr>
        <p:txBody>
          <a:bodyPr vert="horz" wrap="square" lIns="0" tIns="13335" rIns="0" bIns="0" rtlCol="0">
            <a:spAutoFit/>
          </a:bodyPr>
          <a:lstStyle/>
          <a:p>
            <a:pPr marL="241300" indent="-228600">
              <a:lnSpc>
                <a:spcPts val="2039"/>
              </a:lnSpc>
              <a:spcBef>
                <a:spcPts val="105"/>
              </a:spcBef>
              <a:buClr>
                <a:srgbClr val="1FCACF"/>
              </a:buClr>
              <a:buFont typeface="Wingdings"/>
              <a:buChar char=""/>
              <a:tabLst>
                <a:tab pos="241300" algn="l"/>
              </a:tabLst>
            </a:pPr>
            <a:r>
              <a:rPr sz="2000" dirty="0">
                <a:solidFill>
                  <a:srgbClr val="404040"/>
                </a:solidFill>
                <a:latin typeface="Calibri"/>
                <a:cs typeface="Calibri"/>
              </a:rPr>
              <a:t>Launched a </a:t>
            </a:r>
            <a:r>
              <a:rPr sz="2000" spc="-10" dirty="0">
                <a:solidFill>
                  <a:srgbClr val="404040"/>
                </a:solidFill>
                <a:latin typeface="Calibri"/>
                <a:cs typeface="Calibri"/>
              </a:rPr>
              <a:t>focused Food </a:t>
            </a:r>
            <a:r>
              <a:rPr sz="2000" dirty="0">
                <a:solidFill>
                  <a:srgbClr val="404040"/>
                </a:solidFill>
                <a:latin typeface="Calibri"/>
                <a:cs typeface="Calibri"/>
              </a:rPr>
              <a:t>Pharmacy </a:t>
            </a:r>
            <a:r>
              <a:rPr sz="2000" spc="-15" dirty="0">
                <a:solidFill>
                  <a:srgbClr val="404040"/>
                </a:solidFill>
                <a:latin typeface="Calibri"/>
                <a:cs typeface="Calibri"/>
              </a:rPr>
              <a:t>Program </a:t>
            </a:r>
            <a:r>
              <a:rPr sz="2000" dirty="0">
                <a:solidFill>
                  <a:srgbClr val="404040"/>
                </a:solidFill>
                <a:latin typeface="Calibri"/>
                <a:cs typeface="Calibri"/>
              </a:rPr>
              <a:t>7/1/23 </a:t>
            </a:r>
            <a:r>
              <a:rPr sz="2000" spc="-10" dirty="0">
                <a:solidFill>
                  <a:srgbClr val="404040"/>
                </a:solidFill>
                <a:latin typeface="Calibri"/>
                <a:cs typeface="Calibri"/>
              </a:rPr>
              <a:t>to </a:t>
            </a:r>
            <a:r>
              <a:rPr sz="2000" spc="-5" dirty="0">
                <a:solidFill>
                  <a:srgbClr val="404040"/>
                </a:solidFill>
                <a:latin typeface="Calibri"/>
                <a:cs typeface="Calibri"/>
              </a:rPr>
              <a:t>address</a:t>
            </a:r>
            <a:r>
              <a:rPr sz="2000" spc="-50" dirty="0">
                <a:solidFill>
                  <a:srgbClr val="404040"/>
                </a:solidFill>
                <a:latin typeface="Calibri"/>
                <a:cs typeface="Calibri"/>
              </a:rPr>
              <a:t> </a:t>
            </a:r>
            <a:r>
              <a:rPr sz="2000" spc="-5" dirty="0">
                <a:solidFill>
                  <a:srgbClr val="404040"/>
                </a:solidFill>
                <a:latin typeface="Calibri"/>
                <a:cs typeface="Calibri"/>
              </a:rPr>
              <a:t>impactable</a:t>
            </a:r>
            <a:endParaRPr sz="2000">
              <a:solidFill>
                <a:prstClr val="black"/>
              </a:solidFill>
              <a:latin typeface="Calibri"/>
              <a:cs typeface="Calibri"/>
            </a:endParaRPr>
          </a:p>
          <a:p>
            <a:pPr marL="241300">
              <a:lnSpc>
                <a:spcPts val="2039"/>
              </a:lnSpc>
            </a:pPr>
            <a:r>
              <a:rPr sz="2000" spc="-5" dirty="0">
                <a:solidFill>
                  <a:srgbClr val="404040"/>
                </a:solidFill>
                <a:latin typeface="Calibri"/>
                <a:cs typeface="Calibri"/>
              </a:rPr>
              <a:t>populations</a:t>
            </a:r>
            <a:endParaRPr sz="2000">
              <a:solidFill>
                <a:prstClr val="black"/>
              </a:solidFill>
              <a:latin typeface="Calibri"/>
              <a:cs typeface="Calibri"/>
            </a:endParaRPr>
          </a:p>
          <a:p>
            <a:endParaRPr sz="2000">
              <a:solidFill>
                <a:prstClr val="black"/>
              </a:solidFill>
              <a:latin typeface="Calibri"/>
              <a:cs typeface="Calibri"/>
            </a:endParaRPr>
          </a:p>
          <a:p>
            <a:pPr marL="241300" marR="5080" indent="-228600">
              <a:lnSpc>
                <a:spcPct val="70000"/>
              </a:lnSpc>
              <a:spcBef>
                <a:spcPts val="1240"/>
              </a:spcBef>
              <a:buClr>
                <a:srgbClr val="1FCACF"/>
              </a:buClr>
              <a:buFont typeface="Wingdings"/>
              <a:buChar char=""/>
              <a:tabLst>
                <a:tab pos="241300" algn="l"/>
              </a:tabLst>
            </a:pPr>
            <a:r>
              <a:rPr sz="2000" dirty="0">
                <a:solidFill>
                  <a:srgbClr val="404040"/>
                </a:solidFill>
                <a:latin typeface="Calibri"/>
                <a:cs typeface="Calibri"/>
              </a:rPr>
              <a:t>Goal is </a:t>
            </a:r>
            <a:r>
              <a:rPr sz="2000" spc="-15" dirty="0">
                <a:solidFill>
                  <a:srgbClr val="404040"/>
                </a:solidFill>
                <a:latin typeface="Calibri"/>
                <a:cs typeface="Calibri"/>
              </a:rPr>
              <a:t>to </a:t>
            </a:r>
            <a:r>
              <a:rPr sz="2000" spc="-5" dirty="0">
                <a:solidFill>
                  <a:srgbClr val="404040"/>
                </a:solidFill>
                <a:latin typeface="Calibri"/>
                <a:cs typeface="Calibri"/>
              </a:rPr>
              <a:t>engage </a:t>
            </a:r>
            <a:r>
              <a:rPr sz="2000" spc="-15" dirty="0">
                <a:solidFill>
                  <a:srgbClr val="404040"/>
                </a:solidFill>
                <a:latin typeface="Calibri"/>
                <a:cs typeface="Calibri"/>
              </a:rPr>
              <a:t>at </a:t>
            </a:r>
            <a:r>
              <a:rPr sz="2000" spc="-5" dirty="0">
                <a:solidFill>
                  <a:srgbClr val="404040"/>
                </a:solidFill>
                <a:latin typeface="Calibri"/>
                <a:cs typeface="Calibri"/>
              </a:rPr>
              <a:t>least </a:t>
            </a:r>
            <a:r>
              <a:rPr sz="2000" dirty="0">
                <a:solidFill>
                  <a:srgbClr val="404040"/>
                </a:solidFill>
                <a:latin typeface="Calibri"/>
                <a:cs typeface="Calibri"/>
              </a:rPr>
              <a:t>75 individuals who </a:t>
            </a:r>
            <a:r>
              <a:rPr sz="2000" spc="-20" dirty="0">
                <a:solidFill>
                  <a:srgbClr val="404040"/>
                </a:solidFill>
                <a:latin typeface="Calibri"/>
                <a:cs typeface="Calibri"/>
              </a:rPr>
              <a:t>have </a:t>
            </a:r>
            <a:r>
              <a:rPr sz="2000" dirty="0">
                <a:solidFill>
                  <a:srgbClr val="404040"/>
                </a:solidFill>
                <a:latin typeface="Calibri"/>
                <a:cs typeface="Calibri"/>
              </a:rPr>
              <a:t>a diagnosis </a:t>
            </a:r>
            <a:r>
              <a:rPr sz="2000" spc="-5" dirty="0">
                <a:solidFill>
                  <a:srgbClr val="404040"/>
                </a:solidFill>
                <a:latin typeface="Calibri"/>
                <a:cs typeface="Calibri"/>
              </a:rPr>
              <a:t>of  Hypertension, Diabetes, and/or Depression </a:t>
            </a:r>
            <a:r>
              <a:rPr sz="2000" dirty="0">
                <a:solidFill>
                  <a:srgbClr val="404040"/>
                </a:solidFill>
                <a:latin typeface="Calibri"/>
                <a:cs typeface="Calibri"/>
              </a:rPr>
              <a:t>as </a:t>
            </a:r>
            <a:r>
              <a:rPr sz="2000" spc="-10" dirty="0">
                <a:solidFill>
                  <a:srgbClr val="404040"/>
                </a:solidFill>
                <a:latin typeface="Calibri"/>
                <a:cs typeface="Calibri"/>
              </a:rPr>
              <a:t>well </a:t>
            </a:r>
            <a:r>
              <a:rPr sz="2000" dirty="0">
                <a:solidFill>
                  <a:srgbClr val="404040"/>
                </a:solidFill>
                <a:latin typeface="Calibri"/>
                <a:cs typeface="Calibri"/>
              </a:rPr>
              <a:t>as </a:t>
            </a:r>
            <a:r>
              <a:rPr sz="2000" spc="-5" dirty="0">
                <a:solidFill>
                  <a:srgbClr val="404040"/>
                </a:solidFill>
                <a:latin typeface="Calibri"/>
                <a:cs typeface="Calibri"/>
              </a:rPr>
              <a:t>screen </a:t>
            </a:r>
            <a:r>
              <a:rPr sz="2000" spc="-10" dirty="0">
                <a:solidFill>
                  <a:srgbClr val="404040"/>
                </a:solidFill>
                <a:latin typeface="Calibri"/>
                <a:cs typeface="Calibri"/>
              </a:rPr>
              <a:t>positive </a:t>
            </a:r>
            <a:r>
              <a:rPr sz="2000" spc="-15" dirty="0">
                <a:solidFill>
                  <a:srgbClr val="404040"/>
                </a:solidFill>
                <a:latin typeface="Calibri"/>
                <a:cs typeface="Calibri"/>
              </a:rPr>
              <a:t>for </a:t>
            </a:r>
            <a:r>
              <a:rPr sz="2000" spc="-10" dirty="0">
                <a:solidFill>
                  <a:srgbClr val="404040"/>
                </a:solidFill>
                <a:latin typeface="Calibri"/>
                <a:cs typeface="Calibri"/>
              </a:rPr>
              <a:t>Food  </a:t>
            </a:r>
            <a:r>
              <a:rPr sz="2000" dirty="0">
                <a:solidFill>
                  <a:srgbClr val="404040"/>
                </a:solidFill>
                <a:latin typeface="Calibri"/>
                <a:cs typeface="Calibri"/>
              </a:rPr>
              <a:t>Insecurity</a:t>
            </a:r>
            <a:endParaRPr sz="2000">
              <a:solidFill>
                <a:prstClr val="black"/>
              </a:solidFill>
              <a:latin typeface="Calibri"/>
              <a:cs typeface="Calibri"/>
            </a:endParaRPr>
          </a:p>
          <a:p>
            <a:pPr>
              <a:spcBef>
                <a:spcPts val="50"/>
              </a:spcBef>
              <a:buClr>
                <a:srgbClr val="1FCACF"/>
              </a:buClr>
              <a:buFont typeface="Wingdings"/>
              <a:buChar char=""/>
            </a:pPr>
            <a:endParaRPr sz="2900">
              <a:solidFill>
                <a:prstClr val="black"/>
              </a:solidFill>
              <a:latin typeface="Calibri"/>
              <a:cs typeface="Calibri"/>
            </a:endParaRPr>
          </a:p>
          <a:p>
            <a:pPr marL="241300" marR="40005" indent="-228600">
              <a:lnSpc>
                <a:spcPct val="70000"/>
              </a:lnSpc>
              <a:buClr>
                <a:srgbClr val="1FCACF"/>
              </a:buClr>
              <a:buFont typeface="Wingdings"/>
              <a:buChar char=""/>
              <a:tabLst>
                <a:tab pos="241300" algn="l"/>
              </a:tabLst>
            </a:pPr>
            <a:r>
              <a:rPr sz="2000" dirty="0">
                <a:solidFill>
                  <a:srgbClr val="404040"/>
                </a:solidFill>
                <a:latin typeface="Calibri"/>
                <a:cs typeface="Calibri"/>
              </a:rPr>
              <a:t>IHP </a:t>
            </a:r>
            <a:r>
              <a:rPr sz="2000" spc="-5" dirty="0">
                <a:solidFill>
                  <a:srgbClr val="404040"/>
                </a:solidFill>
                <a:latin typeface="Calibri"/>
                <a:cs typeface="Calibri"/>
              </a:rPr>
              <a:t>will build </a:t>
            </a:r>
            <a:r>
              <a:rPr sz="2000" spc="-15" dirty="0">
                <a:solidFill>
                  <a:srgbClr val="404040"/>
                </a:solidFill>
                <a:latin typeface="Calibri"/>
                <a:cs typeface="Calibri"/>
              </a:rPr>
              <a:t>off </a:t>
            </a:r>
            <a:r>
              <a:rPr sz="2000" dirty="0">
                <a:solidFill>
                  <a:srgbClr val="404040"/>
                </a:solidFill>
                <a:latin typeface="Calibri"/>
                <a:cs typeface="Calibri"/>
              </a:rPr>
              <a:t>the </a:t>
            </a:r>
            <a:r>
              <a:rPr sz="2000" spc="-10" dirty="0">
                <a:solidFill>
                  <a:srgbClr val="404040"/>
                </a:solidFill>
                <a:latin typeface="Calibri"/>
                <a:cs typeface="Calibri"/>
              </a:rPr>
              <a:t>strengths </a:t>
            </a:r>
            <a:r>
              <a:rPr sz="2000" spc="-5" dirty="0">
                <a:solidFill>
                  <a:srgbClr val="404040"/>
                </a:solidFill>
                <a:latin typeface="Calibri"/>
                <a:cs typeface="Calibri"/>
              </a:rPr>
              <a:t>of our Emergency Housing </a:t>
            </a:r>
            <a:r>
              <a:rPr sz="2000" spc="-15" dirty="0">
                <a:solidFill>
                  <a:srgbClr val="404040"/>
                </a:solidFill>
                <a:latin typeface="Calibri"/>
                <a:cs typeface="Calibri"/>
              </a:rPr>
              <a:t>Program </a:t>
            </a:r>
            <a:r>
              <a:rPr sz="2000" dirty="0">
                <a:solidFill>
                  <a:srgbClr val="404040"/>
                </a:solidFill>
                <a:latin typeface="Calibri"/>
                <a:cs typeface="Calibri"/>
              </a:rPr>
              <a:t>and  </a:t>
            </a:r>
            <a:r>
              <a:rPr sz="2000" spc="-15" dirty="0">
                <a:solidFill>
                  <a:srgbClr val="404040"/>
                </a:solidFill>
                <a:latin typeface="Calibri"/>
                <a:cs typeface="Calibri"/>
              </a:rPr>
              <a:t>leverage </a:t>
            </a:r>
            <a:r>
              <a:rPr sz="2000" spc="-5" dirty="0">
                <a:solidFill>
                  <a:srgbClr val="404040"/>
                </a:solidFill>
                <a:latin typeface="Calibri"/>
                <a:cs typeface="Calibri"/>
              </a:rPr>
              <a:t>our medically </a:t>
            </a:r>
            <a:r>
              <a:rPr sz="2000" spc="-10" dirty="0">
                <a:solidFill>
                  <a:srgbClr val="404040"/>
                </a:solidFill>
                <a:latin typeface="Calibri"/>
                <a:cs typeface="Calibri"/>
              </a:rPr>
              <a:t>tailored </a:t>
            </a:r>
            <a:r>
              <a:rPr sz="2000" spc="-5" dirty="0">
                <a:solidFill>
                  <a:srgbClr val="404040"/>
                </a:solidFill>
                <a:latin typeface="Calibri"/>
                <a:cs typeface="Calibri"/>
              </a:rPr>
              <a:t>meals </a:t>
            </a:r>
            <a:r>
              <a:rPr sz="2000" spc="-15" dirty="0">
                <a:solidFill>
                  <a:srgbClr val="404040"/>
                </a:solidFill>
                <a:latin typeface="Calibri"/>
                <a:cs typeface="Calibri"/>
              </a:rPr>
              <a:t>program to </a:t>
            </a:r>
            <a:r>
              <a:rPr sz="2000" spc="-5" dirty="0">
                <a:solidFill>
                  <a:srgbClr val="404040"/>
                </a:solidFill>
                <a:latin typeface="Calibri"/>
                <a:cs typeface="Calibri"/>
              </a:rPr>
              <a:t>help </a:t>
            </a:r>
            <a:r>
              <a:rPr sz="2000" dirty="0">
                <a:solidFill>
                  <a:srgbClr val="404040"/>
                </a:solidFill>
                <a:latin typeface="Calibri"/>
                <a:cs typeface="Calibri"/>
              </a:rPr>
              <a:t>a </a:t>
            </a:r>
            <a:r>
              <a:rPr sz="2000" spc="-5" dirty="0">
                <a:solidFill>
                  <a:srgbClr val="404040"/>
                </a:solidFill>
                <a:latin typeface="Calibri"/>
                <a:cs typeface="Calibri"/>
              </a:rPr>
              <a:t>new population(s) </a:t>
            </a:r>
            <a:r>
              <a:rPr sz="2000" spc="-10" dirty="0">
                <a:solidFill>
                  <a:srgbClr val="404040"/>
                </a:solidFill>
                <a:latin typeface="Calibri"/>
                <a:cs typeface="Calibri"/>
              </a:rPr>
              <a:t>by  providing:</a:t>
            </a:r>
            <a:endParaRPr sz="2000">
              <a:solidFill>
                <a:prstClr val="black"/>
              </a:solidFill>
              <a:latin typeface="Calibri"/>
              <a:cs typeface="Calibri"/>
            </a:endParaRPr>
          </a:p>
          <a:p>
            <a:pPr>
              <a:buClr>
                <a:srgbClr val="1FCACF"/>
              </a:buClr>
              <a:buFont typeface="Wingdings"/>
              <a:buChar char=""/>
            </a:pPr>
            <a:endParaRPr sz="2050">
              <a:solidFill>
                <a:prstClr val="black"/>
              </a:solidFill>
              <a:latin typeface="Calibri"/>
              <a:cs typeface="Calibri"/>
            </a:endParaRPr>
          </a:p>
          <a:p>
            <a:pPr marL="698500" lvl="1" indent="-228600">
              <a:lnSpc>
                <a:spcPts val="2190"/>
              </a:lnSpc>
              <a:spcBef>
                <a:spcPts val="5"/>
              </a:spcBef>
              <a:buClr>
                <a:srgbClr val="00AF50"/>
              </a:buClr>
              <a:buFont typeface="Wingdings"/>
              <a:buChar char=""/>
              <a:tabLst>
                <a:tab pos="698500" algn="l"/>
              </a:tabLst>
            </a:pPr>
            <a:r>
              <a:rPr sz="1900" spc="-5" dirty="0">
                <a:solidFill>
                  <a:srgbClr val="404040"/>
                </a:solidFill>
                <a:latin typeface="Calibri"/>
                <a:cs typeface="Calibri"/>
              </a:rPr>
              <a:t>12 </a:t>
            </a:r>
            <a:r>
              <a:rPr sz="1900" spc="-10" dirty="0">
                <a:solidFill>
                  <a:srgbClr val="404040"/>
                </a:solidFill>
                <a:latin typeface="Calibri"/>
                <a:cs typeface="Calibri"/>
              </a:rPr>
              <a:t>weeks </a:t>
            </a:r>
            <a:r>
              <a:rPr sz="1900" spc="-5" dirty="0">
                <a:solidFill>
                  <a:srgbClr val="404040"/>
                </a:solidFill>
                <a:latin typeface="Calibri"/>
                <a:cs typeface="Calibri"/>
              </a:rPr>
              <a:t>Medically </a:t>
            </a:r>
            <a:r>
              <a:rPr sz="1900" spc="-25" dirty="0">
                <a:solidFill>
                  <a:srgbClr val="404040"/>
                </a:solidFill>
                <a:latin typeface="Calibri"/>
                <a:cs typeface="Calibri"/>
              </a:rPr>
              <a:t>Tailored</a:t>
            </a:r>
            <a:r>
              <a:rPr sz="1900" spc="25" dirty="0">
                <a:solidFill>
                  <a:srgbClr val="404040"/>
                </a:solidFill>
                <a:latin typeface="Calibri"/>
                <a:cs typeface="Calibri"/>
              </a:rPr>
              <a:t> </a:t>
            </a:r>
            <a:r>
              <a:rPr sz="1900" spc="-5" dirty="0">
                <a:solidFill>
                  <a:srgbClr val="404040"/>
                </a:solidFill>
                <a:latin typeface="Calibri"/>
                <a:cs typeface="Calibri"/>
              </a:rPr>
              <a:t>Meals</a:t>
            </a:r>
            <a:endParaRPr sz="1900">
              <a:solidFill>
                <a:prstClr val="black"/>
              </a:solidFill>
              <a:latin typeface="Calibri"/>
              <a:cs typeface="Calibri"/>
            </a:endParaRPr>
          </a:p>
          <a:p>
            <a:pPr marL="698500" lvl="1" indent="-228600">
              <a:lnSpc>
                <a:spcPts val="2095"/>
              </a:lnSpc>
              <a:buClr>
                <a:srgbClr val="00AF50"/>
              </a:buClr>
              <a:buFont typeface="Wingdings"/>
              <a:buChar char=""/>
              <a:tabLst>
                <a:tab pos="698500" algn="l"/>
              </a:tabLst>
            </a:pPr>
            <a:r>
              <a:rPr sz="1900" spc="-5" dirty="0">
                <a:solidFill>
                  <a:srgbClr val="404040"/>
                </a:solidFill>
                <a:latin typeface="Calibri"/>
                <a:cs typeface="Calibri"/>
              </a:rPr>
              <a:t>4 Sessions of </a:t>
            </a:r>
            <a:r>
              <a:rPr sz="1900" spc="-20" dirty="0">
                <a:solidFill>
                  <a:srgbClr val="404040"/>
                </a:solidFill>
                <a:latin typeface="Calibri"/>
                <a:cs typeface="Calibri"/>
              </a:rPr>
              <a:t>Telehealth </a:t>
            </a:r>
            <a:r>
              <a:rPr sz="1900" spc="-10" dirty="0">
                <a:solidFill>
                  <a:srgbClr val="404040"/>
                </a:solidFill>
                <a:latin typeface="Calibri"/>
                <a:cs typeface="Calibri"/>
              </a:rPr>
              <a:t>Counseling by </a:t>
            </a:r>
            <a:r>
              <a:rPr sz="1900" spc="-5" dirty="0">
                <a:solidFill>
                  <a:srgbClr val="404040"/>
                </a:solidFill>
                <a:latin typeface="Calibri"/>
                <a:cs typeface="Calibri"/>
              </a:rPr>
              <a:t>a </a:t>
            </a:r>
            <a:r>
              <a:rPr sz="1900" spc="-15" dirty="0">
                <a:solidFill>
                  <a:srgbClr val="404040"/>
                </a:solidFill>
                <a:latin typeface="Calibri"/>
                <a:cs typeface="Calibri"/>
              </a:rPr>
              <a:t>Registered</a:t>
            </a:r>
            <a:r>
              <a:rPr sz="1900" spc="105" dirty="0">
                <a:solidFill>
                  <a:srgbClr val="404040"/>
                </a:solidFill>
                <a:latin typeface="Calibri"/>
                <a:cs typeface="Calibri"/>
              </a:rPr>
              <a:t> </a:t>
            </a:r>
            <a:r>
              <a:rPr sz="1900" spc="-5" dirty="0">
                <a:solidFill>
                  <a:srgbClr val="404040"/>
                </a:solidFill>
                <a:latin typeface="Calibri"/>
                <a:cs typeface="Calibri"/>
              </a:rPr>
              <a:t>Dietician</a:t>
            </a:r>
            <a:endParaRPr sz="1900">
              <a:solidFill>
                <a:prstClr val="black"/>
              </a:solidFill>
              <a:latin typeface="Calibri"/>
              <a:cs typeface="Calibri"/>
            </a:endParaRPr>
          </a:p>
          <a:p>
            <a:pPr marL="698500" marR="854710" lvl="1" indent="-228600">
              <a:lnSpc>
                <a:spcPct val="70000"/>
              </a:lnSpc>
              <a:spcBef>
                <a:spcPts val="585"/>
              </a:spcBef>
              <a:buClr>
                <a:srgbClr val="00AF50"/>
              </a:buClr>
              <a:buFont typeface="Wingdings"/>
              <a:buChar char=""/>
              <a:tabLst>
                <a:tab pos="698500" algn="l"/>
              </a:tabLst>
            </a:pPr>
            <a:r>
              <a:rPr sz="1900" spc="-20" dirty="0">
                <a:solidFill>
                  <a:srgbClr val="404040"/>
                </a:solidFill>
                <a:latin typeface="Calibri"/>
                <a:cs typeface="Calibri"/>
              </a:rPr>
              <a:t>Voluntary </a:t>
            </a:r>
            <a:r>
              <a:rPr sz="1900" spc="-10" dirty="0">
                <a:solidFill>
                  <a:srgbClr val="404040"/>
                </a:solidFill>
                <a:latin typeface="Calibri"/>
                <a:cs typeface="Calibri"/>
              </a:rPr>
              <a:t>Community </a:t>
            </a:r>
            <a:r>
              <a:rPr sz="1900" spc="-5" dirty="0">
                <a:solidFill>
                  <a:srgbClr val="404040"/>
                </a:solidFill>
                <a:latin typeface="Calibri"/>
                <a:cs typeface="Calibri"/>
              </a:rPr>
              <a:t>Based or </a:t>
            </a:r>
            <a:r>
              <a:rPr sz="1900" spc="-10" dirty="0">
                <a:solidFill>
                  <a:srgbClr val="404040"/>
                </a:solidFill>
                <a:latin typeface="Calibri"/>
                <a:cs typeface="Calibri"/>
              </a:rPr>
              <a:t>Virtual </a:t>
            </a:r>
            <a:r>
              <a:rPr sz="1900" spc="-5" dirty="0">
                <a:solidFill>
                  <a:srgbClr val="404040"/>
                </a:solidFill>
                <a:latin typeface="Calibri"/>
                <a:cs typeface="Calibri"/>
              </a:rPr>
              <a:t>Cooking Classes that </a:t>
            </a:r>
            <a:r>
              <a:rPr sz="1900" spc="-15" dirty="0">
                <a:solidFill>
                  <a:srgbClr val="404040"/>
                </a:solidFill>
                <a:latin typeface="Calibri"/>
                <a:cs typeface="Calibri"/>
              </a:rPr>
              <a:t>promote  </a:t>
            </a:r>
            <a:r>
              <a:rPr sz="1900" spc="-10" dirty="0">
                <a:solidFill>
                  <a:srgbClr val="404040"/>
                </a:solidFill>
                <a:latin typeface="Calibri"/>
                <a:cs typeface="Calibri"/>
              </a:rPr>
              <a:t>culturally sensitive</a:t>
            </a:r>
            <a:r>
              <a:rPr sz="1900" spc="45" dirty="0">
                <a:solidFill>
                  <a:srgbClr val="404040"/>
                </a:solidFill>
                <a:latin typeface="Calibri"/>
                <a:cs typeface="Calibri"/>
              </a:rPr>
              <a:t> </a:t>
            </a:r>
            <a:r>
              <a:rPr sz="1900" spc="-10" dirty="0">
                <a:solidFill>
                  <a:srgbClr val="404040"/>
                </a:solidFill>
                <a:latin typeface="Calibri"/>
                <a:cs typeface="Calibri"/>
              </a:rPr>
              <a:t>cooking</a:t>
            </a:r>
            <a:endParaRPr sz="1900">
              <a:solidFill>
                <a:prstClr val="black"/>
              </a:solidFill>
              <a:latin typeface="Calibri"/>
              <a:cs typeface="Calibri"/>
            </a:endParaRPr>
          </a:p>
          <a:p>
            <a:pPr lvl="1">
              <a:buClr>
                <a:srgbClr val="00AF50"/>
              </a:buClr>
              <a:buFont typeface="Wingdings"/>
              <a:buChar char=""/>
            </a:pPr>
            <a:endParaRPr sz="1900">
              <a:solidFill>
                <a:prstClr val="black"/>
              </a:solidFill>
              <a:latin typeface="Calibri"/>
              <a:cs typeface="Calibri"/>
            </a:endParaRPr>
          </a:p>
          <a:p>
            <a:pPr marL="241300" marR="391160" indent="-228600">
              <a:lnSpc>
                <a:spcPct val="70000"/>
              </a:lnSpc>
              <a:spcBef>
                <a:spcPts val="1365"/>
              </a:spcBef>
              <a:buClr>
                <a:srgbClr val="1FCACF"/>
              </a:buClr>
              <a:buFont typeface="Wingdings"/>
              <a:buChar char=""/>
              <a:tabLst>
                <a:tab pos="241300" algn="l"/>
              </a:tabLst>
            </a:pPr>
            <a:r>
              <a:rPr sz="2000" spc="-15" dirty="0">
                <a:solidFill>
                  <a:srgbClr val="404040"/>
                </a:solidFill>
                <a:latin typeface="Calibri"/>
                <a:cs typeface="Calibri"/>
              </a:rPr>
              <a:t>Program </a:t>
            </a:r>
            <a:r>
              <a:rPr sz="2000" spc="-5" dirty="0">
                <a:solidFill>
                  <a:srgbClr val="404040"/>
                </a:solidFill>
                <a:latin typeface="Calibri"/>
                <a:cs typeface="Calibri"/>
              </a:rPr>
              <a:t>will </a:t>
            </a:r>
            <a:r>
              <a:rPr sz="2000" dirty="0">
                <a:solidFill>
                  <a:srgbClr val="404040"/>
                </a:solidFill>
                <a:latin typeface="Calibri"/>
                <a:cs typeface="Calibri"/>
              </a:rPr>
              <a:t>look </a:t>
            </a:r>
            <a:r>
              <a:rPr sz="2000" spc="-15" dirty="0">
                <a:solidFill>
                  <a:srgbClr val="404040"/>
                </a:solidFill>
                <a:latin typeface="Calibri"/>
                <a:cs typeface="Calibri"/>
              </a:rPr>
              <a:t>to improve </a:t>
            </a:r>
            <a:r>
              <a:rPr sz="2000" spc="-10" dirty="0">
                <a:solidFill>
                  <a:srgbClr val="404040"/>
                </a:solidFill>
                <a:latin typeface="Calibri"/>
                <a:cs typeface="Calibri"/>
              </a:rPr>
              <a:t>uncontrolled </a:t>
            </a:r>
            <a:r>
              <a:rPr sz="2000" spc="-85" dirty="0">
                <a:solidFill>
                  <a:srgbClr val="404040"/>
                </a:solidFill>
                <a:latin typeface="Calibri"/>
                <a:cs typeface="Calibri"/>
              </a:rPr>
              <a:t>BP, </a:t>
            </a:r>
            <a:r>
              <a:rPr sz="2000" spc="-5" dirty="0">
                <a:solidFill>
                  <a:srgbClr val="404040"/>
                </a:solidFill>
                <a:latin typeface="Calibri"/>
                <a:cs typeface="Calibri"/>
              </a:rPr>
              <a:t>A1C, </a:t>
            </a:r>
            <a:r>
              <a:rPr sz="2000" dirty="0">
                <a:solidFill>
                  <a:srgbClr val="404040"/>
                </a:solidFill>
                <a:latin typeface="Calibri"/>
                <a:cs typeface="Calibri"/>
              </a:rPr>
              <a:t>and </a:t>
            </a:r>
            <a:r>
              <a:rPr sz="2000" spc="-5" dirty="0">
                <a:solidFill>
                  <a:srgbClr val="404040"/>
                </a:solidFill>
                <a:latin typeface="Calibri"/>
                <a:cs typeface="Calibri"/>
              </a:rPr>
              <a:t>decrease </a:t>
            </a:r>
            <a:r>
              <a:rPr sz="2000" dirty="0">
                <a:solidFill>
                  <a:srgbClr val="404040"/>
                </a:solidFill>
                <a:latin typeface="Calibri"/>
                <a:cs typeface="Calibri"/>
              </a:rPr>
              <a:t>and </a:t>
            </a:r>
            <a:r>
              <a:rPr sz="2000" spc="-5" dirty="0">
                <a:solidFill>
                  <a:srgbClr val="404040"/>
                </a:solidFill>
                <a:latin typeface="Calibri"/>
                <a:cs typeface="Calibri"/>
              </a:rPr>
              <a:t>PHQ  </a:t>
            </a:r>
            <a:r>
              <a:rPr sz="2000" spc="-10" dirty="0">
                <a:solidFill>
                  <a:srgbClr val="404040"/>
                </a:solidFill>
                <a:latin typeface="Calibri"/>
                <a:cs typeface="Calibri"/>
              </a:rPr>
              <a:t>scores</a:t>
            </a:r>
            <a:endParaRPr sz="2000">
              <a:solidFill>
                <a:prstClr val="black"/>
              </a:solidFill>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75380" y="195797"/>
            <a:ext cx="3686338" cy="566822"/>
          </a:xfrm>
          <a:prstGeom prst="rect">
            <a:avLst/>
          </a:prstGeom>
        </p:spPr>
        <p:txBody>
          <a:bodyPr vert="horz" wrap="square" lIns="0" tIns="12700" rIns="0" bIns="0" rtlCol="0">
            <a:spAutoFit/>
          </a:bodyPr>
          <a:lstStyle/>
          <a:p>
            <a:pPr marL="12700">
              <a:spcBef>
                <a:spcPts val="100"/>
              </a:spcBef>
            </a:pPr>
            <a:r>
              <a:rPr sz="3600" spc="-20" dirty="0"/>
              <a:t>Lessons</a:t>
            </a:r>
            <a:r>
              <a:rPr sz="3600" spc="-155" dirty="0"/>
              <a:t> </a:t>
            </a:r>
            <a:r>
              <a:rPr sz="3600" spc="-20" dirty="0"/>
              <a:t>Learned</a:t>
            </a:r>
            <a:endParaRPr sz="3600" dirty="0"/>
          </a:p>
        </p:txBody>
      </p:sp>
      <p:sp>
        <p:nvSpPr>
          <p:cNvPr id="3" name="object 3"/>
          <p:cNvSpPr txBox="1"/>
          <p:nvPr/>
        </p:nvSpPr>
        <p:spPr>
          <a:xfrm>
            <a:off x="1078302" y="1608263"/>
            <a:ext cx="5594156" cy="3331681"/>
          </a:xfrm>
          <a:prstGeom prst="rect">
            <a:avLst/>
          </a:prstGeom>
        </p:spPr>
        <p:txBody>
          <a:bodyPr vert="horz" wrap="square" lIns="0" tIns="60960" rIns="0" bIns="0" rtlCol="0">
            <a:spAutoFit/>
          </a:bodyPr>
          <a:lstStyle/>
          <a:p>
            <a:pPr marL="241300" marR="5080" indent="-228600">
              <a:lnSpc>
                <a:spcPts val="2780"/>
              </a:lnSpc>
              <a:spcBef>
                <a:spcPts val="480"/>
              </a:spcBef>
              <a:buClr>
                <a:srgbClr val="1FCACF"/>
              </a:buClr>
              <a:buFont typeface="Wingdings"/>
              <a:buChar char=""/>
              <a:tabLst>
                <a:tab pos="241300" algn="l"/>
              </a:tabLst>
            </a:pPr>
            <a:r>
              <a:rPr sz="2600" spc="-10" dirty="0">
                <a:solidFill>
                  <a:srgbClr val="404040"/>
                </a:solidFill>
                <a:latin typeface="Calibri"/>
                <a:cs typeface="Calibri"/>
              </a:rPr>
              <a:t>Start </a:t>
            </a:r>
            <a:r>
              <a:rPr sz="2600" spc="495" dirty="0">
                <a:solidFill>
                  <a:srgbClr val="404040"/>
                </a:solidFill>
                <a:latin typeface="Calibri"/>
                <a:cs typeface="Calibri"/>
              </a:rPr>
              <a:t>slow</a:t>
            </a:r>
            <a:r>
              <a:rPr sz="2600" spc="495" dirty="0">
                <a:solidFill>
                  <a:srgbClr val="404040"/>
                </a:solidFill>
                <a:latin typeface="Wingdings"/>
                <a:cs typeface="Wingdings"/>
              </a:rPr>
              <a:t>→</a:t>
            </a:r>
            <a:r>
              <a:rPr sz="2600" spc="495" dirty="0">
                <a:solidFill>
                  <a:srgbClr val="404040"/>
                </a:solidFill>
                <a:latin typeface="Times New Roman"/>
                <a:cs typeface="Times New Roman"/>
              </a:rPr>
              <a:t> </a:t>
            </a:r>
            <a:r>
              <a:rPr sz="2600" spc="-5" dirty="0">
                <a:solidFill>
                  <a:srgbClr val="404040"/>
                </a:solidFill>
                <a:latin typeface="Calibri"/>
                <a:cs typeface="Calibri"/>
              </a:rPr>
              <a:t>Cannot </a:t>
            </a:r>
            <a:r>
              <a:rPr sz="2600" spc="-15" dirty="0">
                <a:solidFill>
                  <a:srgbClr val="404040"/>
                </a:solidFill>
                <a:latin typeface="Calibri"/>
                <a:cs typeface="Calibri"/>
              </a:rPr>
              <a:t>move  faster </a:t>
            </a:r>
            <a:r>
              <a:rPr sz="2600" dirty="0">
                <a:solidFill>
                  <a:srgbClr val="404040"/>
                </a:solidFill>
                <a:latin typeface="Calibri"/>
                <a:cs typeface="Calibri"/>
              </a:rPr>
              <a:t>than the </a:t>
            </a:r>
            <a:r>
              <a:rPr sz="2600" spc="-20" dirty="0">
                <a:solidFill>
                  <a:srgbClr val="404040"/>
                </a:solidFill>
                <a:latin typeface="Calibri"/>
                <a:cs typeface="Calibri"/>
              </a:rPr>
              <a:t>system </a:t>
            </a:r>
            <a:r>
              <a:rPr sz="2600" dirty="0">
                <a:solidFill>
                  <a:srgbClr val="404040"/>
                </a:solidFill>
                <a:latin typeface="Calibri"/>
                <a:cs typeface="Calibri"/>
              </a:rPr>
              <a:t>will</a:t>
            </a:r>
            <a:r>
              <a:rPr sz="2600" spc="-120" dirty="0">
                <a:solidFill>
                  <a:srgbClr val="404040"/>
                </a:solidFill>
                <a:latin typeface="Calibri"/>
                <a:cs typeface="Calibri"/>
              </a:rPr>
              <a:t> </a:t>
            </a:r>
            <a:r>
              <a:rPr sz="2600" spc="-5" dirty="0">
                <a:solidFill>
                  <a:srgbClr val="404040"/>
                </a:solidFill>
                <a:latin typeface="Calibri"/>
                <a:cs typeface="Calibri"/>
              </a:rPr>
              <a:t>allow</a:t>
            </a:r>
            <a:endParaRPr sz="2600" dirty="0">
              <a:solidFill>
                <a:prstClr val="black"/>
              </a:solidFill>
              <a:latin typeface="Calibri"/>
              <a:cs typeface="Calibri"/>
            </a:endParaRPr>
          </a:p>
          <a:p>
            <a:pPr marL="241300" marR="1111250" indent="-228600">
              <a:lnSpc>
                <a:spcPts val="2780"/>
              </a:lnSpc>
              <a:spcBef>
                <a:spcPts val="1055"/>
              </a:spcBef>
              <a:buClr>
                <a:srgbClr val="1FCACF"/>
              </a:buClr>
              <a:buFont typeface="Wingdings"/>
              <a:buChar char=""/>
              <a:tabLst>
                <a:tab pos="241300" algn="l"/>
              </a:tabLst>
            </a:pPr>
            <a:r>
              <a:rPr sz="2600" dirty="0">
                <a:solidFill>
                  <a:srgbClr val="404040"/>
                </a:solidFill>
                <a:latin typeface="Calibri"/>
                <a:cs typeface="Calibri"/>
              </a:rPr>
              <a:t>Be </a:t>
            </a:r>
            <a:r>
              <a:rPr sz="2600" spc="300" dirty="0">
                <a:solidFill>
                  <a:srgbClr val="404040"/>
                </a:solidFill>
                <a:latin typeface="Calibri"/>
                <a:cs typeface="Calibri"/>
              </a:rPr>
              <a:t>Patient</a:t>
            </a:r>
            <a:r>
              <a:rPr sz="2600" spc="300" dirty="0">
                <a:solidFill>
                  <a:srgbClr val="404040"/>
                </a:solidFill>
                <a:latin typeface="Wingdings"/>
                <a:cs typeface="Wingdings"/>
              </a:rPr>
              <a:t>→</a:t>
            </a:r>
            <a:r>
              <a:rPr sz="2600" spc="-170" dirty="0">
                <a:solidFill>
                  <a:srgbClr val="404040"/>
                </a:solidFill>
                <a:latin typeface="Times New Roman"/>
                <a:cs typeface="Times New Roman"/>
              </a:rPr>
              <a:t> </a:t>
            </a:r>
            <a:r>
              <a:rPr sz="2600" spc="-45" dirty="0">
                <a:solidFill>
                  <a:srgbClr val="404040"/>
                </a:solidFill>
                <a:latin typeface="Calibri"/>
                <a:cs typeface="Calibri"/>
              </a:rPr>
              <a:t>Program  </a:t>
            </a:r>
            <a:r>
              <a:rPr sz="2600" spc="-15" dirty="0">
                <a:solidFill>
                  <a:srgbClr val="404040"/>
                </a:solidFill>
                <a:latin typeface="Calibri"/>
                <a:cs typeface="Calibri"/>
              </a:rPr>
              <a:t>Engagement </a:t>
            </a:r>
            <a:r>
              <a:rPr sz="2600" spc="-60" dirty="0">
                <a:solidFill>
                  <a:srgbClr val="404040"/>
                </a:solidFill>
                <a:latin typeface="Calibri"/>
                <a:cs typeface="Calibri"/>
              </a:rPr>
              <a:t>Takes </a:t>
            </a:r>
            <a:r>
              <a:rPr sz="2600" spc="-5" dirty="0">
                <a:solidFill>
                  <a:srgbClr val="404040"/>
                </a:solidFill>
                <a:latin typeface="Calibri"/>
                <a:cs typeface="Calibri"/>
              </a:rPr>
              <a:t>Time</a:t>
            </a:r>
            <a:endParaRPr sz="2600" dirty="0">
              <a:solidFill>
                <a:prstClr val="black"/>
              </a:solidFill>
              <a:latin typeface="Calibri"/>
              <a:cs typeface="Calibri"/>
            </a:endParaRPr>
          </a:p>
          <a:p>
            <a:pPr marL="241300" marR="974090" indent="-228600">
              <a:lnSpc>
                <a:spcPts val="2810"/>
              </a:lnSpc>
              <a:spcBef>
                <a:spcPts val="1015"/>
              </a:spcBef>
              <a:buClr>
                <a:srgbClr val="1FCACF"/>
              </a:buClr>
              <a:buFont typeface="Wingdings"/>
              <a:buChar char=""/>
              <a:tabLst>
                <a:tab pos="241300" algn="l"/>
              </a:tabLst>
            </a:pPr>
            <a:r>
              <a:rPr sz="2600" spc="-5" dirty="0">
                <a:solidFill>
                  <a:srgbClr val="404040"/>
                </a:solidFill>
                <a:latin typeface="Calibri"/>
                <a:cs typeface="Calibri"/>
              </a:rPr>
              <a:t>Continuously </a:t>
            </a:r>
            <a:r>
              <a:rPr sz="2600" spc="-15" dirty="0">
                <a:solidFill>
                  <a:srgbClr val="404040"/>
                </a:solidFill>
                <a:latin typeface="Calibri"/>
                <a:cs typeface="Calibri"/>
              </a:rPr>
              <a:t>Engage </a:t>
            </a:r>
            <a:r>
              <a:rPr sz="2600" spc="-20" dirty="0">
                <a:solidFill>
                  <a:srgbClr val="404040"/>
                </a:solidFill>
                <a:latin typeface="Calibri"/>
                <a:cs typeface="Calibri"/>
              </a:rPr>
              <a:t>Key  </a:t>
            </a:r>
            <a:r>
              <a:rPr sz="2600" spc="-15" dirty="0">
                <a:solidFill>
                  <a:srgbClr val="404040"/>
                </a:solidFill>
                <a:latin typeface="Calibri"/>
                <a:cs typeface="Calibri"/>
              </a:rPr>
              <a:t>Stakeholders</a:t>
            </a:r>
            <a:endParaRPr sz="2600" dirty="0">
              <a:solidFill>
                <a:prstClr val="black"/>
              </a:solidFill>
              <a:latin typeface="Calibri"/>
              <a:cs typeface="Calibri"/>
            </a:endParaRPr>
          </a:p>
          <a:p>
            <a:pPr marL="241300" marR="1125220" indent="-228600">
              <a:lnSpc>
                <a:spcPts val="2810"/>
              </a:lnSpc>
              <a:spcBef>
                <a:spcPts val="994"/>
              </a:spcBef>
              <a:buClr>
                <a:srgbClr val="1FCACF"/>
              </a:buClr>
              <a:buFont typeface="Wingdings"/>
              <a:buChar char=""/>
              <a:tabLst>
                <a:tab pos="241300" algn="l"/>
              </a:tabLst>
            </a:pPr>
            <a:r>
              <a:rPr sz="2600" spc="-20" dirty="0">
                <a:solidFill>
                  <a:srgbClr val="404040"/>
                </a:solidFill>
                <a:latin typeface="Calibri"/>
                <a:cs typeface="Calibri"/>
              </a:rPr>
              <a:t>Stay </a:t>
            </a:r>
            <a:r>
              <a:rPr sz="2600" spc="-5" dirty="0">
                <a:solidFill>
                  <a:srgbClr val="404040"/>
                </a:solidFill>
                <a:latin typeface="Calibri"/>
                <a:cs typeface="Calibri"/>
              </a:rPr>
              <a:t>on </a:t>
            </a:r>
            <a:r>
              <a:rPr sz="2600" spc="-10" dirty="0">
                <a:solidFill>
                  <a:srgbClr val="404040"/>
                </a:solidFill>
                <a:latin typeface="Calibri"/>
                <a:cs typeface="Calibri"/>
              </a:rPr>
              <a:t>top </a:t>
            </a:r>
            <a:r>
              <a:rPr sz="2600" spc="-5" dirty="0">
                <a:solidFill>
                  <a:srgbClr val="404040"/>
                </a:solidFill>
                <a:latin typeface="Calibri"/>
                <a:cs typeface="Calibri"/>
              </a:rPr>
              <a:t>of reporting  metrics/KPIs</a:t>
            </a:r>
            <a:endParaRPr sz="2600" dirty="0">
              <a:solidFill>
                <a:prstClr val="black"/>
              </a:solidFill>
              <a:latin typeface="Calibri"/>
              <a:cs typeface="Calibri"/>
            </a:endParaRPr>
          </a:p>
        </p:txBody>
      </p:sp>
      <p:sp>
        <p:nvSpPr>
          <p:cNvPr id="4" name="object 4"/>
          <p:cNvSpPr/>
          <p:nvPr/>
        </p:nvSpPr>
        <p:spPr>
          <a:xfrm>
            <a:off x="6918959" y="1002791"/>
            <a:ext cx="3474720" cy="4852416"/>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5" name="object 5"/>
          <p:cNvSpPr txBox="1"/>
          <p:nvPr/>
        </p:nvSpPr>
        <p:spPr>
          <a:xfrm>
            <a:off x="7921245" y="5940653"/>
            <a:ext cx="2449195" cy="299720"/>
          </a:xfrm>
          <a:prstGeom prst="rect">
            <a:avLst/>
          </a:prstGeom>
        </p:spPr>
        <p:txBody>
          <a:bodyPr vert="horz" wrap="square" lIns="0" tIns="12700" rIns="0" bIns="0" rtlCol="0">
            <a:spAutoFit/>
          </a:bodyPr>
          <a:lstStyle/>
          <a:p>
            <a:pPr marL="12700" marR="5080">
              <a:spcBef>
                <a:spcPts val="100"/>
              </a:spcBef>
            </a:pPr>
            <a:r>
              <a:rPr sz="900" spc="-5" dirty="0">
                <a:solidFill>
                  <a:prstClr val="black"/>
                </a:solidFill>
                <a:latin typeface="Calibri"/>
                <a:cs typeface="Calibri"/>
              </a:rPr>
              <a:t>Image Above from https://navigatemc.com/lessons-  learned-process-focus/</a:t>
            </a:r>
            <a:endParaRPr sz="900">
              <a:solidFill>
                <a:prstClr val="black"/>
              </a:solidFill>
              <a:latin typeface="Calibri"/>
              <a:cs typeface="Calibri"/>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26997" y="170908"/>
            <a:ext cx="3602271" cy="566822"/>
          </a:xfrm>
          <a:prstGeom prst="rect">
            <a:avLst/>
          </a:prstGeom>
        </p:spPr>
        <p:txBody>
          <a:bodyPr vert="horz" wrap="square" lIns="0" tIns="12700" rIns="0" bIns="0" rtlCol="0">
            <a:spAutoFit/>
          </a:bodyPr>
          <a:lstStyle/>
          <a:p>
            <a:pPr marL="12700" algn="ctr">
              <a:spcBef>
                <a:spcPts val="100"/>
              </a:spcBef>
            </a:pPr>
            <a:r>
              <a:rPr sz="3600" spc="-5" dirty="0"/>
              <a:t>It </a:t>
            </a:r>
            <a:r>
              <a:rPr sz="3600" spc="-85" dirty="0"/>
              <a:t>Takes </a:t>
            </a:r>
            <a:r>
              <a:rPr sz="3600" dirty="0"/>
              <a:t>a</a:t>
            </a:r>
            <a:r>
              <a:rPr sz="3600" spc="-140" dirty="0"/>
              <a:t> </a:t>
            </a:r>
            <a:r>
              <a:rPr sz="3600" spc="-20" dirty="0"/>
              <a:t>Village</a:t>
            </a:r>
            <a:endParaRPr sz="3600" dirty="0"/>
          </a:p>
        </p:txBody>
      </p:sp>
      <p:sp>
        <p:nvSpPr>
          <p:cNvPr id="4" name="object 4"/>
          <p:cNvSpPr/>
          <p:nvPr/>
        </p:nvSpPr>
        <p:spPr>
          <a:xfrm>
            <a:off x="1235140" y="1572986"/>
            <a:ext cx="2133151" cy="823503"/>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3846570" y="2190932"/>
            <a:ext cx="1448819" cy="956312"/>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92196" y="760539"/>
            <a:ext cx="1447186" cy="626363"/>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6410668" y="979567"/>
            <a:ext cx="2093847" cy="743472"/>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8356352" y="4439464"/>
            <a:ext cx="1226820" cy="1060865"/>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10391575" y="760539"/>
            <a:ext cx="1353392" cy="1269904"/>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8193027" y="2669088"/>
            <a:ext cx="1167384" cy="1159765"/>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9849012" y="2827871"/>
            <a:ext cx="1546878" cy="1407699"/>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6628595" y="4712864"/>
            <a:ext cx="1418339" cy="1314916"/>
          </a:xfrm>
          <a:prstGeom prst="rect">
            <a:avLst/>
          </a:prstGeom>
          <a:blipFill>
            <a:blip r:embed="rId10" cstate="print"/>
            <a:stretch>
              <a:fillRect/>
            </a:stretch>
          </a:blipFill>
        </p:spPr>
        <p:txBody>
          <a:bodyPr wrap="square" lIns="0" tIns="0" rIns="0" bIns="0" rtlCol="0"/>
          <a:lstStyle/>
          <a:p>
            <a:endParaRPr/>
          </a:p>
        </p:txBody>
      </p:sp>
      <p:sp>
        <p:nvSpPr>
          <p:cNvPr id="21" name="object 21"/>
          <p:cNvSpPr txBox="1"/>
          <p:nvPr/>
        </p:nvSpPr>
        <p:spPr>
          <a:xfrm>
            <a:off x="10403693" y="4660498"/>
            <a:ext cx="1451859" cy="566822"/>
          </a:xfrm>
          <a:prstGeom prst="rect">
            <a:avLst/>
          </a:prstGeom>
        </p:spPr>
        <p:txBody>
          <a:bodyPr vert="horz" wrap="square" lIns="0" tIns="12700" rIns="0" bIns="0" rtlCol="0">
            <a:spAutoFit/>
          </a:bodyPr>
          <a:lstStyle/>
          <a:p>
            <a:pPr marL="12700" marR="5080">
              <a:spcBef>
                <a:spcPts val="100"/>
              </a:spcBef>
            </a:pPr>
            <a:r>
              <a:rPr spc="-5" dirty="0">
                <a:latin typeface="Calibri"/>
                <a:cs typeface="Calibri"/>
              </a:rPr>
              <a:t>E</a:t>
            </a:r>
            <a:r>
              <a:rPr spc="-10" dirty="0">
                <a:latin typeface="Calibri"/>
                <a:cs typeface="Calibri"/>
              </a:rPr>
              <a:t>l</a:t>
            </a:r>
            <a:r>
              <a:rPr spc="-15" dirty="0">
                <a:latin typeface="Calibri"/>
                <a:cs typeface="Calibri"/>
              </a:rPr>
              <a:t>mw</a:t>
            </a:r>
            <a:r>
              <a:rPr spc="-5" dirty="0">
                <a:latin typeface="Calibri"/>
                <a:cs typeface="Calibri"/>
              </a:rPr>
              <a:t>ood  </a:t>
            </a:r>
            <a:r>
              <a:rPr spc="-15" dirty="0">
                <a:latin typeface="Calibri"/>
                <a:cs typeface="Calibri"/>
              </a:rPr>
              <a:t>Ave  </a:t>
            </a:r>
            <a:r>
              <a:rPr spc="-20" dirty="0">
                <a:latin typeface="Calibri"/>
                <a:cs typeface="Calibri"/>
              </a:rPr>
              <a:t>LGBTQ+</a:t>
            </a:r>
            <a:endParaRPr dirty="0">
              <a:latin typeface="Calibri"/>
              <a:cs typeface="Calibri"/>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28</a:t>
            </a:fld>
            <a:endParaRPr dirty="0"/>
          </a:p>
        </p:txBody>
      </p:sp>
      <p:pic>
        <p:nvPicPr>
          <p:cNvPr id="24" name="Picture 23" descr="Blue text on a black background&#10;&#10;Description automatically generated">
            <a:extLst>
              <a:ext uri="{FF2B5EF4-FFF2-40B4-BE49-F238E27FC236}">
                <a16:creationId xmlns:a16="http://schemas.microsoft.com/office/drawing/2014/main" id="{983D6DFB-10A9-111F-9C0F-67C5E098FB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75240" y="2206714"/>
            <a:ext cx="2137936" cy="1060866"/>
          </a:xfrm>
          <a:prstGeom prst="rect">
            <a:avLst/>
          </a:prstGeom>
        </p:spPr>
      </p:pic>
      <p:pic>
        <p:nvPicPr>
          <p:cNvPr id="1026" name="Picture 2" descr="Super 8 logo and symbol, meaning, history, PNG">
            <a:extLst>
              <a:ext uri="{FF2B5EF4-FFF2-40B4-BE49-F238E27FC236}">
                <a16:creationId xmlns:a16="http://schemas.microsoft.com/office/drawing/2014/main" id="{D55E6F77-0F9E-0EB5-ACF1-EFF8D1BAEBC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8872" r="27500"/>
          <a:stretch/>
        </p:blipFill>
        <p:spPr bwMode="auto">
          <a:xfrm>
            <a:off x="9037965" y="985266"/>
            <a:ext cx="109041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 Model for Excellence in Health Care… | Wood River Health Services">
            <a:extLst>
              <a:ext uri="{FF2B5EF4-FFF2-40B4-BE49-F238E27FC236}">
                <a16:creationId xmlns:a16="http://schemas.microsoft.com/office/drawing/2014/main" id="{D06E1731-160A-0D1B-15EC-F149E27EFEA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1559" t="9821" r="11561" b="8958"/>
          <a:stretch/>
        </p:blipFill>
        <p:spPr bwMode="auto">
          <a:xfrm>
            <a:off x="890859" y="4851560"/>
            <a:ext cx="2246282" cy="12459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ast Bay Community Action Program (EBCAP) Seeking Youth Career Specialist  in Partnership with The Greater Newport Chamber of Commerce - Blog -  Greater Newport Chamber of Commerce, RI">
            <a:extLst>
              <a:ext uri="{FF2B5EF4-FFF2-40B4-BE49-F238E27FC236}">
                <a16:creationId xmlns:a16="http://schemas.microsoft.com/office/drawing/2014/main" id="{10EE67AE-6069-A62D-BEFC-E93C5CD1C902}"/>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3746" t="7067" r="4293" b="10588"/>
          <a:stretch/>
        </p:blipFill>
        <p:spPr bwMode="auto">
          <a:xfrm>
            <a:off x="3736676" y="4418277"/>
            <a:ext cx="1971688" cy="17655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cap-logo-01-01 | Comprehensive Community Action Program">
            <a:extLst>
              <a:ext uri="{FF2B5EF4-FFF2-40B4-BE49-F238E27FC236}">
                <a16:creationId xmlns:a16="http://schemas.microsoft.com/office/drawing/2014/main" id="{93EEC4AE-B0B5-6566-BA06-DAA73835A62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79053" y="3470035"/>
            <a:ext cx="2964391" cy="8511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mmunity Care Alliance | LinkedIn">
            <a:extLst>
              <a:ext uri="{FF2B5EF4-FFF2-40B4-BE49-F238E27FC236}">
                <a16:creationId xmlns:a16="http://schemas.microsoft.com/office/drawing/2014/main" id="{A39AA8E4-3DCB-A606-2761-E358F64CBEB4}"/>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16621" b="23478"/>
          <a:stretch/>
        </p:blipFill>
        <p:spPr bwMode="auto">
          <a:xfrm>
            <a:off x="1436849" y="3462447"/>
            <a:ext cx="2000059" cy="11980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2021 Annual Report Released">
            <a:extLst>
              <a:ext uri="{FF2B5EF4-FFF2-40B4-BE49-F238E27FC236}">
                <a16:creationId xmlns:a16="http://schemas.microsoft.com/office/drawing/2014/main" id="{C62F1814-997C-FA57-0C6A-86C7A974800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03763" y="806542"/>
            <a:ext cx="2342523" cy="12279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ellOne">
            <a:extLst>
              <a:ext uri="{FF2B5EF4-FFF2-40B4-BE49-F238E27FC236}">
                <a16:creationId xmlns:a16="http://schemas.microsoft.com/office/drawing/2014/main" id="{2613A6C1-FD27-F41E-AE79-C304E86A69A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0190" y="2547366"/>
            <a:ext cx="2568143" cy="903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33C73AE3-E2F7-21AF-B6F6-F01E423F9D0F}"/>
              </a:ext>
            </a:extLst>
          </p:cNvPr>
          <p:cNvSpPr>
            <a:spLocks noGrp="1"/>
          </p:cNvSpPr>
          <p:nvPr>
            <p:ph type="title"/>
          </p:nvPr>
        </p:nvSpPr>
        <p:spPr>
          <a:xfrm>
            <a:off x="1115568" y="548640"/>
            <a:ext cx="10168128" cy="1179576"/>
          </a:xfrm>
        </p:spPr>
        <p:txBody>
          <a:bodyPr>
            <a:normAutofit/>
          </a:bodyPr>
          <a:lstStyle/>
          <a:p>
            <a:r>
              <a:rPr lang="en-US" sz="4000" b="1" dirty="0">
                <a:solidFill>
                  <a:schemeClr val="accent1"/>
                </a:solidFill>
                <a:latin typeface="+mn-lt"/>
              </a:rPr>
              <a:t>Getting Started</a:t>
            </a:r>
          </a:p>
        </p:txBody>
      </p:sp>
      <p:pic>
        <p:nvPicPr>
          <p:cNvPr id="6" name="Picture 5">
            <a:extLst>
              <a:ext uri="{FF2B5EF4-FFF2-40B4-BE49-F238E27FC236}">
                <a16:creationId xmlns:a16="http://schemas.microsoft.com/office/drawing/2014/main" id="{1A915F24-4EEF-2BF7-2667-16AAD4C01DD8}"/>
              </a:ext>
            </a:extLst>
          </p:cNvPr>
          <p:cNvPicPr>
            <a:picLocks noChangeAspect="1"/>
          </p:cNvPicPr>
          <p:nvPr/>
        </p:nvPicPr>
        <p:blipFill>
          <a:blip r:embed="rId2"/>
          <a:stretch>
            <a:fillRect/>
          </a:stretch>
        </p:blipFill>
        <p:spPr>
          <a:xfrm rot="20300230">
            <a:off x="1871772" y="1691839"/>
            <a:ext cx="4387916" cy="7262756"/>
          </a:xfrm>
          <a:prstGeom prst="rect">
            <a:avLst/>
          </a:prstGeom>
          <a:ln>
            <a:solidFill>
              <a:schemeClr val="tx1"/>
            </a:solidFill>
          </a:ln>
        </p:spPr>
      </p:pic>
      <p:pic>
        <p:nvPicPr>
          <p:cNvPr id="9" name="Picture 8">
            <a:extLst>
              <a:ext uri="{FF2B5EF4-FFF2-40B4-BE49-F238E27FC236}">
                <a16:creationId xmlns:a16="http://schemas.microsoft.com/office/drawing/2014/main" id="{31097822-35D9-BE09-577E-12EBE1F52811}"/>
              </a:ext>
            </a:extLst>
          </p:cNvPr>
          <p:cNvPicPr>
            <a:picLocks noChangeAspect="1"/>
          </p:cNvPicPr>
          <p:nvPr/>
        </p:nvPicPr>
        <p:blipFill>
          <a:blip r:embed="rId3"/>
          <a:stretch>
            <a:fillRect/>
          </a:stretch>
        </p:blipFill>
        <p:spPr>
          <a:xfrm rot="1318837">
            <a:off x="6276440" y="1593720"/>
            <a:ext cx="4268202" cy="7072130"/>
          </a:xfrm>
          <a:prstGeom prst="rect">
            <a:avLst/>
          </a:prstGeom>
          <a:ln>
            <a:solidFill>
              <a:schemeClr val="tx1"/>
            </a:solidFill>
          </a:ln>
        </p:spPr>
      </p:pic>
    </p:spTree>
    <p:extLst>
      <p:ext uri="{BB962C8B-B14F-4D97-AF65-F5344CB8AC3E}">
        <p14:creationId xmlns:p14="http://schemas.microsoft.com/office/powerpoint/2010/main" val="1018708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6074C9D-37D3-E142-BCD5-C65A82F2F3E1}"/>
              </a:ext>
            </a:extLst>
          </p:cNvPr>
          <p:cNvPicPr>
            <a:picLocks noGrp="1" noChangeAspect="1"/>
          </p:cNvPicPr>
          <p:nvPr>
            <p:ph idx="1"/>
          </p:nvPr>
        </p:nvPicPr>
        <p:blipFill>
          <a:blip r:embed="rId2"/>
          <a:stretch>
            <a:fillRect/>
          </a:stretch>
        </p:blipFill>
        <p:spPr>
          <a:xfrm>
            <a:off x="9608718" y="130147"/>
            <a:ext cx="2438400" cy="677333"/>
          </a:xfr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3447A98-CABF-B441-938D-8E772DF4B03D}"/>
              </a:ext>
            </a:extLst>
          </p:cNvPr>
          <p:cNvSpPr>
            <a:spLocks noGrp="1"/>
          </p:cNvSpPr>
          <p:nvPr>
            <p:ph type="title"/>
          </p:nvPr>
        </p:nvSpPr>
        <p:spPr>
          <a:xfrm>
            <a:off x="312317" y="468813"/>
            <a:ext cx="11462587" cy="1062609"/>
          </a:xfrm>
        </p:spPr>
        <p:txBody>
          <a:bodyPr>
            <a:normAutofit/>
          </a:bodyPr>
          <a:lstStyle/>
          <a:p>
            <a:pPr>
              <a:lnSpc>
                <a:spcPct val="100000"/>
              </a:lnSpc>
            </a:pPr>
            <a:r>
              <a:rPr lang="en-US" dirty="0"/>
              <a:t>CTC-RI Conflict of Interest Statement</a:t>
            </a:r>
          </a:p>
        </p:txBody>
      </p:sp>
      <p:sp>
        <p:nvSpPr>
          <p:cNvPr id="13" name="Content Placeholder 2">
            <a:extLst>
              <a:ext uri="{FF2B5EF4-FFF2-40B4-BE49-F238E27FC236}">
                <a16:creationId xmlns:a16="http://schemas.microsoft.com/office/drawing/2014/main" id="{AE93208C-3E67-C345-A860-D2F84F5148A5}"/>
              </a:ext>
            </a:extLst>
          </p:cNvPr>
          <p:cNvSpPr txBox="1">
            <a:spLocks/>
          </p:cNvSpPr>
          <p:nvPr/>
        </p:nvSpPr>
        <p:spPr>
          <a:xfrm>
            <a:off x="581525" y="1549646"/>
            <a:ext cx="10843146" cy="2089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If CME credits are offered, all relevant financial relationships of those on the session planning committee have been disclosed and, if necessary, mitigated.</a:t>
            </a:r>
          </a:p>
        </p:txBody>
      </p:sp>
      <p:sp>
        <p:nvSpPr>
          <p:cNvPr id="9" name="Rectangle 8"/>
          <p:cNvSpPr/>
          <p:nvPr/>
        </p:nvSpPr>
        <p:spPr>
          <a:xfrm>
            <a:off x="581525" y="5283289"/>
            <a:ext cx="11245804"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1A191A"/>
                </a:solidFill>
                <a:effectLst/>
                <a:uLnTx/>
                <a:uFillTx/>
                <a:latin typeface="Arial" panose="020B0604020202020204" pitchFamily="34" charset="0"/>
                <a:ea typeface="+mn-ea"/>
                <a:cs typeface="+mn-cs"/>
              </a:rPr>
              <a:t>The AAFP has reviewed ‘_______</a:t>
            </a:r>
            <a:r>
              <a:rPr kumimoji="0" lang="en-US" sz="1000" b="0" i="1" u="none" strike="noStrike" kern="1200" cap="none" spc="0" normalizeH="0" baseline="0" noProof="0" dirty="0">
                <a:ln>
                  <a:noFill/>
                </a:ln>
                <a:solidFill>
                  <a:srgbClr val="1A191A"/>
                </a:solidFill>
                <a:effectLst/>
                <a:uLnTx/>
                <a:uFillTx/>
                <a:latin typeface="Arial" panose="020B0604020202020204" pitchFamily="34" charset="0"/>
                <a:ea typeface="+mn-ea"/>
                <a:cs typeface="+mn-cs"/>
              </a:rPr>
              <a:t>,’</a:t>
            </a:r>
            <a:r>
              <a:rPr kumimoji="0" lang="en-US" sz="1100" b="0" i="1" u="none" strike="noStrike" kern="1200" cap="none" spc="0" normalizeH="0" baseline="0" noProof="0" dirty="0">
                <a:ln>
                  <a:noFill/>
                </a:ln>
                <a:solidFill>
                  <a:srgbClr val="1A191A"/>
                </a:solidFill>
                <a:effectLst/>
                <a:uLnTx/>
                <a:uFillTx/>
                <a:latin typeface="Arial" panose="020B0604020202020204" pitchFamily="34" charset="0"/>
                <a:ea typeface="+mn-ea"/>
                <a:cs typeface="+mn-cs"/>
              </a:rPr>
              <a:t> and deemed it acceptable for AAFP credit. Term of approval is from _____. Physicians should claim only the credit commensurate with the extent of their participation in the activity. NPs and RNs can also receive credit through AAFP’s partnership with the American Nurses Credentialing Center (ANCC) and the American Academy of Nurse Practitioners Certification Board (AANPCB).</a:t>
            </a:r>
            <a:endParaRPr kumimoji="0" lang="en-US" sz="11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479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33C73AE3-E2F7-21AF-B6F6-F01E423F9D0F}"/>
              </a:ext>
            </a:extLst>
          </p:cNvPr>
          <p:cNvSpPr>
            <a:spLocks noGrp="1"/>
          </p:cNvSpPr>
          <p:nvPr>
            <p:ph type="title"/>
          </p:nvPr>
        </p:nvSpPr>
        <p:spPr>
          <a:xfrm>
            <a:off x="1115568" y="548640"/>
            <a:ext cx="10168128" cy="1179576"/>
          </a:xfrm>
        </p:spPr>
        <p:txBody>
          <a:bodyPr>
            <a:normAutofit/>
          </a:bodyPr>
          <a:lstStyle/>
          <a:p>
            <a:r>
              <a:rPr lang="en-US" sz="4000" b="1" dirty="0">
                <a:solidFill>
                  <a:schemeClr val="accent1"/>
                </a:solidFill>
                <a:latin typeface="+mn-lt"/>
              </a:rPr>
              <a:t>Questions?</a:t>
            </a:r>
          </a:p>
        </p:txBody>
      </p:sp>
      <p:sp>
        <p:nvSpPr>
          <p:cNvPr id="3" name="Title 1">
            <a:extLst>
              <a:ext uri="{FF2B5EF4-FFF2-40B4-BE49-F238E27FC236}">
                <a16:creationId xmlns:a16="http://schemas.microsoft.com/office/drawing/2014/main" id="{430171FF-0DA4-704F-75F3-558ADA4E23A6}"/>
              </a:ext>
            </a:extLst>
          </p:cNvPr>
          <p:cNvSpPr txBox="1">
            <a:spLocks/>
          </p:cNvSpPr>
          <p:nvPr/>
        </p:nvSpPr>
        <p:spPr>
          <a:xfrm>
            <a:off x="4037048" y="3659619"/>
            <a:ext cx="2996496" cy="11795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1"/>
                </a:solidFill>
                <a:latin typeface="+mn-lt"/>
              </a:rPr>
              <a:t>Thank you!</a:t>
            </a:r>
          </a:p>
        </p:txBody>
      </p:sp>
    </p:spTree>
    <p:extLst>
      <p:ext uri="{BB962C8B-B14F-4D97-AF65-F5344CB8AC3E}">
        <p14:creationId xmlns:p14="http://schemas.microsoft.com/office/powerpoint/2010/main" val="3810377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27AF-C117-0E77-6C0B-AC4E76032C7B}"/>
              </a:ext>
            </a:extLst>
          </p:cNvPr>
          <p:cNvSpPr>
            <a:spLocks noGrp="1"/>
          </p:cNvSpPr>
          <p:nvPr>
            <p:ph type="title"/>
          </p:nvPr>
        </p:nvSpPr>
        <p:spPr>
          <a:xfrm>
            <a:off x="316992" y="681037"/>
            <a:ext cx="10515601" cy="611044"/>
          </a:xfrm>
        </p:spPr>
        <p:txBody>
          <a:bodyPr>
            <a:normAutofit fontScale="90000"/>
          </a:bodyPr>
          <a:lstStyle/>
          <a:p>
            <a:r>
              <a:rPr lang="en-US" dirty="0"/>
              <a:t>Objectives</a:t>
            </a:r>
          </a:p>
        </p:txBody>
      </p:sp>
      <p:sp>
        <p:nvSpPr>
          <p:cNvPr id="3" name="Content Placeholder 2">
            <a:extLst>
              <a:ext uri="{FF2B5EF4-FFF2-40B4-BE49-F238E27FC236}">
                <a16:creationId xmlns:a16="http://schemas.microsoft.com/office/drawing/2014/main" id="{3F600160-F216-9B98-6797-7114E55BB9B3}"/>
              </a:ext>
            </a:extLst>
          </p:cNvPr>
          <p:cNvSpPr>
            <a:spLocks noGrp="1"/>
          </p:cNvSpPr>
          <p:nvPr>
            <p:ph idx="1"/>
          </p:nvPr>
        </p:nvSpPr>
        <p:spPr>
          <a:xfrm>
            <a:off x="573024" y="1441577"/>
            <a:ext cx="11204448" cy="3846416"/>
          </a:xfrm>
        </p:spPr>
        <p:txBody>
          <a:bodyPr>
            <a:noAutofit/>
          </a:bodyPr>
          <a:lstStyle/>
          <a:p>
            <a:pPr marL="514350" indent="-514350">
              <a:buFont typeface="+mj-lt"/>
              <a:buAutoNum type="arabicPeriod"/>
            </a:pPr>
            <a:r>
              <a:rPr lang="en-US" sz="22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Gain insight into the significance of collaboration between clinical and community partners in enhancing healthcare outcomes.</a:t>
            </a:r>
          </a:p>
          <a:p>
            <a:pPr marL="514350" indent="-514350">
              <a:buFont typeface="+mj-lt"/>
              <a:buAutoNum type="arabicPeriod"/>
            </a:pPr>
            <a:r>
              <a:rPr lang="en-US" sz="22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Learn guidelines and best practices for creating robust and sustainable partnerships between healthcare providers and community organizations.</a:t>
            </a:r>
          </a:p>
          <a:p>
            <a:pPr marL="514350" indent="-514350">
              <a:buFont typeface="+mj-lt"/>
              <a:buAutoNum type="arabicPeriod"/>
            </a:pPr>
            <a:r>
              <a:rPr lang="en-US" sz="22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Explore two diverse case studies that vividly illustrate the positive impact of strategic community-based partnerships on patient care within distinct healthcare settings. </a:t>
            </a:r>
          </a:p>
        </p:txBody>
      </p:sp>
      <p:sp>
        <p:nvSpPr>
          <p:cNvPr id="4" name="Rectangle 3">
            <a:extLst>
              <a:ext uri="{FF2B5EF4-FFF2-40B4-BE49-F238E27FC236}">
                <a16:creationId xmlns:a16="http://schemas.microsoft.com/office/drawing/2014/main" id="{CD4A585A-37B1-909B-CF9E-9C35C7624845}"/>
              </a:ext>
            </a:extLst>
          </p:cNvPr>
          <p:cNvSpPr/>
          <p:nvPr/>
        </p:nvSpPr>
        <p:spPr>
          <a:xfrm>
            <a:off x="3571336" y="6487064"/>
            <a:ext cx="4968815" cy="29329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54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4BA7F2-A2DB-B6E2-2622-FA772148219B}"/>
              </a:ext>
            </a:extLst>
          </p:cNvPr>
          <p:cNvSpPr>
            <a:spLocks noGrp="1"/>
          </p:cNvSpPr>
          <p:nvPr>
            <p:ph type="ctrTitle"/>
          </p:nvPr>
        </p:nvSpPr>
        <p:spPr>
          <a:xfrm>
            <a:off x="719330" y="1600200"/>
            <a:ext cx="10901169" cy="3163443"/>
          </a:xfrm>
        </p:spPr>
        <p:txBody>
          <a:bodyPr anchor="ctr">
            <a:normAutofit/>
          </a:bodyPr>
          <a:lstStyle/>
          <a:p>
            <a:r>
              <a:rPr lang="en-US" sz="7200" b="1" dirty="0">
                <a:solidFill>
                  <a:schemeClr val="accent1"/>
                </a:solidFill>
                <a:latin typeface="+mn-lt"/>
              </a:rPr>
              <a:t>Partnerships 101</a:t>
            </a:r>
            <a:br>
              <a:rPr lang="en-US" sz="7200" b="1" dirty="0">
                <a:solidFill>
                  <a:schemeClr val="accent1"/>
                </a:solidFill>
              </a:rPr>
            </a:br>
            <a:r>
              <a:rPr lang="en-US" sz="3600" b="1" i="1" dirty="0">
                <a:solidFill>
                  <a:schemeClr val="accent1"/>
                </a:solidFill>
              </a:rPr>
              <a:t>OR</a:t>
            </a:r>
            <a:br>
              <a:rPr lang="en-US" sz="7200" b="1" dirty="0">
                <a:solidFill>
                  <a:schemeClr val="accent1"/>
                </a:solidFill>
              </a:rPr>
            </a:br>
            <a:r>
              <a:rPr lang="en-US" sz="4000" b="1" dirty="0">
                <a:solidFill>
                  <a:schemeClr val="accent1"/>
                </a:solidFill>
                <a:latin typeface="+mn-lt"/>
              </a:rPr>
              <a:t>Bliss’s Three Laws of Successful Partnerships</a:t>
            </a:r>
            <a:endParaRPr lang="en-US" sz="7200" b="1" dirty="0">
              <a:solidFill>
                <a:schemeClr val="accent1"/>
              </a:solidFill>
              <a:latin typeface="+mn-lt"/>
            </a:endParaRP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301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C73AE3-E2F7-21AF-B6F6-F01E423F9D0F}"/>
              </a:ext>
            </a:extLst>
          </p:cNvPr>
          <p:cNvSpPr>
            <a:spLocks noGrp="1"/>
          </p:cNvSpPr>
          <p:nvPr>
            <p:ph type="title"/>
          </p:nvPr>
        </p:nvSpPr>
        <p:spPr>
          <a:xfrm>
            <a:off x="1115568" y="548640"/>
            <a:ext cx="10168128" cy="1179576"/>
          </a:xfrm>
        </p:spPr>
        <p:txBody>
          <a:bodyPr>
            <a:normAutofit/>
          </a:bodyPr>
          <a:lstStyle/>
          <a:p>
            <a:r>
              <a:rPr lang="en-US" sz="4000" b="1" dirty="0">
                <a:solidFill>
                  <a:schemeClr val="accent1"/>
                </a:solidFill>
              </a:rPr>
              <a:t>Bliss’s First Law of Successful Partnerships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E628F23-79B1-1440-E4C2-0FC7E77776CD}"/>
              </a:ext>
            </a:extLst>
          </p:cNvPr>
          <p:cNvSpPr>
            <a:spLocks noGrp="1"/>
          </p:cNvSpPr>
          <p:nvPr>
            <p:ph idx="1"/>
          </p:nvPr>
        </p:nvSpPr>
        <p:spPr>
          <a:xfrm>
            <a:off x="1115568" y="2481943"/>
            <a:ext cx="10168128" cy="3695020"/>
          </a:xfrm>
        </p:spPr>
        <p:txBody>
          <a:bodyPr anchor="ctr">
            <a:normAutofit/>
          </a:bodyPr>
          <a:lstStyle/>
          <a:p>
            <a:pPr marL="0" indent="0" algn="ctr">
              <a:buNone/>
            </a:pPr>
            <a:r>
              <a:rPr lang="en-US" sz="7200" b="1" dirty="0"/>
              <a:t>Everyone does what they are good at…</a:t>
            </a:r>
          </a:p>
        </p:txBody>
      </p:sp>
    </p:spTree>
    <p:extLst>
      <p:ext uri="{BB962C8B-B14F-4D97-AF65-F5344CB8AC3E}">
        <p14:creationId xmlns:p14="http://schemas.microsoft.com/office/powerpoint/2010/main" val="2319501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C73AE3-E2F7-21AF-B6F6-F01E423F9D0F}"/>
              </a:ext>
            </a:extLst>
          </p:cNvPr>
          <p:cNvSpPr>
            <a:spLocks noGrp="1"/>
          </p:cNvSpPr>
          <p:nvPr>
            <p:ph type="title"/>
          </p:nvPr>
        </p:nvSpPr>
        <p:spPr>
          <a:xfrm>
            <a:off x="1115568" y="548640"/>
            <a:ext cx="10168128" cy="1179576"/>
          </a:xfrm>
        </p:spPr>
        <p:txBody>
          <a:bodyPr>
            <a:normAutofit/>
          </a:bodyPr>
          <a:lstStyle/>
          <a:p>
            <a:r>
              <a:rPr lang="en-US" sz="4000" b="1" dirty="0">
                <a:solidFill>
                  <a:schemeClr val="accent1"/>
                </a:solidFill>
              </a:rPr>
              <a:t>Bliss’s First Law of Successful Partnerships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E628F23-79B1-1440-E4C2-0FC7E77776CD}"/>
              </a:ext>
            </a:extLst>
          </p:cNvPr>
          <p:cNvSpPr>
            <a:spLocks noGrp="1"/>
          </p:cNvSpPr>
          <p:nvPr>
            <p:ph idx="1"/>
          </p:nvPr>
        </p:nvSpPr>
        <p:spPr>
          <a:xfrm>
            <a:off x="1115568" y="2481943"/>
            <a:ext cx="10168128" cy="3695020"/>
          </a:xfrm>
        </p:spPr>
        <p:txBody>
          <a:bodyPr anchor="ctr">
            <a:normAutofit/>
          </a:bodyPr>
          <a:lstStyle/>
          <a:p>
            <a:pPr marL="0" indent="0" algn="ctr">
              <a:buNone/>
            </a:pPr>
            <a:r>
              <a:rPr lang="en-US" sz="7200" b="1" dirty="0"/>
              <a:t>Everyone does what they are good at…</a:t>
            </a:r>
          </a:p>
          <a:p>
            <a:pPr marL="0" indent="0" algn="ctr">
              <a:buNone/>
            </a:pPr>
            <a:r>
              <a:rPr lang="en-US" sz="7200" b="1" dirty="0"/>
              <a:t>…and then </a:t>
            </a:r>
            <a:r>
              <a:rPr lang="en-US" sz="7200" b="1" dirty="0">
                <a:solidFill>
                  <a:srgbClr val="C00000"/>
                </a:solidFill>
              </a:rPr>
              <a:t>STOPS</a:t>
            </a:r>
            <a:r>
              <a:rPr lang="en-US" sz="7200" b="1" dirty="0"/>
              <a:t>. </a:t>
            </a:r>
          </a:p>
        </p:txBody>
      </p:sp>
    </p:spTree>
    <p:extLst>
      <p:ext uri="{BB962C8B-B14F-4D97-AF65-F5344CB8AC3E}">
        <p14:creationId xmlns:p14="http://schemas.microsoft.com/office/powerpoint/2010/main" val="1992207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0ABDE5-C110-FC74-0631-FB678DDFCF44}"/>
              </a:ext>
            </a:extLst>
          </p:cNvPr>
          <p:cNvSpPr>
            <a:spLocks noGrp="1"/>
          </p:cNvSpPr>
          <p:nvPr>
            <p:ph type="title"/>
          </p:nvPr>
        </p:nvSpPr>
        <p:spPr/>
        <p:txBody>
          <a:bodyPr/>
          <a:lstStyle/>
          <a:p>
            <a:r>
              <a:rPr lang="en-US" b="1" dirty="0">
                <a:solidFill>
                  <a:schemeClr val="accent1"/>
                </a:solidFill>
              </a:rPr>
              <a:t>Good Partnerships vs. Bad Partnerships</a:t>
            </a:r>
          </a:p>
        </p:txBody>
      </p:sp>
      <p:sp>
        <p:nvSpPr>
          <p:cNvPr id="5" name="Text Placeholder 4">
            <a:extLst>
              <a:ext uri="{FF2B5EF4-FFF2-40B4-BE49-F238E27FC236}">
                <a16:creationId xmlns:a16="http://schemas.microsoft.com/office/drawing/2014/main" id="{2604EA2D-B4B7-0C21-9091-B9DF9DAED956}"/>
              </a:ext>
            </a:extLst>
          </p:cNvPr>
          <p:cNvSpPr>
            <a:spLocks noGrp="1"/>
          </p:cNvSpPr>
          <p:nvPr>
            <p:ph type="body" idx="1"/>
          </p:nvPr>
        </p:nvSpPr>
        <p:spPr>
          <a:solidFill>
            <a:schemeClr val="accent6">
              <a:lumMod val="60000"/>
              <a:lumOff val="40000"/>
            </a:schemeClr>
          </a:solidFill>
        </p:spPr>
        <p:txBody>
          <a:bodyPr anchor="ctr"/>
          <a:lstStyle/>
          <a:p>
            <a:pPr algn="ctr"/>
            <a:r>
              <a:rPr lang="en-US" dirty="0"/>
              <a:t>Good	</a:t>
            </a:r>
          </a:p>
        </p:txBody>
      </p:sp>
      <p:sp>
        <p:nvSpPr>
          <p:cNvPr id="7" name="Text Placeholder 6">
            <a:extLst>
              <a:ext uri="{FF2B5EF4-FFF2-40B4-BE49-F238E27FC236}">
                <a16:creationId xmlns:a16="http://schemas.microsoft.com/office/drawing/2014/main" id="{5E547FCD-16F7-ABB6-DFE1-3E198B014877}"/>
              </a:ext>
            </a:extLst>
          </p:cNvPr>
          <p:cNvSpPr>
            <a:spLocks noGrp="1"/>
          </p:cNvSpPr>
          <p:nvPr>
            <p:ph type="body" sz="quarter" idx="3"/>
          </p:nvPr>
        </p:nvSpPr>
        <p:spPr>
          <a:solidFill>
            <a:schemeClr val="accent2">
              <a:lumMod val="60000"/>
              <a:lumOff val="40000"/>
            </a:schemeClr>
          </a:solidFill>
        </p:spPr>
        <p:txBody>
          <a:bodyPr anchor="ctr"/>
          <a:lstStyle/>
          <a:p>
            <a:pPr algn="ctr"/>
            <a:r>
              <a:rPr lang="en-US" dirty="0"/>
              <a:t>Not So Good</a:t>
            </a:r>
          </a:p>
        </p:txBody>
      </p:sp>
      <p:pic>
        <p:nvPicPr>
          <p:cNvPr id="20" name="Content Placeholder 19">
            <a:extLst>
              <a:ext uri="{FF2B5EF4-FFF2-40B4-BE49-F238E27FC236}">
                <a16:creationId xmlns:a16="http://schemas.microsoft.com/office/drawing/2014/main" id="{225C1051-B8E4-1F56-71EE-E9437B51DCD3}"/>
              </a:ext>
            </a:extLst>
          </p:cNvPr>
          <p:cNvPicPr>
            <a:picLocks noGrp="1" noChangeAspect="1"/>
          </p:cNvPicPr>
          <p:nvPr>
            <p:ph sz="quarter" idx="4"/>
          </p:nvPr>
        </p:nvPicPr>
        <p:blipFill>
          <a:blip r:embed="rId2"/>
          <a:stretch>
            <a:fillRect/>
          </a:stretch>
        </p:blipFill>
        <p:spPr>
          <a:xfrm>
            <a:off x="6194427" y="2595133"/>
            <a:ext cx="3416298" cy="2451960"/>
          </a:xfrm>
        </p:spPr>
      </p:pic>
      <p:pic>
        <p:nvPicPr>
          <p:cNvPr id="13" name="Picture 12">
            <a:extLst>
              <a:ext uri="{FF2B5EF4-FFF2-40B4-BE49-F238E27FC236}">
                <a16:creationId xmlns:a16="http://schemas.microsoft.com/office/drawing/2014/main" id="{00EAAA3A-C6C3-62CE-26D3-DD3977DB0D0C}"/>
              </a:ext>
            </a:extLst>
          </p:cNvPr>
          <p:cNvPicPr>
            <a:picLocks noChangeAspect="1"/>
          </p:cNvPicPr>
          <p:nvPr/>
        </p:nvPicPr>
        <p:blipFill>
          <a:blip r:embed="rId3"/>
          <a:stretch>
            <a:fillRect/>
          </a:stretch>
        </p:blipFill>
        <p:spPr>
          <a:xfrm>
            <a:off x="665163" y="2601837"/>
            <a:ext cx="2883048" cy="2178162"/>
          </a:xfrm>
          <a:prstGeom prst="rect">
            <a:avLst/>
          </a:prstGeom>
        </p:spPr>
      </p:pic>
      <p:pic>
        <p:nvPicPr>
          <p:cNvPr id="18" name="Picture 17">
            <a:extLst>
              <a:ext uri="{FF2B5EF4-FFF2-40B4-BE49-F238E27FC236}">
                <a16:creationId xmlns:a16="http://schemas.microsoft.com/office/drawing/2014/main" id="{FAB330A2-5598-C60B-0E42-7A798935F98B}"/>
              </a:ext>
            </a:extLst>
          </p:cNvPr>
          <p:cNvPicPr>
            <a:picLocks noChangeAspect="1"/>
          </p:cNvPicPr>
          <p:nvPr/>
        </p:nvPicPr>
        <p:blipFill>
          <a:blip r:embed="rId4"/>
          <a:stretch>
            <a:fillRect/>
          </a:stretch>
        </p:blipFill>
        <p:spPr>
          <a:xfrm>
            <a:off x="3102926" y="4271847"/>
            <a:ext cx="2883048" cy="2127744"/>
          </a:xfrm>
          <a:prstGeom prst="rect">
            <a:avLst/>
          </a:prstGeom>
        </p:spPr>
      </p:pic>
      <p:pic>
        <p:nvPicPr>
          <p:cNvPr id="22" name="Picture 21">
            <a:extLst>
              <a:ext uri="{FF2B5EF4-FFF2-40B4-BE49-F238E27FC236}">
                <a16:creationId xmlns:a16="http://schemas.microsoft.com/office/drawing/2014/main" id="{C08B2DFF-321F-5093-1552-672C39D34B1A}"/>
              </a:ext>
            </a:extLst>
          </p:cNvPr>
          <p:cNvPicPr>
            <a:picLocks noChangeAspect="1"/>
          </p:cNvPicPr>
          <p:nvPr/>
        </p:nvPicPr>
        <p:blipFill>
          <a:blip r:embed="rId5"/>
          <a:stretch>
            <a:fillRect/>
          </a:stretch>
        </p:blipFill>
        <p:spPr>
          <a:xfrm>
            <a:off x="9205061" y="3679704"/>
            <a:ext cx="2445601" cy="2509959"/>
          </a:xfrm>
          <a:prstGeom prst="rect">
            <a:avLst/>
          </a:prstGeom>
        </p:spPr>
      </p:pic>
    </p:spTree>
    <p:extLst>
      <p:ext uri="{BB962C8B-B14F-4D97-AF65-F5344CB8AC3E}">
        <p14:creationId xmlns:p14="http://schemas.microsoft.com/office/powerpoint/2010/main" val="2480135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C73AE3-E2F7-21AF-B6F6-F01E423F9D0F}"/>
              </a:ext>
            </a:extLst>
          </p:cNvPr>
          <p:cNvSpPr>
            <a:spLocks noGrp="1"/>
          </p:cNvSpPr>
          <p:nvPr>
            <p:ph type="title"/>
          </p:nvPr>
        </p:nvSpPr>
        <p:spPr>
          <a:xfrm>
            <a:off x="1115568" y="548640"/>
            <a:ext cx="10168128" cy="1179576"/>
          </a:xfrm>
        </p:spPr>
        <p:txBody>
          <a:bodyPr>
            <a:normAutofit/>
          </a:bodyPr>
          <a:lstStyle/>
          <a:p>
            <a:r>
              <a:rPr lang="en-US" sz="4000" b="1" dirty="0">
                <a:solidFill>
                  <a:schemeClr val="accent1"/>
                </a:solidFill>
              </a:rPr>
              <a:t>Bliss’s Second Law of Successful Partnerships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E628F23-79B1-1440-E4C2-0FC7E77776CD}"/>
              </a:ext>
            </a:extLst>
          </p:cNvPr>
          <p:cNvSpPr>
            <a:spLocks noGrp="1"/>
          </p:cNvSpPr>
          <p:nvPr>
            <p:ph idx="1"/>
          </p:nvPr>
        </p:nvSpPr>
        <p:spPr>
          <a:xfrm>
            <a:off x="1115568" y="2481943"/>
            <a:ext cx="10168128" cy="3695020"/>
          </a:xfrm>
        </p:spPr>
        <p:txBody>
          <a:bodyPr anchor="ctr">
            <a:normAutofit/>
          </a:bodyPr>
          <a:lstStyle/>
          <a:p>
            <a:pPr marL="0" indent="0" algn="ctr">
              <a:buNone/>
            </a:pPr>
            <a:r>
              <a:rPr lang="en-US" sz="7200" b="1" dirty="0"/>
              <a:t>A partnership must work for everyone …</a:t>
            </a:r>
          </a:p>
        </p:txBody>
      </p:sp>
    </p:spTree>
    <p:extLst>
      <p:ext uri="{BB962C8B-B14F-4D97-AF65-F5344CB8AC3E}">
        <p14:creationId xmlns:p14="http://schemas.microsoft.com/office/powerpoint/2010/main" val="3077477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TC-RI">
  <a:themeElements>
    <a:clrScheme name="Custom 8">
      <a:dk1>
        <a:srgbClr val="0070C0"/>
      </a:dk1>
      <a:lt1>
        <a:sysClr val="window" lastClr="FFFFFF"/>
      </a:lt1>
      <a:dk2>
        <a:srgbClr val="0070C0"/>
      </a:dk2>
      <a:lt2>
        <a:srgbClr val="FFFFFF"/>
      </a:lt2>
      <a:accent1>
        <a:srgbClr val="0070C0"/>
      </a:accent1>
      <a:accent2>
        <a:srgbClr val="FFC000"/>
      </a:accent2>
      <a:accent3>
        <a:srgbClr val="C00000"/>
      </a:accent3>
      <a:accent4>
        <a:srgbClr val="7030A0"/>
      </a:accent4>
      <a:accent5>
        <a:srgbClr val="0070C0"/>
      </a:accent5>
      <a:accent6>
        <a:srgbClr val="3A3838"/>
      </a:accent6>
      <a:hlink>
        <a:srgbClr val="0070C0"/>
      </a:hlink>
      <a:folHlink>
        <a:srgbClr val="85C0F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C-RI PPT Template 2022 [Read-Only]" id="{A4481524-A3AA-431F-B6FD-C47BE0F96313}" vid="{8C1B1871-BAD9-4B72-AF94-58E9D7E69462}"/>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2240</TotalTime>
  <Words>1706</Words>
  <Application>Microsoft Office PowerPoint</Application>
  <PresentationFormat>Widescreen</PresentationFormat>
  <Paragraphs>217</Paragraphs>
  <Slides>30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Arial</vt:lpstr>
      <vt:lpstr>Calibri</vt:lpstr>
      <vt:lpstr>Calibri Light</vt:lpstr>
      <vt:lpstr>Times New Roman</vt:lpstr>
      <vt:lpstr>Wingdings</vt:lpstr>
      <vt:lpstr>Office Theme</vt:lpstr>
      <vt:lpstr>CTC-RI</vt:lpstr>
      <vt:lpstr>1_Office Theme</vt:lpstr>
      <vt:lpstr>Advancing Strategic Community Based Partnerships</vt:lpstr>
      <vt:lpstr>Agenda</vt:lpstr>
      <vt:lpstr>CTC-RI Conflict of Interest Statement</vt:lpstr>
      <vt:lpstr>Objectives</vt:lpstr>
      <vt:lpstr>Partnerships 101 OR Bliss’s Three Laws of Successful Partnerships</vt:lpstr>
      <vt:lpstr>Bliss’s First Law of Successful Partnerships</vt:lpstr>
      <vt:lpstr>Bliss’s First Law of Successful Partnerships</vt:lpstr>
      <vt:lpstr>Good Partnerships vs. Bad Partnerships</vt:lpstr>
      <vt:lpstr>Bliss’s Second Law of Successful Partnerships</vt:lpstr>
      <vt:lpstr>Bliss’s Second Law of Successful Partnerships</vt:lpstr>
      <vt:lpstr>Partnerships are a two-way street</vt:lpstr>
      <vt:lpstr>What does this look like?</vt:lpstr>
      <vt:lpstr>Bliss’s Third Law of Successful Partnerships</vt:lpstr>
      <vt:lpstr>PowerPoint Presentation</vt:lpstr>
      <vt:lpstr>The Story of One Partnership</vt:lpstr>
      <vt:lpstr>PowerPoint Presentation</vt:lpstr>
      <vt:lpstr>Partnership!</vt:lpstr>
      <vt:lpstr>PowerPoint Presentation</vt:lpstr>
      <vt:lpstr>An Overview of  Integrated Healthcare Partners  Emergency Housing Program</vt:lpstr>
      <vt:lpstr>Who is Integrated Healthcare Partners (IHP)?</vt:lpstr>
      <vt:lpstr>Overview of IHP’s Overarching Goals</vt:lpstr>
      <vt:lpstr>IHP’s Emergency Housing Program</vt:lpstr>
      <vt:lpstr>Securing Engagement for 1 Year Pilot Program</vt:lpstr>
      <vt:lpstr>Lowering Total Cost of Care 7/1/22-6/30/23</vt:lpstr>
      <vt:lpstr>Scalability</vt:lpstr>
      <vt:lpstr>PY6 New Population Health Programming</vt:lpstr>
      <vt:lpstr>Lessons Learned</vt:lpstr>
      <vt:lpstr>It Takes a Village</vt:lpstr>
      <vt:lpstr>Getting Started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Partnerships 101</dc:title>
  <dc:creator>Bliss, Garry</dc:creator>
  <cp:lastModifiedBy>Michelle Mooney</cp:lastModifiedBy>
  <cp:revision>9</cp:revision>
  <dcterms:created xsi:type="dcterms:W3CDTF">2023-07-25T13:46:15Z</dcterms:created>
  <dcterms:modified xsi:type="dcterms:W3CDTF">2023-10-03T15:26:30Z</dcterms:modified>
</cp:coreProperties>
</file>