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5" r:id="rId6"/>
    <p:sldMasterId id="2147483701" r:id="rId7"/>
  </p:sldMasterIdLst>
  <p:notesMasterIdLst>
    <p:notesMasterId r:id="rId24"/>
  </p:notesMasterIdLst>
  <p:sldIdLst>
    <p:sldId id="459" r:id="rId8"/>
    <p:sldId id="9499" r:id="rId9"/>
    <p:sldId id="9524" r:id="rId10"/>
    <p:sldId id="9523" r:id="rId11"/>
    <p:sldId id="9525" r:id="rId12"/>
    <p:sldId id="9521" r:id="rId13"/>
    <p:sldId id="9526" r:id="rId14"/>
    <p:sldId id="9516" r:id="rId15"/>
    <p:sldId id="277" r:id="rId16"/>
    <p:sldId id="9527" r:id="rId17"/>
    <p:sldId id="9517" r:id="rId18"/>
    <p:sldId id="9504" r:id="rId19"/>
    <p:sldId id="9520" r:id="rId20"/>
    <p:sldId id="9518" r:id="rId21"/>
    <p:sldId id="9510" r:id="rId22"/>
    <p:sldId id="95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DM/CVO Overview" id="{9AD1D96C-4EAE-4B8A-854A-D131127F4841}">
          <p14:sldIdLst>
            <p14:sldId id="459"/>
            <p14:sldId id="9499"/>
            <p14:sldId id="9524"/>
          </p14:sldIdLst>
        </p14:section>
        <p14:section name="Journey to Modernization" id="{AC318037-9D9D-4A59-89E7-6D1EEAE7F68F}">
          <p14:sldIdLst>
            <p14:sldId id="9523"/>
            <p14:sldId id="9525"/>
            <p14:sldId id="9521"/>
            <p14:sldId id="9526"/>
          </p14:sldIdLst>
        </p14:section>
        <p14:section name="PDM/CVO Solution Introduction" id="{C48421E6-69AA-4052-B333-CAD94D014B46}">
          <p14:sldIdLst>
            <p14:sldId id="9516"/>
            <p14:sldId id="277"/>
            <p14:sldId id="9527"/>
          </p14:sldIdLst>
        </p14:section>
        <p14:section name="Solution Implementation" id="{2B858922-A4E0-4B61-8753-81F34E9BFC40}">
          <p14:sldIdLst>
            <p14:sldId id="9517"/>
            <p14:sldId id="9504"/>
            <p14:sldId id="9520"/>
          </p14:sldIdLst>
        </p14:section>
        <p14:section name="Next Steps and Communications" id="{BEB75A63-0C3E-4550-A485-9423DF958D61}">
          <p14:sldIdLst>
            <p14:sldId id="9518"/>
            <p14:sldId id="9510"/>
            <p14:sldId id="95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401D13-54A7-26C8-784A-61C720CF2AAB}" name="Aparicio, Candice V." initials="ACV" userId="S::candice.aparicio@dhhs.nc.gov::973aafd6-fc5a-401f-8f8d-6d503a2fe4bd" providerId="AD"/>
  <p188:author id="{17766928-861E-6A65-EE1A-357BCAA22E54}" name="Michetti, Christine A" initials="MA" userId="S::christine.michetti@dhhs.nc.gov::c5f84eee-4ce3-4c49-a831-07b1cbc2fb15" providerId="AD"/>
  <p188:author id="{9C7EB337-D4F7-FC9A-B5F9-B41B6A4D4DDA}" name="Katie Stonehouse" initials="KS" userId="Katie Stonehouse" providerId="None"/>
  <p188:author id="{5711A34C-125A-7614-33DC-0040A6884DA7}" name="Bush, Melanie E" initials="BE" userId="S::melanie.bush@dhhs.nc.gov::b47a0c96-d1fe-41f5-a768-549375b87e12" providerId="AD"/>
  <p188:author id="{C8E5027E-B67F-ECBF-38F6-BD16687C610F}" name="Whitener, Melanie" initials="WM" userId="S::melanie.whitener@dhhs.nc.gov::10538399-c6a5-44c3-af60-7cf65f5682db" providerId="AD"/>
  <p188:author id="{ADFE7099-8350-77D5-DF23-08635987AB9F}" name="Bunch, Christina" initials="BC" userId="S::christina.bunch@dhhs.nc.gov::63d40f74-daeb-4951-b0fe-6d08483bf44e" providerId="AD"/>
  <p188:author id="{E85D88AE-CAD2-6242-27FC-A95B2BC0EB56}" name="Tackett, Stasey" initials="TS" userId="S::stasey.tackett@dhhs.nc.gov::5efc08da-74ef-464d-81d6-4f4cde2cb1dd" providerId="AD"/>
  <p188:author id="{6228F5B3-6834-4D3E-9A46-B8ECC8694CB6}" name="Patcha, Vidya" initials="PV" userId="S::vidya.patcha@dhhs.nc.gov::4636607e-e536-4a24-bbc1-5eeccb05f8e1" providerId="AD"/>
  <p188:author id="{09A2A9C0-C878-1188-1BA6-E63366A25D12}" name="Guy, Dan" initials="GD" userId="S::dan.guy@dhhs.nc.gov::296e1cde-e7cb-4eb7-872a-2c7272bce1df" providerId="AD"/>
  <p188:author id="{D21BAFC9-5BEC-0194-DE0F-61C662EC98DA}" name="Patcha, Vidya" initials="PV" userId="S::Vidya.Patcha@dhhs.nc.gov::4636607e-e536-4a24-bbc1-5eeccb05f8e1" providerId="AD"/>
  <p188:author id="{77C24FCF-4087-3BAE-38DC-CF4B8721AA64}" name="Schoenberger, Julia A" initials="SJA" userId="S::Julia.Schoenberger@dhhs.nc.gov::a1ce939b-500a-4390-ab82-c42d6f5a9ef0" providerId="AD"/>
  <p188:author id="{0A161BD1-D036-3871-ABBD-2318BDFFB5DB}" name="TerLouw, Jay D" initials="TD" userId="S::jay.terlouw@dhhs.nc.gov::2a5a5b93-aa27-4fd0-8b11-da59019ab2f6" providerId="AD"/>
  <p188:author id="{5DF3D7E2-2E11-E7C7-D9B1-CAF2D14241A8}" name="Ludlam, Jay" initials="LJ" userId="S::jay.ludlam@dhhs.nc.gov::6c1fc5a2-b90b-4bfa-b0c8-82f1a808e666" providerId="AD"/>
  <p188:author id="{770B30FB-7B0C-3B58-9081-E9E78775F0D1}" name="Sherman, Jessica R." initials="SR" userId="S::jessica.r.sherman@dhhs.nc.gov::f02d9969-5529-4585-b29a-eb973af188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lajyosula, Lakshmi" initials="ML" lastIdx="3" clrIdx="0">
    <p:extLst>
      <p:ext uri="{19B8F6BF-5375-455C-9EA6-DF929625EA0E}">
        <p15:presenceInfo xmlns:p15="http://schemas.microsoft.com/office/powerpoint/2012/main" userId="S::Lakshmi.Mallajyosula@dhhs.nc.gov::9a0f28b1-3d99-4d5f-b51e-18d3bcb0c61a" providerId="AD"/>
      </p:ext>
    </p:extLst>
  </p:cmAuthor>
  <p:cmAuthor id="2" name="Tackett, Stasey" initials="TS" lastIdx="3" clrIdx="1">
    <p:extLst>
      <p:ext uri="{19B8F6BF-5375-455C-9EA6-DF929625EA0E}">
        <p15:presenceInfo xmlns:p15="http://schemas.microsoft.com/office/powerpoint/2012/main" userId="S::stasey.tackett@dhhs.nc.gov::5efc08da-74ef-464d-81d6-4f4cde2cb1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E64"/>
    <a:srgbClr val="FFFFFF"/>
    <a:srgbClr val="27466A"/>
    <a:srgbClr val="E9F1F6"/>
    <a:srgbClr val="A9C8D2"/>
    <a:srgbClr val="7089A2"/>
    <a:srgbClr val="52849C"/>
    <a:srgbClr val="D1EDF2"/>
    <a:srgbClr val="73ACC1"/>
    <a:srgbClr val="9FD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CD309-A0C8-45C8-B788-1F1F1728128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EDB2F9E-C72B-4986-B2F8-16B76161E33A}">
      <dgm:prSet phldrT="[Text]" custT="1"/>
      <dgm:spPr>
        <a:solidFill>
          <a:srgbClr val="7089A2"/>
        </a:solidFill>
        <a:ln>
          <a:solidFill>
            <a:schemeClr val="tx1"/>
          </a:solidFill>
        </a:ln>
        <a:effectLst>
          <a:outerShdw blurRad="50800" dist="50800" dir="5400000" algn="ctr" rotWithShape="0">
            <a:schemeClr val="tx1"/>
          </a:outerShdw>
        </a:effectLst>
      </dgm:spPr>
      <dgm:t>
        <a:bodyPr/>
        <a:lstStyle/>
        <a:p>
          <a:pPr rtl="0"/>
          <a:r>
            <a:rPr lang="en-US" sz="2000"/>
            <a:t>Acquire</a:t>
          </a:r>
          <a:r>
            <a:rPr lang="en-US" sz="2600">
              <a:latin typeface="Times New Roman"/>
            </a:rPr>
            <a:t> </a:t>
          </a:r>
          <a:endParaRPr lang="en-US" sz="2600"/>
        </a:p>
      </dgm:t>
    </dgm:pt>
    <dgm:pt modelId="{51D9C350-7E72-4CB9-8D3B-6510311C6868}" type="parTrans" cxnId="{224C3A6A-2F88-4024-9880-DE6E4B3F9644}">
      <dgm:prSet/>
      <dgm:spPr/>
      <dgm:t>
        <a:bodyPr/>
        <a:lstStyle/>
        <a:p>
          <a:endParaRPr lang="en-US"/>
        </a:p>
      </dgm:t>
    </dgm:pt>
    <dgm:pt modelId="{66F22BD4-93A8-49CA-8337-9E56F4BF2666}" type="sibTrans" cxnId="{224C3A6A-2F88-4024-9880-DE6E4B3F9644}">
      <dgm:prSet/>
      <dgm:spPr/>
      <dgm:t>
        <a:bodyPr/>
        <a:lstStyle/>
        <a:p>
          <a:endParaRPr lang="en-US"/>
        </a:p>
      </dgm:t>
    </dgm:pt>
    <dgm:pt modelId="{FBC0AB7C-B249-45B8-9C38-C5771897D48B}">
      <dgm:prSet phldrT="[Tex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rtl="0">
            <a:spcAft>
              <a:spcPts val="600"/>
            </a:spcAft>
            <a:buFont typeface="Arial" panose="020B0604020202020204" pitchFamily="34" charset="0"/>
            <a:buChar char="•"/>
          </a:pPr>
          <a:r>
            <a:rPr lang="en-US" sz="1600" b="0">
              <a:latin typeface="Arial"/>
              <a:cs typeface="Arial"/>
            </a:rPr>
            <a:t>Define business driven requirements and expected outcomes</a:t>
          </a:r>
        </a:p>
      </dgm:t>
    </dgm:pt>
    <dgm:pt modelId="{417E3B55-4C66-4558-A2B9-7668A56CE3DA}" type="parTrans" cxnId="{C6D11A36-10F1-4529-A403-30326418F447}">
      <dgm:prSet/>
      <dgm:spPr/>
      <dgm:t>
        <a:bodyPr/>
        <a:lstStyle/>
        <a:p>
          <a:endParaRPr lang="en-US"/>
        </a:p>
      </dgm:t>
    </dgm:pt>
    <dgm:pt modelId="{F40073DD-7B7F-4B4A-8D78-C0C7E6ECE171}" type="sibTrans" cxnId="{C6D11A36-10F1-4529-A403-30326418F447}">
      <dgm:prSet/>
      <dgm:spPr/>
      <dgm:t>
        <a:bodyPr/>
        <a:lstStyle/>
        <a:p>
          <a:endParaRPr lang="en-US"/>
        </a:p>
      </dgm:t>
    </dgm:pt>
    <dgm:pt modelId="{B0554BFF-A38F-4152-9564-C1EA8673379A}">
      <dgm:prSet phldrT="[Text]" custT="1"/>
      <dgm:spPr>
        <a:solidFill>
          <a:srgbClr val="7089A2"/>
        </a:solidFill>
        <a:ln>
          <a:solidFill>
            <a:schemeClr val="tx1"/>
          </a:solidFill>
        </a:ln>
        <a:effectLst>
          <a:outerShdw blurRad="50800" dist="50800" dir="5400000" algn="ctr" rotWithShape="0">
            <a:schemeClr val="tx1"/>
          </a:outerShdw>
        </a:effectLst>
      </dgm:spPr>
      <dgm:t>
        <a:bodyPr/>
        <a:lstStyle/>
        <a:p>
          <a:r>
            <a:rPr lang="en-US" sz="2000"/>
            <a:t>Configure &amp; Test</a:t>
          </a:r>
        </a:p>
      </dgm:t>
    </dgm:pt>
    <dgm:pt modelId="{EC923FD6-0295-4C65-B138-50E6A5DE1CB8}" type="parTrans" cxnId="{5D1DE0A2-89C1-4DC9-BA54-92E3D1F39A0B}">
      <dgm:prSet/>
      <dgm:spPr/>
      <dgm:t>
        <a:bodyPr/>
        <a:lstStyle/>
        <a:p>
          <a:endParaRPr lang="en-US"/>
        </a:p>
      </dgm:t>
    </dgm:pt>
    <dgm:pt modelId="{FD8443E1-2A92-46AE-8891-2CE35A1D6E6C}" type="sibTrans" cxnId="{5D1DE0A2-89C1-4DC9-BA54-92E3D1F39A0B}">
      <dgm:prSet/>
      <dgm:spPr/>
      <dgm:t>
        <a:bodyPr/>
        <a:lstStyle/>
        <a:p>
          <a:endParaRPr lang="en-US"/>
        </a:p>
      </dgm:t>
    </dgm:pt>
    <dgm:pt modelId="{06928339-6D61-43CD-8560-8E1D8CCADFAF}">
      <dgm:prSet phldrT="[Tex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marL="114300" lvl="1" indent="-114300" algn="l" defTabSz="622300" rtl="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Coordinate with NC Medicaid providers to proactively communicate changes and solicit design input</a:t>
          </a:r>
        </a:p>
      </dgm:t>
    </dgm:pt>
    <dgm:pt modelId="{CE09AAF2-44A4-4FF6-A144-823167832853}" type="parTrans" cxnId="{78C06934-55E9-46C0-B723-04B2FD665464}">
      <dgm:prSet/>
      <dgm:spPr/>
      <dgm:t>
        <a:bodyPr/>
        <a:lstStyle/>
        <a:p>
          <a:endParaRPr lang="en-US"/>
        </a:p>
      </dgm:t>
    </dgm:pt>
    <dgm:pt modelId="{CB40136D-EF19-43BD-877F-29395BFEF12F}" type="sibTrans" cxnId="{78C06934-55E9-46C0-B723-04B2FD665464}">
      <dgm:prSet/>
      <dgm:spPr/>
      <dgm:t>
        <a:bodyPr/>
        <a:lstStyle/>
        <a:p>
          <a:endParaRPr lang="en-US"/>
        </a:p>
      </dgm:t>
    </dgm:pt>
    <dgm:pt modelId="{8C00BB71-5851-484E-8B49-2C00EB637556}">
      <dgm:prSet phldrT="[Text]" custT="1"/>
      <dgm:spPr>
        <a:solidFill>
          <a:srgbClr val="7089A2"/>
        </a:solidFill>
        <a:ln>
          <a:solidFill>
            <a:schemeClr val="tx1"/>
          </a:solidFill>
        </a:ln>
        <a:effectLst>
          <a:outerShdw blurRad="50800" dist="50800" dir="5400000" algn="ctr" rotWithShape="0">
            <a:schemeClr val="tx1"/>
          </a:outerShdw>
        </a:effectLst>
      </dgm:spPr>
      <dgm:t>
        <a:bodyPr/>
        <a:lstStyle/>
        <a:p>
          <a:pPr rtl="0"/>
          <a:r>
            <a:rPr lang="en-US" sz="2000"/>
            <a:t>Implement</a:t>
          </a:r>
          <a:r>
            <a:rPr lang="en-US" sz="2600">
              <a:latin typeface="Times New Roman"/>
            </a:rPr>
            <a:t> </a:t>
          </a:r>
          <a:endParaRPr lang="en-US" sz="2600"/>
        </a:p>
      </dgm:t>
    </dgm:pt>
    <dgm:pt modelId="{43074D44-895D-4AF6-BFD4-935FE3C23FD6}" type="parTrans" cxnId="{C721B77B-9238-496B-9441-1F715D2F537D}">
      <dgm:prSet/>
      <dgm:spPr/>
      <dgm:t>
        <a:bodyPr/>
        <a:lstStyle/>
        <a:p>
          <a:endParaRPr lang="en-US"/>
        </a:p>
      </dgm:t>
    </dgm:pt>
    <dgm:pt modelId="{975763C4-F914-463C-BE8E-8220717981A8}" type="sibTrans" cxnId="{C721B77B-9238-496B-9441-1F715D2F537D}">
      <dgm:prSet/>
      <dgm:spPr/>
      <dgm:t>
        <a:bodyPr/>
        <a:lstStyle/>
        <a:p>
          <a:endParaRPr lang="en-US"/>
        </a:p>
      </dgm:t>
    </dgm:pt>
    <dgm:pt modelId="{91673589-C5F3-4D95-8D4E-155C62D9E501}">
      <dgm:prSet phldrT="[Tex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a:spcAft>
              <a:spcPts val="600"/>
            </a:spcAft>
            <a:buFont typeface="Arial" panose="020B0604020202020204" pitchFamily="34" charset="0"/>
            <a:buChar char="•"/>
          </a:pPr>
          <a:r>
            <a:rPr lang="en-US" sz="1600" b="0">
              <a:solidFill>
                <a:prstClr val="black">
                  <a:hueOff val="0"/>
                  <a:satOff val="0"/>
                  <a:lumOff val="0"/>
                  <a:alphaOff val="0"/>
                </a:prstClr>
              </a:solidFill>
              <a:latin typeface="Arial"/>
              <a:ea typeface="+mn-ea"/>
              <a:cs typeface="+mn-cs"/>
            </a:rPr>
            <a:t>Train users and implement module</a:t>
          </a:r>
          <a:endParaRPr lang="en-US" sz="1600" b="0"/>
        </a:p>
      </dgm:t>
    </dgm:pt>
    <dgm:pt modelId="{0D4B4189-8A9F-4579-908F-95A7C0E237D5}" type="parTrans" cxnId="{B91F1279-F1A4-4263-B232-0274177EC3FC}">
      <dgm:prSet/>
      <dgm:spPr/>
      <dgm:t>
        <a:bodyPr/>
        <a:lstStyle/>
        <a:p>
          <a:endParaRPr lang="en-US"/>
        </a:p>
      </dgm:t>
    </dgm:pt>
    <dgm:pt modelId="{63E343C4-FC7C-432E-8009-84426B96FEDA}" type="sibTrans" cxnId="{B91F1279-F1A4-4263-B232-0274177EC3FC}">
      <dgm:prSet/>
      <dgm:spPr/>
      <dgm:t>
        <a:bodyPr/>
        <a:lstStyle/>
        <a:p>
          <a:endParaRPr lang="en-US"/>
        </a:p>
      </dgm:t>
    </dgm:pt>
    <dgm:pt modelId="{2094514D-C498-4FED-8771-CA4A14DADA99}">
      <dgm:prSe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a:spcAft>
              <a:spcPts val="600"/>
            </a:spcAft>
            <a:buFont typeface="Arial" panose="020B0604020202020204" pitchFamily="34" charset="0"/>
            <a:buChar char="•"/>
          </a:pPr>
          <a:r>
            <a:rPr lang="en-US" sz="1600" b="0"/>
            <a:t>Demonstrate that operations staff are implementation ready</a:t>
          </a:r>
          <a:endParaRPr lang="en-US" sz="1600" b="0" u="sng"/>
        </a:p>
      </dgm:t>
    </dgm:pt>
    <dgm:pt modelId="{1409D4A8-6CE5-429C-9DC3-9ACE9EC74A62}" type="parTrans" cxnId="{30C2CB1F-F8F2-44FA-8CAE-08F084EA9C83}">
      <dgm:prSet/>
      <dgm:spPr/>
      <dgm:t>
        <a:bodyPr/>
        <a:lstStyle/>
        <a:p>
          <a:endParaRPr lang="en-US"/>
        </a:p>
      </dgm:t>
    </dgm:pt>
    <dgm:pt modelId="{9E61379C-3662-4DF5-BA6B-FE8691763DC7}" type="sibTrans" cxnId="{30C2CB1F-F8F2-44FA-8CAE-08F084EA9C83}">
      <dgm:prSet/>
      <dgm:spPr/>
      <dgm:t>
        <a:bodyPr/>
        <a:lstStyle/>
        <a:p>
          <a:endParaRPr lang="en-US"/>
        </a:p>
      </dgm:t>
    </dgm:pt>
    <dgm:pt modelId="{58FC893E-2F15-424E-B7C5-89408C02E80F}">
      <dgm:prSe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rtl="0">
            <a:spcAft>
              <a:spcPts val="600"/>
            </a:spcAft>
            <a:buFont typeface="Arial" panose="020B0604020202020204" pitchFamily="34" charset="0"/>
            <a:buChar char="•"/>
          </a:pPr>
          <a:r>
            <a:rPr lang="en-US" sz="1600" b="0">
              <a:latin typeface="Arial"/>
              <a:cs typeface="Arial"/>
            </a:rPr>
            <a:t>Procure solution from the vendor that provides best value </a:t>
          </a:r>
        </a:p>
      </dgm:t>
    </dgm:pt>
    <dgm:pt modelId="{173FE714-D732-43E3-8EFC-E1D39E9B3AE0}" type="parTrans" cxnId="{AEDA4702-1316-4695-85FB-4480FA304EA4}">
      <dgm:prSet/>
      <dgm:spPr/>
      <dgm:t>
        <a:bodyPr/>
        <a:lstStyle/>
        <a:p>
          <a:endParaRPr lang="en-US"/>
        </a:p>
      </dgm:t>
    </dgm:pt>
    <dgm:pt modelId="{FD863782-38B1-4CDA-9199-FCF9ECB31014}" type="sibTrans" cxnId="{AEDA4702-1316-4695-85FB-4480FA304EA4}">
      <dgm:prSet/>
      <dgm:spPr/>
      <dgm:t>
        <a:bodyPr/>
        <a:lstStyle/>
        <a:p>
          <a:endParaRPr lang="en-US"/>
        </a:p>
      </dgm:t>
    </dgm:pt>
    <dgm:pt modelId="{8B997994-B59B-4854-9B5C-6F6A8556E8DD}">
      <dgm:prSet phldrT="[Tex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marL="114300" lvl="1" indent="-114300" algn="l" defTabSz="62230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Solicit testing input from various provider communities</a:t>
          </a:r>
        </a:p>
      </dgm:t>
    </dgm:pt>
    <dgm:pt modelId="{36A04419-F07E-46CD-986A-E8ED3BD09144}" type="parTrans" cxnId="{3E35B351-32DF-4DE4-9394-F062CC3538BB}">
      <dgm:prSet/>
      <dgm:spPr/>
      <dgm:t>
        <a:bodyPr/>
        <a:lstStyle/>
        <a:p>
          <a:endParaRPr lang="en-US"/>
        </a:p>
      </dgm:t>
    </dgm:pt>
    <dgm:pt modelId="{E0EC4226-EA67-4A99-9899-E054F7721BA3}" type="sibTrans" cxnId="{3E35B351-32DF-4DE4-9394-F062CC3538BB}">
      <dgm:prSet/>
      <dgm:spPr/>
      <dgm:t>
        <a:bodyPr/>
        <a:lstStyle/>
        <a:p>
          <a:endParaRPr lang="en-US"/>
        </a:p>
      </dgm:t>
    </dgm:pt>
    <dgm:pt modelId="{CB76865D-D8D4-4F7D-923C-27D15050A425}">
      <dgm:prSet phldrT="[Tex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marL="114300" lvl="1" indent="-114300" algn="l" defTabSz="622300" rtl="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Selected vendor will configure the module to meet NC Medicaid needs</a:t>
          </a:r>
        </a:p>
      </dgm:t>
    </dgm:pt>
    <dgm:pt modelId="{93041E8B-9BCF-4FBA-BA95-9A541CA77F1D}" type="sibTrans" cxnId="{47234ADB-BC5E-4B01-A836-07CC469C477F}">
      <dgm:prSet/>
      <dgm:spPr/>
      <dgm:t>
        <a:bodyPr/>
        <a:lstStyle/>
        <a:p>
          <a:endParaRPr lang="en-US"/>
        </a:p>
      </dgm:t>
    </dgm:pt>
    <dgm:pt modelId="{9C8833FB-19B2-490E-A1C9-9FFFE3DF61D0}" type="parTrans" cxnId="{47234ADB-BC5E-4B01-A836-07CC469C477F}">
      <dgm:prSet/>
      <dgm:spPr/>
      <dgm:t>
        <a:bodyPr/>
        <a:lstStyle/>
        <a:p>
          <a:endParaRPr lang="en-US"/>
        </a:p>
      </dgm:t>
    </dgm:pt>
    <dgm:pt modelId="{1D206839-378D-4355-AC39-833E635A303C}">
      <dgm:prSet phldrT="[Text]" custT="1"/>
      <dgm:spPr>
        <a:solidFill>
          <a:srgbClr val="E9F1F6"/>
        </a:solidFill>
        <a:ln>
          <a:solidFill>
            <a:schemeClr val="tx1">
              <a:alpha val="90000"/>
            </a:schemeClr>
          </a:solidFill>
        </a:ln>
        <a:effectLst>
          <a:outerShdw blurRad="50800" dist="38100" dir="2700000" algn="tl" rotWithShape="0">
            <a:schemeClr val="tx1">
              <a:alpha val="40000"/>
            </a:schemeClr>
          </a:outerShdw>
        </a:effectLst>
      </dgm:spPr>
      <dgm:t>
        <a:bodyPr/>
        <a:lstStyle/>
        <a:p>
          <a:pPr>
            <a:spcAft>
              <a:spcPts val="600"/>
            </a:spcAft>
            <a:buFont typeface="Arial" panose="020B0604020202020204" pitchFamily="34" charset="0"/>
            <a:buChar char="•"/>
          </a:pPr>
          <a:r>
            <a:rPr lang="en-US" sz="1600" b="0"/>
            <a:t>Ensure minimal disruption of services and smooth transition</a:t>
          </a:r>
        </a:p>
      </dgm:t>
    </dgm:pt>
    <dgm:pt modelId="{9434245A-6294-4A17-AF45-94E48F2F2DBF}" type="parTrans" cxnId="{34895123-928F-4ACE-82B1-CB015750F861}">
      <dgm:prSet/>
      <dgm:spPr/>
      <dgm:t>
        <a:bodyPr/>
        <a:lstStyle/>
        <a:p>
          <a:endParaRPr lang="en-US"/>
        </a:p>
      </dgm:t>
    </dgm:pt>
    <dgm:pt modelId="{2763E111-FDCC-448E-85C6-B45FF09D0D3A}" type="sibTrans" cxnId="{34895123-928F-4ACE-82B1-CB015750F861}">
      <dgm:prSet/>
      <dgm:spPr/>
      <dgm:t>
        <a:bodyPr/>
        <a:lstStyle/>
        <a:p>
          <a:endParaRPr lang="en-US"/>
        </a:p>
      </dgm:t>
    </dgm:pt>
    <dgm:pt modelId="{8CAF66EC-D120-4587-A29C-B13F535362E6}">
      <dgm:prSet phldr="0"/>
      <dgm:spPr/>
      <dgm:t>
        <a:bodyPr/>
        <a:lstStyle/>
        <a:p>
          <a:r>
            <a:rPr lang="en-US" sz="1600" b="0">
              <a:latin typeface="Arial"/>
              <a:cs typeface="Arial"/>
            </a:rPr>
            <a:t>Review vendor proposed module</a:t>
          </a:r>
          <a:endParaRPr lang="en-US">
            <a:latin typeface="Arial"/>
            <a:cs typeface="Arial"/>
          </a:endParaRPr>
        </a:p>
      </dgm:t>
    </dgm:pt>
    <dgm:pt modelId="{11258D38-F2F8-4F87-803B-E30FB71EAE3D}" type="parTrans" cxnId="{01D37EBF-EADE-4946-89DE-9DBB07FFDEC4}">
      <dgm:prSet/>
      <dgm:spPr/>
      <dgm:t>
        <a:bodyPr/>
        <a:lstStyle/>
        <a:p>
          <a:endParaRPr lang="en-US"/>
        </a:p>
      </dgm:t>
    </dgm:pt>
    <dgm:pt modelId="{A26C3BD3-9720-4EA4-A393-CDE65FEE8977}" type="sibTrans" cxnId="{01D37EBF-EADE-4946-89DE-9DBB07FFDEC4}">
      <dgm:prSet/>
      <dgm:spPr/>
      <dgm:t>
        <a:bodyPr/>
        <a:lstStyle/>
        <a:p>
          <a:endParaRPr lang="en-US"/>
        </a:p>
      </dgm:t>
    </dgm:pt>
    <dgm:pt modelId="{8F28C2D1-764B-41EE-BB4A-0BE410FDCBCF}" type="pres">
      <dgm:prSet presAssocID="{AE5CD309-A0C8-45C8-B788-1F1F17281281}" presName="Name0" presStyleCnt="0">
        <dgm:presLayoutVars>
          <dgm:dir/>
          <dgm:animLvl val="lvl"/>
          <dgm:resizeHandles val="exact"/>
        </dgm:presLayoutVars>
      </dgm:prSet>
      <dgm:spPr/>
    </dgm:pt>
    <dgm:pt modelId="{0FD8D032-7D90-4F00-8674-204D12BD64C0}" type="pres">
      <dgm:prSet presAssocID="{9EDB2F9E-C72B-4986-B2F8-16B76161E33A}" presName="linNode" presStyleCnt="0"/>
      <dgm:spPr/>
    </dgm:pt>
    <dgm:pt modelId="{2AA94436-9C10-4E40-8559-3275762107D3}" type="pres">
      <dgm:prSet presAssocID="{9EDB2F9E-C72B-4986-B2F8-16B76161E33A}" presName="parentText" presStyleLbl="node1" presStyleIdx="0" presStyleCnt="3" custScaleX="95642" custScaleY="27322" custLinFactNeighborX="-77" custLinFactNeighborY="-679">
        <dgm:presLayoutVars>
          <dgm:chMax val="1"/>
          <dgm:bulletEnabled val="1"/>
        </dgm:presLayoutVars>
      </dgm:prSet>
      <dgm:spPr/>
    </dgm:pt>
    <dgm:pt modelId="{A063A270-B2C9-4464-AE79-423C1C8F8BD7}" type="pres">
      <dgm:prSet presAssocID="{9EDB2F9E-C72B-4986-B2F8-16B76161E33A}" presName="descendantText" presStyleLbl="alignAccFollowNode1" presStyleIdx="0" presStyleCnt="3" custScaleX="191145" custScaleY="25810" custLinFactNeighborX="-754" custLinFactNeighborY="110">
        <dgm:presLayoutVars>
          <dgm:bulletEnabled val="1"/>
        </dgm:presLayoutVars>
      </dgm:prSet>
      <dgm:spPr/>
    </dgm:pt>
    <dgm:pt modelId="{86942417-5079-4F42-8DB7-50D0C7D48AC5}" type="pres">
      <dgm:prSet presAssocID="{66F22BD4-93A8-49CA-8337-9E56F4BF2666}" presName="sp" presStyleCnt="0"/>
      <dgm:spPr/>
    </dgm:pt>
    <dgm:pt modelId="{5B386978-5A2A-439C-B9FE-A413D2D43C4F}" type="pres">
      <dgm:prSet presAssocID="{B0554BFF-A38F-4152-9564-C1EA8673379A}" presName="linNode" presStyleCnt="0"/>
      <dgm:spPr/>
    </dgm:pt>
    <dgm:pt modelId="{12BCA855-EAFE-4E7F-8283-BFAC512D17E9}" type="pres">
      <dgm:prSet presAssocID="{B0554BFF-A38F-4152-9564-C1EA8673379A}" presName="parentText" presStyleLbl="node1" presStyleIdx="1" presStyleCnt="3" custScaleX="92645" custScaleY="26558" custLinFactNeighborX="313" custLinFactNeighborY="-489">
        <dgm:presLayoutVars>
          <dgm:chMax val="1"/>
          <dgm:bulletEnabled val="1"/>
        </dgm:presLayoutVars>
      </dgm:prSet>
      <dgm:spPr/>
    </dgm:pt>
    <dgm:pt modelId="{02A31F07-9CA0-4F31-B1F9-EDB00F72FADA}" type="pres">
      <dgm:prSet presAssocID="{B0554BFF-A38F-4152-9564-C1EA8673379A}" presName="descendantText" presStyleLbl="alignAccFollowNode1" presStyleIdx="1" presStyleCnt="3" custScaleX="183164" custScaleY="24943" custLinFactNeighborX="1160" custLinFactNeighborY="249">
        <dgm:presLayoutVars>
          <dgm:bulletEnabled val="1"/>
        </dgm:presLayoutVars>
      </dgm:prSet>
      <dgm:spPr/>
    </dgm:pt>
    <dgm:pt modelId="{0AA09857-6A11-4DDF-8917-6D390F8DD5D9}" type="pres">
      <dgm:prSet presAssocID="{FD8443E1-2A92-46AE-8891-2CE35A1D6E6C}" presName="sp" presStyleCnt="0"/>
      <dgm:spPr/>
    </dgm:pt>
    <dgm:pt modelId="{C97C5FDC-D033-4B32-B064-8BE825BFFE65}" type="pres">
      <dgm:prSet presAssocID="{8C00BB71-5851-484E-8B49-2C00EB637556}" presName="linNode" presStyleCnt="0"/>
      <dgm:spPr/>
    </dgm:pt>
    <dgm:pt modelId="{E774A6FB-CCB6-49F0-B4BA-C81856A1FFC6}" type="pres">
      <dgm:prSet presAssocID="{8C00BB71-5851-484E-8B49-2C00EB637556}" presName="parentText" presStyleLbl="node1" presStyleIdx="2" presStyleCnt="3" custScaleX="88527" custScaleY="28357" custLinFactNeighborX="-69" custLinFactNeighborY="-172">
        <dgm:presLayoutVars>
          <dgm:chMax val="1"/>
          <dgm:bulletEnabled val="1"/>
        </dgm:presLayoutVars>
      </dgm:prSet>
      <dgm:spPr/>
    </dgm:pt>
    <dgm:pt modelId="{93E2F050-A5E1-4B9B-8828-3B247E22C907}" type="pres">
      <dgm:prSet presAssocID="{8C00BB71-5851-484E-8B49-2C00EB637556}" presName="descendantText" presStyleLbl="alignAccFollowNode1" presStyleIdx="2" presStyleCnt="3" custScaleX="170148" custScaleY="23896" custLinFactNeighborY="0">
        <dgm:presLayoutVars>
          <dgm:bulletEnabled val="1"/>
        </dgm:presLayoutVars>
      </dgm:prSet>
      <dgm:spPr/>
    </dgm:pt>
  </dgm:ptLst>
  <dgm:cxnLst>
    <dgm:cxn modelId="{AEDA4702-1316-4695-85FB-4480FA304EA4}" srcId="{9EDB2F9E-C72B-4986-B2F8-16B76161E33A}" destId="{58FC893E-2F15-424E-B7C5-89408C02E80F}" srcOrd="2" destOrd="0" parTransId="{173FE714-D732-43E3-8EFC-E1D39E9B3AE0}" sibTransId="{FD863782-38B1-4CDA-9199-FCF9ECB31014}"/>
    <dgm:cxn modelId="{7C39F81E-9FB1-439B-9898-410379D6F2CF}" type="presOf" srcId="{2094514D-C498-4FED-8771-CA4A14DADA99}" destId="{93E2F050-A5E1-4B9B-8828-3B247E22C907}" srcOrd="0" destOrd="2" presId="urn:microsoft.com/office/officeart/2005/8/layout/vList5"/>
    <dgm:cxn modelId="{30C2CB1F-F8F2-44FA-8CAE-08F084EA9C83}" srcId="{8C00BB71-5851-484E-8B49-2C00EB637556}" destId="{2094514D-C498-4FED-8771-CA4A14DADA99}" srcOrd="2" destOrd="0" parTransId="{1409D4A8-6CE5-429C-9DC3-9ACE9EC74A62}" sibTransId="{9E61379C-3662-4DF5-BA6B-FE8691763DC7}"/>
    <dgm:cxn modelId="{34895123-928F-4ACE-82B1-CB015750F861}" srcId="{8C00BB71-5851-484E-8B49-2C00EB637556}" destId="{1D206839-378D-4355-AC39-833E635A303C}" srcOrd="1" destOrd="0" parTransId="{9434245A-6294-4A17-AF45-94E48F2F2DBF}" sibTransId="{2763E111-FDCC-448E-85C6-B45FF09D0D3A}"/>
    <dgm:cxn modelId="{78C06934-55E9-46C0-B723-04B2FD665464}" srcId="{B0554BFF-A38F-4152-9564-C1EA8673379A}" destId="{06928339-6D61-43CD-8560-8E1D8CCADFAF}" srcOrd="0" destOrd="0" parTransId="{CE09AAF2-44A4-4FF6-A144-823167832853}" sibTransId="{CB40136D-EF19-43BD-877F-29395BFEF12F}"/>
    <dgm:cxn modelId="{C6D11A36-10F1-4529-A403-30326418F447}" srcId="{9EDB2F9E-C72B-4986-B2F8-16B76161E33A}" destId="{FBC0AB7C-B249-45B8-9C38-C5771897D48B}" srcOrd="0" destOrd="0" parTransId="{417E3B55-4C66-4558-A2B9-7668A56CE3DA}" sibTransId="{F40073DD-7B7F-4B4A-8D78-C0C7E6ECE171}"/>
    <dgm:cxn modelId="{585B8A5B-3F17-4432-AC1A-7BE85CBE409A}" type="presOf" srcId="{91673589-C5F3-4D95-8D4E-155C62D9E501}" destId="{93E2F050-A5E1-4B9B-8828-3B247E22C907}" srcOrd="0" destOrd="0" presId="urn:microsoft.com/office/officeart/2005/8/layout/vList5"/>
    <dgm:cxn modelId="{81786061-BC68-4656-8A3C-5A5B070550FC}" type="presOf" srcId="{AE5CD309-A0C8-45C8-B788-1F1F17281281}" destId="{8F28C2D1-764B-41EE-BB4A-0BE410FDCBCF}" srcOrd="0" destOrd="0" presId="urn:microsoft.com/office/officeart/2005/8/layout/vList5"/>
    <dgm:cxn modelId="{E1E23566-73EA-492A-83CF-B37643B9D2E4}" type="presOf" srcId="{CB76865D-D8D4-4F7D-923C-27D15050A425}" destId="{02A31F07-9CA0-4F31-B1F9-EDB00F72FADA}" srcOrd="0" destOrd="1" presId="urn:microsoft.com/office/officeart/2005/8/layout/vList5"/>
    <dgm:cxn modelId="{E7D7DD46-E3FF-4D65-B2FB-C819E35C657A}" type="presOf" srcId="{06928339-6D61-43CD-8560-8E1D8CCADFAF}" destId="{02A31F07-9CA0-4F31-B1F9-EDB00F72FADA}" srcOrd="0" destOrd="0" presId="urn:microsoft.com/office/officeart/2005/8/layout/vList5"/>
    <dgm:cxn modelId="{224C3A6A-2F88-4024-9880-DE6E4B3F9644}" srcId="{AE5CD309-A0C8-45C8-B788-1F1F17281281}" destId="{9EDB2F9E-C72B-4986-B2F8-16B76161E33A}" srcOrd="0" destOrd="0" parTransId="{51D9C350-7E72-4CB9-8D3B-6510311C6868}" sibTransId="{66F22BD4-93A8-49CA-8337-9E56F4BF2666}"/>
    <dgm:cxn modelId="{3C90186F-BC5B-484B-8B56-4618FC338ECE}" type="presOf" srcId="{1D206839-378D-4355-AC39-833E635A303C}" destId="{93E2F050-A5E1-4B9B-8828-3B247E22C907}" srcOrd="0" destOrd="1" presId="urn:microsoft.com/office/officeart/2005/8/layout/vList5"/>
    <dgm:cxn modelId="{3E35B351-32DF-4DE4-9394-F062CC3538BB}" srcId="{B0554BFF-A38F-4152-9564-C1EA8673379A}" destId="{8B997994-B59B-4854-9B5C-6F6A8556E8DD}" srcOrd="2" destOrd="0" parTransId="{36A04419-F07E-46CD-986A-E8ED3BD09144}" sibTransId="{E0EC4226-EA67-4A99-9899-E054F7721BA3}"/>
    <dgm:cxn modelId="{994E5275-5884-40E9-822D-CB1549D15824}" type="presOf" srcId="{8C00BB71-5851-484E-8B49-2C00EB637556}" destId="{E774A6FB-CCB6-49F0-B4BA-C81856A1FFC6}" srcOrd="0" destOrd="0" presId="urn:microsoft.com/office/officeart/2005/8/layout/vList5"/>
    <dgm:cxn modelId="{B91F1279-F1A4-4263-B232-0274177EC3FC}" srcId="{8C00BB71-5851-484E-8B49-2C00EB637556}" destId="{91673589-C5F3-4D95-8D4E-155C62D9E501}" srcOrd="0" destOrd="0" parTransId="{0D4B4189-8A9F-4579-908F-95A7C0E237D5}" sibTransId="{63E343C4-FC7C-432E-8009-84426B96FEDA}"/>
    <dgm:cxn modelId="{C721B77B-9238-496B-9441-1F715D2F537D}" srcId="{AE5CD309-A0C8-45C8-B788-1F1F17281281}" destId="{8C00BB71-5851-484E-8B49-2C00EB637556}" srcOrd="2" destOrd="0" parTransId="{43074D44-895D-4AF6-BFD4-935FE3C23FD6}" sibTransId="{975763C4-F914-463C-BE8E-8220717981A8}"/>
    <dgm:cxn modelId="{B8C02480-DDAE-4D14-91C9-D96966082C78}" type="presOf" srcId="{58FC893E-2F15-424E-B7C5-89408C02E80F}" destId="{A063A270-B2C9-4464-AE79-423C1C8F8BD7}" srcOrd="0" destOrd="2" presId="urn:microsoft.com/office/officeart/2005/8/layout/vList5"/>
    <dgm:cxn modelId="{5D1DE0A2-89C1-4DC9-BA54-92E3D1F39A0B}" srcId="{AE5CD309-A0C8-45C8-B788-1F1F17281281}" destId="{B0554BFF-A38F-4152-9564-C1EA8673379A}" srcOrd="1" destOrd="0" parTransId="{EC923FD6-0295-4C65-B138-50E6A5DE1CB8}" sibTransId="{FD8443E1-2A92-46AE-8891-2CE35A1D6E6C}"/>
    <dgm:cxn modelId="{FD0986A8-CF5C-402C-8FF1-93F7ABECE130}" type="presOf" srcId="{8B997994-B59B-4854-9B5C-6F6A8556E8DD}" destId="{02A31F07-9CA0-4F31-B1F9-EDB00F72FADA}" srcOrd="0" destOrd="2" presId="urn:microsoft.com/office/officeart/2005/8/layout/vList5"/>
    <dgm:cxn modelId="{BC6C54AB-BA4C-4F5E-9BBF-AF387FA2BA6E}" type="presOf" srcId="{8CAF66EC-D120-4587-A29C-B13F535362E6}" destId="{A063A270-B2C9-4464-AE79-423C1C8F8BD7}" srcOrd="0" destOrd="1" presId="urn:microsoft.com/office/officeart/2005/8/layout/vList5"/>
    <dgm:cxn modelId="{01D37EBF-EADE-4946-89DE-9DBB07FFDEC4}" srcId="{9EDB2F9E-C72B-4986-B2F8-16B76161E33A}" destId="{8CAF66EC-D120-4587-A29C-B13F535362E6}" srcOrd="1" destOrd="0" parTransId="{11258D38-F2F8-4F87-803B-E30FB71EAE3D}" sibTransId="{A26C3BD3-9720-4EA4-A393-CDE65FEE8977}"/>
    <dgm:cxn modelId="{AB9F36CE-9655-45D6-922D-4A2368E388B9}" type="presOf" srcId="{FBC0AB7C-B249-45B8-9C38-C5771897D48B}" destId="{A063A270-B2C9-4464-AE79-423C1C8F8BD7}" srcOrd="0" destOrd="0" presId="urn:microsoft.com/office/officeart/2005/8/layout/vList5"/>
    <dgm:cxn modelId="{47234ADB-BC5E-4B01-A836-07CC469C477F}" srcId="{B0554BFF-A38F-4152-9564-C1EA8673379A}" destId="{CB76865D-D8D4-4F7D-923C-27D15050A425}" srcOrd="1" destOrd="0" parTransId="{9C8833FB-19B2-490E-A1C9-9FFFE3DF61D0}" sibTransId="{93041E8B-9BCF-4FBA-BA95-9A541CA77F1D}"/>
    <dgm:cxn modelId="{3B4839E7-4175-487B-A4E2-531EFCDBB872}" type="presOf" srcId="{B0554BFF-A38F-4152-9564-C1EA8673379A}" destId="{12BCA855-EAFE-4E7F-8283-BFAC512D17E9}" srcOrd="0" destOrd="0" presId="urn:microsoft.com/office/officeart/2005/8/layout/vList5"/>
    <dgm:cxn modelId="{453043FE-41BD-4E13-B1D2-0D67163DCF15}" type="presOf" srcId="{9EDB2F9E-C72B-4986-B2F8-16B76161E33A}" destId="{2AA94436-9C10-4E40-8559-3275762107D3}" srcOrd="0" destOrd="0" presId="urn:microsoft.com/office/officeart/2005/8/layout/vList5"/>
    <dgm:cxn modelId="{4D1164E6-833D-4B93-AD98-E334FB165482}" type="presParOf" srcId="{8F28C2D1-764B-41EE-BB4A-0BE410FDCBCF}" destId="{0FD8D032-7D90-4F00-8674-204D12BD64C0}" srcOrd="0" destOrd="0" presId="urn:microsoft.com/office/officeart/2005/8/layout/vList5"/>
    <dgm:cxn modelId="{46A1D212-267B-4529-AD90-F5A287EF7287}" type="presParOf" srcId="{0FD8D032-7D90-4F00-8674-204D12BD64C0}" destId="{2AA94436-9C10-4E40-8559-3275762107D3}" srcOrd="0" destOrd="0" presId="urn:microsoft.com/office/officeart/2005/8/layout/vList5"/>
    <dgm:cxn modelId="{CD6A15A2-613A-41F4-93A5-718CB6083F5B}" type="presParOf" srcId="{0FD8D032-7D90-4F00-8674-204D12BD64C0}" destId="{A063A270-B2C9-4464-AE79-423C1C8F8BD7}" srcOrd="1" destOrd="0" presId="urn:microsoft.com/office/officeart/2005/8/layout/vList5"/>
    <dgm:cxn modelId="{BA9F5532-9191-4A61-B499-194B86D93DA1}" type="presParOf" srcId="{8F28C2D1-764B-41EE-BB4A-0BE410FDCBCF}" destId="{86942417-5079-4F42-8DB7-50D0C7D48AC5}" srcOrd="1" destOrd="0" presId="urn:microsoft.com/office/officeart/2005/8/layout/vList5"/>
    <dgm:cxn modelId="{647AA4E4-E08A-4963-8BB9-17D8E273B2A3}" type="presParOf" srcId="{8F28C2D1-764B-41EE-BB4A-0BE410FDCBCF}" destId="{5B386978-5A2A-439C-B9FE-A413D2D43C4F}" srcOrd="2" destOrd="0" presId="urn:microsoft.com/office/officeart/2005/8/layout/vList5"/>
    <dgm:cxn modelId="{80DD99B1-BA5A-43FD-8C37-5856884C1C5A}" type="presParOf" srcId="{5B386978-5A2A-439C-B9FE-A413D2D43C4F}" destId="{12BCA855-EAFE-4E7F-8283-BFAC512D17E9}" srcOrd="0" destOrd="0" presId="urn:microsoft.com/office/officeart/2005/8/layout/vList5"/>
    <dgm:cxn modelId="{476BA5CD-16AB-4394-BB6C-A5517F6D7697}" type="presParOf" srcId="{5B386978-5A2A-439C-B9FE-A413D2D43C4F}" destId="{02A31F07-9CA0-4F31-B1F9-EDB00F72FADA}" srcOrd="1" destOrd="0" presId="urn:microsoft.com/office/officeart/2005/8/layout/vList5"/>
    <dgm:cxn modelId="{48CD62BA-7635-418B-A5D4-FB7172557983}" type="presParOf" srcId="{8F28C2D1-764B-41EE-BB4A-0BE410FDCBCF}" destId="{0AA09857-6A11-4DDF-8917-6D390F8DD5D9}" srcOrd="3" destOrd="0" presId="urn:microsoft.com/office/officeart/2005/8/layout/vList5"/>
    <dgm:cxn modelId="{C03252B5-C626-4FDF-9329-AF948B654F15}" type="presParOf" srcId="{8F28C2D1-764B-41EE-BB4A-0BE410FDCBCF}" destId="{C97C5FDC-D033-4B32-B064-8BE825BFFE65}" srcOrd="4" destOrd="0" presId="urn:microsoft.com/office/officeart/2005/8/layout/vList5"/>
    <dgm:cxn modelId="{E471B2A3-5A62-4F9C-B18C-A1C9DFEBC723}" type="presParOf" srcId="{C97C5FDC-D033-4B32-B064-8BE825BFFE65}" destId="{E774A6FB-CCB6-49F0-B4BA-C81856A1FFC6}" srcOrd="0" destOrd="0" presId="urn:microsoft.com/office/officeart/2005/8/layout/vList5"/>
    <dgm:cxn modelId="{80914AF1-F194-463E-9552-B6C316A93DBD}" type="presParOf" srcId="{C97C5FDC-D033-4B32-B064-8BE825BFFE65}" destId="{93E2F050-A5E1-4B9B-8828-3B247E22C907}" srcOrd="1" destOrd="0" presId="urn:microsoft.com/office/officeart/2005/8/layout/vList5"/>
  </dgm:cxnLst>
  <dgm:bg>
    <a:effectLst>
      <a:outerShdw blurRad="50800" dist="50800" dir="5400000" algn="ctr" rotWithShape="0">
        <a:schemeClr val="tx1"/>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A270-B2C9-4464-AE79-423C1C8F8BD7}">
      <dsp:nvSpPr>
        <dsp:cNvPr id="0" name=""/>
        <dsp:cNvSpPr/>
      </dsp:nvSpPr>
      <dsp:spPr>
        <a:xfrm rot="5400000">
          <a:off x="5327677" y="-2819854"/>
          <a:ext cx="1117753" cy="7553810"/>
        </a:xfrm>
        <a:prstGeom prst="round2SameRect">
          <a:avLst/>
        </a:prstGeom>
        <a:solidFill>
          <a:srgbClr val="E9F1F6"/>
        </a:solidFill>
        <a:ln w="12700" cap="flat" cmpd="sng" algn="ctr">
          <a:solidFill>
            <a:schemeClr val="tx1">
              <a:alpha val="90000"/>
            </a:schemeClr>
          </a:solidFill>
          <a:prstDash val="solid"/>
          <a:miter lim="800000"/>
        </a:ln>
        <a:effectLst>
          <a:outerShdw blurRad="50800" dist="38100" dir="2700000" algn="tl" rotWithShape="0">
            <a:schemeClr val="tx1">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ts val="600"/>
            </a:spcAft>
            <a:buFont typeface="Arial" panose="020B0604020202020204" pitchFamily="34" charset="0"/>
            <a:buChar char="•"/>
          </a:pPr>
          <a:r>
            <a:rPr lang="en-US" sz="1600" b="0" kern="1200">
              <a:latin typeface="Arial"/>
              <a:cs typeface="Arial"/>
            </a:rPr>
            <a:t>Define business driven requirements and expected outcomes</a:t>
          </a:r>
        </a:p>
        <a:p>
          <a:pPr marL="171450" lvl="1" indent="-171450" algn="l" defTabSz="711200">
            <a:lnSpc>
              <a:spcPct val="90000"/>
            </a:lnSpc>
            <a:spcBef>
              <a:spcPct val="0"/>
            </a:spcBef>
            <a:spcAft>
              <a:spcPct val="15000"/>
            </a:spcAft>
            <a:buChar char="•"/>
          </a:pPr>
          <a:r>
            <a:rPr lang="en-US" sz="100" b="0" kern="1200">
              <a:latin typeface="Arial"/>
              <a:cs typeface="Arial"/>
            </a:rPr>
            <a:t>Review vendor proposed module</a:t>
          </a:r>
          <a:endParaRPr lang="en-US" sz="100" kern="1200">
            <a:latin typeface="Arial"/>
            <a:cs typeface="Arial"/>
          </a:endParaRPr>
        </a:p>
        <a:p>
          <a:pPr marL="171450" lvl="1" indent="-171450" algn="l" defTabSz="711200" rtl="0">
            <a:lnSpc>
              <a:spcPct val="90000"/>
            </a:lnSpc>
            <a:spcBef>
              <a:spcPct val="0"/>
            </a:spcBef>
            <a:spcAft>
              <a:spcPts val="600"/>
            </a:spcAft>
            <a:buFont typeface="Arial" panose="020B0604020202020204" pitchFamily="34" charset="0"/>
            <a:buChar char="•"/>
          </a:pPr>
          <a:r>
            <a:rPr lang="en-US" sz="1600" b="0" kern="1200">
              <a:latin typeface="Arial"/>
              <a:cs typeface="Arial"/>
            </a:rPr>
            <a:t>Procure solution from the vendor that provides best value </a:t>
          </a:r>
        </a:p>
      </dsp:txBody>
      <dsp:txXfrm rot="-5400000">
        <a:off x="2109649" y="452738"/>
        <a:ext cx="7499246" cy="1008625"/>
      </dsp:txXfrm>
    </dsp:sp>
    <dsp:sp modelId="{2AA94436-9C10-4E40-8559-3275762107D3}">
      <dsp:nvSpPr>
        <dsp:cNvPr id="0" name=""/>
        <dsp:cNvSpPr/>
      </dsp:nvSpPr>
      <dsp:spPr>
        <a:xfrm>
          <a:off x="0" y="176009"/>
          <a:ext cx="2126054" cy="1479042"/>
        </a:xfrm>
        <a:prstGeom prst="roundRect">
          <a:avLst/>
        </a:prstGeom>
        <a:solidFill>
          <a:srgbClr val="7089A2"/>
        </a:solidFill>
        <a:ln w="12700" cap="flat" cmpd="sng" algn="ctr">
          <a:solidFill>
            <a:schemeClr val="tx1"/>
          </a:solid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t>Acquire</a:t>
          </a:r>
          <a:r>
            <a:rPr lang="en-US" sz="2600" kern="1200">
              <a:latin typeface="Times New Roman"/>
            </a:rPr>
            <a:t> </a:t>
          </a:r>
          <a:endParaRPr lang="en-US" sz="2600" kern="1200"/>
        </a:p>
      </dsp:txBody>
      <dsp:txXfrm>
        <a:off x="72201" y="248210"/>
        <a:ext cx="1981652" cy="1334640"/>
      </dsp:txXfrm>
    </dsp:sp>
    <dsp:sp modelId="{02A31F07-9CA0-4F31-B1F9-EDB00F72FADA}">
      <dsp:nvSpPr>
        <dsp:cNvPr id="0" name=""/>
        <dsp:cNvSpPr/>
      </dsp:nvSpPr>
      <dsp:spPr>
        <a:xfrm rot="5400000">
          <a:off x="5374045" y="-1076748"/>
          <a:ext cx="1080206" cy="7537702"/>
        </a:xfrm>
        <a:prstGeom prst="round2SameRect">
          <a:avLst/>
        </a:prstGeom>
        <a:solidFill>
          <a:srgbClr val="E9F1F6"/>
        </a:solidFill>
        <a:ln w="12700" cap="flat" cmpd="sng" algn="ctr">
          <a:solidFill>
            <a:schemeClr val="tx1">
              <a:alpha val="90000"/>
            </a:schemeClr>
          </a:solidFill>
          <a:prstDash val="solid"/>
          <a:miter lim="800000"/>
        </a:ln>
        <a:effectLst>
          <a:outerShdw blurRad="50800" dist="38100" dir="2700000" algn="tl" rotWithShape="0">
            <a:schemeClr val="tx1">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Coordinate with NC Medicaid providers to proactively communicate changes and solicit design input</a:t>
          </a:r>
        </a:p>
        <a:p>
          <a:pPr marL="114300" lvl="1" indent="-114300" algn="l" defTabSz="622300" rtl="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Selected vendor will configure the module to meet NC Medicaid needs</a:t>
          </a:r>
        </a:p>
        <a:p>
          <a:pPr marL="114300" lvl="1" indent="-114300" algn="l" defTabSz="62230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Solicit testing input from various provider communities</a:t>
          </a:r>
        </a:p>
      </dsp:txBody>
      <dsp:txXfrm rot="-5400000">
        <a:off x="2145298" y="2204730"/>
        <a:ext cx="7484971" cy="974744"/>
      </dsp:txXfrm>
    </dsp:sp>
    <dsp:sp modelId="{12BCA855-EAFE-4E7F-8283-BFAC512D17E9}">
      <dsp:nvSpPr>
        <dsp:cNvPr id="0" name=""/>
        <dsp:cNvSpPr/>
      </dsp:nvSpPr>
      <dsp:spPr>
        <a:xfrm>
          <a:off x="13236" y="1936005"/>
          <a:ext cx="2144585" cy="1437684"/>
        </a:xfrm>
        <a:prstGeom prst="roundRect">
          <a:avLst/>
        </a:prstGeom>
        <a:solidFill>
          <a:srgbClr val="7089A2"/>
        </a:solidFill>
        <a:ln w="12700" cap="flat" cmpd="sng" algn="ctr">
          <a:solidFill>
            <a:schemeClr val="tx1"/>
          </a:solid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Configure &amp; Test</a:t>
          </a:r>
        </a:p>
      </dsp:txBody>
      <dsp:txXfrm>
        <a:off x="83418" y="2006187"/>
        <a:ext cx="2004221" cy="1297320"/>
      </dsp:txXfrm>
    </dsp:sp>
    <dsp:sp modelId="{93E2F050-A5E1-4B9B-8828-3B247E22C907}">
      <dsp:nvSpPr>
        <dsp:cNvPr id="0" name=""/>
        <dsp:cNvSpPr/>
      </dsp:nvSpPr>
      <dsp:spPr>
        <a:xfrm rot="5400000">
          <a:off x="5416836" y="695353"/>
          <a:ext cx="1034864" cy="7486023"/>
        </a:xfrm>
        <a:prstGeom prst="round2SameRect">
          <a:avLst/>
        </a:prstGeom>
        <a:solidFill>
          <a:srgbClr val="E9F1F6"/>
        </a:solidFill>
        <a:ln w="12700" cap="flat" cmpd="sng" algn="ctr">
          <a:solidFill>
            <a:schemeClr val="tx1">
              <a:alpha val="90000"/>
            </a:schemeClr>
          </a:solidFill>
          <a:prstDash val="solid"/>
          <a:miter lim="800000"/>
        </a:ln>
        <a:effectLst>
          <a:outerShdw blurRad="50800" dist="38100" dir="2700000" algn="tl" rotWithShape="0">
            <a:schemeClr val="tx1">
              <a:alpha val="40000"/>
            </a:scheme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ts val="600"/>
            </a:spcAft>
            <a:buFont typeface="Arial" panose="020B0604020202020204" pitchFamily="34" charset="0"/>
            <a:buChar char="•"/>
          </a:pPr>
          <a:r>
            <a:rPr lang="en-US" sz="1600" b="0" kern="1200">
              <a:solidFill>
                <a:prstClr val="black">
                  <a:hueOff val="0"/>
                  <a:satOff val="0"/>
                  <a:lumOff val="0"/>
                  <a:alphaOff val="0"/>
                </a:prstClr>
              </a:solidFill>
              <a:latin typeface="Arial"/>
              <a:ea typeface="+mn-ea"/>
              <a:cs typeface="+mn-cs"/>
            </a:rPr>
            <a:t>Train users and implement module</a:t>
          </a:r>
          <a:endParaRPr lang="en-US" sz="1600" b="0" kern="1200"/>
        </a:p>
        <a:p>
          <a:pPr marL="171450" lvl="1" indent="-171450" algn="l" defTabSz="711200">
            <a:lnSpc>
              <a:spcPct val="90000"/>
            </a:lnSpc>
            <a:spcBef>
              <a:spcPct val="0"/>
            </a:spcBef>
            <a:spcAft>
              <a:spcPts val="600"/>
            </a:spcAft>
            <a:buFont typeface="Arial" panose="020B0604020202020204" pitchFamily="34" charset="0"/>
            <a:buChar char="•"/>
          </a:pPr>
          <a:r>
            <a:rPr lang="en-US" sz="1600" b="0" kern="1200"/>
            <a:t>Ensure minimal disruption of services and smooth transition</a:t>
          </a:r>
        </a:p>
        <a:p>
          <a:pPr marL="171450" lvl="1" indent="-171450" algn="l" defTabSz="711200">
            <a:lnSpc>
              <a:spcPct val="90000"/>
            </a:lnSpc>
            <a:spcBef>
              <a:spcPct val="0"/>
            </a:spcBef>
            <a:spcAft>
              <a:spcPts val="600"/>
            </a:spcAft>
            <a:buFont typeface="Arial" panose="020B0604020202020204" pitchFamily="34" charset="0"/>
            <a:buChar char="•"/>
          </a:pPr>
          <a:r>
            <a:rPr lang="en-US" sz="1600" b="0" kern="1200"/>
            <a:t>Demonstrate that operations staff are implementation ready</a:t>
          </a:r>
          <a:endParaRPr lang="en-US" sz="1600" b="0" u="sng" kern="1200"/>
        </a:p>
      </dsp:txBody>
      <dsp:txXfrm rot="-5400000">
        <a:off x="2191257" y="3971450"/>
        <a:ext cx="7435505" cy="933828"/>
      </dsp:txXfrm>
    </dsp:sp>
    <dsp:sp modelId="{E774A6FB-CCB6-49F0-B4BA-C81856A1FFC6}">
      <dsp:nvSpPr>
        <dsp:cNvPr id="0" name=""/>
        <dsp:cNvSpPr/>
      </dsp:nvSpPr>
      <dsp:spPr>
        <a:xfrm>
          <a:off x="0" y="3661519"/>
          <a:ext cx="2190900" cy="1535070"/>
        </a:xfrm>
        <a:prstGeom prst="roundRect">
          <a:avLst/>
        </a:prstGeom>
        <a:solidFill>
          <a:srgbClr val="7089A2"/>
        </a:solidFill>
        <a:ln w="12700" cap="flat" cmpd="sng" algn="ctr">
          <a:solidFill>
            <a:schemeClr val="tx1"/>
          </a:solid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t>Implement</a:t>
          </a:r>
          <a:r>
            <a:rPr lang="en-US" sz="2600" kern="1200">
              <a:latin typeface="Times New Roman"/>
            </a:rPr>
            <a:t> </a:t>
          </a:r>
          <a:endParaRPr lang="en-US" sz="2600" kern="1200"/>
        </a:p>
      </dsp:txBody>
      <dsp:txXfrm>
        <a:off x="74936" y="3736455"/>
        <a:ext cx="2041028" cy="13851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565A5-6410-4BFC-80EF-0C83C411A43B}"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F98CC-4F83-48C9-846C-DBFBF69F6D4C}" type="slidenum">
              <a:rPr lang="en-US" smtClean="0"/>
              <a:t>‹#›</a:t>
            </a:fld>
            <a:endParaRPr lang="en-US"/>
          </a:p>
        </p:txBody>
      </p:sp>
    </p:spTree>
    <p:extLst>
      <p:ext uri="{BB962C8B-B14F-4D97-AF65-F5344CB8AC3E}">
        <p14:creationId xmlns:p14="http://schemas.microsoft.com/office/powerpoint/2010/main" val="170931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morning/afternoon/evening Everyone!</a:t>
            </a:r>
          </a:p>
          <a:p>
            <a:endParaRPr lang="en-US">
              <a:cs typeface="Calibri"/>
            </a:endParaRPr>
          </a:p>
          <a:p>
            <a:r>
              <a:rPr lang="en-US">
                <a:cs typeface="Calibri"/>
              </a:rPr>
              <a:t>I am </a:t>
            </a:r>
            <a:r>
              <a:rPr lang="en-US" i="1" u="sng" err="1">
                <a:cs typeface="Calibri"/>
              </a:rPr>
              <a:t>LaRhonda</a:t>
            </a:r>
            <a:r>
              <a:rPr lang="en-US" i="1" u="sng">
                <a:cs typeface="Calibri"/>
              </a:rPr>
              <a:t> Cain</a:t>
            </a:r>
            <a:r>
              <a:rPr lang="en-US">
                <a:cs typeface="Calibri"/>
              </a:rPr>
              <a:t>, and I bring you greetings from the NC Department of Health &amp; Human Services, NC Medicaid – Provider Operations Business Unit.  Today, we'll be sharing with you information about an exciting project that is forthcoming and involves big changes.  I'm speaking of a new modular system that is progressive, and will align with the goals of the Department, and better support NC Medicaid providers.</a:t>
            </a:r>
          </a:p>
          <a:p>
            <a:endParaRPr lang="en-US">
              <a:cs typeface="Calibri"/>
            </a:endParaRPr>
          </a:p>
          <a:p>
            <a:r>
              <a:rPr lang="en-US">
                <a:cs typeface="Calibri"/>
              </a:rPr>
              <a:t>Let's get started.</a:t>
            </a:r>
          </a:p>
          <a:p>
            <a:endParaRPr lang="en-US">
              <a:cs typeface="Calibri"/>
            </a:endParaRPr>
          </a:p>
          <a:p>
            <a:r>
              <a:rPr lang="en-US">
                <a:cs typeface="Calibri"/>
              </a:rPr>
              <a:t>(next slide)</a:t>
            </a:r>
          </a:p>
        </p:txBody>
      </p:sp>
      <p:sp>
        <p:nvSpPr>
          <p:cNvPr id="4" name="Slide Number Placeholder 3"/>
          <p:cNvSpPr>
            <a:spLocks noGrp="1"/>
          </p:cNvSpPr>
          <p:nvPr>
            <p:ph type="sldNum" sz="quarter" idx="5"/>
          </p:nvPr>
        </p:nvSpPr>
        <p:spPr/>
        <p:txBody>
          <a:bodyPr/>
          <a:lstStyle/>
          <a:p>
            <a:fld id="{84CF98CC-4F83-48C9-846C-DBFBF69F6D4C}" type="slidenum">
              <a:rPr lang="en-US" smtClean="0"/>
              <a:t>1</a:t>
            </a:fld>
            <a:endParaRPr lang="en-US"/>
          </a:p>
        </p:txBody>
      </p:sp>
    </p:spTree>
    <p:extLst>
      <p:ext uri="{BB962C8B-B14F-4D97-AF65-F5344CB8AC3E}">
        <p14:creationId xmlns:p14="http://schemas.microsoft.com/office/powerpoint/2010/main" val="967570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to this need, NC Medicaid is pursuing a new Provider Data Management / Credentialing Verification Organization </a:t>
            </a:r>
            <a:r>
              <a:rPr lang="en-US" b="1">
                <a:solidFill>
                  <a:srgbClr val="1E3E64"/>
                </a:solidFill>
              </a:rPr>
              <a:t>(PDM/CVO) </a:t>
            </a:r>
            <a:r>
              <a:rPr lang="en-US"/>
              <a:t>solution, as one of the modules under the Medicaid Enterprise System (MES). The PDM/CVO will support all provider data management functions, including data intake, data management, enrollment, credentialing, data sharing, and data archiving. </a:t>
            </a:r>
          </a:p>
          <a:p>
            <a:endParaRPr lang="en-US"/>
          </a:p>
          <a:p>
            <a:r>
              <a:rPr lang="en-US"/>
              <a:t>As implementation of the PDM/CVO module takes place, </a:t>
            </a:r>
            <a:r>
              <a:rPr lang="en-US" b="1"/>
              <a:t>these</a:t>
            </a:r>
            <a:r>
              <a:rPr lang="en-US"/>
              <a:t> are some of the features that providers will experience:</a:t>
            </a:r>
            <a:endParaRPr lang="en-US">
              <a:cs typeface="Calibri"/>
            </a:endParaRPr>
          </a:p>
          <a:p>
            <a:endParaRPr lang="en-US"/>
          </a:p>
          <a:p>
            <a:pPr marL="171450" indent="-171450">
              <a:buFont typeface="Symbol"/>
              <a:buChar char="•"/>
            </a:pPr>
            <a:r>
              <a:rPr lang="en-US"/>
              <a:t>Within the provider self-service portal, the provider will register by completing their enrollment application.  This process will be very similar to the system used now</a:t>
            </a:r>
            <a:r>
              <a:rPr lang="en-US" b="1">
                <a:solidFill>
                  <a:srgbClr val="1E3E64"/>
                </a:solidFill>
              </a:rPr>
              <a:t>.</a:t>
            </a:r>
            <a:r>
              <a:rPr lang="en-US"/>
              <a:t> </a:t>
            </a:r>
            <a:r>
              <a:rPr lang="en-US" b="1">
                <a:solidFill>
                  <a:srgbClr val="1E3E64"/>
                </a:solidFill>
              </a:rPr>
              <a:t>A</a:t>
            </a:r>
            <a:r>
              <a:rPr lang="en-US">
                <a:solidFill>
                  <a:srgbClr val="000000"/>
                </a:solidFill>
              </a:rPr>
              <a:t>pplications</a:t>
            </a:r>
            <a:r>
              <a:rPr lang="en-US"/>
              <a:t> will only be accepted online, and </a:t>
            </a:r>
            <a:r>
              <a:rPr lang="en-US" b="1">
                <a:solidFill>
                  <a:srgbClr val="1E3E64"/>
                </a:solidFill>
              </a:rPr>
              <a:t>the solution </a:t>
            </a:r>
            <a:r>
              <a:rPr lang="en-US"/>
              <a:t>will intuitively guide the provider through the</a:t>
            </a:r>
            <a:r>
              <a:rPr lang="en-US" b="1">
                <a:solidFill>
                  <a:srgbClr val="1E3E64"/>
                </a:solidFill>
              </a:rPr>
              <a:t>ir</a:t>
            </a:r>
            <a:r>
              <a:rPr lang="en-US"/>
              <a:t> application based on the selections made. This will ensure all applicable data is gathered and participation agreements </a:t>
            </a:r>
            <a:r>
              <a:rPr lang="en-US" b="1">
                <a:solidFill>
                  <a:srgbClr val="1E3E64"/>
                </a:solidFill>
              </a:rPr>
              <a:t>are</a:t>
            </a:r>
            <a:r>
              <a:rPr lang="en-US"/>
              <a:t> signed.  Active and inactive providers can update and validate their records online </a:t>
            </a:r>
            <a:r>
              <a:rPr lang="en-US" b="1"/>
              <a:t>through direct</a:t>
            </a:r>
            <a:r>
              <a:rPr lang="en-US"/>
              <a:t> data entry based on several criteria, and should the need arise, </a:t>
            </a:r>
            <a:r>
              <a:rPr lang="en-US" b="1">
                <a:solidFill>
                  <a:srgbClr val="1E3E64"/>
                </a:solidFill>
              </a:rPr>
              <a:t>they can </a:t>
            </a:r>
            <a:r>
              <a:rPr lang="en-US"/>
              <a:t>submit a grievance </a:t>
            </a:r>
            <a:r>
              <a:rPr lang="en-US" b="1"/>
              <a:t>or</a:t>
            </a:r>
            <a:r>
              <a:rPr lang="en-US"/>
              <a:t> appeal request.  </a:t>
            </a:r>
            <a:endParaRPr lang="en-US">
              <a:cs typeface="Calibri" panose="020F0502020204030204"/>
            </a:endParaRPr>
          </a:p>
          <a:p>
            <a:pPr marL="171450" indent="-171450">
              <a:buFont typeface="Symbol"/>
              <a:buChar char="•"/>
            </a:pPr>
            <a:endParaRPr lang="en-US">
              <a:cs typeface="Calibri" panose="020F0502020204030204"/>
            </a:endParaRPr>
          </a:p>
          <a:p>
            <a:pPr marL="171450" indent="-171450">
              <a:buFont typeface="Symbol"/>
              <a:buChar char="•"/>
            </a:pPr>
            <a:r>
              <a:rPr lang="en-US"/>
              <a:t>Under the call center category, one of the </a:t>
            </a:r>
            <a:r>
              <a:rPr lang="en-US" b="1"/>
              <a:t>critical</a:t>
            </a:r>
            <a:r>
              <a:rPr lang="en-US"/>
              <a:t> features will be step-by-step assistance for providers to help streamline the enrollment and revalidation processes. The call center offer</a:t>
            </a:r>
            <a:r>
              <a:rPr lang="en-US" b="1">
                <a:solidFill>
                  <a:srgbClr val="1E3E64"/>
                </a:solidFill>
              </a:rPr>
              <a:t>s</a:t>
            </a:r>
            <a:r>
              <a:rPr lang="en-US"/>
              <a:t> an Interactive Voice Response System </a:t>
            </a:r>
            <a:r>
              <a:rPr lang="en-US" b="1"/>
              <a:t>and</a:t>
            </a:r>
            <a:r>
              <a:rPr lang="en-US"/>
              <a:t> additional enrollment and revalidation support. </a:t>
            </a:r>
            <a:r>
              <a:rPr lang="en-US" b="1">
                <a:solidFill>
                  <a:srgbClr val="1E3E64"/>
                </a:solidFill>
              </a:rPr>
              <a:t>This will </a:t>
            </a:r>
            <a:r>
              <a:rPr lang="en-US"/>
              <a:t>instruct providers in the application, revalidation, maintenance, and recertification processes. The solution will also feature </a:t>
            </a:r>
            <a:r>
              <a:rPr lang="en-US" b="1"/>
              <a:t>a</a:t>
            </a:r>
            <a:r>
              <a:rPr lang="en-US" b="1" strike="noStrike"/>
              <a:t> </a:t>
            </a:r>
            <a:r>
              <a:rPr lang="en-US"/>
              <a:t>Customer Relationship Management (CRM) tool to manage communication and correspondence with providers.</a:t>
            </a:r>
            <a:endParaRPr lang="en-US">
              <a:cs typeface="Calibri"/>
            </a:endParaRPr>
          </a:p>
          <a:p>
            <a:pPr marL="171450" indent="-171450">
              <a:buFont typeface="Symbol"/>
              <a:buChar char="•"/>
            </a:pPr>
            <a:endParaRPr lang="en-US"/>
          </a:p>
          <a:p>
            <a:pPr marL="171450" indent="-171450">
              <a:buFont typeface="Symbol"/>
              <a:buChar char="•"/>
            </a:pPr>
            <a:r>
              <a:rPr lang="en-US" b="1">
                <a:solidFill>
                  <a:srgbClr val="1E3E64"/>
                </a:solidFill>
              </a:rPr>
              <a:t>W</a:t>
            </a:r>
            <a:r>
              <a:rPr lang="en-US"/>
              <a:t>ith updated Administrative Functionality, the PDM/CVO will offer many exciting new features. These features allow administrators to configure user roles and security,</a:t>
            </a:r>
            <a:r>
              <a:rPr lang="en-US">
                <a:solidFill>
                  <a:srgbClr val="000000"/>
                </a:solidFill>
              </a:rPr>
              <a:t> </a:t>
            </a:r>
            <a:r>
              <a:rPr lang="en-US" b="1" strike="noStrike">
                <a:solidFill>
                  <a:schemeClr val="accent3">
                    <a:lumMod val="75000"/>
                  </a:schemeClr>
                </a:solidFill>
              </a:rPr>
              <a:t>customize</a:t>
            </a:r>
            <a:r>
              <a:rPr lang="en-US" strike="noStrike"/>
              <a:t> </a:t>
            </a:r>
            <a:r>
              <a:rPr lang="en-US"/>
              <a:t>business rules to meet the changing needs of the Department, import and export provider data, perform mass changes, and provide a directory service to MES. This will allow </a:t>
            </a:r>
            <a:r>
              <a:rPr lang="en-US" b="1"/>
              <a:t>other</a:t>
            </a:r>
            <a:r>
              <a:rPr lang="en-US"/>
              <a:t> MES modules to access data of currently enrolled providers when needed, facilitating the dynamically changing need for interoperability between North Carolina’s MES modules and external interfaces with federal agencies, states, and other trading partners.</a:t>
            </a:r>
            <a:endParaRPr lang="en-US">
              <a:cs typeface="Calibri"/>
            </a:endParaRPr>
          </a:p>
          <a:p>
            <a:pPr marL="171450" indent="-171450">
              <a:buFont typeface="Symbol"/>
              <a:buChar char="•"/>
            </a:pPr>
            <a:endParaRPr lang="en-US"/>
          </a:p>
          <a:p>
            <a:pPr marL="171450" indent="-171450">
              <a:buFont typeface="Symbol"/>
              <a:buChar char="•"/>
            </a:pPr>
            <a:r>
              <a:rPr lang="en-US"/>
              <a:t>The Credentialing verification portion of the PDM/CVO will address several </a:t>
            </a:r>
            <a:r>
              <a:rPr lang="en-US" b="1">
                <a:solidFill>
                  <a:srgbClr val="1E3E64"/>
                </a:solidFill>
              </a:rPr>
              <a:t>requirements, </a:t>
            </a:r>
            <a:r>
              <a:rPr lang="en-US"/>
              <a:t>including but not limited to – primary source verification of credentials, risk assessment, provider screening, managing site visit data, fingerprint checks, and assembling a provider profile.</a:t>
            </a:r>
            <a:endParaRPr lang="en-US">
              <a:cs typeface="Calibri"/>
            </a:endParaRPr>
          </a:p>
          <a:p>
            <a:pPr marL="171450" indent="-171450">
              <a:buFont typeface="Symbol"/>
              <a:buChar char="•"/>
            </a:pPr>
            <a:endParaRPr lang="en-US"/>
          </a:p>
          <a:p>
            <a:pPr marL="171450" indent="-171450">
              <a:buFont typeface="Symbol"/>
              <a:buChar char="•"/>
            </a:pPr>
            <a:r>
              <a:rPr lang="en-US"/>
              <a:t>Finally, a credentialing committee will bring together State and private sector experts to make impartial determinations of Provider eligibility to participate in North Carolina’s </a:t>
            </a:r>
            <a:r>
              <a:rPr lang="en-US" b="1">
                <a:solidFill>
                  <a:srgbClr val="FF0000"/>
                </a:solidFill>
              </a:rPr>
              <a:t>(Medicaid Programs)</a:t>
            </a:r>
            <a:r>
              <a:rPr lang="en-US"/>
              <a:t>. The committee will schedule meetings,</a:t>
            </a:r>
            <a:r>
              <a:rPr lang="en-US" strike="noStrike"/>
              <a:t> </a:t>
            </a:r>
            <a:r>
              <a:rPr lang="en-US"/>
              <a:t>manage agendas and minutes, track decisions and profile histories, update the provider profile with their decision, and notify the applicant of that decision.  </a:t>
            </a:r>
            <a:endParaRPr lang="en-US">
              <a:cs typeface="Calibri"/>
            </a:endParaRPr>
          </a:p>
          <a:p>
            <a:pPr marL="171450" indent="-171450">
              <a:buFont typeface="Symbol"/>
              <a:buChar char="•"/>
            </a:pPr>
            <a:endParaRPr lang="en-US">
              <a:cs typeface="Calibri"/>
            </a:endParaRPr>
          </a:p>
          <a:p>
            <a:pPr>
              <a:defRPr/>
            </a:pPr>
            <a:r>
              <a:rPr lang="en-US" strike="noStrike"/>
              <a:t>Expe</a:t>
            </a:r>
            <a:r>
              <a:rPr lang="en-US"/>
              <a:t>ctations are high, not only of the system, but also of the enhanced processes that will fully integrate</a:t>
            </a:r>
            <a:r>
              <a:rPr lang="en-US" strike="noStrike"/>
              <a:t> NC Medicaid i</a:t>
            </a:r>
            <a:r>
              <a:rPr lang="en-US"/>
              <a:t>nto the world of managed care. These changes will match our provider enrollment and credentialing standards to that </a:t>
            </a:r>
            <a:r>
              <a:rPr lang="en-US" b="1"/>
              <a:t>of</a:t>
            </a:r>
            <a:r>
              <a:rPr lang="en-US"/>
              <a:t> private industry.</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 The PDM/CVO module will simplify the ability of providers to offer health services to all North Carolinians with its enhanced processes and streamlined approach to centralizing enrollment and </a:t>
            </a:r>
            <a:r>
              <a:rPr lang="en-US" b="1"/>
              <a:t>credentialing</a:t>
            </a:r>
            <a:r>
              <a:rPr lang="en-US"/>
              <a:t> while modernizing the current</a:t>
            </a:r>
            <a:r>
              <a:rPr lang="en-US" strike="noStrike"/>
              <a:t> </a:t>
            </a:r>
            <a:r>
              <a:rPr lang="en-US"/>
              <a:t>system to be more flexible, cost-effective and modular. (NEXT SLIDE)</a:t>
            </a:r>
            <a:endParaRPr lang="en-US">
              <a:cs typeface="Calibri"/>
            </a:endParaRPr>
          </a:p>
        </p:txBody>
      </p:sp>
      <p:sp>
        <p:nvSpPr>
          <p:cNvPr id="4" name="Date Placeholder 3"/>
          <p:cNvSpPr>
            <a:spLocks noGrp="1"/>
          </p:cNvSpPr>
          <p:nvPr>
            <p:ph type="dt" idx="1"/>
          </p:nvPr>
        </p:nvSpPr>
        <p:spPr/>
        <p:txBody>
          <a:bodyPr/>
          <a:lstStyle/>
          <a:p>
            <a:fld id="{AB505FF0-9C88-4AAE-A832-91D7ADBA15F1}" type="datetime1">
              <a:rPr lang="en-US" smtClean="0"/>
              <a:t>2/9/2023</a:t>
            </a:fld>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292817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we’ve seen the features of the PDM/CVO module, I will turn the presentation over to Michael Herrera to further discuss how we </a:t>
            </a:r>
            <a:r>
              <a:rPr lang="en-US" b="1"/>
              <a:t>will</a:t>
            </a:r>
            <a:r>
              <a:rPr lang="en-US"/>
              <a:t> acquire, test, and implement it.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98CC-4F83-48C9-846C-DBFBF69F6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63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US"/>
              <a:t>“Thank you, Serja, good morning, everyone!”</a:t>
            </a:r>
          </a:p>
          <a:p>
            <a:pPr marL="0" indent="0">
              <a:buFont typeface="Symbol"/>
              <a:buNone/>
            </a:pPr>
            <a:endParaRPr lang="en-US">
              <a:cs typeface="Calibri"/>
            </a:endParaRPr>
          </a:p>
          <a:p>
            <a:pPr>
              <a:buFont typeface="Symbol"/>
            </a:pPr>
            <a:r>
              <a:rPr lang="en-US">
                <a:cs typeface="Calibri"/>
              </a:rPr>
              <a:t>So how will NCDHHS acquire, test, and implement the new PDM/CVO module?</a:t>
            </a:r>
          </a:p>
          <a:p>
            <a:endParaRPr lang="en-US">
              <a:cs typeface="Calibri"/>
            </a:endParaRPr>
          </a:p>
          <a:p>
            <a:pPr marL="171450" indent="-171450">
              <a:buFont typeface="Symbol"/>
              <a:buChar char="•"/>
            </a:pPr>
            <a:r>
              <a:rPr lang="en-US"/>
              <a:t>We'll start with the acquisition process. The Department has been reviewing vendor proposed modules by defining business driven requirements and expected outcomes. When complete, selection of the vendor that provides the best value will occur. </a:t>
            </a:r>
            <a:endParaRPr lang="en-US">
              <a:cs typeface="Calibri"/>
            </a:endParaRPr>
          </a:p>
          <a:p>
            <a:pPr marL="171450" indent="-171450">
              <a:buFont typeface="Symbol"/>
              <a:buChar char="•"/>
            </a:pPr>
            <a:endParaRPr lang="en-US"/>
          </a:p>
          <a:p>
            <a:pPr marL="171450" indent="-171450">
              <a:buFont typeface="Symbol"/>
              <a:buChar char="•"/>
            </a:pPr>
            <a:r>
              <a:rPr lang="en-US"/>
              <a:t> As for the configuring and testing process, a smooth transition is key to ensuring minimal disruption. The Department will work with NC Medicaid providers, associations, and other stakeholders to communicate changes and updates regularly. We are excited to work collaboratively with various provider communities by soliciting design input during the configuration and testing phase.  </a:t>
            </a:r>
            <a:r>
              <a:rPr lang="en-US" b="1"/>
              <a:t>As the PDM/CVO transition takes place each component of provider data will be considered to ensure business continuity.  As we approach areas that impact Manage Care Plans, there will be opportunities to collaborate on details, such as data feeds. </a:t>
            </a:r>
            <a:endParaRPr lang="en-US" b="1">
              <a:cs typeface="Calibri"/>
            </a:endParaRPr>
          </a:p>
          <a:p>
            <a:pPr marL="171450" indent="-171450">
              <a:buFont typeface="Symbol"/>
              <a:buChar char="•"/>
            </a:pPr>
            <a:endParaRPr lang="en-US"/>
          </a:p>
          <a:p>
            <a:pPr marL="171450" indent="-171450">
              <a:buFont typeface="Symbol"/>
              <a:buChar char="•"/>
            </a:pPr>
            <a:r>
              <a:rPr lang="en-US"/>
              <a:t>Finally, education and training is key to ensuring every provider’s experience is a seamless transition to the new solution.  Every effort will be made to ensure that the learning curve of this change is addressed appropriately. The same is true of operations staff.  Our ability, and the ability of</a:t>
            </a:r>
            <a:r>
              <a:rPr lang="en-US" strike="noStrike"/>
              <a:t> our vendor</a:t>
            </a:r>
            <a:r>
              <a:rPr lang="en-US"/>
              <a:t>, to adequately and accurately implement this change is paramount to its success. </a:t>
            </a:r>
            <a:endParaRPr lang="en-US">
              <a:cs typeface="Calibri"/>
            </a:endParaRPr>
          </a:p>
          <a:p>
            <a:pPr marL="171450" indent="-171450">
              <a:buFont typeface="Symbol"/>
              <a:buChar char="•"/>
            </a:pPr>
            <a:endParaRPr lang="en-US"/>
          </a:p>
          <a:p>
            <a:endParaRPr lang="en-US">
              <a:cs typeface="Calibri"/>
            </a:endParaRPr>
          </a:p>
        </p:txBody>
      </p:sp>
      <p:sp>
        <p:nvSpPr>
          <p:cNvPr id="4" name="Date Placeholder 3"/>
          <p:cNvSpPr>
            <a:spLocks noGrp="1"/>
          </p:cNvSpPr>
          <p:nvPr>
            <p:ph type="dt" idx="1"/>
          </p:nvPr>
        </p:nvSpPr>
        <p:spPr/>
        <p:txBody>
          <a:bodyPr/>
          <a:lstStyle/>
          <a:p>
            <a:fld id="{AB505FF0-9C88-4AAE-A832-91D7ADBA15F1}" type="datetime1">
              <a:rPr lang="en-US" smtClean="0"/>
              <a:t>2/9/2023</a:t>
            </a:fld>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374575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Let's talk about some expected changes for providers at PDM/CVO full implementation:</a:t>
            </a:r>
            <a:endParaRPr lang="en-US"/>
          </a:p>
          <a:p>
            <a:r>
              <a:rPr lang="en-US"/>
              <a:t>To start with, upon the implementation of PDM/CVO all current recredentialing due dates will remain unchanged (that is every five years currently). Additionally, delegated credentialing will be offered to qualifying hospital systems.</a:t>
            </a:r>
            <a:endParaRPr lang="en-US">
              <a:cs typeface="Calibri"/>
            </a:endParaRPr>
          </a:p>
          <a:p>
            <a:endParaRPr lang="en-US"/>
          </a:p>
          <a:p>
            <a:r>
              <a:rPr lang="en-US"/>
              <a:t>As stated earlier, communication is key to ensuring a smooth implementation process. The provider community will remain informed by webinars, training, and frequent communications.</a:t>
            </a:r>
            <a:endParaRPr lang="en-US">
              <a:cs typeface="Calibri"/>
            </a:endParaRPr>
          </a:p>
          <a:p>
            <a:endParaRPr lang="en-US"/>
          </a:p>
          <a:p>
            <a:r>
              <a:rPr lang="en-US" strike="noStrike"/>
              <a:t>T</a:t>
            </a:r>
            <a:r>
              <a:rPr lang="en-US"/>
              <a:t>he PDM/CVO is a timesaving, cost-effective, and scalable solution. It consolidates provider data management and furnishes a centralized solution to coordinate enrollment, credentialing and ongoing data maintenance among the payers as a multi-payer system. </a:t>
            </a:r>
            <a:endParaRPr lang="en-US">
              <a:cs typeface="Calibri"/>
            </a:endParaRPr>
          </a:p>
          <a:p>
            <a:endParaRPr lang="en-US">
              <a:cs typeface="Calibri"/>
            </a:endParaRPr>
          </a:p>
          <a:p>
            <a:r>
              <a:rPr lang="en-US">
                <a:cs typeface="Calibri"/>
              </a:rPr>
              <a:t>The single web-based application is a key aspect of this solution.</a:t>
            </a:r>
          </a:p>
          <a:p>
            <a:endParaRPr lang="en-US"/>
          </a:p>
          <a:p>
            <a:pPr marL="171450" indent="-171450">
              <a:buFont typeface="Symbol"/>
              <a:buChar char="•"/>
            </a:pPr>
            <a:r>
              <a:rPr lang="en-US"/>
              <a:t>This application collects all the information and meets credentialing standards for all state programs at one time. </a:t>
            </a:r>
            <a:endParaRPr lang="en-US">
              <a:cs typeface="Calibri"/>
            </a:endParaRPr>
          </a:p>
          <a:p>
            <a:pPr marL="171450" indent="-171450">
              <a:buFont typeface="Symbol"/>
              <a:buChar char="•"/>
            </a:pPr>
            <a:r>
              <a:rPr lang="en-US"/>
              <a:t>It provides a new user interface for electronic enrollment processes.</a:t>
            </a:r>
            <a:endParaRPr lang="en-US">
              <a:cs typeface="Calibri"/>
            </a:endParaRPr>
          </a:p>
          <a:p>
            <a:pPr marL="171450" indent="-171450">
              <a:buFont typeface="Symbol"/>
              <a:buChar char="•"/>
            </a:pPr>
            <a:r>
              <a:rPr lang="en-US"/>
              <a:t>It auto populates information maintained in the PDM/CVO platform, saving time and ensuring accuracy of data entry</a:t>
            </a:r>
            <a:endParaRPr lang="en-US">
              <a:cs typeface="Calibri"/>
            </a:endParaRPr>
          </a:p>
          <a:p>
            <a:pPr marL="171450" indent="-171450">
              <a:buFont typeface="Symbol"/>
              <a:buChar char="•"/>
            </a:pPr>
            <a:r>
              <a:rPr lang="en-US"/>
              <a:t>The application will also include drop down lists and look-ups to populate data elements for valid predetermined choices</a:t>
            </a:r>
            <a:endParaRPr lang="en-US">
              <a:cs typeface="Calibri"/>
            </a:endParaRPr>
          </a:p>
          <a:p>
            <a:pPr marL="171450" indent="-171450">
              <a:buFont typeface="Symbol"/>
              <a:buChar char="•"/>
            </a:pPr>
            <a:r>
              <a:rPr lang="en-US"/>
              <a:t>It will permit providers to continuously update the information they have previously submitted.  </a:t>
            </a:r>
            <a:endParaRPr lang="en-US">
              <a:cs typeface="Calibri"/>
            </a:endParaRPr>
          </a:p>
          <a:p>
            <a:pPr marL="628650" lvl="1" indent="-171450">
              <a:buFont typeface="Courier New"/>
              <a:buChar char="○"/>
            </a:pPr>
            <a:r>
              <a:rPr lang="en-US"/>
              <a:t>For example, if a provider needs to correct a name or taxonomy, they can do so while the application is pending, negating the need to withdraw and resubmit the application. </a:t>
            </a:r>
            <a:endParaRPr lang="en-US">
              <a:cs typeface="Calibri"/>
            </a:endParaRPr>
          </a:p>
          <a:p>
            <a:pPr marL="171450" indent="-171450" algn="just">
              <a:buFont typeface="Symbol"/>
              <a:buChar char="•"/>
            </a:pPr>
            <a:r>
              <a:rPr lang="en-US"/>
              <a:t>Providers will be able to track the status of their enrollment application at any time</a:t>
            </a:r>
            <a:endParaRPr lang="en-US">
              <a:cs typeface="Calibri"/>
            </a:endParaRPr>
          </a:p>
          <a:p>
            <a:pPr marL="171450" indent="-171450">
              <a:buFont typeface="Symbol"/>
              <a:buChar char="•"/>
            </a:pPr>
            <a:r>
              <a:rPr lang="en-US"/>
              <a:t>Finally, it will allow collaboration with the PDM/CVO vendor to resolve</a:t>
            </a:r>
            <a:r>
              <a:rPr lang="en-US" strike="noStrike"/>
              <a:t> </a:t>
            </a:r>
            <a:r>
              <a:rPr lang="en-US"/>
              <a:t>service-related issues, data integrity, complaints, etc. (NEXT SLIDE)</a:t>
            </a:r>
            <a:endParaRPr lang="en-US">
              <a:cs typeface="Calibri"/>
            </a:endParaRPr>
          </a:p>
        </p:txBody>
      </p:sp>
      <p:sp>
        <p:nvSpPr>
          <p:cNvPr id="4" name="Slide Number Placeholder 3"/>
          <p:cNvSpPr>
            <a:spLocks noGrp="1"/>
          </p:cNvSpPr>
          <p:nvPr>
            <p:ph type="sldNum" sz="quarter" idx="5"/>
          </p:nvPr>
        </p:nvSpPr>
        <p:spPr/>
        <p:txBody>
          <a:bodyPr/>
          <a:lstStyle/>
          <a:p>
            <a:fld id="{84CF98CC-4F83-48C9-846C-DBFBF69F6D4C}" type="slidenum">
              <a:rPr lang="en-US" smtClean="0"/>
              <a:t>13</a:t>
            </a:fld>
            <a:endParaRPr lang="en-US"/>
          </a:p>
        </p:txBody>
      </p:sp>
    </p:spTree>
    <p:extLst>
      <p:ext uri="{BB962C8B-B14F-4D97-AF65-F5344CB8AC3E}">
        <p14:creationId xmlns:p14="http://schemas.microsoft.com/office/powerpoint/2010/main" val="106679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 what’s next?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98CC-4F83-48C9-846C-DBFBF69F6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45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a:t>To summarize, </a:t>
            </a:r>
            <a:r>
              <a:rPr lang="en-US"/>
              <a:t>this is an intense and in-depth set of changes that will require many hours of work to implement. You can imagine with the amount of internal work </a:t>
            </a:r>
            <a:r>
              <a:rPr lang="en-US" strike="noStrike"/>
              <a:t>necessary to</a:t>
            </a:r>
            <a:r>
              <a:rPr lang="en-US"/>
              <a:t> implement this transition, an equally large effort will be needed to assist providers in understanding this evolution. </a:t>
            </a:r>
            <a:r>
              <a:rPr lang="en-US" strike="noStrike"/>
              <a:t>To</a:t>
            </a:r>
            <a:r>
              <a:rPr lang="en-US"/>
              <a:t> ensure transparency during this transition, we will work with providers to help </a:t>
            </a:r>
            <a:r>
              <a:rPr lang="en-US" strike="noStrike"/>
              <a:t>them efficiently</a:t>
            </a:r>
            <a:r>
              <a:rPr lang="en-US"/>
              <a:t> move from the current Medicaid provider enrollment process to the new one. </a:t>
            </a:r>
            <a:endParaRPr lang="en-US">
              <a:cs typeface="Calibri"/>
            </a:endParaRPr>
          </a:p>
          <a:p>
            <a:endParaRPr lang="en-US"/>
          </a:p>
          <a:p>
            <a:r>
              <a:rPr lang="en-US"/>
              <a:t>Over the next several months, more information and education will be shared through webinars, meetings, and trainings.  Bulletins, fact sheets and webpage content have also been developed and published to help spread the word of this transition.  You can find more information on the PDM/CVO website linked on this slide, which is medicaid.ncdhhs.gov/PDM-CVO. We will collaborate with AHEC coaches statewide and through targeted outreach to our enrolled providers, provider associations, and the medical community.  Getting providers on board with this transition quickly and efficiently is one of the biggest challenges we face and will be crucial to the success of this transition. </a:t>
            </a:r>
            <a:endParaRPr lang="en-US">
              <a:cs typeface="Calibri"/>
            </a:endParaRPr>
          </a:p>
          <a:p>
            <a:endParaRPr lang="en-US"/>
          </a:p>
          <a:p>
            <a:r>
              <a:rPr lang="en-US"/>
              <a:t>We will make every effort to ensure all who want to hear will hear about this exciting new endeavor for NC Medicaid.  We hope that you will join us for future opportunities to learn about the PDMCVO and help us spread the word about the change.  </a:t>
            </a:r>
            <a:endParaRPr lang="en-US">
              <a:cs typeface="Calibri"/>
            </a:endParaRPr>
          </a:p>
        </p:txBody>
      </p:sp>
      <p:sp>
        <p:nvSpPr>
          <p:cNvPr id="4" name="Date Placeholder 3"/>
          <p:cNvSpPr>
            <a:spLocks noGrp="1"/>
          </p:cNvSpPr>
          <p:nvPr>
            <p:ph type="dt" idx="1"/>
          </p:nvPr>
        </p:nvSpPr>
        <p:spPr/>
        <p:txBody>
          <a:bodyPr/>
          <a:lstStyle/>
          <a:p>
            <a:fld id="{AB505FF0-9C88-4AAE-A832-91D7ADBA15F1}" type="datetime1">
              <a:rPr lang="en-US" smtClean="0"/>
              <a:t>2/9/2023</a:t>
            </a:fld>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131576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brings us to the Q &amp; A portion of our presentation. </a:t>
            </a:r>
          </a:p>
        </p:txBody>
      </p:sp>
      <p:sp>
        <p:nvSpPr>
          <p:cNvPr id="4" name="Slide Number Placeholder 3"/>
          <p:cNvSpPr>
            <a:spLocks noGrp="1"/>
          </p:cNvSpPr>
          <p:nvPr>
            <p:ph type="sldNum" sz="quarter" idx="5"/>
          </p:nvPr>
        </p:nvSpPr>
        <p:spPr/>
        <p:txBody>
          <a:bodyPr/>
          <a:lstStyle/>
          <a:p>
            <a:fld id="{84CF98CC-4F83-48C9-846C-DBFBF69F6D4C}" type="slidenum">
              <a:rPr lang="en-US" smtClean="0"/>
              <a:t>16</a:t>
            </a:fld>
            <a:endParaRPr lang="en-US"/>
          </a:p>
        </p:txBody>
      </p:sp>
    </p:spTree>
    <p:extLst>
      <p:ext uri="{BB962C8B-B14F-4D97-AF65-F5344CB8AC3E}">
        <p14:creationId xmlns:p14="http://schemas.microsoft.com/office/powerpoint/2010/main" val="286008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Today's agenda will include a description and overview for this 'Journey to Modernization'.  Serja Goram will  introduce the project...known as PDM/CVO which is defined as </a:t>
            </a:r>
            <a:r>
              <a:rPr lang="en-US" u="sng">
                <a:cs typeface="Calibri"/>
              </a:rPr>
              <a:t>Provider Data Management/Credentialing Verification </a:t>
            </a:r>
            <a:r>
              <a:rPr lang="en-US" u="sng" err="1">
                <a:cs typeface="Calibri"/>
              </a:rPr>
              <a:t>Organizatio</a:t>
            </a:r>
            <a:r>
              <a:rPr lang="en-US" u="sng">
                <a:cs typeface="Calibri"/>
              </a:rPr>
              <a:t>.  Michael Herrera will spend some time </a:t>
            </a:r>
            <a:r>
              <a:rPr lang="en-US">
                <a:cs typeface="Calibri"/>
              </a:rPr>
              <a:t>talking about the implementation, then next steps and communication, to include how you can learn more about this initiative that will impact all NC Medicaid Providers (</a:t>
            </a:r>
            <a:r>
              <a:rPr lang="en-US" i="1">
                <a:cs typeface="Calibri"/>
              </a:rPr>
              <a:t>that would be providers who wish to enroll and existing providers); and lastly,</a:t>
            </a:r>
          </a:p>
          <a:p>
            <a:endParaRPr lang="en-US">
              <a:cs typeface="Calibri"/>
            </a:endParaRPr>
          </a:p>
          <a:p>
            <a:r>
              <a:rPr lang="en-US">
                <a:cs typeface="Calibri"/>
              </a:rPr>
              <a:t>we'll address some of your questions as time permits.</a:t>
            </a:r>
          </a:p>
          <a:p>
            <a:endParaRPr lang="en-US">
              <a:cs typeface="Calibri"/>
            </a:endParaRPr>
          </a:p>
          <a:p>
            <a:r>
              <a:rPr lang="en-US">
                <a:cs typeface="Calibri"/>
              </a:rPr>
              <a:t>(next slide)</a:t>
            </a:r>
          </a:p>
        </p:txBody>
      </p:sp>
      <p:sp>
        <p:nvSpPr>
          <p:cNvPr id="4" name="Slide Number Placeholder 3"/>
          <p:cNvSpPr>
            <a:spLocks noGrp="1"/>
          </p:cNvSpPr>
          <p:nvPr>
            <p:ph type="sldNum" sz="quarter" idx="5"/>
          </p:nvPr>
        </p:nvSpPr>
        <p:spPr/>
        <p:txBody>
          <a:bodyPr/>
          <a:lstStyle/>
          <a:p>
            <a:fld id="{84CF98CC-4F83-48C9-846C-DBFBF69F6D4C}" type="slidenum">
              <a:rPr lang="en-US" smtClean="0"/>
              <a:t>2</a:t>
            </a:fld>
            <a:endParaRPr lang="en-US"/>
          </a:p>
        </p:txBody>
      </p:sp>
    </p:spTree>
    <p:extLst>
      <p:ext uri="{BB962C8B-B14F-4D97-AF65-F5344CB8AC3E}">
        <p14:creationId xmlns:p14="http://schemas.microsoft.com/office/powerpoint/2010/main" val="134488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be advised that the procurement for the new PDM/CVO module is currently in a silent period.</a:t>
            </a:r>
          </a:p>
          <a:p>
            <a:endParaRPr lang="en-US">
              <a:cs typeface="Calibri"/>
            </a:endParaRPr>
          </a:p>
          <a:p>
            <a:r>
              <a:rPr lang="en-US">
                <a:cs typeface="Calibri"/>
              </a:rPr>
              <a:t>(next slide) </a:t>
            </a:r>
            <a:endParaRPr lang="en-US"/>
          </a:p>
        </p:txBody>
      </p:sp>
      <p:sp>
        <p:nvSpPr>
          <p:cNvPr id="4" name="Slide Number Placeholder 3"/>
          <p:cNvSpPr>
            <a:spLocks noGrp="1"/>
          </p:cNvSpPr>
          <p:nvPr>
            <p:ph type="sldNum" sz="quarter" idx="5"/>
          </p:nvPr>
        </p:nvSpPr>
        <p:spPr/>
        <p:txBody>
          <a:bodyPr/>
          <a:lstStyle/>
          <a:p>
            <a:fld id="{84CF98CC-4F83-48C9-846C-DBFBF69F6D4C}" type="slidenum">
              <a:rPr lang="en-US" smtClean="0"/>
              <a:t>3</a:t>
            </a:fld>
            <a:endParaRPr lang="en-US"/>
          </a:p>
        </p:txBody>
      </p:sp>
    </p:spTree>
    <p:extLst>
      <p:ext uri="{BB962C8B-B14F-4D97-AF65-F5344CB8AC3E}">
        <p14:creationId xmlns:p14="http://schemas.microsoft.com/office/powerpoint/2010/main" val="154789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start with what our Journey to Modernization looks like. </a:t>
            </a:r>
          </a:p>
          <a:p>
            <a:endParaRPr lang="en-US">
              <a:cs typeface="Calibri"/>
            </a:endParaRPr>
          </a:p>
          <a:p>
            <a:r>
              <a:rPr lang="en-US">
                <a:cs typeface="Calibri"/>
              </a:rPr>
              <a:t>&lt;Next Slide&gt;</a:t>
            </a:r>
          </a:p>
        </p:txBody>
      </p:sp>
      <p:sp>
        <p:nvSpPr>
          <p:cNvPr id="4" name="Slide Number Placeholder 3"/>
          <p:cNvSpPr>
            <a:spLocks noGrp="1"/>
          </p:cNvSpPr>
          <p:nvPr>
            <p:ph type="sldNum" sz="quarter" idx="5"/>
          </p:nvPr>
        </p:nvSpPr>
        <p:spPr/>
        <p:txBody>
          <a:bodyPr/>
          <a:lstStyle/>
          <a:p>
            <a:fld id="{84CF98CC-4F83-48C9-846C-DBFBF69F6D4C}" type="slidenum">
              <a:rPr lang="en-US" smtClean="0"/>
              <a:t>4</a:t>
            </a:fld>
            <a:endParaRPr lang="en-US"/>
          </a:p>
        </p:txBody>
      </p:sp>
    </p:spTree>
    <p:extLst>
      <p:ext uri="{BB962C8B-B14F-4D97-AF65-F5344CB8AC3E}">
        <p14:creationId xmlns:p14="http://schemas.microsoft.com/office/powerpoint/2010/main" val="330785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But first, let's lead with the NC Department of Health &amp; Human Service's vision, which is "To improve the health of North Carolinians through an innovative, whole-person centered, and well-coordinated system of care that addresses both the medical and non-medical drivers of health."</a:t>
            </a:r>
          </a:p>
          <a:p>
            <a:endParaRPr lang="en-US">
              <a:cs typeface="Calibri"/>
            </a:endParaRPr>
          </a:p>
          <a:p>
            <a:r>
              <a:rPr lang="en-US">
                <a:cs typeface="Calibri"/>
              </a:rPr>
              <a:t>&lt;Next Slide&gt;</a:t>
            </a:r>
          </a:p>
        </p:txBody>
      </p:sp>
      <p:sp>
        <p:nvSpPr>
          <p:cNvPr id="4" name="Slide Number Placeholder 3"/>
          <p:cNvSpPr>
            <a:spLocks noGrp="1"/>
          </p:cNvSpPr>
          <p:nvPr>
            <p:ph type="sldNum" sz="quarter" idx="5"/>
          </p:nvPr>
        </p:nvSpPr>
        <p:spPr/>
        <p:txBody>
          <a:bodyPr/>
          <a:lstStyle/>
          <a:p>
            <a:fld id="{84CF98CC-4F83-48C9-846C-DBFBF69F6D4C}" type="slidenum">
              <a:rPr lang="en-US" smtClean="0"/>
              <a:t>5</a:t>
            </a:fld>
            <a:endParaRPr lang="en-US"/>
          </a:p>
        </p:txBody>
      </p:sp>
    </p:spTree>
    <p:extLst>
      <p:ext uri="{BB962C8B-B14F-4D97-AF65-F5344CB8AC3E}">
        <p14:creationId xmlns:p14="http://schemas.microsoft.com/office/powerpoint/2010/main" val="308714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In 2017, Session Law 2017-57 authorized the replacement of the current Medicaid Management Information System (MMIS)  with modular systems. The following developments can be anticipated as a result of this change:</a:t>
            </a:r>
            <a:endParaRPr lang="en-US">
              <a:cs typeface="Calibri"/>
            </a:endParaRPr>
          </a:p>
          <a:p>
            <a:endParaRPr lang="en-US">
              <a:cs typeface="Calibri"/>
            </a:endParaRPr>
          </a:p>
          <a:p>
            <a:r>
              <a:rPr lang="en-US">
                <a:cs typeface="Calibri"/>
              </a:rPr>
              <a:t>First, the NC Medicaid Managed Care Transformation Roadmap will ease the administrative burden on providers, modernize PDM/CVO technologies, and simplify and enable responsive access for Medicaid providers to participate in NC's Medicaid Program.</a:t>
            </a:r>
          </a:p>
          <a:p>
            <a:endParaRPr lang="en-US">
              <a:cs typeface="Calibri"/>
            </a:endParaRPr>
          </a:p>
          <a:p>
            <a:r>
              <a:rPr lang="en-US">
                <a:cs typeface="Calibri"/>
              </a:rPr>
              <a:t>Additionally, PDM/CVO will be operational in early 2024 and will align with the NC Medicaid Managed Care Transformation Roadmap,  streamline provider data intake and data maintenance throughout the provider's lifecycle,  perform provider enrollment and credentialing on behalf of NCDHHS;  </a:t>
            </a:r>
            <a:r>
              <a:rPr lang="en-US" i="1">
                <a:cs typeface="Calibri"/>
              </a:rPr>
              <a:t>and</a:t>
            </a:r>
            <a:r>
              <a:rPr lang="en-US">
                <a:cs typeface="Calibri"/>
              </a:rPr>
              <a:t> identify and prevent fraud, waste, and abuse.</a:t>
            </a:r>
          </a:p>
          <a:p>
            <a:endParaRPr lang="en-US">
              <a:cs typeface="Calibri"/>
            </a:endParaRPr>
          </a:p>
          <a:p>
            <a:r>
              <a:rPr lang="en-US">
                <a:cs typeface="Calibri"/>
              </a:rPr>
              <a:t>&lt;Next Slide&gt;</a:t>
            </a:r>
          </a:p>
        </p:txBody>
      </p:sp>
      <p:sp>
        <p:nvSpPr>
          <p:cNvPr id="4" name="Date Placeholder 3"/>
          <p:cNvSpPr>
            <a:spLocks noGrp="1"/>
          </p:cNvSpPr>
          <p:nvPr>
            <p:ph type="dt" idx="1"/>
          </p:nvPr>
        </p:nvSpPr>
        <p:spPr/>
        <p:txBody>
          <a:bodyPr/>
          <a:lstStyle/>
          <a:p>
            <a:fld id="{AB505FF0-9C88-4AAE-A832-91D7ADBA15F1}" type="datetime1">
              <a:rPr lang="en-US" smtClean="0"/>
              <a:t>2/9/2023</a:t>
            </a:fld>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119175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summary, North Carolina has matured its vision for the PDM/CVO as a core part of transformation since August of 2017. We have a clear vision of the needs of the new PDM/CVO module.</a:t>
            </a:r>
            <a:endParaRPr lang="en-US"/>
          </a:p>
          <a:p>
            <a:endParaRPr lang="en-US">
              <a:cs typeface="Calibri" panose="020F0502020204030204"/>
            </a:endParaRPr>
          </a:p>
          <a:p>
            <a:r>
              <a:rPr lang="en-US">
                <a:cs typeface="Calibri" panose="020F0502020204030204"/>
              </a:rPr>
              <a:t>NC Medicaid providers have gone through many recent changes – a global Public Health Emergency, managed care programs, just to name a few.  Our number one goal with the PDM/CVO is to give providers a product that will improve the user experience and, in the long run, reduce frustrations and administrative burdens as a result of the enhancements that the PDM/CVO will offer.</a:t>
            </a:r>
          </a:p>
          <a:p>
            <a:endParaRPr lang="en-US">
              <a:cs typeface="Calibri" panose="020F0502020204030204"/>
            </a:endParaRPr>
          </a:p>
          <a:p>
            <a:r>
              <a:rPr lang="en-US" i="1">
                <a:cs typeface="Calibri" panose="020F0502020204030204"/>
              </a:rPr>
              <a:t>What </a:t>
            </a:r>
            <a:r>
              <a:rPr lang="en-US" i="1" u="sng">
                <a:cs typeface="Calibri" panose="020F0502020204030204"/>
              </a:rPr>
              <a:t>are</a:t>
            </a:r>
            <a:r>
              <a:rPr lang="en-US" i="1">
                <a:cs typeface="Calibri" panose="020F0502020204030204"/>
              </a:rPr>
              <a:t> some of these enhancements?  Yes, I'm glad to share.</a:t>
            </a:r>
          </a:p>
          <a:p>
            <a:endParaRPr lang="en-US">
              <a:cs typeface="Calibri" panose="020F0502020204030204"/>
            </a:endParaRPr>
          </a:p>
          <a:p>
            <a:r>
              <a:rPr lang="en-US">
                <a:cs typeface="Calibri" panose="020F0502020204030204"/>
              </a:rPr>
              <a:t>First, the PDM/CVO aims to improve the user experience.  Let me explain:</a:t>
            </a:r>
          </a:p>
          <a:p>
            <a:endParaRPr lang="en-US">
              <a:cs typeface="Calibri" panose="020F0502020204030204"/>
            </a:endParaRPr>
          </a:p>
          <a:p>
            <a:r>
              <a:rPr lang="en-US">
                <a:cs typeface="Calibri" panose="020F0502020204030204"/>
              </a:rPr>
              <a:t>It eliminates redundant data entry across multiple plans therefore simplifying the administrative burden on providers. Data collection and credentialing is centralized, with </a:t>
            </a:r>
            <a:r>
              <a:rPr lang="en-US" u="sng">
                <a:cs typeface="Calibri" panose="020F0502020204030204"/>
              </a:rPr>
              <a:t>one</a:t>
            </a:r>
            <a:r>
              <a:rPr lang="en-US">
                <a:cs typeface="Calibri" panose="020F0502020204030204"/>
              </a:rPr>
              <a:t> set of accreditation standards and </a:t>
            </a:r>
            <a:r>
              <a:rPr lang="en-US" u="sng">
                <a:cs typeface="Calibri" panose="020F0502020204030204"/>
              </a:rPr>
              <a:t>one</a:t>
            </a:r>
            <a:r>
              <a:rPr lang="en-US">
                <a:cs typeface="Calibri" panose="020F0502020204030204"/>
              </a:rPr>
              <a:t> decision-making body. It allows providers to delegate access within their organization which gives multiple users the ability to complete applications. The enrollment process is interactive, with automatically guided step-by-step instructions and real-time online assistance. It streamlines all functions which further simplifies the enrollment process. And finally, it offers enhanced security controls and protocols.</a:t>
            </a:r>
          </a:p>
          <a:p>
            <a:endParaRPr lang="en-US">
              <a:cs typeface="Calibri" panose="020F0502020204030204"/>
            </a:endParaRPr>
          </a:p>
          <a:p>
            <a:r>
              <a:rPr lang="en-US">
                <a:cs typeface="Calibri" panose="020F0502020204030204"/>
              </a:rPr>
              <a:t>The PDM/CVO is designed to meet changing state program needs by addressing the administrative burden of multiple credentialing standards across programs and health plans, utilizing nationally recognized credentialing and accreditation standards, and supporting a multi-payer, multi-health plan program. The PDM/CVO also serves to mature data architecture and interfaces, as well as establishes a representative centralized credentialing committee with multi-payers.</a:t>
            </a:r>
          </a:p>
          <a:p>
            <a:endParaRPr lang="en-US">
              <a:cs typeface="Calibri" panose="020F0502020204030204"/>
            </a:endParaRPr>
          </a:p>
          <a:p>
            <a:r>
              <a:rPr lang="en-US">
                <a:cs typeface="Calibri" panose="020F0502020204030204"/>
              </a:rPr>
              <a:t>Finally, we are also ensuring that the PDM/CVO meets updated CMS requirements by providing efficient, economical, and effective administration of the State plan, supporting seamless coordination, ensuring HIPAA privacy, and aligning with Centers for Medicare &amp; Medicaid Services (CMS) requirements.</a:t>
            </a:r>
          </a:p>
          <a:p>
            <a:endParaRPr lang="en-US">
              <a:cs typeface="Calibri" panose="020F0502020204030204"/>
            </a:endParaRPr>
          </a:p>
          <a:p>
            <a:r>
              <a:rPr lang="en-US">
                <a:cs typeface="Calibri" panose="020F0502020204030204"/>
              </a:rPr>
              <a:t>As you can see, our journey to modernization is a long one, but with this presentation we are embarking on the next leg of the journey.</a:t>
            </a:r>
          </a:p>
          <a:p>
            <a:endParaRPr lang="en-US">
              <a:cs typeface="Calibri" panose="020F0502020204030204"/>
            </a:endParaRPr>
          </a:p>
          <a:p>
            <a:r>
              <a:rPr lang="en-US">
                <a:cs typeface="Calibri" panose="020F0502020204030204"/>
              </a:rPr>
              <a:t>I will now turn it over to Serja Goram to properly introduce the PDM/CVO Module.</a:t>
            </a:r>
          </a:p>
          <a:p>
            <a:endParaRPr lang="en-US">
              <a:cs typeface="Calibri" panose="020F0502020204030204"/>
            </a:endParaRPr>
          </a:p>
          <a:p>
            <a:r>
              <a:rPr lang="en-US">
                <a:cs typeface="Calibri" panose="020F0502020204030204"/>
              </a:rPr>
              <a:t>&lt;Next Slide&gt;</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4CF98CC-4F83-48C9-846C-DBFBF69F6D4C}" type="slidenum">
              <a:rPr lang="en-US" smtClean="0"/>
              <a:t>7</a:t>
            </a:fld>
            <a:endParaRPr lang="en-US"/>
          </a:p>
        </p:txBody>
      </p:sp>
    </p:spTree>
    <p:extLst>
      <p:ext uri="{BB962C8B-B14F-4D97-AF65-F5344CB8AC3E}">
        <p14:creationId xmlns:p14="http://schemas.microsoft.com/office/powerpoint/2010/main" val="171153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current provider data management system, </a:t>
            </a:r>
            <a:r>
              <a:rPr lang="en-US" err="1"/>
              <a:t>NCTracks</a:t>
            </a:r>
            <a:r>
              <a:rPr lang="en-US"/>
              <a:t>, is used to enroll with Medicaid, NC Health Choice, Division of Public Health, Division of Mental Health and Office of Rural Health programs.   The enrollment process offers multiple types of applications depending on the type of provider and service needed for enrollment.  The application is completed through an online provider portal, allowing the provider to select the programs with which to enroll, and collecting the credentials necessary to determine the provider’s eligibility for participation in the selected program.  Applications are then tracked in the enrollment tracking system and notifications are automatically generated once the determination is made.  Enrolled providers may then monitor and update their provider record to continuously ensure its accuracy.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F98CC-4F83-48C9-846C-DBFBF69F6D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80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a:t>
            </a:r>
            <a:r>
              <a:rPr lang="en-US" b="1">
                <a:solidFill>
                  <a:srgbClr val="1E3E64"/>
                </a:solidFill>
              </a:rPr>
              <a:t>review </a:t>
            </a:r>
            <a:r>
              <a:rPr lang="en-US"/>
              <a:t>some Key </a:t>
            </a:r>
            <a:r>
              <a:rPr lang="en-US" b="1"/>
              <a:t>Met-</a:t>
            </a:r>
            <a:r>
              <a:rPr lang="en-US" b="1" err="1"/>
              <a:t>rics</a:t>
            </a:r>
            <a:r>
              <a:rPr lang="en-US"/>
              <a:t>. </a:t>
            </a:r>
            <a:endParaRPr lang="en-US">
              <a:cs typeface="Calibri"/>
            </a:endParaRPr>
          </a:p>
          <a:p>
            <a:endParaRPr lang="en-US"/>
          </a:p>
          <a:p>
            <a:r>
              <a:rPr lang="en-US"/>
              <a:t>The Department has approximately ninety-nine thousand (99,000) actively enrolled individuals, organizations, and atypical providers in the NC Medicaid program. Each month, the department receives an average of 1,750 applications from </a:t>
            </a:r>
            <a:r>
              <a:rPr lang="en-US" b="1"/>
              <a:t>newly enrolling providers</a:t>
            </a:r>
            <a:r>
              <a:rPr lang="en-US"/>
              <a:t> and </a:t>
            </a:r>
            <a:r>
              <a:rPr lang="en-US" b="1">
                <a:solidFill>
                  <a:srgbClr val="1E3E64"/>
                </a:solidFill>
              </a:rPr>
              <a:t>over 7,000 </a:t>
            </a:r>
            <a:r>
              <a:rPr lang="en-US"/>
              <a:t>manage change request applications from providers updating their existing record. Additionally, all providers are required to re-validate their credentials every five years in a process we refer to as recredentialing (or reverification</a:t>
            </a:r>
            <a:r>
              <a:rPr lang="en-US" strike="sngStrike"/>
              <a:t>)</a:t>
            </a:r>
            <a:endParaRPr lang="en-US" strike="sngStrike">
              <a:cs typeface="Calibri"/>
            </a:endParaRPr>
          </a:p>
          <a:p>
            <a:endParaRPr lang="en-US" strike="sngStrike"/>
          </a:p>
          <a:p>
            <a:r>
              <a:rPr lang="en-US"/>
              <a:t>Please note that we are not providing exact volumes on recredentialing because that process has been put on hold due to the federal public health emergency. There will be a backlog to recover from when that process returns, but overall, this should give you an idea of the volume of applications handled per month.   </a:t>
            </a:r>
            <a:endParaRPr lang="en-US">
              <a:cs typeface="Calibri" panose="020F0502020204030204"/>
            </a:endParaRPr>
          </a:p>
          <a:p>
            <a:endParaRPr lang="en-US"/>
          </a:p>
          <a:p>
            <a:r>
              <a:rPr lang="en-US"/>
              <a:t>With that being said, our current provider enrollment processes do not meet the necessary managed care credentialing process standards for the National Committee for Quality Assurance (NCQA), and it is vital for the Department to utilize an NCQA-accredited credentialing verification organization (CVO) to continue our efforts with our contracted pre-paid health plans (PHPs) </a:t>
            </a:r>
            <a:r>
              <a:rPr lang="en-US" b="1">
                <a:solidFill>
                  <a:srgbClr val="1E3E64"/>
                </a:solidFill>
              </a:rPr>
              <a:t>who are also contractually required to become NCQA accredited entities.  (NEXT SLIDE)</a:t>
            </a:r>
            <a:endParaRPr lang="en-US" b="1">
              <a:solidFill>
                <a:srgbClr val="1E3E64"/>
              </a:solidFill>
              <a:cs typeface="Calibri"/>
            </a:endParaRPr>
          </a:p>
          <a:p>
            <a:endParaRPr lang="en-US" b="1">
              <a:solidFill>
                <a:srgbClr val="1E3E64"/>
              </a:solidFill>
            </a:endParaRPr>
          </a:p>
          <a:p>
            <a:endParaRPr lang="en-US" strike="sngStrike">
              <a:cs typeface="Calibri"/>
            </a:endParaRPr>
          </a:p>
        </p:txBody>
      </p:sp>
      <p:sp>
        <p:nvSpPr>
          <p:cNvPr id="4" name="Date Placeholder 3"/>
          <p:cNvSpPr>
            <a:spLocks noGrp="1"/>
          </p:cNvSpPr>
          <p:nvPr>
            <p:ph type="dt" idx="1"/>
          </p:nvPr>
        </p:nvSpPr>
        <p:spPr/>
        <p:txBody>
          <a:bodyPr/>
          <a:lstStyle/>
          <a:p>
            <a:fld id="{AB505FF0-9C88-4AAE-A832-91D7ADBA15F1}" type="datetime1">
              <a:rPr lang="en-US" smtClean="0"/>
              <a:t>2/9/2023</a:t>
            </a:fld>
            <a:endParaRPr lang="en-US"/>
          </a:p>
        </p:txBody>
      </p:sp>
      <p:sp>
        <p:nvSpPr>
          <p:cNvPr id="5" name="Slide Number Placeholder 4"/>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2285656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8" y="2054825"/>
            <a:ext cx="215910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76322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207" y="2229866"/>
            <a:ext cx="2453809" cy="2226365"/>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304174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70"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4"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891" indent="0">
              <a:buNone/>
              <a:defRPr sz="2800">
                <a:latin typeface="Franklin Gothic Demi Cond" panose="020B0706030402020204" pitchFamily="34" charset="0"/>
              </a:defRPr>
            </a:lvl2pPr>
            <a:lvl3pPr marL="685783" indent="0">
              <a:buNone/>
              <a:defRPr sz="2800">
                <a:latin typeface="Franklin Gothic Demi Cond" panose="020B0706030402020204" pitchFamily="34" charset="0"/>
              </a:defRPr>
            </a:lvl3pPr>
            <a:lvl4pPr marL="1028674" indent="0">
              <a:buNone/>
              <a:defRPr sz="2800">
                <a:latin typeface="Franklin Gothic Demi Cond" panose="020B0706030402020204" pitchFamily="34" charset="0"/>
              </a:defRPr>
            </a:lvl4pPr>
            <a:lvl5pPr marL="1371566"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4"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3691464"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907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7"/>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4"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891" indent="0">
              <a:buNone/>
              <a:defRPr sz="2800">
                <a:latin typeface="Franklin Gothic Demi Cond" panose="020B0706030402020204" pitchFamily="34" charset="0"/>
              </a:defRPr>
            </a:lvl2pPr>
            <a:lvl3pPr marL="685783" indent="0">
              <a:buNone/>
              <a:defRPr sz="2800">
                <a:latin typeface="Franklin Gothic Demi Cond" panose="020B0706030402020204" pitchFamily="34" charset="0"/>
              </a:defRPr>
            </a:lvl3pPr>
            <a:lvl4pPr marL="1028674" indent="0">
              <a:buNone/>
              <a:defRPr sz="2800">
                <a:latin typeface="Franklin Gothic Demi Cond" panose="020B0706030402020204" pitchFamily="34" charset="0"/>
              </a:defRPr>
            </a:lvl4pPr>
            <a:lvl5pPr marL="1371566"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4"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4"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5092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4"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891" indent="0">
              <a:buNone/>
              <a:defRPr sz="2800">
                <a:latin typeface="Franklin Gothic Demi Cond" panose="020B0706030402020204" pitchFamily="34" charset="0"/>
              </a:defRPr>
            </a:lvl2pPr>
            <a:lvl3pPr marL="685783" indent="0">
              <a:buNone/>
              <a:defRPr sz="2800">
                <a:latin typeface="Franklin Gothic Demi Cond" panose="020B0706030402020204" pitchFamily="34" charset="0"/>
              </a:defRPr>
            </a:lvl3pPr>
            <a:lvl4pPr marL="1028674" indent="0">
              <a:buNone/>
              <a:defRPr sz="2800">
                <a:latin typeface="Franklin Gothic Demi Cond" panose="020B0706030402020204" pitchFamily="34" charset="0"/>
              </a:defRPr>
            </a:lvl4pPr>
            <a:lvl5pPr marL="1371566"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4"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4"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48616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594" indent="-228594">
              <a:lnSpc>
                <a:spcPct val="100000"/>
              </a:lnSpc>
              <a:spcBef>
                <a:spcPts val="1200"/>
              </a:spcBef>
              <a:defRPr sz="2800">
                <a:latin typeface="Franklin Gothic Medium" panose="020B0603020102020204" pitchFamily="34" charset="0"/>
              </a:defRPr>
            </a:lvl1pPr>
            <a:lvl2pPr marL="576248" indent="-233357">
              <a:lnSpc>
                <a:spcPct val="100000"/>
              </a:lnSpc>
              <a:buFont typeface="Franklin Gothic Medium" panose="020B0603020102020204" pitchFamily="34" charset="0"/>
              <a:buChar char="−"/>
              <a:defRPr sz="2400">
                <a:latin typeface="Franklin Gothic Medium" panose="020B0603020102020204" pitchFamily="34" charset="0"/>
              </a:defRPr>
            </a:lvl2pPr>
            <a:lvl3pPr marL="973114" indent="-228594">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p:nvPr>
        </p:nvSpPr>
        <p:spPr>
          <a:xfrm>
            <a:off x="696386"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endParaRPr lang="en-US"/>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3"/>
          <p:cNvSpPr>
            <a:spLocks noGrp="1"/>
          </p:cNvSpPr>
          <p:nvPr>
            <p:ph type="ftr" sz="quarter" idx="13"/>
          </p:nvPr>
        </p:nvSpPr>
        <p:spPr>
          <a:xfrm>
            <a:off x="694974" y="6573308"/>
            <a:ext cx="10243961" cy="284692"/>
          </a:xfrm>
        </p:spPr>
        <p:txBody>
          <a:bodyPr/>
          <a:lstStyle/>
          <a:p>
            <a:r>
              <a:rPr lang="en-US">
                <a:solidFill>
                  <a:prstClr val="black"/>
                </a:solidFill>
              </a:rPr>
              <a:t>NC Medicaid | PDM/CVO Solution Overview</a:t>
            </a:r>
          </a:p>
        </p:txBody>
      </p:sp>
    </p:spTree>
    <p:extLst>
      <p:ext uri="{BB962C8B-B14F-4D97-AF65-F5344CB8AC3E}">
        <p14:creationId xmlns:p14="http://schemas.microsoft.com/office/powerpoint/2010/main" val="304892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594" indent="-228594">
              <a:lnSpc>
                <a:spcPct val="100000"/>
              </a:lnSpc>
              <a:spcBef>
                <a:spcPts val="1200"/>
              </a:spcBef>
              <a:defRPr sz="2800">
                <a:latin typeface="Franklin Gothic Medium" panose="020B0603020102020204" pitchFamily="34" charset="0"/>
              </a:defRPr>
            </a:lvl1pPr>
            <a:lvl2pPr marL="576248" indent="-233357">
              <a:lnSpc>
                <a:spcPct val="100000"/>
              </a:lnSpc>
              <a:buFont typeface="Franklin Gothic Medium" panose="020B0603020102020204" pitchFamily="34" charset="0"/>
              <a:buChar char="−"/>
              <a:defRPr sz="2400">
                <a:latin typeface="Franklin Gothic Medium" panose="020B0603020102020204" pitchFamily="34" charset="0"/>
              </a:defRPr>
            </a:lvl2pPr>
            <a:lvl3pPr marL="973114" indent="-228594">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6"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6"/>
            <a:ext cx="10517717" cy="1212895"/>
          </a:xfrm>
        </p:spPr>
        <p:txBody>
          <a:bodyPr>
            <a:noAutofit/>
          </a:bodyPr>
          <a:lstStyle>
            <a:lvl1pPr marL="228594" indent="-228594">
              <a:lnSpc>
                <a:spcPct val="100000"/>
              </a:lnSpc>
              <a:spcBef>
                <a:spcPts val="0"/>
              </a:spcBef>
              <a:defRPr sz="2000">
                <a:latin typeface="Franklin Gothic Medium" panose="020B0603020102020204" pitchFamily="34" charset="0"/>
              </a:defRPr>
            </a:lvl1pPr>
            <a:lvl2pPr marL="576248" indent="-233357">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14" indent="-228594">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6" y="6251575"/>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6"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80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4" y="624945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5"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50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4" y="624945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6" name="Slide Number Placeholder 21"/>
          <p:cNvSpPr>
            <a:spLocks noGrp="1"/>
          </p:cNvSpPr>
          <p:nvPr>
            <p:ph type="sldNum" sz="quarter" idx="18"/>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329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7" y="1846264"/>
            <a:ext cx="5120217"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38" indent="-171446">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4" y="6251575"/>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2" y="1840564"/>
            <a:ext cx="5120217"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38" indent="-171446">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7"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2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51009"/>
            <a:ext cx="1988168" cy="193044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46627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33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7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934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8" y="2054825"/>
            <a:ext cx="215910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6538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51009"/>
            <a:ext cx="1988168" cy="193044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309776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714381"/>
            <a:ext cx="10517717" cy="5326059"/>
          </a:xfrm>
        </p:spPr>
        <p:txBody>
          <a:bodyPr>
            <a:noAutofit/>
          </a:bodyPr>
          <a:lstStyle>
            <a:lvl1pPr marL="228600" indent="-228600">
              <a:lnSpc>
                <a:spcPct val="100000"/>
              </a:lnSpc>
              <a:spcBef>
                <a:spcPts val="1200"/>
              </a:spcBef>
              <a:defRPr sz="1800">
                <a:latin typeface="+mn-lt"/>
              </a:defRPr>
            </a:lvl1pPr>
            <a:lvl2pPr marL="576263" indent="-233363">
              <a:lnSpc>
                <a:spcPct val="100000"/>
              </a:lnSpc>
              <a:buFont typeface="Franklin Gothic Medium" panose="020B0603020102020204" pitchFamily="34" charset="0"/>
              <a:buChar char="−"/>
              <a:defRPr sz="1800">
                <a:latin typeface="+mn-lt"/>
              </a:defRPr>
            </a:lvl2pPr>
            <a:lvl3pPr marL="973138" indent="-228600">
              <a:lnSpc>
                <a:spcPct val="100000"/>
              </a:lnSpc>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1"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4702" y="0"/>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7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5018"/>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0" hasCustomPrompt="1"/>
          </p:nvPr>
        </p:nvSpPr>
        <p:spPr>
          <a:xfrm>
            <a:off x="833967" y="791788"/>
            <a:ext cx="10517717" cy="1212895"/>
          </a:xfrm>
        </p:spPr>
        <p:txBody>
          <a:bodyPr>
            <a:noAutofit/>
          </a:bodyPr>
          <a:lstStyle>
            <a:lvl1pPr marL="228600" indent="-228600">
              <a:lnSpc>
                <a:spcPct val="100000"/>
              </a:lnSpc>
              <a:spcBef>
                <a:spcPts val="0"/>
              </a:spcBef>
              <a:defRPr sz="1800">
                <a:latin typeface="+mn-lt"/>
              </a:defRPr>
            </a:lvl1pPr>
            <a:lvl2pPr marL="576263" indent="-233363">
              <a:lnSpc>
                <a:spcPct val="100000"/>
              </a:lnSpc>
              <a:spcBef>
                <a:spcPts val="0"/>
              </a:spcBef>
              <a:buFont typeface="Franklin Gothic Medium" panose="020B0603020102020204" pitchFamily="34" charset="0"/>
              <a:buChar char="−"/>
              <a:defRPr sz="1800">
                <a:latin typeface="+mn-lt"/>
              </a:defRPr>
            </a:lvl2pPr>
            <a:lvl3pPr marL="973138" indent="-228600">
              <a:lnSpc>
                <a:spcPct val="100000"/>
              </a:lnSpc>
              <a:spcBef>
                <a:spcPts val="0"/>
              </a:spcBef>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266953"/>
            <a:ext cx="10526184" cy="3975744"/>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6"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653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0"/>
            <a:ext cx="10457689" cy="46117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2" name="Content Placeholder 11"/>
          <p:cNvSpPr>
            <a:spLocks noGrp="1"/>
          </p:cNvSpPr>
          <p:nvPr>
            <p:ph sz="quarter" idx="14" hasCustomPrompt="1"/>
          </p:nvPr>
        </p:nvSpPr>
        <p:spPr>
          <a:xfrm>
            <a:off x="829733" y="819157"/>
            <a:ext cx="10526184" cy="5419307"/>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5"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488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32442" y="10209"/>
            <a:ext cx="10527117" cy="45096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2" name="Content Placeholder 11"/>
          <p:cNvSpPr>
            <a:spLocks noGrp="1"/>
          </p:cNvSpPr>
          <p:nvPr>
            <p:ph sz="quarter" idx="14" hasCustomPrompt="1"/>
          </p:nvPr>
        </p:nvSpPr>
        <p:spPr>
          <a:xfrm>
            <a:off x="829732" y="1419225"/>
            <a:ext cx="5120640" cy="4819238"/>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419225"/>
            <a:ext cx="5120640" cy="4819238"/>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2" y="653390"/>
            <a:ext cx="5120640" cy="500063"/>
          </a:xfrm>
        </p:spPr>
        <p:txBody>
          <a:bodyPr anchor="b">
            <a:noAutofit/>
          </a:bodyPr>
          <a:lstStyle>
            <a:lvl1pPr marL="0" indent="0" algn="ctr">
              <a:buNone/>
              <a:defRPr sz="20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096000" y="653390"/>
            <a:ext cx="5120640" cy="500063"/>
          </a:xfrm>
        </p:spPr>
        <p:txBody>
          <a:bodyPr anchor="b">
            <a:noAutofit/>
          </a:bodyPr>
          <a:lstStyle>
            <a:lvl1pPr marL="0" indent="0" algn="ctr">
              <a:buNone/>
              <a:defRPr sz="20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6" name="Slide Number Placeholder 21"/>
          <p:cNvSpPr>
            <a:spLocks noGrp="1"/>
          </p:cNvSpPr>
          <p:nvPr>
            <p:ph type="sldNum" sz="quarter" idx="18"/>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72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5"/>
          <p:cNvSpPr>
            <a:spLocks noGrp="1"/>
          </p:cNvSpPr>
          <p:nvPr>
            <p:ph type="body" sz="quarter" idx="18" hasCustomPrompt="1"/>
          </p:nvPr>
        </p:nvSpPr>
        <p:spPr>
          <a:xfrm>
            <a:off x="829736" y="1552576"/>
            <a:ext cx="5120217" cy="4695826"/>
          </a:xfrm>
        </p:spPr>
        <p:txBody>
          <a:bodyPr>
            <a:noAutofit/>
          </a:bodyPr>
          <a:lstStyle>
            <a:lvl1pPr>
              <a:lnSpc>
                <a:spcPct val="100000"/>
              </a:lnSpc>
              <a:spcBef>
                <a:spcPts val="0"/>
              </a:spcBef>
              <a:spcAft>
                <a:spcPts val="0"/>
              </a:spcAft>
              <a:defRPr sz="1800">
                <a:latin typeface="+mn-lt"/>
              </a:defRPr>
            </a:lvl1pPr>
            <a:lvl2pPr marL="514350" indent="-171450">
              <a:buFont typeface="Franklin Gothic Medium Cond" panose="020B0606030402020204" pitchFamily="34" charset="0"/>
              <a:buChar char="–"/>
              <a:defRPr sz="1800">
                <a:latin typeface="+mn-lt"/>
              </a:defRPr>
            </a:lvl2pPr>
            <a:lvl3pPr>
              <a:defRPr sz="18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94973" y="-19050"/>
            <a:ext cx="10457689" cy="489103"/>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6" hasCustomPrompt="1"/>
          </p:nvPr>
        </p:nvSpPr>
        <p:spPr>
          <a:xfrm>
            <a:off x="829735" y="794960"/>
            <a:ext cx="5120640" cy="500063"/>
          </a:xfrm>
        </p:spPr>
        <p:txBody>
          <a:bodyPr anchor="b">
            <a:noAutofit/>
          </a:bodyPr>
          <a:lstStyle>
            <a:lvl1pPr marL="0" indent="0" algn="ctr">
              <a:buNone/>
              <a:defRPr sz="1800">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6220177" y="786084"/>
            <a:ext cx="5120640" cy="500063"/>
          </a:xfrm>
        </p:spPr>
        <p:txBody>
          <a:bodyPr anchor="b">
            <a:noAutofit/>
          </a:bodyPr>
          <a:lstStyle>
            <a:lvl1pPr marL="0" indent="0" algn="ctr">
              <a:buNone/>
              <a:defRPr sz="1800">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6220601" y="1546873"/>
            <a:ext cx="5120217" cy="4695826"/>
          </a:xfrm>
        </p:spPr>
        <p:txBody>
          <a:bodyPr>
            <a:noAutofit/>
          </a:bodyPr>
          <a:lstStyle>
            <a:lvl1pPr>
              <a:lnSpc>
                <a:spcPct val="100000"/>
              </a:lnSpc>
              <a:spcBef>
                <a:spcPts val="0"/>
              </a:spcBef>
              <a:spcAft>
                <a:spcPts val="0"/>
              </a:spcAft>
              <a:defRPr sz="1800">
                <a:latin typeface="+mn-lt"/>
              </a:defRPr>
            </a:lvl1pPr>
            <a:lvl2pPr marL="514350" indent="-171450">
              <a:buFont typeface="Franklin Gothic Medium Cond" panose="020B0606030402020204" pitchFamily="34" charset="0"/>
              <a:buChar char="–"/>
              <a:defRPr sz="1800" baseline="0">
                <a:latin typeface="+mn-lt"/>
              </a:defRPr>
            </a:lvl2pPr>
            <a:lvl3pPr>
              <a:defRPr sz="1800" baseline="0">
                <a:latin typeface="+mn-lt"/>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7"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37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714381"/>
            <a:ext cx="10517717" cy="5326059"/>
          </a:xfrm>
        </p:spPr>
        <p:txBody>
          <a:bodyPr>
            <a:noAutofit/>
          </a:bodyPr>
          <a:lstStyle>
            <a:lvl1pPr marL="228600" indent="-228600">
              <a:lnSpc>
                <a:spcPct val="100000"/>
              </a:lnSpc>
              <a:spcBef>
                <a:spcPts val="1200"/>
              </a:spcBef>
              <a:defRPr sz="1800">
                <a:latin typeface="+mn-lt"/>
              </a:defRPr>
            </a:lvl1pPr>
            <a:lvl2pPr marL="576263" indent="-233363">
              <a:lnSpc>
                <a:spcPct val="100000"/>
              </a:lnSpc>
              <a:buFont typeface="Franklin Gothic Medium" panose="020B0603020102020204" pitchFamily="34" charset="0"/>
              <a:buChar char="−"/>
              <a:defRPr sz="1800">
                <a:latin typeface="+mn-lt"/>
              </a:defRPr>
            </a:lvl2pPr>
            <a:lvl3pPr marL="973138" indent="-228600">
              <a:lnSpc>
                <a:spcPct val="100000"/>
              </a:lnSpc>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1"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4702" y="0"/>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75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59"/>
            <a:ext cx="12192000" cy="49143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67156" y="-13172"/>
            <a:ext cx="10457689" cy="40369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0"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735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657686"/>
            <a:ext cx="10517717" cy="5450141"/>
          </a:xfrm>
        </p:spPr>
        <p:txBody>
          <a:bodyPr>
            <a:noAutofit/>
          </a:bodyPr>
          <a:lstStyle>
            <a:lvl1pPr marL="228600" indent="-228600">
              <a:lnSpc>
                <a:spcPct val="100000"/>
              </a:lnSpc>
              <a:spcBef>
                <a:spcPts val="1200"/>
              </a:spcBef>
              <a:defRPr sz="2000">
                <a:latin typeface="+mn-lt"/>
              </a:defRPr>
            </a:lvl1pPr>
            <a:lvl2pPr marL="576263" indent="-233363">
              <a:lnSpc>
                <a:spcPct val="100000"/>
              </a:lnSpc>
              <a:buFont typeface="Franklin Gothic Medium" panose="020B0603020102020204" pitchFamily="34" charset="0"/>
              <a:buChar char="−"/>
              <a:defRPr sz="20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2" y="54882"/>
            <a:ext cx="10457689" cy="548640"/>
          </a:xfrm>
        </p:spPr>
        <p:txBody>
          <a:bodyPr anchor="t">
            <a:noAutofit/>
          </a:bodyPr>
          <a:lstStyle>
            <a:lvl1pPr algn="l">
              <a:defRPr lang="en-US" sz="2800" b="0" i="0" kern="1200" baseline="0" dirty="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12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22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5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31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41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545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8" y="2054825"/>
            <a:ext cx="215910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578172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51009"/>
            <a:ext cx="1988168" cy="193044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52331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714381"/>
            <a:ext cx="10517717" cy="5326059"/>
          </a:xfrm>
        </p:spPr>
        <p:txBody>
          <a:bodyPr>
            <a:noAutofit/>
          </a:bodyPr>
          <a:lstStyle>
            <a:lvl1pPr marL="228600" indent="-228600">
              <a:lnSpc>
                <a:spcPct val="100000"/>
              </a:lnSpc>
              <a:spcBef>
                <a:spcPts val="1200"/>
              </a:spcBef>
              <a:defRPr sz="1800">
                <a:latin typeface="+mn-lt"/>
              </a:defRPr>
            </a:lvl1pPr>
            <a:lvl2pPr marL="576263" indent="-233363">
              <a:lnSpc>
                <a:spcPct val="100000"/>
              </a:lnSpc>
              <a:buFont typeface="Franklin Gothic Medium" panose="020B0603020102020204" pitchFamily="34" charset="0"/>
              <a:buChar char="−"/>
              <a:defRPr sz="1800">
                <a:latin typeface="+mn-lt"/>
              </a:defRPr>
            </a:lvl2pPr>
            <a:lvl3pPr marL="973138" indent="-228600">
              <a:lnSpc>
                <a:spcPct val="100000"/>
              </a:lnSpc>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1"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4702" y="0"/>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2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5018"/>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0" hasCustomPrompt="1"/>
          </p:nvPr>
        </p:nvSpPr>
        <p:spPr>
          <a:xfrm>
            <a:off x="833967" y="791788"/>
            <a:ext cx="10517717" cy="1212895"/>
          </a:xfrm>
        </p:spPr>
        <p:txBody>
          <a:bodyPr>
            <a:noAutofit/>
          </a:bodyPr>
          <a:lstStyle>
            <a:lvl1pPr marL="228600" indent="-228600">
              <a:lnSpc>
                <a:spcPct val="100000"/>
              </a:lnSpc>
              <a:spcBef>
                <a:spcPts val="0"/>
              </a:spcBef>
              <a:defRPr sz="1800">
                <a:latin typeface="+mn-lt"/>
              </a:defRPr>
            </a:lvl1pPr>
            <a:lvl2pPr marL="576263" indent="-233363">
              <a:lnSpc>
                <a:spcPct val="100000"/>
              </a:lnSpc>
              <a:spcBef>
                <a:spcPts val="0"/>
              </a:spcBef>
              <a:buFont typeface="Franklin Gothic Medium" panose="020B0603020102020204" pitchFamily="34" charset="0"/>
              <a:buChar char="−"/>
              <a:defRPr sz="1800">
                <a:latin typeface="+mn-lt"/>
              </a:defRPr>
            </a:lvl2pPr>
            <a:lvl3pPr marL="973138" indent="-228600">
              <a:lnSpc>
                <a:spcPct val="100000"/>
              </a:lnSpc>
              <a:spcBef>
                <a:spcPts val="0"/>
              </a:spcBef>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266953"/>
            <a:ext cx="10526184" cy="3975744"/>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6"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886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5018"/>
            <a:ext cx="10457689" cy="45731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0" hasCustomPrompt="1"/>
          </p:nvPr>
        </p:nvSpPr>
        <p:spPr>
          <a:xfrm>
            <a:off x="833967" y="791788"/>
            <a:ext cx="10517717" cy="1212895"/>
          </a:xfrm>
        </p:spPr>
        <p:txBody>
          <a:bodyPr>
            <a:noAutofit/>
          </a:bodyPr>
          <a:lstStyle>
            <a:lvl1pPr marL="228600" indent="-228600">
              <a:lnSpc>
                <a:spcPct val="100000"/>
              </a:lnSpc>
              <a:spcBef>
                <a:spcPts val="0"/>
              </a:spcBef>
              <a:defRPr sz="1800">
                <a:latin typeface="+mn-lt"/>
              </a:defRPr>
            </a:lvl1pPr>
            <a:lvl2pPr marL="576263" indent="-233363">
              <a:lnSpc>
                <a:spcPct val="100000"/>
              </a:lnSpc>
              <a:spcBef>
                <a:spcPts val="0"/>
              </a:spcBef>
              <a:buFont typeface="Franklin Gothic Medium" panose="020B0603020102020204" pitchFamily="34" charset="0"/>
              <a:buChar char="−"/>
              <a:defRPr sz="1800">
                <a:latin typeface="+mn-lt"/>
              </a:defRPr>
            </a:lvl2pPr>
            <a:lvl3pPr marL="973138" indent="-228600">
              <a:lnSpc>
                <a:spcPct val="100000"/>
              </a:lnSpc>
              <a:spcBef>
                <a:spcPts val="0"/>
              </a:spcBef>
              <a:defRPr sz="18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266953"/>
            <a:ext cx="10526184" cy="3975744"/>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6"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216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0"/>
            <a:ext cx="10457689" cy="46117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2" name="Content Placeholder 11"/>
          <p:cNvSpPr>
            <a:spLocks noGrp="1"/>
          </p:cNvSpPr>
          <p:nvPr>
            <p:ph sz="quarter" idx="14" hasCustomPrompt="1"/>
          </p:nvPr>
        </p:nvSpPr>
        <p:spPr>
          <a:xfrm>
            <a:off x="829733" y="819157"/>
            <a:ext cx="10526184" cy="5419307"/>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5"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14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32442" y="10209"/>
            <a:ext cx="10527117" cy="45096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2" name="Content Placeholder 11"/>
          <p:cNvSpPr>
            <a:spLocks noGrp="1"/>
          </p:cNvSpPr>
          <p:nvPr>
            <p:ph sz="quarter" idx="14" hasCustomPrompt="1"/>
          </p:nvPr>
        </p:nvSpPr>
        <p:spPr>
          <a:xfrm>
            <a:off x="829732" y="1419225"/>
            <a:ext cx="5120640" cy="4819238"/>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419225"/>
            <a:ext cx="5120640" cy="4819238"/>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2" y="653390"/>
            <a:ext cx="5120640" cy="500063"/>
          </a:xfrm>
        </p:spPr>
        <p:txBody>
          <a:bodyPr anchor="b">
            <a:noAutofit/>
          </a:bodyPr>
          <a:lstStyle>
            <a:lvl1pPr marL="0" indent="0" algn="ctr">
              <a:buNone/>
              <a:defRPr sz="20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096000" y="653390"/>
            <a:ext cx="5120640" cy="500063"/>
          </a:xfrm>
        </p:spPr>
        <p:txBody>
          <a:bodyPr anchor="b">
            <a:noAutofit/>
          </a:bodyPr>
          <a:lstStyle>
            <a:lvl1pPr marL="0" indent="0" algn="ctr">
              <a:buNone/>
              <a:defRPr sz="20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6" name="Slide Number Placeholder 21"/>
          <p:cNvSpPr>
            <a:spLocks noGrp="1"/>
          </p:cNvSpPr>
          <p:nvPr>
            <p:ph type="sldNum" sz="quarter" idx="18"/>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9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5"/>
          <p:cNvSpPr>
            <a:spLocks noGrp="1"/>
          </p:cNvSpPr>
          <p:nvPr>
            <p:ph type="body" sz="quarter" idx="18" hasCustomPrompt="1"/>
          </p:nvPr>
        </p:nvSpPr>
        <p:spPr>
          <a:xfrm>
            <a:off x="829736" y="1552576"/>
            <a:ext cx="5120217" cy="4695826"/>
          </a:xfrm>
        </p:spPr>
        <p:txBody>
          <a:bodyPr>
            <a:noAutofit/>
          </a:bodyPr>
          <a:lstStyle>
            <a:lvl1pPr>
              <a:lnSpc>
                <a:spcPct val="100000"/>
              </a:lnSpc>
              <a:spcBef>
                <a:spcPts val="0"/>
              </a:spcBef>
              <a:spcAft>
                <a:spcPts val="0"/>
              </a:spcAft>
              <a:defRPr sz="1800">
                <a:latin typeface="+mn-lt"/>
              </a:defRPr>
            </a:lvl1pPr>
            <a:lvl2pPr marL="514350" indent="-171450">
              <a:buFont typeface="Franklin Gothic Medium Cond" panose="020B0606030402020204" pitchFamily="34" charset="0"/>
              <a:buChar char="–"/>
              <a:defRPr sz="1800">
                <a:latin typeface="+mn-lt"/>
              </a:defRPr>
            </a:lvl2pPr>
            <a:lvl3pPr>
              <a:defRPr sz="18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94973" y="-19050"/>
            <a:ext cx="10457689" cy="489103"/>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6" hasCustomPrompt="1"/>
          </p:nvPr>
        </p:nvSpPr>
        <p:spPr>
          <a:xfrm>
            <a:off x="829735" y="794960"/>
            <a:ext cx="5120640" cy="500063"/>
          </a:xfrm>
        </p:spPr>
        <p:txBody>
          <a:bodyPr anchor="b">
            <a:noAutofit/>
          </a:bodyPr>
          <a:lstStyle>
            <a:lvl1pPr marL="0" indent="0" algn="ctr">
              <a:buNone/>
              <a:defRPr sz="1800">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6220177" y="786084"/>
            <a:ext cx="5120640" cy="500063"/>
          </a:xfrm>
        </p:spPr>
        <p:txBody>
          <a:bodyPr anchor="b">
            <a:noAutofit/>
          </a:bodyPr>
          <a:lstStyle>
            <a:lvl1pPr marL="0" indent="0" algn="ctr">
              <a:buNone/>
              <a:defRPr sz="1800">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6220601" y="1546873"/>
            <a:ext cx="5120217" cy="4695826"/>
          </a:xfrm>
        </p:spPr>
        <p:txBody>
          <a:bodyPr>
            <a:noAutofit/>
          </a:bodyPr>
          <a:lstStyle>
            <a:lvl1pPr>
              <a:lnSpc>
                <a:spcPct val="100000"/>
              </a:lnSpc>
              <a:spcBef>
                <a:spcPts val="0"/>
              </a:spcBef>
              <a:spcAft>
                <a:spcPts val="0"/>
              </a:spcAft>
              <a:defRPr sz="1800">
                <a:latin typeface="+mn-lt"/>
              </a:defRPr>
            </a:lvl1pPr>
            <a:lvl2pPr marL="514350" indent="-171450">
              <a:buFont typeface="Franklin Gothic Medium Cond" panose="020B0606030402020204" pitchFamily="34" charset="0"/>
              <a:buChar char="–"/>
              <a:defRPr sz="1800" baseline="0">
                <a:latin typeface="+mn-lt"/>
              </a:defRPr>
            </a:lvl2pPr>
            <a:lvl3pPr>
              <a:defRPr sz="1800" baseline="0">
                <a:latin typeface="+mn-lt"/>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7"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099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59"/>
            <a:ext cx="12192000" cy="49143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67156" y="-13172"/>
            <a:ext cx="10457689" cy="40369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0"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218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657686"/>
            <a:ext cx="10517717" cy="5450141"/>
          </a:xfrm>
        </p:spPr>
        <p:txBody>
          <a:bodyPr>
            <a:noAutofit/>
          </a:bodyPr>
          <a:lstStyle>
            <a:lvl1pPr marL="228600" indent="-228600">
              <a:lnSpc>
                <a:spcPct val="100000"/>
              </a:lnSpc>
              <a:spcBef>
                <a:spcPts val="1200"/>
              </a:spcBef>
              <a:defRPr sz="2000">
                <a:latin typeface="+mn-lt"/>
              </a:defRPr>
            </a:lvl1pPr>
            <a:lvl2pPr marL="576263" indent="-233363">
              <a:lnSpc>
                <a:spcPct val="100000"/>
              </a:lnSpc>
              <a:buFont typeface="Franklin Gothic Medium" panose="020B0603020102020204" pitchFamily="34" charset="0"/>
              <a:buChar char="−"/>
              <a:defRPr sz="20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2" y="54882"/>
            <a:ext cx="10457689" cy="548640"/>
          </a:xfrm>
        </p:spPr>
        <p:txBody>
          <a:bodyPr anchor="t">
            <a:noAutofit/>
          </a:bodyPr>
          <a:lstStyle>
            <a:lvl1pPr algn="l">
              <a:defRPr lang="en-US" sz="2800" b="0" i="0" kern="1200" baseline="0" dirty="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665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25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848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17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29734" y="0"/>
            <a:ext cx="10457689" cy="461176"/>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2" name="Content Placeholder 11"/>
          <p:cNvSpPr>
            <a:spLocks noGrp="1"/>
          </p:cNvSpPr>
          <p:nvPr>
            <p:ph sz="quarter" idx="14" hasCustomPrompt="1"/>
          </p:nvPr>
        </p:nvSpPr>
        <p:spPr>
          <a:xfrm>
            <a:off x="829733" y="819157"/>
            <a:ext cx="10526184" cy="5419307"/>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5" name="Slide Number Placeholder 21"/>
          <p:cNvSpPr>
            <a:spLocks noGrp="1"/>
          </p:cNvSpPr>
          <p:nvPr>
            <p:ph type="sldNum" sz="quarter" idx="15"/>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900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13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32442" y="10209"/>
            <a:ext cx="10527117" cy="45096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2" name="Content Placeholder 11"/>
          <p:cNvSpPr>
            <a:spLocks noGrp="1"/>
          </p:cNvSpPr>
          <p:nvPr>
            <p:ph sz="quarter" idx="14" hasCustomPrompt="1"/>
          </p:nvPr>
        </p:nvSpPr>
        <p:spPr>
          <a:xfrm>
            <a:off x="829732" y="1419225"/>
            <a:ext cx="5120640" cy="4819238"/>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419225"/>
            <a:ext cx="5120640" cy="4819238"/>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2" y="653390"/>
            <a:ext cx="5120640" cy="500063"/>
          </a:xfrm>
        </p:spPr>
        <p:txBody>
          <a:bodyPr anchor="b">
            <a:noAutofit/>
          </a:bodyPr>
          <a:lstStyle>
            <a:lvl1pPr marL="0" indent="0" algn="ctr">
              <a:buNone/>
              <a:defRPr sz="20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096000" y="653390"/>
            <a:ext cx="5120640" cy="500063"/>
          </a:xfrm>
        </p:spPr>
        <p:txBody>
          <a:bodyPr anchor="b">
            <a:noAutofit/>
          </a:bodyPr>
          <a:lstStyle>
            <a:lvl1pPr marL="0" indent="0" algn="ctr">
              <a:buNone/>
              <a:defRPr sz="20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6" name="Slide Number Placeholder 21"/>
          <p:cNvSpPr>
            <a:spLocks noGrp="1"/>
          </p:cNvSpPr>
          <p:nvPr>
            <p:ph type="sldNum" sz="quarter" idx="18"/>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7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5"/>
          <p:cNvSpPr>
            <a:spLocks noGrp="1"/>
          </p:cNvSpPr>
          <p:nvPr>
            <p:ph type="body" sz="quarter" idx="18" hasCustomPrompt="1"/>
          </p:nvPr>
        </p:nvSpPr>
        <p:spPr>
          <a:xfrm>
            <a:off x="829736" y="1552576"/>
            <a:ext cx="5120217" cy="4695826"/>
          </a:xfrm>
        </p:spPr>
        <p:txBody>
          <a:bodyPr>
            <a:noAutofit/>
          </a:bodyPr>
          <a:lstStyle>
            <a:lvl1pPr>
              <a:lnSpc>
                <a:spcPct val="100000"/>
              </a:lnSpc>
              <a:spcBef>
                <a:spcPts val="0"/>
              </a:spcBef>
              <a:spcAft>
                <a:spcPts val="0"/>
              </a:spcAft>
              <a:defRPr sz="1800">
                <a:latin typeface="+mn-lt"/>
              </a:defRPr>
            </a:lvl1pPr>
            <a:lvl2pPr marL="514350" indent="-171450">
              <a:buFont typeface="Franklin Gothic Medium Cond" panose="020B0606030402020204" pitchFamily="34" charset="0"/>
              <a:buChar char="–"/>
              <a:defRPr sz="1800">
                <a:latin typeface="+mn-lt"/>
              </a:defRPr>
            </a:lvl2pPr>
            <a:lvl3pPr>
              <a:defRPr sz="18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94973" y="-19050"/>
            <a:ext cx="10457689" cy="489103"/>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4" name="Text Placeholder 3"/>
          <p:cNvSpPr>
            <a:spLocks noGrp="1"/>
          </p:cNvSpPr>
          <p:nvPr>
            <p:ph type="body" sz="quarter" idx="16" hasCustomPrompt="1"/>
          </p:nvPr>
        </p:nvSpPr>
        <p:spPr>
          <a:xfrm>
            <a:off x="829735" y="794960"/>
            <a:ext cx="5120640" cy="500063"/>
          </a:xfrm>
        </p:spPr>
        <p:txBody>
          <a:bodyPr anchor="b">
            <a:noAutofit/>
          </a:bodyPr>
          <a:lstStyle>
            <a:lvl1pPr marL="0" indent="0" algn="ctr">
              <a:buNone/>
              <a:defRPr sz="1800">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6220177" y="786084"/>
            <a:ext cx="5120640" cy="500063"/>
          </a:xfrm>
        </p:spPr>
        <p:txBody>
          <a:bodyPr anchor="b">
            <a:noAutofit/>
          </a:bodyPr>
          <a:lstStyle>
            <a:lvl1pPr marL="0" indent="0" algn="ctr">
              <a:buNone/>
              <a:defRPr sz="1800">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6220601" y="1546873"/>
            <a:ext cx="5120217" cy="4695826"/>
          </a:xfrm>
        </p:spPr>
        <p:txBody>
          <a:bodyPr>
            <a:noAutofit/>
          </a:bodyPr>
          <a:lstStyle>
            <a:lvl1pPr>
              <a:lnSpc>
                <a:spcPct val="100000"/>
              </a:lnSpc>
              <a:spcBef>
                <a:spcPts val="0"/>
              </a:spcBef>
              <a:spcAft>
                <a:spcPts val="0"/>
              </a:spcAft>
              <a:defRPr sz="1800">
                <a:latin typeface="+mn-lt"/>
              </a:defRPr>
            </a:lvl1pPr>
            <a:lvl2pPr marL="514350" indent="-171450">
              <a:buFont typeface="Franklin Gothic Medium Cond" panose="020B0606030402020204" pitchFamily="34" charset="0"/>
              <a:buChar char="–"/>
              <a:defRPr sz="1800" baseline="0">
                <a:latin typeface="+mn-lt"/>
              </a:defRPr>
            </a:lvl2pPr>
            <a:lvl3pPr>
              <a:defRPr sz="1800" baseline="0">
                <a:latin typeface="+mn-lt"/>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7"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76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59"/>
            <a:ext cx="12192000" cy="49143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867156" y="-13172"/>
            <a:ext cx="10457689" cy="40369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10" name="Footer Placeholder 20"/>
          <p:cNvSpPr>
            <a:spLocks noGrp="1"/>
          </p:cNvSpPr>
          <p:nvPr>
            <p:ph type="ftr" sz="quarter" idx="13"/>
          </p:nvPr>
        </p:nvSpPr>
        <p:spPr>
          <a:xfrm>
            <a:off x="694973"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NC Medicaid | PDM/CVO Solution Overview</a:t>
            </a: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92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9391"/>
            <a:ext cx="10515600" cy="334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933451"/>
            <a:ext cx="10515600" cy="5243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4"/>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NC Medicaid | PDM/CVO Solution Overview</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53030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685800" rtl="0" eaLnBrk="1" latinLnBrk="0" hangingPunct="1">
        <a:lnSpc>
          <a:spcPct val="90000"/>
        </a:lnSpc>
        <a:spcBef>
          <a:spcPct val="0"/>
        </a:spcBef>
        <a:buNone/>
        <a:defRPr sz="20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6"/>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solidFill>
                  <a:prstClr val="black"/>
                </a:solidFill>
              </a:rPr>
              <a:t>NC Medicaid | PDM/CVO Solution Overview</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63774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l" defTabSz="685783"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48" indent="-233357" algn="l" defTabSz="685783"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Franklin Gothic Medium" panose="020B0603020102020204"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Franklin Gothic Medium" panose="020B0603020102020204" pitchFamily="34" charset="0"/>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9391"/>
            <a:ext cx="10515600" cy="334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933451"/>
            <a:ext cx="10515600" cy="5243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4"/>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NC Medicaid | PDM/CVO Solution Overview</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8155751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5" r:id="rId9"/>
    <p:sldLayoutId id="2147483696" r:id="rId10"/>
    <p:sldLayoutId id="2147483697" r:id="rId11"/>
    <p:sldLayoutId id="2147483698" r:id="rId12"/>
    <p:sldLayoutId id="2147483699" r:id="rId13"/>
    <p:sldLayoutId id="2147483700" r:id="rId14"/>
  </p:sldLayoutIdLst>
  <p:hf hdr="0" dt="0"/>
  <p:txStyles>
    <p:titleStyle>
      <a:lvl1pPr algn="l" defTabSz="685800" rtl="0" eaLnBrk="1" latinLnBrk="0" hangingPunct="1">
        <a:lnSpc>
          <a:spcPct val="90000"/>
        </a:lnSpc>
        <a:spcBef>
          <a:spcPct val="0"/>
        </a:spcBef>
        <a:buNone/>
        <a:defRPr sz="20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79391"/>
            <a:ext cx="10515600" cy="334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933451"/>
            <a:ext cx="10515600" cy="5243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4"/>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NC Medicaid | PDM/CVO Solution Overview</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2336829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1" r:id="rId9"/>
    <p:sldLayoutId id="2147483712" r:id="rId10"/>
    <p:sldLayoutId id="2147483713" r:id="rId11"/>
    <p:sldLayoutId id="2147483714" r:id="rId12"/>
    <p:sldLayoutId id="2147483715" r:id="rId13"/>
    <p:sldLayoutId id="2147483716" r:id="rId14"/>
  </p:sldLayoutIdLst>
  <p:hf hdr="0" dt="0"/>
  <p:txStyles>
    <p:titleStyle>
      <a:lvl1pPr algn="l" defTabSz="685800" rtl="0" eaLnBrk="1" latinLnBrk="0" hangingPunct="1">
        <a:lnSpc>
          <a:spcPct val="90000"/>
        </a:lnSpc>
        <a:spcBef>
          <a:spcPct val="0"/>
        </a:spcBef>
        <a:buNone/>
        <a:defRPr sz="20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ptionedtext.com/client/event.aspx?EventID=5357298&amp;CustomerID=290"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medicaid.ncdhhs.gov/PDM-CVO"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3271958" y="2375668"/>
            <a:ext cx="7601447" cy="946633"/>
          </a:xfrm>
        </p:spPr>
        <p:txBody>
          <a:bodyPr/>
          <a:lstStyle/>
          <a:p>
            <a:r>
              <a:rPr lang="en-US" sz="2400" b="1">
                <a:latin typeface="+mn-lt"/>
                <a:cs typeface="Arial"/>
              </a:rPr>
              <a:t>NC Department of Health and Human Services</a:t>
            </a:r>
            <a:br>
              <a:rPr lang="en-US" sz="2400" b="1">
                <a:latin typeface="+mn-lt"/>
                <a:cs typeface="Arial"/>
              </a:rPr>
            </a:br>
            <a:r>
              <a:rPr lang="en-US" sz="2400" b="1">
                <a:latin typeface="+mn-lt"/>
                <a:cs typeface="Arial"/>
              </a:rPr>
              <a:t>NC Medicaid </a:t>
            </a:r>
          </a:p>
        </p:txBody>
      </p:sp>
      <p:sp>
        <p:nvSpPr>
          <p:cNvPr id="11" name="Text Placeholder 9"/>
          <p:cNvSpPr>
            <a:spLocks noGrp="1"/>
          </p:cNvSpPr>
          <p:nvPr>
            <p:ph type="body" sz="quarter" idx="12"/>
          </p:nvPr>
        </p:nvSpPr>
        <p:spPr>
          <a:xfrm>
            <a:off x="5376066" y="4781222"/>
            <a:ext cx="1929301" cy="517578"/>
          </a:xfrm>
        </p:spPr>
        <p:txBody>
          <a:bodyPr>
            <a:normAutofit/>
          </a:bodyPr>
          <a:lstStyle/>
          <a:p>
            <a:r>
              <a:rPr lang="en-US" sz="1600" dirty="0">
                <a:highlight>
                  <a:srgbClr val="FFFFFF"/>
                </a:highlight>
                <a:latin typeface="+mn-lt"/>
              </a:rPr>
              <a:t>February 9, 2023</a:t>
            </a:r>
            <a:endParaRPr lang="en-US" dirty="0">
              <a:highlight>
                <a:srgbClr val="FFFFFF"/>
              </a:highlight>
            </a:endParaRPr>
          </a:p>
        </p:txBody>
      </p:sp>
      <p:sp>
        <p:nvSpPr>
          <p:cNvPr id="2" name="TextBox 1">
            <a:extLst>
              <a:ext uri="{FF2B5EF4-FFF2-40B4-BE49-F238E27FC236}">
                <a16:creationId xmlns:a16="http://schemas.microsoft.com/office/drawing/2014/main" id="{C12E6562-A471-40A0-9907-6F01E21E6E02}"/>
              </a:ext>
            </a:extLst>
          </p:cNvPr>
          <p:cNvSpPr txBox="1"/>
          <p:nvPr/>
        </p:nvSpPr>
        <p:spPr>
          <a:xfrm>
            <a:off x="3271958" y="3535699"/>
            <a:ext cx="8283937" cy="923330"/>
          </a:xfrm>
          <a:prstGeom prst="rect">
            <a:avLst/>
          </a:prstGeom>
          <a:noFill/>
        </p:spPr>
        <p:txBody>
          <a:bodyPr wrap="square" rtlCol="0">
            <a:spAutoFit/>
          </a:bodyPr>
          <a:lstStyle/>
          <a:p>
            <a:pPr>
              <a:defRPr/>
            </a:pPr>
            <a:r>
              <a:rPr lang="en-US" sz="1800" b="1">
                <a:latin typeface="+mn-lt"/>
                <a:cs typeface="Arial"/>
              </a:rPr>
              <a:t>Medicaid Enterprise Systems (MES)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Provider Data Management / Credentialing Verification Organization (PDM/CVO) </a:t>
            </a:r>
            <a:r>
              <a:rPr kumimoji="0" lang="en-US" sz="1800" i="0" u="none" strike="noStrike" kern="1200" cap="none" spc="0" normalizeH="0" baseline="0" noProof="0">
                <a:ln>
                  <a:noFill/>
                </a:ln>
                <a:solidFill>
                  <a:prstClr val="black"/>
                </a:solidFill>
                <a:effectLst/>
                <a:uLnTx/>
                <a:uFillTx/>
                <a:latin typeface="Arial"/>
                <a:ea typeface="+mn-ea"/>
                <a:cs typeface="+mn-cs"/>
              </a:rPr>
              <a:t>Module Overview</a:t>
            </a:r>
          </a:p>
        </p:txBody>
      </p:sp>
      <p:sp>
        <p:nvSpPr>
          <p:cNvPr id="3" name="Rectangle 2">
            <a:extLst>
              <a:ext uri="{FF2B5EF4-FFF2-40B4-BE49-F238E27FC236}">
                <a16:creationId xmlns:a16="http://schemas.microsoft.com/office/drawing/2014/main" id="{9065D41A-4A09-C3EC-9449-4D0D787DE1BB}"/>
              </a:ext>
            </a:extLst>
          </p:cNvPr>
          <p:cNvSpPr/>
          <p:nvPr/>
        </p:nvSpPr>
        <p:spPr>
          <a:xfrm>
            <a:off x="74292" y="4878492"/>
            <a:ext cx="3192086" cy="1661993"/>
          </a:xfrm>
          <a:prstGeom prst="rect">
            <a:avLst/>
          </a:prstGeom>
          <a:solidFill>
            <a:schemeClr val="bg1"/>
          </a:solidFill>
          <a:ln w="38100">
            <a:solidFill>
              <a:schemeClr val="accent5">
                <a:lumMod val="50000"/>
              </a:schemeClr>
            </a:solidFill>
          </a:ln>
        </p:spPr>
        <p:txBody>
          <a:bodyPr wrap="square">
            <a:spAutoFit/>
          </a:bodyPr>
          <a:lstStyle/>
          <a:p>
            <a:r>
              <a:rPr lang="en-US" sz="1600" b="1" dirty="0">
                <a:latin typeface="Calibri" panose="020F0502020204030204" pitchFamily="34" charset="0"/>
                <a:ea typeface="Calibri" panose="020F0502020204030204" pitchFamily="34" charset="0"/>
              </a:rPr>
              <a:t>RCC (Relay Conference Captioning)  </a:t>
            </a:r>
          </a:p>
          <a:p>
            <a:r>
              <a:rPr lang="en-US" sz="1600" dirty="0">
                <a:latin typeface="Calibri" panose="020F0502020204030204" pitchFamily="34" charset="0"/>
                <a:ea typeface="Calibri" panose="020F0502020204030204" pitchFamily="34" charset="0"/>
              </a:rPr>
              <a:t>Participants can access real-time captioning for this webinar here:</a:t>
            </a:r>
          </a:p>
          <a:p>
            <a:r>
              <a:rPr lang="en-US" sz="1800" u="sng" dirty="0">
                <a:solidFill>
                  <a:srgbClr val="0563C1"/>
                </a:solidFill>
                <a:effectLst/>
                <a:latin typeface="Calibri" panose="020F0502020204030204" pitchFamily="34" charset="0"/>
                <a:ea typeface="Calibri" panose="020F0502020204030204" pitchFamily="34" charset="0"/>
                <a:hlinkClick r:id="rId3"/>
              </a:rPr>
              <a:t>https://www.captionedtext.com/client/event.aspx?EventID=5357298&amp;CustomerID=290</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45F1DF3-6EBE-45EB-81AF-7B9880FE4E84}"/>
              </a:ext>
            </a:extLst>
          </p:cNvPr>
          <p:cNvSpPr/>
          <p:nvPr/>
        </p:nvSpPr>
        <p:spPr>
          <a:xfrm>
            <a:off x="0" y="3351210"/>
            <a:ext cx="12192000" cy="3472873"/>
          </a:xfrm>
          <a:prstGeom prst="rect">
            <a:avLst/>
          </a:prstGeom>
          <a:solidFill>
            <a:srgbClr val="E9F1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8E0EAF31-EB32-45C8-9D0B-3350ABBD0414}"/>
              </a:ext>
            </a:extLst>
          </p:cNvPr>
          <p:cNvSpPr/>
          <p:nvPr/>
        </p:nvSpPr>
        <p:spPr>
          <a:xfrm>
            <a:off x="5269345" y="718762"/>
            <a:ext cx="1653309" cy="1653309"/>
          </a:xfrm>
          <a:prstGeom prst="flowChartConnector">
            <a:avLst/>
          </a:prstGeom>
          <a:solidFill>
            <a:srgbClr val="1B3B61"/>
          </a:solidFill>
          <a:ln>
            <a:solidFill>
              <a:schemeClr val="tx1"/>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Provider Data Management/ Credentialing Verification Product Features</a:t>
            </a:r>
          </a:p>
        </p:txBody>
      </p:sp>
      <p:sp>
        <p:nvSpPr>
          <p:cNvPr id="20" name="Rectangle: Rounded Corners 19">
            <a:extLst>
              <a:ext uri="{FF2B5EF4-FFF2-40B4-BE49-F238E27FC236}">
                <a16:creationId xmlns:a16="http://schemas.microsoft.com/office/drawing/2014/main" id="{0B2C964C-75C4-4FDA-8AD8-7151D3B31B03}"/>
              </a:ext>
            </a:extLst>
          </p:cNvPr>
          <p:cNvSpPr/>
          <p:nvPr/>
        </p:nvSpPr>
        <p:spPr>
          <a:xfrm>
            <a:off x="250027" y="2538062"/>
            <a:ext cx="1211119" cy="1064491"/>
          </a:xfrm>
          <a:prstGeom prst="roundRect">
            <a:avLst/>
          </a:prstGeom>
          <a:solidFill>
            <a:srgbClr val="7089A2"/>
          </a:solidFill>
          <a:ln>
            <a:solidFill>
              <a:schemeClr val="tx1"/>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Provider Self-Service Portal</a:t>
            </a:r>
          </a:p>
        </p:txBody>
      </p:sp>
      <p:sp>
        <p:nvSpPr>
          <p:cNvPr id="21" name="Rectangle: Rounded Corners 20">
            <a:extLst>
              <a:ext uri="{FF2B5EF4-FFF2-40B4-BE49-F238E27FC236}">
                <a16:creationId xmlns:a16="http://schemas.microsoft.com/office/drawing/2014/main" id="{52BFA0C7-9106-47A6-8F60-857E57368921}"/>
              </a:ext>
            </a:extLst>
          </p:cNvPr>
          <p:cNvSpPr/>
          <p:nvPr/>
        </p:nvSpPr>
        <p:spPr>
          <a:xfrm>
            <a:off x="4473705" y="2538061"/>
            <a:ext cx="1211119" cy="1064491"/>
          </a:xfrm>
          <a:prstGeom prst="roundRect">
            <a:avLst/>
          </a:prstGeom>
          <a:solidFill>
            <a:srgbClr val="7089A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Call Center</a:t>
            </a:r>
          </a:p>
        </p:txBody>
      </p:sp>
      <p:sp>
        <p:nvSpPr>
          <p:cNvPr id="22" name="Rectangle: Rounded Corners 21">
            <a:extLst>
              <a:ext uri="{FF2B5EF4-FFF2-40B4-BE49-F238E27FC236}">
                <a16:creationId xmlns:a16="http://schemas.microsoft.com/office/drawing/2014/main" id="{B0FCDFF0-E638-41CB-90AB-4074A612FEF7}"/>
              </a:ext>
            </a:extLst>
          </p:cNvPr>
          <p:cNvSpPr/>
          <p:nvPr/>
        </p:nvSpPr>
        <p:spPr>
          <a:xfrm>
            <a:off x="2313806" y="2549566"/>
            <a:ext cx="1211119" cy="1064491"/>
          </a:xfrm>
          <a:prstGeom prst="roundRect">
            <a:avLst/>
          </a:prstGeom>
          <a:solidFill>
            <a:srgbClr val="7089A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Internal Portal</a:t>
            </a:r>
          </a:p>
        </p:txBody>
      </p:sp>
      <p:sp>
        <p:nvSpPr>
          <p:cNvPr id="23" name="Rectangle: Rounded Corners 22">
            <a:extLst>
              <a:ext uri="{FF2B5EF4-FFF2-40B4-BE49-F238E27FC236}">
                <a16:creationId xmlns:a16="http://schemas.microsoft.com/office/drawing/2014/main" id="{FB4D1B65-D4BB-44B5-84DB-0CC92F358283}"/>
              </a:ext>
            </a:extLst>
          </p:cNvPr>
          <p:cNvSpPr/>
          <p:nvPr/>
        </p:nvSpPr>
        <p:spPr>
          <a:xfrm>
            <a:off x="6587812" y="2538061"/>
            <a:ext cx="1211119" cy="1064491"/>
          </a:xfrm>
          <a:prstGeom prst="roundRect">
            <a:avLst/>
          </a:prstGeom>
          <a:solidFill>
            <a:srgbClr val="7089A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Administrative Functionality</a:t>
            </a:r>
          </a:p>
        </p:txBody>
      </p:sp>
      <p:sp>
        <p:nvSpPr>
          <p:cNvPr id="24" name="Rectangle: Rounded Corners 23">
            <a:extLst>
              <a:ext uri="{FF2B5EF4-FFF2-40B4-BE49-F238E27FC236}">
                <a16:creationId xmlns:a16="http://schemas.microsoft.com/office/drawing/2014/main" id="{3E3E3DD6-783D-4CA8-B57C-6CFD4CD922DE}"/>
              </a:ext>
            </a:extLst>
          </p:cNvPr>
          <p:cNvSpPr/>
          <p:nvPr/>
        </p:nvSpPr>
        <p:spPr>
          <a:xfrm>
            <a:off x="8612157" y="2549565"/>
            <a:ext cx="1250373" cy="1064491"/>
          </a:xfrm>
          <a:prstGeom prst="roundRect">
            <a:avLst/>
          </a:prstGeom>
          <a:solidFill>
            <a:srgbClr val="7089A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Credentialing Verification</a:t>
            </a:r>
          </a:p>
        </p:txBody>
      </p:sp>
      <p:sp>
        <p:nvSpPr>
          <p:cNvPr id="25" name="Rectangle: Rounded Corners 24">
            <a:extLst>
              <a:ext uri="{FF2B5EF4-FFF2-40B4-BE49-F238E27FC236}">
                <a16:creationId xmlns:a16="http://schemas.microsoft.com/office/drawing/2014/main" id="{373ADFE1-7EFD-4037-BF4E-90CFF6108162}"/>
              </a:ext>
            </a:extLst>
          </p:cNvPr>
          <p:cNvSpPr/>
          <p:nvPr/>
        </p:nvSpPr>
        <p:spPr>
          <a:xfrm>
            <a:off x="10710420" y="2538062"/>
            <a:ext cx="1231553" cy="1064491"/>
          </a:xfrm>
          <a:prstGeom prst="roundRect">
            <a:avLst/>
          </a:prstGeom>
          <a:solidFill>
            <a:srgbClr val="7089A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Credentialing Committee</a:t>
            </a:r>
          </a:p>
        </p:txBody>
      </p:sp>
      <p:cxnSp>
        <p:nvCxnSpPr>
          <p:cNvPr id="26" name="Connector: Elbow 25">
            <a:extLst>
              <a:ext uri="{FF2B5EF4-FFF2-40B4-BE49-F238E27FC236}">
                <a16:creationId xmlns:a16="http://schemas.microsoft.com/office/drawing/2014/main" id="{EAFDBB17-8A53-4498-B9C8-93AA46D97D4C}"/>
              </a:ext>
            </a:extLst>
          </p:cNvPr>
          <p:cNvCxnSpPr>
            <a:cxnSpLocks/>
            <a:stCxn id="19" idx="2"/>
            <a:endCxn id="20" idx="0"/>
          </p:cNvCxnSpPr>
          <p:nvPr/>
        </p:nvCxnSpPr>
        <p:spPr>
          <a:xfrm rot="10800000" flipV="1">
            <a:off x="855587" y="1545416"/>
            <a:ext cx="4413758" cy="992645"/>
          </a:xfrm>
          <a:prstGeom prst="bentConnector2">
            <a:avLst/>
          </a:prstGeom>
          <a:ln>
            <a:solidFill>
              <a:schemeClr val="tx1"/>
            </a:solidFill>
          </a:ln>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8AFEA2E6-E26E-427C-876F-4A30DC708E91}"/>
              </a:ext>
            </a:extLst>
          </p:cNvPr>
          <p:cNvCxnSpPr>
            <a:cxnSpLocks/>
            <a:endCxn id="25" idx="0"/>
          </p:cNvCxnSpPr>
          <p:nvPr/>
        </p:nvCxnSpPr>
        <p:spPr>
          <a:xfrm>
            <a:off x="6895797" y="1609347"/>
            <a:ext cx="4430400" cy="928715"/>
          </a:xfrm>
          <a:prstGeom prst="bentConnector2">
            <a:avLst/>
          </a:prstGeom>
          <a:ln>
            <a:solidFill>
              <a:schemeClr val="tx1"/>
            </a:solidFill>
          </a:ln>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9E9300A-3CE0-488A-8057-48E125D94FD7}"/>
              </a:ext>
            </a:extLst>
          </p:cNvPr>
          <p:cNvCxnSpPr>
            <a:cxnSpLocks/>
          </p:cNvCxnSpPr>
          <p:nvPr/>
        </p:nvCxnSpPr>
        <p:spPr>
          <a:xfrm flipV="1">
            <a:off x="2921779" y="1545415"/>
            <a:ext cx="0" cy="1006681"/>
          </a:xfrm>
          <a:prstGeom prst="line">
            <a:avLst/>
          </a:prstGeom>
          <a:ln>
            <a:solidFill>
              <a:schemeClr val="tx1"/>
            </a:solidFill>
          </a:ln>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graphicFrame>
        <p:nvGraphicFramePr>
          <p:cNvPr id="6" name="Table 6">
            <a:extLst>
              <a:ext uri="{FF2B5EF4-FFF2-40B4-BE49-F238E27FC236}">
                <a16:creationId xmlns:a16="http://schemas.microsoft.com/office/drawing/2014/main" id="{6918D3A5-8E29-453A-90AC-AB4E2B58FA21}"/>
              </a:ext>
            </a:extLst>
          </p:cNvPr>
          <p:cNvGraphicFramePr>
            <a:graphicFrameLocks noGrp="1"/>
          </p:cNvGraphicFramePr>
          <p:nvPr>
            <p:extLst>
              <p:ext uri="{D42A27DB-BD31-4B8C-83A1-F6EECF244321}">
                <p14:modId xmlns:p14="http://schemas.microsoft.com/office/powerpoint/2010/main" val="4230942392"/>
              </p:ext>
            </p:extLst>
          </p:nvPr>
        </p:nvGraphicFramePr>
        <p:xfrm>
          <a:off x="0" y="3523382"/>
          <a:ext cx="12192000" cy="3309875"/>
        </p:xfrm>
        <a:graphic>
          <a:graphicData uri="http://schemas.openxmlformats.org/drawingml/2006/table">
            <a:tbl>
              <a:tblPr firstRow="1" bandRow="1">
                <a:effectLst>
                  <a:outerShdw blurRad="50800" dist="50800" dir="5400000" algn="ctr" rotWithShape="0">
                    <a:srgbClr val="E9F1F6"/>
                  </a:outerShdw>
                </a:effectLst>
                <a:tableStyleId>{5C22544A-7EE6-4342-B048-85BDC9FD1C3A}</a:tableStyleId>
              </a:tblPr>
              <a:tblGrid>
                <a:gridCol w="2016295">
                  <a:extLst>
                    <a:ext uri="{9D8B030D-6E8A-4147-A177-3AD203B41FA5}">
                      <a16:colId xmlns:a16="http://schemas.microsoft.com/office/drawing/2014/main" val="2661011670"/>
                    </a:ext>
                  </a:extLst>
                </a:gridCol>
                <a:gridCol w="2166998">
                  <a:extLst>
                    <a:ext uri="{9D8B030D-6E8A-4147-A177-3AD203B41FA5}">
                      <a16:colId xmlns:a16="http://schemas.microsoft.com/office/drawing/2014/main" val="2218188881"/>
                    </a:ext>
                  </a:extLst>
                </a:gridCol>
                <a:gridCol w="2049695">
                  <a:extLst>
                    <a:ext uri="{9D8B030D-6E8A-4147-A177-3AD203B41FA5}">
                      <a16:colId xmlns:a16="http://schemas.microsoft.com/office/drawing/2014/main" val="1045761878"/>
                    </a:ext>
                  </a:extLst>
                </a:gridCol>
                <a:gridCol w="1895012">
                  <a:extLst>
                    <a:ext uri="{9D8B030D-6E8A-4147-A177-3AD203B41FA5}">
                      <a16:colId xmlns:a16="http://schemas.microsoft.com/office/drawing/2014/main" val="1426953874"/>
                    </a:ext>
                  </a:extLst>
                </a:gridCol>
                <a:gridCol w="2032000">
                  <a:extLst>
                    <a:ext uri="{9D8B030D-6E8A-4147-A177-3AD203B41FA5}">
                      <a16:colId xmlns:a16="http://schemas.microsoft.com/office/drawing/2014/main" val="648551975"/>
                    </a:ext>
                  </a:extLst>
                </a:gridCol>
                <a:gridCol w="2032000">
                  <a:extLst>
                    <a:ext uri="{9D8B030D-6E8A-4147-A177-3AD203B41FA5}">
                      <a16:colId xmlns:a16="http://schemas.microsoft.com/office/drawing/2014/main" val="2077040637"/>
                    </a:ext>
                  </a:extLst>
                </a:gridCol>
              </a:tblGrid>
              <a:tr h="3309875">
                <a:tc>
                  <a:txBody>
                    <a:bodyPr/>
                    <a:lstStyle/>
                    <a:p>
                      <a:pPr marL="171450" indent="-171450">
                        <a:buFont typeface="Arial" panose="020B0604020202020204" pitchFamily="34" charset="0"/>
                        <a:buChar char="•"/>
                      </a:pPr>
                      <a:endParaRPr lang="en-US" sz="1100" b="0">
                        <a:solidFill>
                          <a:schemeClr val="tx1"/>
                        </a:solidFill>
                      </a:endParaRPr>
                    </a:p>
                    <a:p>
                      <a:pPr marL="171450" indent="-171450">
                        <a:buFont typeface="Arial" panose="020B0604020202020204" pitchFamily="34" charset="0"/>
                        <a:buChar char="•"/>
                      </a:pPr>
                      <a:r>
                        <a:rPr lang="en-US" sz="1100" b="0">
                          <a:solidFill>
                            <a:schemeClr val="tx1"/>
                          </a:solidFill>
                        </a:rPr>
                        <a:t>Register Provider</a:t>
                      </a:r>
                    </a:p>
                    <a:p>
                      <a:pPr marL="0" indent="0">
                        <a:buFont typeface="Arial" panose="020B0604020202020204" pitchFamily="34" charset="0"/>
                        <a:buNone/>
                      </a:pPr>
                      <a:endParaRPr lang="en-US" sz="1100" b="0">
                        <a:solidFill>
                          <a:schemeClr val="tx1"/>
                        </a:solidFill>
                      </a:endParaRPr>
                    </a:p>
                    <a:p>
                      <a:pPr marL="171450" indent="-171450">
                        <a:buFont typeface="Arial" panose="020B0604020202020204" pitchFamily="34" charset="0"/>
                        <a:buChar char="•"/>
                      </a:pPr>
                      <a:r>
                        <a:rPr lang="en-US" sz="1100" b="0">
                          <a:solidFill>
                            <a:schemeClr val="tx1"/>
                          </a:solidFill>
                        </a:rPr>
                        <a:t>Submit Application </a:t>
                      </a:r>
                    </a:p>
                    <a:p>
                      <a:pPr marL="0" indent="0">
                        <a:buFont typeface="Arial" panose="020B0604020202020204" pitchFamily="34" charset="0"/>
                        <a:buNone/>
                      </a:pPr>
                      <a:endParaRPr lang="en-US" sz="1100" b="0">
                        <a:solidFill>
                          <a:schemeClr val="tx1"/>
                        </a:solidFill>
                      </a:endParaRPr>
                    </a:p>
                    <a:p>
                      <a:pPr marL="171450" indent="-171450">
                        <a:buFont typeface="Arial" panose="020B0604020202020204" pitchFamily="34" charset="0"/>
                        <a:buChar char="•"/>
                      </a:pPr>
                      <a:r>
                        <a:rPr lang="en-US" sz="1100" b="0">
                          <a:solidFill>
                            <a:schemeClr val="tx1"/>
                          </a:solidFill>
                        </a:rPr>
                        <a:t>Process Application Fees</a:t>
                      </a:r>
                    </a:p>
                    <a:p>
                      <a:pPr marL="0" indent="0">
                        <a:buFont typeface="Arial" panose="020B0604020202020204" pitchFamily="34" charset="0"/>
                        <a:buNone/>
                      </a:pPr>
                      <a:endParaRPr lang="en-US" sz="1100" b="0">
                        <a:solidFill>
                          <a:schemeClr val="tx1"/>
                        </a:solidFill>
                      </a:endParaRPr>
                    </a:p>
                    <a:p>
                      <a:pPr marL="171450" indent="-171450">
                        <a:buFont typeface="Arial" panose="020B0604020202020204" pitchFamily="34" charset="0"/>
                        <a:buChar char="•"/>
                      </a:pPr>
                      <a:r>
                        <a:rPr lang="en-US" sz="1100" b="0">
                          <a:solidFill>
                            <a:schemeClr val="tx1"/>
                          </a:solidFill>
                        </a:rPr>
                        <a:t>Accept Grievances &amp; Appeals</a:t>
                      </a:r>
                    </a:p>
                    <a:p>
                      <a:endParaRPr lang="en-US" b="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spcBef>
                          <a:spcPts val="0"/>
                        </a:spcBef>
                        <a:spcAft>
                          <a:spcPts val="600"/>
                        </a:spcAft>
                        <a:buFont typeface="Arial" panose="020B0604020202020204" pitchFamily="34" charset="0"/>
                        <a:buChar char="•"/>
                      </a:pPr>
                      <a:endParaRPr lang="en-US" sz="1100" b="0">
                        <a:solidFill>
                          <a:schemeClr val="tx1"/>
                        </a:solidFill>
                      </a:endParaRPr>
                    </a:p>
                    <a:p>
                      <a:pPr marL="171450" marR="0" lvl="0" indent="-171450">
                        <a:spcBef>
                          <a:spcPts val="0"/>
                        </a:spcBef>
                        <a:spcAft>
                          <a:spcPts val="600"/>
                        </a:spcAft>
                        <a:buFont typeface="Arial" panose="020B0604020202020204" pitchFamily="34" charset="0"/>
                        <a:buChar char="•"/>
                      </a:pPr>
                      <a:r>
                        <a:rPr lang="en-US" sz="1100" b="0">
                          <a:solidFill>
                            <a:schemeClr val="tx1"/>
                          </a:solidFill>
                        </a:rPr>
                        <a:t>Enroll and Disenroll </a:t>
                      </a:r>
                      <a:r>
                        <a:rPr lang="en-US" sz="1100" b="0" kern="1200">
                          <a:solidFill>
                            <a:schemeClr val="tx1"/>
                          </a:solidFill>
                          <a:latin typeface="+mn-lt"/>
                          <a:ea typeface="+mn-ea"/>
                          <a:cs typeface="+mn-cs"/>
                        </a:rPr>
                        <a:t>Provider</a:t>
                      </a:r>
                      <a:r>
                        <a:rPr lang="en-US" sz="1100" b="0">
                          <a:solidFill>
                            <a:schemeClr val="tx1"/>
                          </a:solidFill>
                        </a:rPr>
                        <a:t> </a:t>
                      </a:r>
                    </a:p>
                    <a:p>
                      <a:pPr marL="171450" marR="0" lvl="0" indent="-171450">
                        <a:spcBef>
                          <a:spcPts val="0"/>
                        </a:spcBef>
                        <a:spcAft>
                          <a:spcPts val="600"/>
                        </a:spcAft>
                        <a:buFont typeface="Arial" panose="020B0604020202020204" pitchFamily="34" charset="0"/>
                        <a:buChar char="•"/>
                      </a:pPr>
                      <a:r>
                        <a:rPr lang="en-US" sz="1100" b="0">
                          <a:solidFill>
                            <a:schemeClr val="tx1"/>
                          </a:solidFill>
                        </a:rPr>
                        <a:t>Inquire and Manage Provider Information </a:t>
                      </a:r>
                    </a:p>
                    <a:p>
                      <a:pPr marL="171450" marR="0" lvl="0" indent="-171450">
                        <a:spcBef>
                          <a:spcPts val="0"/>
                        </a:spcBef>
                        <a:spcAft>
                          <a:spcPts val="600"/>
                        </a:spcAft>
                        <a:buFont typeface="Arial" panose="020B0604020202020204" pitchFamily="34" charset="0"/>
                        <a:buChar char="•"/>
                      </a:pPr>
                      <a:r>
                        <a:rPr lang="en-US" sz="1100" b="0">
                          <a:solidFill>
                            <a:schemeClr val="tx1"/>
                          </a:solidFill>
                        </a:rPr>
                        <a:t>Manage Provider Communication &amp; Outreach </a:t>
                      </a:r>
                    </a:p>
                    <a:p>
                      <a:pPr marL="171450" marR="0" lvl="0" indent="-171450">
                        <a:spcBef>
                          <a:spcPts val="0"/>
                        </a:spcBef>
                        <a:spcAft>
                          <a:spcPts val="600"/>
                        </a:spcAft>
                        <a:buFont typeface="Arial" panose="020B0604020202020204" pitchFamily="34" charset="0"/>
                        <a:buChar char="•"/>
                      </a:pPr>
                      <a:r>
                        <a:rPr lang="en-US" sz="1100" b="0">
                          <a:solidFill>
                            <a:schemeClr val="tx1"/>
                          </a:solidFill>
                        </a:rPr>
                        <a:t>Batch upload of delegated providers</a:t>
                      </a:r>
                    </a:p>
                    <a:p>
                      <a:pPr marL="171450" marR="0" lvl="0" indent="-171450">
                        <a:spcBef>
                          <a:spcPts val="0"/>
                        </a:spcBef>
                        <a:spcAft>
                          <a:spcPts val="600"/>
                        </a:spcAft>
                        <a:buFont typeface="Arial" panose="020B0604020202020204" pitchFamily="34" charset="0"/>
                        <a:buChar char="•"/>
                      </a:pPr>
                      <a:r>
                        <a:rPr lang="en-US" sz="1100" b="0">
                          <a:solidFill>
                            <a:schemeClr val="tx1"/>
                          </a:solidFill>
                        </a:rPr>
                        <a:t>Manage Provider Grievances &amp; Appeals </a:t>
                      </a:r>
                    </a:p>
                    <a:p>
                      <a:pPr marL="171450" marR="0" lvl="0" indent="-171450">
                        <a:spcBef>
                          <a:spcPts val="0"/>
                        </a:spcBef>
                        <a:spcAft>
                          <a:spcPts val="600"/>
                        </a:spcAft>
                        <a:buFont typeface="Arial" panose="020B0604020202020204" pitchFamily="34" charset="0"/>
                        <a:buChar char="•"/>
                      </a:pPr>
                      <a:r>
                        <a:rPr lang="en-US" sz="1100" b="0">
                          <a:solidFill>
                            <a:schemeClr val="tx1"/>
                          </a:solidFill>
                        </a:rPr>
                        <a:t>Terminate Provider</a:t>
                      </a:r>
                    </a:p>
                    <a:p>
                      <a:endParaRPr lang="en-US" sz="1350" b="0" kern="1200">
                        <a:solidFill>
                          <a:schemeClr val="lt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685800" rtl="0" eaLnBrk="1" latinLnBrk="0" hangingPunct="1">
                        <a:spcBef>
                          <a:spcPts val="0"/>
                        </a:spcBef>
                        <a:spcAft>
                          <a:spcPts val="600"/>
                        </a:spcAft>
                        <a:buFont typeface="Arial" panose="020B0604020202020204" pitchFamily="34" charset="0"/>
                        <a:buChar char="•"/>
                      </a:pPr>
                      <a:endParaRPr lang="en-US" sz="1100" b="0" kern="1200">
                        <a:solidFill>
                          <a:schemeClr val="tx1"/>
                        </a:solidFill>
                        <a:latin typeface="+mn-lt"/>
                        <a:ea typeface="+mn-ea"/>
                        <a:cs typeface="+mn-cs"/>
                      </a:endParaRP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Interactive Voice Response System (IVRS) </a:t>
                      </a: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Customer Relationship Management (CRM) Tool </a:t>
                      </a: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Enrollment and Recredentialing Support </a:t>
                      </a:r>
                    </a:p>
                    <a:p>
                      <a:endParaRPr lang="en-US" b="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685800" rtl="0" eaLnBrk="1" latinLnBrk="0" hangingPunct="1">
                        <a:spcBef>
                          <a:spcPts val="0"/>
                        </a:spcBef>
                        <a:spcAft>
                          <a:spcPts val="600"/>
                        </a:spcAft>
                        <a:buFont typeface="Arial" panose="020B0604020202020204" pitchFamily="34" charset="0"/>
                        <a:buChar char="•"/>
                      </a:pPr>
                      <a:endParaRPr lang="en-US" sz="1100" b="0" kern="1200">
                        <a:solidFill>
                          <a:schemeClr val="tx1"/>
                        </a:solidFill>
                        <a:latin typeface="+mn-lt"/>
                        <a:ea typeface="+mn-ea"/>
                        <a:cs typeface="+mn-cs"/>
                      </a:endParaRP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Configure User Roles and Access Security</a:t>
                      </a: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Configure Business Rules </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Import and Export  Provider Data</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Perform Mass Updates</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Provide Directory Service (API) to MES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685800" rtl="0" eaLnBrk="1" latinLnBrk="0" hangingPunct="1">
                        <a:spcBef>
                          <a:spcPts val="0"/>
                        </a:spcBef>
                        <a:spcAft>
                          <a:spcPts val="600"/>
                        </a:spcAft>
                        <a:buFont typeface="Arial" panose="020B0604020202020204" pitchFamily="34" charset="0"/>
                        <a:buChar char="•"/>
                      </a:pPr>
                      <a:endParaRPr lang="en-US" sz="1100" b="0" kern="1200">
                        <a:solidFill>
                          <a:schemeClr val="tx1"/>
                        </a:solidFill>
                        <a:latin typeface="+mn-lt"/>
                        <a:ea typeface="+mn-ea"/>
                        <a:cs typeface="+mn-cs"/>
                      </a:endParaRP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Verify Primary Source </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Assess Risk</a:t>
                      </a: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Screen Provider  (Federal, State, &amp; External Databases)</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Manage Site Visit Data</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Manage Fingerprint</a:t>
                      </a:r>
                      <a:r>
                        <a:rPr lang="en-US" sz="1100" b="0" kern="1200" baseline="0">
                          <a:solidFill>
                            <a:schemeClr val="tx1"/>
                          </a:solidFill>
                          <a:latin typeface="+mn-lt"/>
                          <a:ea typeface="+mn-ea"/>
                          <a:cs typeface="+mn-cs"/>
                        </a:rPr>
                        <a:t> Check Data</a:t>
                      </a: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Assemble</a:t>
                      </a:r>
                      <a:r>
                        <a:rPr lang="en-US" sz="1100" b="0" kern="1200" baseline="0">
                          <a:solidFill>
                            <a:schemeClr val="tx1"/>
                          </a:solidFill>
                          <a:latin typeface="+mn-lt"/>
                          <a:ea typeface="+mn-ea"/>
                          <a:cs typeface="+mn-cs"/>
                        </a:rPr>
                        <a:t> Provider Profile </a:t>
                      </a:r>
                    </a:p>
                    <a:p>
                      <a:pPr marL="171450" marR="0" lvl="0" indent="-171450" algn="l" rtl="0" eaLnBrk="1" latinLnBrk="0" hangingPunct="1">
                        <a:spcBef>
                          <a:spcPts val="0"/>
                        </a:spcBef>
                        <a:spcAft>
                          <a:spcPts val="600"/>
                        </a:spcAft>
                        <a:buFont typeface="Arial" panose="020B0604020202020204" pitchFamily="34" charset="0"/>
                        <a:buChar char="•"/>
                      </a:pPr>
                      <a:r>
                        <a:rPr lang="en-US" sz="1100" b="0" kern="1200" baseline="0">
                          <a:solidFill>
                            <a:schemeClr val="tx1"/>
                          </a:solidFill>
                          <a:latin typeface="+mn-lt"/>
                          <a:ea typeface="+mn-ea"/>
                          <a:cs typeface="+mn-cs"/>
                        </a:rPr>
                        <a:t>Pre- and Post-delegation oversight</a:t>
                      </a:r>
                      <a:endParaRPr lang="en-US" sz="1100" b="0" kern="1200">
                        <a:solidFill>
                          <a:schemeClr val="tx1"/>
                        </a:solidFill>
                        <a:latin typeface="+mn-lt"/>
                        <a:ea typeface="+mn-ea"/>
                        <a:cs typeface="+mn-cs"/>
                      </a:endParaRPr>
                    </a:p>
                    <a:p>
                      <a:pPr marL="0" marR="0" lvl="0" indent="0" algn="l" defTabSz="685800" rtl="0" eaLnBrk="1" latinLnBrk="0" hangingPunct="1">
                        <a:spcBef>
                          <a:spcPts val="0"/>
                        </a:spcBef>
                        <a:spcAft>
                          <a:spcPts val="600"/>
                        </a:spcAft>
                        <a:buFont typeface="Arial" panose="020B0604020202020204" pitchFamily="34" charset="0"/>
                        <a:buNone/>
                      </a:pPr>
                      <a:endParaRPr lang="en-US" sz="1100" b="0" kern="1200">
                        <a:solidFill>
                          <a:schemeClr val="tx1"/>
                        </a:solidFill>
                        <a:latin typeface="+mn-lt"/>
                        <a:ea typeface="+mn-ea"/>
                        <a:cs typeface="+mn-cs"/>
                      </a:endParaRPr>
                    </a:p>
                    <a:p>
                      <a:endParaRPr lang="en-US" sz="1100" b="0" kern="120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685800" rtl="0" eaLnBrk="1" latinLnBrk="0" hangingPunct="1">
                        <a:spcBef>
                          <a:spcPts val="0"/>
                        </a:spcBef>
                        <a:spcAft>
                          <a:spcPts val="600"/>
                        </a:spcAft>
                        <a:buFont typeface="Arial" panose="020B0604020202020204" pitchFamily="34" charset="0"/>
                        <a:buChar char="•"/>
                      </a:pPr>
                      <a:endParaRPr lang="en-US" sz="1100" b="0" kern="1200">
                        <a:solidFill>
                          <a:schemeClr val="tx1"/>
                        </a:solidFill>
                        <a:latin typeface="+mn-lt"/>
                        <a:ea typeface="+mn-ea"/>
                        <a:cs typeface="+mn-cs"/>
                      </a:endParaRP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Download Provider Profile</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Update Provider Profile with Decision</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Notify Applicant of Decision</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Track Decision and Profile Histories</a:t>
                      </a:r>
                    </a:p>
                    <a:p>
                      <a:pPr marL="171450" marR="0" lvl="0" indent="-171450" algn="l" defTabSz="685800" rtl="0" eaLnBrk="1" latinLnBrk="0" hangingPunct="1">
                        <a:spcBef>
                          <a:spcPts val="0"/>
                        </a:spcBef>
                        <a:spcAft>
                          <a:spcPts val="600"/>
                        </a:spcAft>
                        <a:buFont typeface="Arial" panose="020B0604020202020204" pitchFamily="34" charset="0"/>
                        <a:buChar char="•"/>
                      </a:pPr>
                      <a:r>
                        <a:rPr lang="en-US" sz="1100" b="0" kern="1200">
                          <a:solidFill>
                            <a:schemeClr val="tx1"/>
                          </a:solidFill>
                          <a:latin typeface="+mn-lt"/>
                          <a:ea typeface="+mn-ea"/>
                          <a:cs typeface="+mn-cs"/>
                        </a:rPr>
                        <a:t>Manage Meeting Schedules, Agendas and Minutes</a:t>
                      </a:r>
                    </a:p>
                    <a:p>
                      <a:pPr marL="171450" indent="-171450">
                        <a:buFont typeface="Arial" panose="020B0604020202020204" pitchFamily="34" charset="0"/>
                        <a:buChar char="•"/>
                      </a:pPr>
                      <a:endParaRPr lang="en-US" sz="1100" b="0" kern="120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177065"/>
                  </a:ext>
                </a:extLst>
              </a:tr>
            </a:tbl>
          </a:graphicData>
        </a:graphic>
      </p:graphicFrame>
      <p:cxnSp>
        <p:nvCxnSpPr>
          <p:cNvPr id="48" name="Straight Connector 47">
            <a:extLst>
              <a:ext uri="{FF2B5EF4-FFF2-40B4-BE49-F238E27FC236}">
                <a16:creationId xmlns:a16="http://schemas.microsoft.com/office/drawing/2014/main" id="{3DEBEB78-B562-43F2-8FAD-A865E1A2F5FA}"/>
              </a:ext>
            </a:extLst>
          </p:cNvPr>
          <p:cNvCxnSpPr>
            <a:cxnSpLocks/>
          </p:cNvCxnSpPr>
          <p:nvPr/>
        </p:nvCxnSpPr>
        <p:spPr>
          <a:xfrm flipH="1" flipV="1">
            <a:off x="7169909" y="1609347"/>
            <a:ext cx="1" cy="940219"/>
          </a:xfrm>
          <a:prstGeom prst="line">
            <a:avLst/>
          </a:prstGeom>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sp>
        <p:nvSpPr>
          <p:cNvPr id="52" name="Footer Placeholder 4">
            <a:extLst>
              <a:ext uri="{FF2B5EF4-FFF2-40B4-BE49-F238E27FC236}">
                <a16:creationId xmlns:a16="http://schemas.microsoft.com/office/drawing/2014/main" id="{6D0EBA69-9771-4574-A2DE-D48AA9573F95}"/>
              </a:ext>
            </a:extLst>
          </p:cNvPr>
          <p:cNvSpPr>
            <a:spLocks noGrp="1"/>
          </p:cNvSpPr>
          <p:nvPr>
            <p:ph type="ftr" sz="quarter" idx="13"/>
          </p:nvPr>
        </p:nvSpPr>
        <p:spPr>
          <a:xfrm>
            <a:off x="-44284" y="6581916"/>
            <a:ext cx="2895505"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Franklin Gothic Demi Cond" panose="020B0706030402020204" pitchFamily="34" charset="0"/>
              </a:rPr>
              <a:t>NC Medicaid | PDM/CVO module </a:t>
            </a:r>
            <a:r>
              <a:rPr lang="en-US">
                <a:solidFill>
                  <a:prstClr val="black"/>
                </a:solidFill>
              </a:rPr>
              <a:t>OVERVIEW</a:t>
            </a:r>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27" name="TextBox 26">
            <a:extLst>
              <a:ext uri="{FF2B5EF4-FFF2-40B4-BE49-F238E27FC236}">
                <a16:creationId xmlns:a16="http://schemas.microsoft.com/office/drawing/2014/main" id="{A0F88A22-1AA1-445E-ABAD-F597FA3A5423}"/>
              </a:ext>
            </a:extLst>
          </p:cNvPr>
          <p:cNvSpPr txBox="1"/>
          <p:nvPr/>
        </p:nvSpPr>
        <p:spPr>
          <a:xfrm>
            <a:off x="-44284" y="55212"/>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PDM/CVO Module Introduction</a:t>
            </a:r>
          </a:p>
        </p:txBody>
      </p:sp>
      <p:sp>
        <p:nvSpPr>
          <p:cNvPr id="2" name="Slide Number Placeholder 1">
            <a:extLst>
              <a:ext uri="{FF2B5EF4-FFF2-40B4-BE49-F238E27FC236}">
                <a16:creationId xmlns:a16="http://schemas.microsoft.com/office/drawing/2014/main" id="{3C997C40-1A08-433F-BA0B-A715866167B2}"/>
              </a:ext>
            </a:extLst>
          </p:cNvPr>
          <p:cNvSpPr>
            <a:spLocks noGrp="1"/>
          </p:cNvSpPr>
          <p:nvPr>
            <p:ph type="sldNum" sz="quarter" idx="14"/>
          </p:nvPr>
        </p:nvSpPr>
        <p:spPr>
          <a:xfrm>
            <a:off x="11074401" y="6573308"/>
            <a:ext cx="752131" cy="284692"/>
          </a:xfrm>
        </p:spPr>
        <p:txBody>
          <a:bodyPr/>
          <a:lstStyle/>
          <a:p>
            <a:fld id="{11F27F3A-B3E9-41ED-AF8F-A365F10BB65F}" type="slidenum">
              <a:rPr lang="en-US" smtClean="0">
                <a:solidFill>
                  <a:prstClr val="black"/>
                </a:solidFill>
              </a:rPr>
              <a:pPr/>
              <a:t>10</a:t>
            </a:fld>
            <a:endParaRPr lang="en-US">
              <a:solidFill>
                <a:prstClr val="black"/>
              </a:solidFill>
            </a:endParaRPr>
          </a:p>
        </p:txBody>
      </p:sp>
      <p:cxnSp>
        <p:nvCxnSpPr>
          <p:cNvPr id="37" name="Straight Connector 36">
            <a:extLst>
              <a:ext uri="{FF2B5EF4-FFF2-40B4-BE49-F238E27FC236}">
                <a16:creationId xmlns:a16="http://schemas.microsoft.com/office/drawing/2014/main" id="{237761A3-BC93-4569-A56B-8F57E21C4C3B}"/>
              </a:ext>
            </a:extLst>
          </p:cNvPr>
          <p:cNvCxnSpPr>
            <a:cxnSpLocks/>
          </p:cNvCxnSpPr>
          <p:nvPr/>
        </p:nvCxnSpPr>
        <p:spPr>
          <a:xfrm flipV="1">
            <a:off x="9223867" y="1609347"/>
            <a:ext cx="0" cy="940220"/>
          </a:xfrm>
          <a:prstGeom prst="line">
            <a:avLst/>
          </a:prstGeom>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3B203AC-BD1D-401E-9F27-F40E86E8B492}"/>
              </a:ext>
            </a:extLst>
          </p:cNvPr>
          <p:cNvCxnSpPr>
            <a:cxnSpLocks/>
          </p:cNvCxnSpPr>
          <p:nvPr/>
        </p:nvCxnSpPr>
        <p:spPr>
          <a:xfrm flipV="1">
            <a:off x="5037776" y="1545415"/>
            <a:ext cx="0" cy="992646"/>
          </a:xfrm>
          <a:prstGeom prst="line">
            <a:avLst/>
          </a:prstGeom>
          <a:ln>
            <a:solidFill>
              <a:schemeClr val="tx1"/>
            </a:solidFill>
          </a:ln>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744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8" name="TextBox 7">
            <a:extLst>
              <a:ext uri="{FF2B5EF4-FFF2-40B4-BE49-F238E27FC236}">
                <a16:creationId xmlns:a16="http://schemas.microsoft.com/office/drawing/2014/main" id="{A559849B-1E1E-46EA-A2C4-75073704C7B9}"/>
              </a:ext>
            </a:extLst>
          </p:cNvPr>
          <p:cNvSpPr txBox="1"/>
          <p:nvPr/>
        </p:nvSpPr>
        <p:spPr>
          <a:xfrm>
            <a:off x="4458983" y="2763748"/>
            <a:ext cx="8137133" cy="66525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3200" b="1" i="0" u="none" strike="noStrike" kern="1200" cap="none" spc="0" normalizeH="0" baseline="0" noProof="0">
                <a:ln>
                  <a:noFill/>
                </a:ln>
                <a:solidFill>
                  <a:srgbClr val="1F497D">
                    <a:lumMod val="75000"/>
                  </a:srgbClr>
                </a:solidFill>
                <a:effectLst/>
                <a:uLnTx/>
                <a:uFillTx/>
                <a:latin typeface="Arial"/>
                <a:ea typeface="+mn-ea"/>
                <a:cs typeface="+mn-cs"/>
              </a:rPr>
              <a:t>PDM/CVO Module Implementation</a:t>
            </a:r>
            <a:endParaRPr kumimoji="0" lang="en-US" sz="3200" b="0" i="0" u="none" strike="noStrike" kern="1200" cap="none" spc="0" normalizeH="0" baseline="0" noProof="0">
              <a:ln>
                <a:noFill/>
              </a:ln>
              <a:solidFill>
                <a:srgbClr val="1F497D">
                  <a:lumMod val="75000"/>
                </a:srgbClr>
              </a:solidFill>
              <a:effectLst/>
              <a:uLnTx/>
              <a:uFillTx/>
              <a:latin typeface="Arial"/>
              <a:ea typeface="+mn-ea"/>
              <a:cs typeface="+mn-cs"/>
            </a:endParaRPr>
          </a:p>
        </p:txBody>
      </p:sp>
      <p:pic>
        <p:nvPicPr>
          <p:cNvPr id="4" name="Picture 3">
            <a:extLst>
              <a:ext uri="{FF2B5EF4-FFF2-40B4-BE49-F238E27FC236}">
                <a16:creationId xmlns:a16="http://schemas.microsoft.com/office/drawing/2014/main" id="{FA107498-F64E-4C0C-BD86-CAB9F53C97C7}"/>
              </a:ext>
            </a:extLst>
          </p:cNvPr>
          <p:cNvPicPr>
            <a:picLocks noChangeAspect="1"/>
          </p:cNvPicPr>
          <p:nvPr/>
        </p:nvPicPr>
        <p:blipFill>
          <a:blip r:embed="rId3"/>
          <a:stretch>
            <a:fillRect/>
          </a:stretch>
        </p:blipFill>
        <p:spPr>
          <a:xfrm>
            <a:off x="657548" y="2193122"/>
            <a:ext cx="2343477" cy="2143424"/>
          </a:xfrm>
          <a:prstGeom prst="rect">
            <a:avLst/>
          </a:prstGeom>
        </p:spPr>
      </p:pic>
      <p:sp>
        <p:nvSpPr>
          <p:cNvPr id="3" name="Footer Placeholder 2">
            <a:extLst>
              <a:ext uri="{FF2B5EF4-FFF2-40B4-BE49-F238E27FC236}">
                <a16:creationId xmlns:a16="http://schemas.microsoft.com/office/drawing/2014/main" id="{F28D6039-B2EA-4700-8C3E-BC579FB577F7}"/>
              </a:ext>
            </a:extLst>
          </p:cNvPr>
          <p:cNvSpPr>
            <a:spLocks noGrp="1"/>
          </p:cNvSpPr>
          <p:nvPr>
            <p:ph type="ftr" sz="quarter" idx="13"/>
          </p:nvPr>
        </p:nvSpPr>
        <p:spPr>
          <a:xfrm>
            <a:off x="0" y="6573308"/>
            <a:ext cx="10243961" cy="284692"/>
          </a:xfrm>
        </p:spPr>
        <p:txBody>
          <a:bodyPr/>
          <a:lstStyle/>
          <a:p>
            <a:r>
              <a:rPr lang="en-US"/>
              <a:t>NC Medicaid | PDM/CVO module Overview</a:t>
            </a:r>
          </a:p>
        </p:txBody>
      </p:sp>
    </p:spTree>
    <p:extLst>
      <p:ext uri="{BB962C8B-B14F-4D97-AF65-F5344CB8AC3E}">
        <p14:creationId xmlns:p14="http://schemas.microsoft.com/office/powerpoint/2010/main" val="102210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76EB51B-6E52-4701-397A-9B32B41E1E97}"/>
              </a:ext>
            </a:extLst>
          </p:cNvPr>
          <p:cNvSpPr>
            <a:spLocks noGrp="1"/>
          </p:cNvSpPr>
          <p:nvPr>
            <p:ph type="ftr" sz="quarter" idx="13"/>
          </p:nvPr>
        </p:nvSpPr>
        <p:spPr>
          <a:xfrm>
            <a:off x="0" y="6640079"/>
            <a:ext cx="2775098" cy="151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Franklin Gothic Demi Cond" panose="020B0706030402020204" pitchFamily="34" charset="0"/>
              </a:rPr>
              <a:t>NC Medicaid | PDM/CVO MODULE  Overview</a:t>
            </a:r>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6" name="Slide Number Placeholder 5">
            <a:extLst>
              <a:ext uri="{FF2B5EF4-FFF2-40B4-BE49-F238E27FC236}">
                <a16:creationId xmlns:a16="http://schemas.microsoft.com/office/drawing/2014/main" id="{1E05620C-44B9-5E5D-FCEA-07CF61014D10}"/>
              </a:ext>
            </a:extLst>
          </p:cNvPr>
          <p:cNvSpPr>
            <a:spLocks noGrp="1"/>
          </p:cNvSpPr>
          <p:nvPr>
            <p:ph type="sldNum" sz="quarter" idx="15"/>
          </p:nvPr>
        </p:nvSpPr>
        <p:spPr/>
        <p:txBody>
          <a:bodyPr/>
          <a:lstStyle/>
          <a:p>
            <a:fld id="{11F27F3A-B3E9-41ED-AF8F-A365F10BB65F}" type="slidenum">
              <a:rPr lang="en-US" smtClean="0"/>
              <a:pPr/>
              <a:t>12</a:t>
            </a:fld>
            <a:endParaRPr lang="en-US"/>
          </a:p>
        </p:txBody>
      </p:sp>
      <p:sp>
        <p:nvSpPr>
          <p:cNvPr id="77" name="TextBox 76">
            <a:extLst>
              <a:ext uri="{FF2B5EF4-FFF2-40B4-BE49-F238E27FC236}">
                <a16:creationId xmlns:a16="http://schemas.microsoft.com/office/drawing/2014/main" id="{20D3A76A-E7D7-42A8-8E2A-2DF38693D7DE}"/>
              </a:ext>
            </a:extLst>
          </p:cNvPr>
          <p:cNvSpPr txBox="1"/>
          <p:nvPr/>
        </p:nvSpPr>
        <p:spPr>
          <a:xfrm>
            <a:off x="0" y="-8410"/>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Implementation</a:t>
            </a:r>
          </a:p>
        </p:txBody>
      </p:sp>
      <p:sp>
        <p:nvSpPr>
          <p:cNvPr id="16" name="TextBox 15">
            <a:extLst>
              <a:ext uri="{FF2B5EF4-FFF2-40B4-BE49-F238E27FC236}">
                <a16:creationId xmlns:a16="http://schemas.microsoft.com/office/drawing/2014/main" id="{C8B2523F-AE1D-4BCD-9480-8387A68FF075}"/>
              </a:ext>
            </a:extLst>
          </p:cNvPr>
          <p:cNvSpPr txBox="1"/>
          <p:nvPr/>
        </p:nvSpPr>
        <p:spPr>
          <a:xfrm>
            <a:off x="136860" y="506769"/>
            <a:ext cx="9683001" cy="369332"/>
          </a:xfrm>
          <a:prstGeom prst="rect">
            <a:avLst/>
          </a:prstGeom>
          <a:noFill/>
        </p:spPr>
        <p:txBody>
          <a:bodyPr wrap="square" lIns="91440" tIns="45720" rIns="91440" bIns="45720" rtlCol="0" anchor="t">
            <a:spAutoFit/>
          </a:bodyPr>
          <a:lstStyle/>
          <a:p>
            <a:r>
              <a:rPr lang="en-US" b="1">
                <a:solidFill>
                  <a:srgbClr val="1E3E64"/>
                </a:solidFill>
                <a:ea typeface="+mn-lt"/>
                <a:cs typeface="+mn-lt"/>
              </a:rPr>
              <a:t>How will </a:t>
            </a:r>
            <a:r>
              <a:rPr lang="en-US" b="1">
                <a:solidFill>
                  <a:srgbClr val="1E3E64"/>
                </a:solidFill>
              </a:rPr>
              <a:t>NCDHHS acquire, test, and implement the new PDM/CVO module?</a:t>
            </a:r>
            <a:endParaRPr lang="en-US" b="1">
              <a:solidFill>
                <a:srgbClr val="1E3E64"/>
              </a:solidFill>
              <a:cs typeface="Arial"/>
            </a:endParaRPr>
          </a:p>
        </p:txBody>
      </p:sp>
      <p:graphicFrame>
        <p:nvGraphicFramePr>
          <p:cNvPr id="3" name="Diagram 2">
            <a:extLst>
              <a:ext uri="{FF2B5EF4-FFF2-40B4-BE49-F238E27FC236}">
                <a16:creationId xmlns:a16="http://schemas.microsoft.com/office/drawing/2014/main" id="{EDAA85AA-104F-4055-987E-56AFA3845B99}"/>
              </a:ext>
            </a:extLst>
          </p:cNvPr>
          <p:cNvGraphicFramePr/>
          <p:nvPr>
            <p:extLst>
              <p:ext uri="{D42A27DB-BD31-4B8C-83A1-F6EECF244321}">
                <p14:modId xmlns:p14="http://schemas.microsoft.com/office/powerpoint/2010/main" val="1142724193"/>
              </p:ext>
            </p:extLst>
          </p:nvPr>
        </p:nvGraphicFramePr>
        <p:xfrm>
          <a:off x="1254500" y="876101"/>
          <a:ext cx="9683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840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F89DB83-0B09-4895-A650-EAB92EF927CE}"/>
              </a:ext>
            </a:extLst>
          </p:cNvPr>
          <p:cNvSpPr>
            <a:spLocks noGrp="1"/>
          </p:cNvSpPr>
          <p:nvPr>
            <p:ph type="ftr" sz="quarter" idx="13"/>
          </p:nvPr>
        </p:nvSpPr>
        <p:spPr>
          <a:xfrm>
            <a:off x="-13534" y="6573308"/>
            <a:ext cx="10243961" cy="284692"/>
          </a:xfrm>
        </p:spPr>
        <p:txBody>
          <a:bodyPr/>
          <a:lstStyle/>
          <a:p>
            <a:r>
              <a:rPr lang="en-US"/>
              <a:t>NC Medicaid | PDM/CVO module Overview</a:t>
            </a:r>
          </a:p>
        </p:txBody>
      </p:sp>
      <p:sp>
        <p:nvSpPr>
          <p:cNvPr id="8" name="Slide Number Placeholder 7">
            <a:extLst>
              <a:ext uri="{FF2B5EF4-FFF2-40B4-BE49-F238E27FC236}">
                <a16:creationId xmlns:a16="http://schemas.microsoft.com/office/drawing/2014/main" id="{9D781CFF-03FC-46AE-9BED-FD82CB8D2CFE}"/>
              </a:ext>
            </a:extLst>
          </p:cNvPr>
          <p:cNvSpPr>
            <a:spLocks noGrp="1"/>
          </p:cNvSpPr>
          <p:nvPr>
            <p:ph type="sldNum" sz="quarter" idx="18"/>
          </p:nvPr>
        </p:nvSpPr>
        <p:spPr>
          <a:xfrm>
            <a:off x="11074401" y="6573308"/>
            <a:ext cx="752131" cy="284692"/>
          </a:xfrm>
        </p:spPr>
        <p:txBody>
          <a:bodyPr/>
          <a:lstStyle/>
          <a:p>
            <a:fld id="{11F27F3A-B3E9-41ED-AF8F-A365F10BB65F}" type="slidenum">
              <a:rPr lang="en-US" smtClean="0"/>
              <a:pPr/>
              <a:t>13</a:t>
            </a:fld>
            <a:endParaRPr lang="en-US"/>
          </a:p>
        </p:txBody>
      </p:sp>
      <p:sp>
        <p:nvSpPr>
          <p:cNvPr id="9" name="TextBox 8">
            <a:extLst>
              <a:ext uri="{FF2B5EF4-FFF2-40B4-BE49-F238E27FC236}">
                <a16:creationId xmlns:a16="http://schemas.microsoft.com/office/drawing/2014/main" id="{7A62D718-4255-4FE2-8C3A-9D1B3FF60CB8}"/>
              </a:ext>
            </a:extLst>
          </p:cNvPr>
          <p:cNvSpPr txBox="1"/>
          <p:nvPr/>
        </p:nvSpPr>
        <p:spPr>
          <a:xfrm>
            <a:off x="0" y="-8410"/>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 Implementation</a:t>
            </a:r>
          </a:p>
        </p:txBody>
      </p:sp>
      <p:sp>
        <p:nvSpPr>
          <p:cNvPr id="10" name="TextBox 9">
            <a:extLst>
              <a:ext uri="{FF2B5EF4-FFF2-40B4-BE49-F238E27FC236}">
                <a16:creationId xmlns:a16="http://schemas.microsoft.com/office/drawing/2014/main" id="{09D14C00-7B49-4AAF-BD2A-1A68DC570461}"/>
              </a:ext>
            </a:extLst>
          </p:cNvPr>
          <p:cNvSpPr txBox="1"/>
          <p:nvPr/>
        </p:nvSpPr>
        <p:spPr>
          <a:xfrm>
            <a:off x="-441789" y="649640"/>
            <a:ext cx="8628059" cy="646331"/>
          </a:xfrm>
          <a:prstGeom prst="rect">
            <a:avLst/>
          </a:prstGeom>
          <a:noFill/>
        </p:spPr>
        <p:txBody>
          <a:bodyPr wrap="square" lIns="91440" tIns="45720" rIns="91440" bIns="45720" rtlCol="0" anchor="t">
            <a:spAutoFit/>
          </a:bodyPr>
          <a:lstStyle/>
          <a:p>
            <a:pPr algn="ctr"/>
            <a:r>
              <a:rPr lang="en-US" b="1">
                <a:solidFill>
                  <a:srgbClr val="1E3E64"/>
                </a:solidFill>
                <a:ea typeface="+mn-lt"/>
                <a:cs typeface="+mn-lt"/>
              </a:rPr>
              <a:t>Expected changes for providers at PDM/CVO full implementation</a:t>
            </a:r>
          </a:p>
          <a:p>
            <a:endParaRPr lang="en-US" b="1">
              <a:ea typeface="+mn-lt"/>
              <a:cs typeface="+mn-lt"/>
            </a:endParaRPr>
          </a:p>
        </p:txBody>
      </p:sp>
      <p:sp>
        <p:nvSpPr>
          <p:cNvPr id="142" name="TextBox 141">
            <a:extLst>
              <a:ext uri="{FF2B5EF4-FFF2-40B4-BE49-F238E27FC236}">
                <a16:creationId xmlns:a16="http://schemas.microsoft.com/office/drawing/2014/main" id="{0639DA29-1F8C-416B-9386-0E4DB66EDBC6}"/>
              </a:ext>
            </a:extLst>
          </p:cNvPr>
          <p:cNvSpPr txBox="1"/>
          <p:nvPr/>
        </p:nvSpPr>
        <p:spPr>
          <a:xfrm>
            <a:off x="7597902" y="5832987"/>
            <a:ext cx="4130764" cy="461665"/>
          </a:xfrm>
          <a:prstGeom prst="rect">
            <a:avLst/>
          </a:prstGeom>
          <a:noFill/>
        </p:spPr>
        <p:txBody>
          <a:bodyPr wrap="square">
            <a:spAutoFit/>
          </a:bodyPr>
          <a:lstStyle/>
          <a:p>
            <a:pPr lvl="0"/>
            <a:r>
              <a:rPr lang="en-US" sz="1200">
                <a:ea typeface="+mn-lt"/>
                <a:cs typeface="+mn-lt"/>
              </a:rPr>
              <a:t>Collaborates with PDM/CVO vendor to resolve issues relating to service, data integrity, complaints, etc.</a:t>
            </a:r>
            <a:endParaRPr lang="en-US" sz="1200"/>
          </a:p>
        </p:txBody>
      </p:sp>
      <p:sp>
        <p:nvSpPr>
          <p:cNvPr id="204" name="TextBox 203">
            <a:extLst>
              <a:ext uri="{FF2B5EF4-FFF2-40B4-BE49-F238E27FC236}">
                <a16:creationId xmlns:a16="http://schemas.microsoft.com/office/drawing/2014/main" id="{327CC259-7A7B-4F4D-9A7A-059B99FEEE57}"/>
              </a:ext>
            </a:extLst>
          </p:cNvPr>
          <p:cNvSpPr txBox="1"/>
          <p:nvPr/>
        </p:nvSpPr>
        <p:spPr>
          <a:xfrm>
            <a:off x="7583082" y="1206493"/>
            <a:ext cx="4250545" cy="461665"/>
          </a:xfrm>
          <a:prstGeom prst="rect">
            <a:avLst/>
          </a:prstGeom>
          <a:noFill/>
        </p:spPr>
        <p:txBody>
          <a:bodyPr wrap="square">
            <a:spAutoFit/>
          </a:bodyPr>
          <a:lstStyle>
            <a:defPPr>
              <a:defRPr lang="en-US"/>
            </a:defPPr>
            <a:lvl1pPr lvl="0">
              <a:defRPr sz="1200" b="1">
                <a:ea typeface="+mn-lt"/>
                <a:cs typeface="+mn-lt"/>
              </a:defRPr>
            </a:lvl1pPr>
          </a:lstStyle>
          <a:p>
            <a:r>
              <a:rPr lang="en-US" b="0"/>
              <a:t>Collects all the information needed to meet credentialing standards for all state programs at one time</a:t>
            </a:r>
          </a:p>
        </p:txBody>
      </p:sp>
      <p:sp>
        <p:nvSpPr>
          <p:cNvPr id="205" name="TextBox 204">
            <a:extLst>
              <a:ext uri="{FF2B5EF4-FFF2-40B4-BE49-F238E27FC236}">
                <a16:creationId xmlns:a16="http://schemas.microsoft.com/office/drawing/2014/main" id="{E16AFA24-542A-453C-9F74-5C074B18BD2F}"/>
              </a:ext>
            </a:extLst>
          </p:cNvPr>
          <p:cNvSpPr txBox="1"/>
          <p:nvPr/>
        </p:nvSpPr>
        <p:spPr>
          <a:xfrm>
            <a:off x="7607354" y="1989837"/>
            <a:ext cx="4112887" cy="461665"/>
          </a:xfrm>
          <a:prstGeom prst="rect">
            <a:avLst/>
          </a:prstGeom>
          <a:noFill/>
        </p:spPr>
        <p:txBody>
          <a:bodyPr wrap="square">
            <a:spAutoFit/>
          </a:bodyPr>
          <a:lstStyle/>
          <a:p>
            <a:pPr lvl="0"/>
            <a:r>
              <a:rPr lang="en-US" sz="1200">
                <a:ea typeface="+mn-lt"/>
                <a:cs typeface="+mn-lt"/>
              </a:rPr>
              <a:t>Provides new user interface for the electronic enrollment process</a:t>
            </a:r>
            <a:endParaRPr lang="en-US" sz="1200"/>
          </a:p>
        </p:txBody>
      </p:sp>
      <p:sp>
        <p:nvSpPr>
          <p:cNvPr id="206" name="TextBox 205">
            <a:extLst>
              <a:ext uri="{FF2B5EF4-FFF2-40B4-BE49-F238E27FC236}">
                <a16:creationId xmlns:a16="http://schemas.microsoft.com/office/drawing/2014/main" id="{0CD2B57F-910D-45A7-B47F-A1597497D225}"/>
              </a:ext>
            </a:extLst>
          </p:cNvPr>
          <p:cNvSpPr txBox="1"/>
          <p:nvPr/>
        </p:nvSpPr>
        <p:spPr>
          <a:xfrm>
            <a:off x="7634766" y="2792308"/>
            <a:ext cx="4163320" cy="461665"/>
          </a:xfrm>
          <a:prstGeom prst="rect">
            <a:avLst/>
          </a:prstGeom>
          <a:noFill/>
        </p:spPr>
        <p:txBody>
          <a:bodyPr wrap="square">
            <a:spAutoFit/>
          </a:bodyPr>
          <a:lstStyle/>
          <a:p>
            <a:pPr lvl="0"/>
            <a:r>
              <a:rPr lang="en-US" sz="1200">
                <a:ea typeface="+mn-lt"/>
                <a:cs typeface="+mn-lt"/>
              </a:rPr>
              <a:t>Auto-populates information maintained in the PDM/CVO platform </a:t>
            </a:r>
          </a:p>
        </p:txBody>
      </p:sp>
      <p:sp>
        <p:nvSpPr>
          <p:cNvPr id="207" name="TextBox 206">
            <a:extLst>
              <a:ext uri="{FF2B5EF4-FFF2-40B4-BE49-F238E27FC236}">
                <a16:creationId xmlns:a16="http://schemas.microsoft.com/office/drawing/2014/main" id="{14007F7D-6810-4DF1-A98E-B4E138F67262}"/>
              </a:ext>
            </a:extLst>
          </p:cNvPr>
          <p:cNvSpPr txBox="1"/>
          <p:nvPr/>
        </p:nvSpPr>
        <p:spPr>
          <a:xfrm>
            <a:off x="7617948" y="3560556"/>
            <a:ext cx="4250668" cy="461665"/>
          </a:xfrm>
          <a:prstGeom prst="rect">
            <a:avLst/>
          </a:prstGeom>
          <a:noFill/>
        </p:spPr>
        <p:txBody>
          <a:bodyPr wrap="square">
            <a:spAutoFit/>
          </a:bodyPr>
          <a:lstStyle/>
          <a:p>
            <a:pPr lvl="0"/>
            <a:r>
              <a:rPr lang="en-US" sz="1200">
                <a:ea typeface="+mn-lt"/>
                <a:cs typeface="+mn-lt"/>
              </a:rPr>
              <a:t>Includes drop-down lists and look-ups to populate data elements for valid pre-determined choices</a:t>
            </a:r>
            <a:endParaRPr lang="en-US" sz="1200"/>
          </a:p>
        </p:txBody>
      </p:sp>
      <p:sp>
        <p:nvSpPr>
          <p:cNvPr id="208" name="TextBox 207">
            <a:extLst>
              <a:ext uri="{FF2B5EF4-FFF2-40B4-BE49-F238E27FC236}">
                <a16:creationId xmlns:a16="http://schemas.microsoft.com/office/drawing/2014/main" id="{F330FD90-8CDE-4DD7-810E-C4274A2B35B6}"/>
              </a:ext>
            </a:extLst>
          </p:cNvPr>
          <p:cNvSpPr txBox="1"/>
          <p:nvPr/>
        </p:nvSpPr>
        <p:spPr>
          <a:xfrm>
            <a:off x="7603632" y="4318162"/>
            <a:ext cx="4250545" cy="461665"/>
          </a:xfrm>
          <a:prstGeom prst="rect">
            <a:avLst/>
          </a:prstGeom>
          <a:noFill/>
        </p:spPr>
        <p:txBody>
          <a:bodyPr wrap="square">
            <a:spAutoFit/>
          </a:bodyPr>
          <a:lstStyle/>
          <a:p>
            <a:pPr lvl="0"/>
            <a:r>
              <a:rPr lang="en-US" sz="1200">
                <a:ea typeface="+mn-lt"/>
                <a:cs typeface="+mn-lt"/>
              </a:rPr>
              <a:t>Permits providers to continuously update information submitted through the PDM/CVO application</a:t>
            </a:r>
            <a:endParaRPr lang="en-US" sz="1200"/>
          </a:p>
        </p:txBody>
      </p:sp>
      <p:sp>
        <p:nvSpPr>
          <p:cNvPr id="209" name="TextBox 208">
            <a:extLst>
              <a:ext uri="{FF2B5EF4-FFF2-40B4-BE49-F238E27FC236}">
                <a16:creationId xmlns:a16="http://schemas.microsoft.com/office/drawing/2014/main" id="{2E668397-DFF0-47E5-AB7C-8E5C95B8AA51}"/>
              </a:ext>
            </a:extLst>
          </p:cNvPr>
          <p:cNvSpPr txBox="1"/>
          <p:nvPr/>
        </p:nvSpPr>
        <p:spPr>
          <a:xfrm>
            <a:off x="7617225" y="5061380"/>
            <a:ext cx="4517922" cy="461665"/>
          </a:xfrm>
          <a:prstGeom prst="rect">
            <a:avLst/>
          </a:prstGeom>
          <a:noFill/>
        </p:spPr>
        <p:txBody>
          <a:bodyPr wrap="square">
            <a:spAutoFit/>
          </a:bodyPr>
          <a:lstStyle/>
          <a:p>
            <a:pPr lvl="0"/>
            <a:r>
              <a:rPr lang="en-US" sz="1200">
                <a:ea typeface="+mn-lt"/>
                <a:cs typeface="+mn-lt"/>
              </a:rPr>
              <a:t>Helps providers track the status of their application for enrollment </a:t>
            </a:r>
            <a:endParaRPr lang="en-US" sz="1200"/>
          </a:p>
        </p:txBody>
      </p:sp>
      <p:sp>
        <p:nvSpPr>
          <p:cNvPr id="211" name="Rectangle: Rounded Corners 210">
            <a:extLst>
              <a:ext uri="{FF2B5EF4-FFF2-40B4-BE49-F238E27FC236}">
                <a16:creationId xmlns:a16="http://schemas.microsoft.com/office/drawing/2014/main" id="{C113FCCC-3557-45BE-A29B-A2793E4669E6}"/>
              </a:ext>
            </a:extLst>
          </p:cNvPr>
          <p:cNvSpPr/>
          <p:nvPr/>
        </p:nvSpPr>
        <p:spPr>
          <a:xfrm>
            <a:off x="411427" y="1313866"/>
            <a:ext cx="3844495" cy="2041825"/>
          </a:xfrm>
          <a:prstGeom prst="roundRect">
            <a:avLst/>
          </a:prstGeom>
          <a:noFill/>
          <a:ln>
            <a:solidFill>
              <a:srgbClr val="1E3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A469447E-8FEF-4893-B126-503429237230}"/>
              </a:ext>
            </a:extLst>
          </p:cNvPr>
          <p:cNvSpPr/>
          <p:nvPr/>
        </p:nvSpPr>
        <p:spPr>
          <a:xfrm>
            <a:off x="411427" y="1313867"/>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9CA56990-EEAC-449E-BC2B-2BCA9D057249}"/>
              </a:ext>
            </a:extLst>
          </p:cNvPr>
          <p:cNvSpPr/>
          <p:nvPr/>
        </p:nvSpPr>
        <p:spPr>
          <a:xfrm>
            <a:off x="489871" y="1398581"/>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id="{9AF09355-496E-4B4C-A11E-573D09F7FA57}"/>
              </a:ext>
            </a:extLst>
          </p:cNvPr>
          <p:cNvSpPr/>
          <p:nvPr/>
        </p:nvSpPr>
        <p:spPr>
          <a:xfrm>
            <a:off x="441316" y="3831079"/>
            <a:ext cx="3795882" cy="1997945"/>
          </a:xfrm>
          <a:prstGeom prst="roundRect">
            <a:avLst/>
          </a:prstGeom>
          <a:noFill/>
          <a:ln>
            <a:solidFill>
              <a:srgbClr val="1E3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id="{114DB884-79DB-483B-8E31-D671967CDD54}"/>
              </a:ext>
            </a:extLst>
          </p:cNvPr>
          <p:cNvSpPr/>
          <p:nvPr/>
        </p:nvSpPr>
        <p:spPr>
          <a:xfrm>
            <a:off x="441315" y="3825340"/>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30B8CC8C-B81A-4F23-AD06-10B2EBC89A58}"/>
              </a:ext>
            </a:extLst>
          </p:cNvPr>
          <p:cNvSpPr/>
          <p:nvPr/>
        </p:nvSpPr>
        <p:spPr>
          <a:xfrm>
            <a:off x="519759" y="3910054"/>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1" name="Straight Connector 1070">
            <a:extLst>
              <a:ext uri="{FF2B5EF4-FFF2-40B4-BE49-F238E27FC236}">
                <a16:creationId xmlns:a16="http://schemas.microsoft.com/office/drawing/2014/main" id="{8BFF0E40-263E-4AB7-A456-4D311B51B90A}"/>
              </a:ext>
            </a:extLst>
          </p:cNvPr>
          <p:cNvCxnSpPr>
            <a:cxnSpLocks/>
          </p:cNvCxnSpPr>
          <p:nvPr/>
        </p:nvCxnSpPr>
        <p:spPr>
          <a:xfrm>
            <a:off x="1012560" y="1754406"/>
            <a:ext cx="3224638" cy="0"/>
          </a:xfrm>
          <a:prstGeom prst="line">
            <a:avLst/>
          </a:prstGeom>
          <a:ln>
            <a:solidFill>
              <a:srgbClr val="1E3E6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39C013BE-C04F-4A2E-A5F9-3546C38D0F46}"/>
              </a:ext>
            </a:extLst>
          </p:cNvPr>
          <p:cNvCxnSpPr>
            <a:cxnSpLocks/>
          </p:cNvCxnSpPr>
          <p:nvPr/>
        </p:nvCxnSpPr>
        <p:spPr>
          <a:xfrm>
            <a:off x="1037534" y="4262645"/>
            <a:ext cx="3199664" cy="0"/>
          </a:xfrm>
          <a:prstGeom prst="line">
            <a:avLst/>
          </a:prstGeom>
          <a:ln>
            <a:solidFill>
              <a:srgbClr val="1E3E64"/>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4F9BA433-470C-4D4F-BCB3-5BE9B0CB0B51}"/>
              </a:ext>
            </a:extLst>
          </p:cNvPr>
          <p:cNvSpPr txBox="1"/>
          <p:nvPr/>
        </p:nvSpPr>
        <p:spPr>
          <a:xfrm>
            <a:off x="867864" y="1343660"/>
            <a:ext cx="2228667" cy="338554"/>
          </a:xfrm>
          <a:prstGeom prst="rect">
            <a:avLst/>
          </a:prstGeom>
          <a:noFill/>
        </p:spPr>
        <p:txBody>
          <a:bodyPr wrap="square">
            <a:spAutoFit/>
          </a:bodyPr>
          <a:lstStyle/>
          <a:p>
            <a:r>
              <a:rPr lang="en-US" sz="1600" b="1">
                <a:ea typeface="+mn-lt"/>
                <a:cs typeface="+mn-lt"/>
              </a:rPr>
              <a:t>   Notable Mentions</a:t>
            </a:r>
          </a:p>
        </p:txBody>
      </p:sp>
      <p:sp>
        <p:nvSpPr>
          <p:cNvPr id="255" name="TextBox 254">
            <a:extLst>
              <a:ext uri="{FF2B5EF4-FFF2-40B4-BE49-F238E27FC236}">
                <a16:creationId xmlns:a16="http://schemas.microsoft.com/office/drawing/2014/main" id="{79B5ED23-098B-4F71-9E56-D54A83BE5581}"/>
              </a:ext>
            </a:extLst>
          </p:cNvPr>
          <p:cNvSpPr txBox="1"/>
          <p:nvPr/>
        </p:nvSpPr>
        <p:spPr>
          <a:xfrm>
            <a:off x="1167466" y="3868779"/>
            <a:ext cx="3085573" cy="338554"/>
          </a:xfrm>
          <a:prstGeom prst="rect">
            <a:avLst/>
          </a:prstGeom>
          <a:noFill/>
        </p:spPr>
        <p:txBody>
          <a:bodyPr wrap="square">
            <a:spAutoFit/>
          </a:bodyPr>
          <a:lstStyle/>
          <a:p>
            <a:r>
              <a:rPr lang="en-US" sz="1600" b="1">
                <a:solidFill>
                  <a:srgbClr val="1E3E64"/>
                </a:solidFill>
                <a:ea typeface="+mn-lt"/>
                <a:cs typeface="+mn-lt"/>
              </a:rPr>
              <a:t>Communication</a:t>
            </a:r>
            <a:endParaRPr lang="en-US" sz="1600"/>
          </a:p>
        </p:txBody>
      </p:sp>
      <p:sp>
        <p:nvSpPr>
          <p:cNvPr id="267" name="TextBox 266">
            <a:extLst>
              <a:ext uri="{FF2B5EF4-FFF2-40B4-BE49-F238E27FC236}">
                <a16:creationId xmlns:a16="http://schemas.microsoft.com/office/drawing/2014/main" id="{EFFE7A6F-B261-4B4C-A843-06F7A4952E05}"/>
              </a:ext>
            </a:extLst>
          </p:cNvPr>
          <p:cNvSpPr txBox="1"/>
          <p:nvPr/>
        </p:nvSpPr>
        <p:spPr>
          <a:xfrm>
            <a:off x="504135" y="4728019"/>
            <a:ext cx="3670244" cy="646331"/>
          </a:xfrm>
          <a:prstGeom prst="rect">
            <a:avLst/>
          </a:prstGeom>
          <a:noFill/>
        </p:spPr>
        <p:txBody>
          <a:bodyPr wrap="square">
            <a:spAutoFit/>
          </a:bodyPr>
          <a:lstStyle/>
          <a:p>
            <a:pPr marL="171450" lvl="0" indent="-171450">
              <a:buFont typeface="Arial" panose="020B0604020202020204" pitchFamily="34" charset="0"/>
              <a:buChar char="•"/>
            </a:pPr>
            <a:r>
              <a:rPr lang="en-US" sz="1200"/>
              <a:t>Provider community will remain informed by way of webinars, arranging training and frequent communications.</a:t>
            </a:r>
          </a:p>
        </p:txBody>
      </p:sp>
      <p:sp>
        <p:nvSpPr>
          <p:cNvPr id="269" name="TextBox 268">
            <a:extLst>
              <a:ext uri="{FF2B5EF4-FFF2-40B4-BE49-F238E27FC236}">
                <a16:creationId xmlns:a16="http://schemas.microsoft.com/office/drawing/2014/main" id="{FF89717D-DB80-4A61-A7F5-BBB4C3470273}"/>
              </a:ext>
            </a:extLst>
          </p:cNvPr>
          <p:cNvSpPr txBox="1"/>
          <p:nvPr/>
        </p:nvSpPr>
        <p:spPr>
          <a:xfrm>
            <a:off x="428934" y="2106226"/>
            <a:ext cx="3885802"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200">
                <a:solidFill>
                  <a:srgbClr val="0E101A"/>
                </a:solidFill>
                <a:effectLst/>
              </a:rPr>
              <a:t>Upon implementing the PDM/CVO, all current recredentialing due dates will remain unchanged.</a:t>
            </a:r>
          </a:p>
          <a:p>
            <a:endParaRPr lang="en-US" sz="1200">
              <a:solidFill>
                <a:srgbClr val="0E101A"/>
              </a:solidFill>
              <a:effectLst/>
            </a:endParaRPr>
          </a:p>
          <a:p>
            <a:pPr marL="171450" indent="-171450">
              <a:buFont typeface="Arial" panose="020B0604020202020204" pitchFamily="34" charset="0"/>
              <a:buChar char="•"/>
            </a:pPr>
            <a:r>
              <a:rPr lang="en-US" sz="1200">
                <a:solidFill>
                  <a:srgbClr val="0E101A"/>
                </a:solidFill>
              </a:rPr>
              <a:t>The PDM/CVO will offer delegated credentialing to qualifying hospital systems.  </a:t>
            </a:r>
            <a:endParaRPr lang="en-US" sz="1200" b="1">
              <a:solidFill>
                <a:schemeClr val="tx1"/>
              </a:solidFill>
              <a:effectLst/>
            </a:endParaRPr>
          </a:p>
        </p:txBody>
      </p:sp>
      <p:grpSp>
        <p:nvGrpSpPr>
          <p:cNvPr id="228" name="Group 227">
            <a:extLst>
              <a:ext uri="{FF2B5EF4-FFF2-40B4-BE49-F238E27FC236}">
                <a16:creationId xmlns:a16="http://schemas.microsoft.com/office/drawing/2014/main" id="{7D1E3E9A-25FA-4CBA-BA4D-879AD0D57F3D}"/>
              </a:ext>
            </a:extLst>
          </p:cNvPr>
          <p:cNvGrpSpPr/>
          <p:nvPr/>
        </p:nvGrpSpPr>
        <p:grpSpPr>
          <a:xfrm>
            <a:off x="4795516" y="1116952"/>
            <a:ext cx="7054388" cy="5245629"/>
            <a:chOff x="4931281" y="1108074"/>
            <a:chExt cx="7054388" cy="5245629"/>
          </a:xfrm>
        </p:grpSpPr>
        <p:sp>
          <p:nvSpPr>
            <p:cNvPr id="12" name="Rectangle: Rounded Corners 11">
              <a:extLst>
                <a:ext uri="{FF2B5EF4-FFF2-40B4-BE49-F238E27FC236}">
                  <a16:creationId xmlns:a16="http://schemas.microsoft.com/office/drawing/2014/main" id="{94BB3773-F997-4648-AE30-FBEE12EB6DD0}"/>
                </a:ext>
              </a:extLst>
            </p:cNvPr>
            <p:cNvSpPr/>
            <p:nvPr/>
          </p:nvSpPr>
          <p:spPr>
            <a:xfrm>
              <a:off x="4931281" y="3217698"/>
              <a:ext cx="1660418" cy="1073521"/>
            </a:xfrm>
            <a:prstGeom prst="roundRect">
              <a:avLst>
                <a:gd name="adj" fmla="val 16667"/>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817F3FA9-D13F-45D9-B734-5D755F4E832E}"/>
                </a:ext>
              </a:extLst>
            </p:cNvPr>
            <p:cNvGrpSpPr/>
            <p:nvPr/>
          </p:nvGrpSpPr>
          <p:grpSpPr>
            <a:xfrm>
              <a:off x="7156429" y="5707372"/>
              <a:ext cx="4812963" cy="646331"/>
              <a:chOff x="306720" y="1284485"/>
              <a:chExt cx="4792133" cy="646331"/>
            </a:xfrm>
          </p:grpSpPr>
          <p:sp>
            <p:nvSpPr>
              <p:cNvPr id="123" name="Rectangle: Rounded Corners 122">
                <a:extLst>
                  <a:ext uri="{FF2B5EF4-FFF2-40B4-BE49-F238E27FC236}">
                    <a16:creationId xmlns:a16="http://schemas.microsoft.com/office/drawing/2014/main" id="{20667019-7BEF-43BC-A9EE-0962D537D5CA}"/>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E47C163-DCF9-448C-BFA8-2E66EF9A291D}"/>
                  </a:ext>
                </a:extLst>
              </p:cNvPr>
              <p:cNvGrpSpPr/>
              <p:nvPr/>
            </p:nvGrpSpPr>
            <p:grpSpPr>
              <a:xfrm>
                <a:off x="306720" y="1284485"/>
                <a:ext cx="601133" cy="646331"/>
                <a:chOff x="306720" y="1284485"/>
                <a:chExt cx="601133" cy="646331"/>
              </a:xfrm>
            </p:grpSpPr>
            <p:sp>
              <p:nvSpPr>
                <p:cNvPr id="125" name="Rectangle: Rounded Corners 124">
                  <a:extLst>
                    <a:ext uri="{FF2B5EF4-FFF2-40B4-BE49-F238E27FC236}">
                      <a16:creationId xmlns:a16="http://schemas.microsoft.com/office/drawing/2014/main" id="{50B96513-0C44-4810-8D08-84200F47E02E}"/>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96AB633-A124-4CA8-9B4F-F98F4E2770AF}"/>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Graphic 126" descr="Single gear outline">
                  <a:extLst>
                    <a:ext uri="{FF2B5EF4-FFF2-40B4-BE49-F238E27FC236}">
                      <a16:creationId xmlns:a16="http://schemas.microsoft.com/office/drawing/2014/main" id="{E6C0E6CB-9EDE-46F7-B0AF-10D8DAF8B1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grpSp>
          <p:nvGrpSpPr>
            <p:cNvPr id="167" name="Group 166">
              <a:extLst>
                <a:ext uri="{FF2B5EF4-FFF2-40B4-BE49-F238E27FC236}">
                  <a16:creationId xmlns:a16="http://schemas.microsoft.com/office/drawing/2014/main" id="{1FD983FF-B6FB-4F53-B842-41B785C331D3}"/>
                </a:ext>
              </a:extLst>
            </p:cNvPr>
            <p:cNvGrpSpPr/>
            <p:nvPr/>
          </p:nvGrpSpPr>
          <p:grpSpPr>
            <a:xfrm>
              <a:off x="7157676" y="1108074"/>
              <a:ext cx="4812963" cy="646331"/>
              <a:chOff x="306720" y="1284485"/>
              <a:chExt cx="4792133" cy="646331"/>
            </a:xfrm>
          </p:grpSpPr>
          <p:sp>
            <p:nvSpPr>
              <p:cNvPr id="168" name="Rectangle: Rounded Corners 167">
                <a:extLst>
                  <a:ext uri="{FF2B5EF4-FFF2-40B4-BE49-F238E27FC236}">
                    <a16:creationId xmlns:a16="http://schemas.microsoft.com/office/drawing/2014/main" id="{E2FA1052-0EF4-466C-A5C7-6377CE2F3D63}"/>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570D1030-CAB2-4DB8-B8F0-1CBCF22CF006}"/>
                  </a:ext>
                </a:extLst>
              </p:cNvPr>
              <p:cNvGrpSpPr/>
              <p:nvPr/>
            </p:nvGrpSpPr>
            <p:grpSpPr>
              <a:xfrm>
                <a:off x="306720" y="1284485"/>
                <a:ext cx="601133" cy="646331"/>
                <a:chOff x="306720" y="1284485"/>
                <a:chExt cx="601133" cy="646331"/>
              </a:xfrm>
            </p:grpSpPr>
            <p:sp>
              <p:nvSpPr>
                <p:cNvPr id="170" name="Rectangle: Rounded Corners 169">
                  <a:extLst>
                    <a:ext uri="{FF2B5EF4-FFF2-40B4-BE49-F238E27FC236}">
                      <a16:creationId xmlns:a16="http://schemas.microsoft.com/office/drawing/2014/main" id="{EB6112AC-6505-49E1-BA77-C49C5C0F7EEB}"/>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3AEFC7FE-7DAC-4764-B429-386F087C02B5}"/>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Graphic 171" descr="Single gear outline">
                  <a:extLst>
                    <a:ext uri="{FF2B5EF4-FFF2-40B4-BE49-F238E27FC236}">
                      <a16:creationId xmlns:a16="http://schemas.microsoft.com/office/drawing/2014/main" id="{38816364-4FC1-40C3-988C-73CD45AA8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grpSp>
          <p:nvGrpSpPr>
            <p:cNvPr id="173" name="Group 172">
              <a:extLst>
                <a:ext uri="{FF2B5EF4-FFF2-40B4-BE49-F238E27FC236}">
                  <a16:creationId xmlns:a16="http://schemas.microsoft.com/office/drawing/2014/main" id="{8DEE2EC7-F682-467B-9D02-8AC304BD638E}"/>
                </a:ext>
              </a:extLst>
            </p:cNvPr>
            <p:cNvGrpSpPr/>
            <p:nvPr/>
          </p:nvGrpSpPr>
          <p:grpSpPr>
            <a:xfrm>
              <a:off x="7156429" y="1890939"/>
              <a:ext cx="4812963" cy="646331"/>
              <a:chOff x="306720" y="1284485"/>
              <a:chExt cx="4792133" cy="646331"/>
            </a:xfrm>
          </p:grpSpPr>
          <p:sp>
            <p:nvSpPr>
              <p:cNvPr id="174" name="Rectangle: Rounded Corners 173">
                <a:extLst>
                  <a:ext uri="{FF2B5EF4-FFF2-40B4-BE49-F238E27FC236}">
                    <a16:creationId xmlns:a16="http://schemas.microsoft.com/office/drawing/2014/main" id="{EB111218-1A3E-43C6-9AF8-08B1831663A6}"/>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74F4750C-06DA-4321-A13F-E96133858C90}"/>
                  </a:ext>
                </a:extLst>
              </p:cNvPr>
              <p:cNvGrpSpPr/>
              <p:nvPr/>
            </p:nvGrpSpPr>
            <p:grpSpPr>
              <a:xfrm>
                <a:off x="306720" y="1284485"/>
                <a:ext cx="601133" cy="646331"/>
                <a:chOff x="306720" y="1284485"/>
                <a:chExt cx="601133" cy="646331"/>
              </a:xfrm>
            </p:grpSpPr>
            <p:sp>
              <p:nvSpPr>
                <p:cNvPr id="176" name="Rectangle: Rounded Corners 175">
                  <a:extLst>
                    <a:ext uri="{FF2B5EF4-FFF2-40B4-BE49-F238E27FC236}">
                      <a16:creationId xmlns:a16="http://schemas.microsoft.com/office/drawing/2014/main" id="{1BC79C82-5718-4CD1-9CD4-AC1AA6EA5683}"/>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560DA1FB-FD51-4032-9A39-293608E396CE}"/>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Graphic 177" descr="Single gear outline">
                  <a:extLst>
                    <a:ext uri="{FF2B5EF4-FFF2-40B4-BE49-F238E27FC236}">
                      <a16:creationId xmlns:a16="http://schemas.microsoft.com/office/drawing/2014/main" id="{822CF2E3-831C-47D8-A4D2-55CC1E94E7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grpSp>
          <p:nvGrpSpPr>
            <p:cNvPr id="179" name="Group 178">
              <a:extLst>
                <a:ext uri="{FF2B5EF4-FFF2-40B4-BE49-F238E27FC236}">
                  <a16:creationId xmlns:a16="http://schemas.microsoft.com/office/drawing/2014/main" id="{20DC7174-3199-4DB3-818C-3FAC30478384}"/>
                </a:ext>
              </a:extLst>
            </p:cNvPr>
            <p:cNvGrpSpPr/>
            <p:nvPr/>
          </p:nvGrpSpPr>
          <p:grpSpPr>
            <a:xfrm>
              <a:off x="7166786" y="2657885"/>
              <a:ext cx="4812963" cy="646331"/>
              <a:chOff x="306720" y="1284485"/>
              <a:chExt cx="4792133" cy="646331"/>
            </a:xfrm>
          </p:grpSpPr>
          <p:sp>
            <p:nvSpPr>
              <p:cNvPr id="180" name="Rectangle: Rounded Corners 179">
                <a:extLst>
                  <a:ext uri="{FF2B5EF4-FFF2-40B4-BE49-F238E27FC236}">
                    <a16:creationId xmlns:a16="http://schemas.microsoft.com/office/drawing/2014/main" id="{891DF508-C3C3-4F93-9DAC-3E9E99485F5D}"/>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0409FBEE-174B-4B39-829B-D50CA114CCBF}"/>
                  </a:ext>
                </a:extLst>
              </p:cNvPr>
              <p:cNvGrpSpPr/>
              <p:nvPr/>
            </p:nvGrpSpPr>
            <p:grpSpPr>
              <a:xfrm>
                <a:off x="306720" y="1284485"/>
                <a:ext cx="601133" cy="646331"/>
                <a:chOff x="306720" y="1284485"/>
                <a:chExt cx="601133" cy="646331"/>
              </a:xfrm>
            </p:grpSpPr>
            <p:sp>
              <p:nvSpPr>
                <p:cNvPr id="182" name="Rectangle: Rounded Corners 181">
                  <a:extLst>
                    <a:ext uri="{FF2B5EF4-FFF2-40B4-BE49-F238E27FC236}">
                      <a16:creationId xmlns:a16="http://schemas.microsoft.com/office/drawing/2014/main" id="{A94ED455-9584-4655-A0F0-6E7F1D333AEB}"/>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004F9C76-3DD1-4C5C-99DE-CF50577B7972}"/>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Single gear outline">
                  <a:extLst>
                    <a:ext uri="{FF2B5EF4-FFF2-40B4-BE49-F238E27FC236}">
                      <a16:creationId xmlns:a16="http://schemas.microsoft.com/office/drawing/2014/main" id="{6CEB9AAC-BE9B-4A1F-9B83-13CB20B18E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grpSp>
          <p:nvGrpSpPr>
            <p:cNvPr id="185" name="Group 184">
              <a:extLst>
                <a:ext uri="{FF2B5EF4-FFF2-40B4-BE49-F238E27FC236}">
                  <a16:creationId xmlns:a16="http://schemas.microsoft.com/office/drawing/2014/main" id="{719FA723-2896-4F48-A620-3D80B0ED705B}"/>
                </a:ext>
              </a:extLst>
            </p:cNvPr>
            <p:cNvGrpSpPr/>
            <p:nvPr/>
          </p:nvGrpSpPr>
          <p:grpSpPr>
            <a:xfrm>
              <a:off x="7172706" y="3431294"/>
              <a:ext cx="4812963" cy="646331"/>
              <a:chOff x="306720" y="1284485"/>
              <a:chExt cx="4792133" cy="646331"/>
            </a:xfrm>
          </p:grpSpPr>
          <p:sp>
            <p:nvSpPr>
              <p:cNvPr id="186" name="Rectangle: Rounded Corners 185">
                <a:extLst>
                  <a:ext uri="{FF2B5EF4-FFF2-40B4-BE49-F238E27FC236}">
                    <a16:creationId xmlns:a16="http://schemas.microsoft.com/office/drawing/2014/main" id="{BBDEDE9F-9F66-42C7-8B39-5A91C91849B8}"/>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EE523985-F74C-471E-8579-9AE806328EF3}"/>
                  </a:ext>
                </a:extLst>
              </p:cNvPr>
              <p:cNvGrpSpPr/>
              <p:nvPr/>
            </p:nvGrpSpPr>
            <p:grpSpPr>
              <a:xfrm>
                <a:off x="306720" y="1284485"/>
                <a:ext cx="601133" cy="646331"/>
                <a:chOff x="306720" y="1284485"/>
                <a:chExt cx="601133" cy="646331"/>
              </a:xfrm>
            </p:grpSpPr>
            <p:sp>
              <p:nvSpPr>
                <p:cNvPr id="188" name="Rectangle: Rounded Corners 187">
                  <a:extLst>
                    <a:ext uri="{FF2B5EF4-FFF2-40B4-BE49-F238E27FC236}">
                      <a16:creationId xmlns:a16="http://schemas.microsoft.com/office/drawing/2014/main" id="{AD3E9AE3-3072-41FB-9269-7D92A048AFF5}"/>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64382974-EA1B-4999-B625-D1A785722A1E}"/>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Graphic 189" descr="Single gear outline">
                  <a:extLst>
                    <a:ext uri="{FF2B5EF4-FFF2-40B4-BE49-F238E27FC236}">
                      <a16:creationId xmlns:a16="http://schemas.microsoft.com/office/drawing/2014/main" id="{34C80C82-AFDC-4515-899E-73820E79A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grpSp>
          <p:nvGrpSpPr>
            <p:cNvPr id="191" name="Group 190">
              <a:extLst>
                <a:ext uri="{FF2B5EF4-FFF2-40B4-BE49-F238E27FC236}">
                  <a16:creationId xmlns:a16="http://schemas.microsoft.com/office/drawing/2014/main" id="{A87712A1-BC7D-4088-BA6D-EAFB1DE6BD46}"/>
                </a:ext>
              </a:extLst>
            </p:cNvPr>
            <p:cNvGrpSpPr/>
            <p:nvPr/>
          </p:nvGrpSpPr>
          <p:grpSpPr>
            <a:xfrm>
              <a:off x="7166786" y="4201490"/>
              <a:ext cx="4812963" cy="646331"/>
              <a:chOff x="306720" y="1284485"/>
              <a:chExt cx="4792133" cy="646331"/>
            </a:xfrm>
          </p:grpSpPr>
          <p:sp>
            <p:nvSpPr>
              <p:cNvPr id="192" name="Rectangle: Rounded Corners 191">
                <a:extLst>
                  <a:ext uri="{FF2B5EF4-FFF2-40B4-BE49-F238E27FC236}">
                    <a16:creationId xmlns:a16="http://schemas.microsoft.com/office/drawing/2014/main" id="{84D6268F-4A1B-4218-96CE-1160FAC1382E}"/>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D467DE52-7E4C-40FB-932F-C90736551B81}"/>
                  </a:ext>
                </a:extLst>
              </p:cNvPr>
              <p:cNvGrpSpPr/>
              <p:nvPr/>
            </p:nvGrpSpPr>
            <p:grpSpPr>
              <a:xfrm>
                <a:off x="306720" y="1284485"/>
                <a:ext cx="601133" cy="646331"/>
                <a:chOff x="306720" y="1284485"/>
                <a:chExt cx="601133" cy="646331"/>
              </a:xfrm>
            </p:grpSpPr>
            <p:sp>
              <p:nvSpPr>
                <p:cNvPr id="194" name="Rectangle: Rounded Corners 193">
                  <a:extLst>
                    <a:ext uri="{FF2B5EF4-FFF2-40B4-BE49-F238E27FC236}">
                      <a16:creationId xmlns:a16="http://schemas.microsoft.com/office/drawing/2014/main" id="{0C71DD69-FA12-4212-8D44-AD1C03E30B1D}"/>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68B696FD-5C9F-45A9-8B77-01507E676095}"/>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Graphic 195" descr="Single gear outline">
                  <a:extLst>
                    <a:ext uri="{FF2B5EF4-FFF2-40B4-BE49-F238E27FC236}">
                      <a16:creationId xmlns:a16="http://schemas.microsoft.com/office/drawing/2014/main" id="{832BE74F-840B-4CB7-9B47-2D92D3F72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grpSp>
          <p:nvGrpSpPr>
            <p:cNvPr id="197" name="Group 196">
              <a:extLst>
                <a:ext uri="{FF2B5EF4-FFF2-40B4-BE49-F238E27FC236}">
                  <a16:creationId xmlns:a16="http://schemas.microsoft.com/office/drawing/2014/main" id="{7EA91043-E537-4245-BC95-3771FAB081C4}"/>
                </a:ext>
              </a:extLst>
            </p:cNvPr>
            <p:cNvGrpSpPr/>
            <p:nvPr/>
          </p:nvGrpSpPr>
          <p:grpSpPr>
            <a:xfrm>
              <a:off x="7166786" y="4967329"/>
              <a:ext cx="4812963" cy="646331"/>
              <a:chOff x="306720" y="1284485"/>
              <a:chExt cx="4792133" cy="646331"/>
            </a:xfrm>
          </p:grpSpPr>
          <p:sp>
            <p:nvSpPr>
              <p:cNvPr id="198" name="Rectangle: Rounded Corners 197">
                <a:extLst>
                  <a:ext uri="{FF2B5EF4-FFF2-40B4-BE49-F238E27FC236}">
                    <a16:creationId xmlns:a16="http://schemas.microsoft.com/office/drawing/2014/main" id="{BBD04E5D-30AF-4C6D-96F6-7267439E165A}"/>
                  </a:ext>
                </a:extLst>
              </p:cNvPr>
              <p:cNvSpPr/>
              <p:nvPr/>
            </p:nvSpPr>
            <p:spPr>
              <a:xfrm>
                <a:off x="736311" y="1284485"/>
                <a:ext cx="4362542" cy="6463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1037FA9F-B893-447D-9A69-4A86F8FB936E}"/>
                  </a:ext>
                </a:extLst>
              </p:cNvPr>
              <p:cNvGrpSpPr/>
              <p:nvPr/>
            </p:nvGrpSpPr>
            <p:grpSpPr>
              <a:xfrm>
                <a:off x="306720" y="1284485"/>
                <a:ext cx="601133" cy="646331"/>
                <a:chOff x="306720" y="1284485"/>
                <a:chExt cx="601133" cy="646331"/>
              </a:xfrm>
            </p:grpSpPr>
            <p:sp>
              <p:nvSpPr>
                <p:cNvPr id="200" name="Rectangle: Rounded Corners 199">
                  <a:extLst>
                    <a:ext uri="{FF2B5EF4-FFF2-40B4-BE49-F238E27FC236}">
                      <a16:creationId xmlns:a16="http://schemas.microsoft.com/office/drawing/2014/main" id="{10641D88-6820-422D-98BB-4E542FB7387A}"/>
                    </a:ext>
                  </a:extLst>
                </p:cNvPr>
                <p:cNvSpPr/>
                <p:nvPr/>
              </p:nvSpPr>
              <p:spPr>
                <a:xfrm>
                  <a:off x="306720" y="1284485"/>
                  <a:ext cx="601133" cy="646331"/>
                </a:xfrm>
                <a:prstGeom prst="roundRect">
                  <a:avLst/>
                </a:prstGeom>
                <a:solidFill>
                  <a:srgbClr val="D1EDF2"/>
                </a:solidFill>
                <a:ln>
                  <a:solidFill>
                    <a:schemeClr val="tx1"/>
                  </a:solid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B9D9C325-BB72-43AA-8FAD-DD1501E7AB91}"/>
                    </a:ext>
                  </a:extLst>
                </p:cNvPr>
                <p:cNvSpPr/>
                <p:nvPr/>
              </p:nvSpPr>
              <p:spPr>
                <a:xfrm>
                  <a:off x="385164" y="1369199"/>
                  <a:ext cx="444244" cy="444244"/>
                </a:xfrm>
                <a:prstGeom prst="rect">
                  <a:avLst/>
                </a:prstGeom>
                <a:solidFill>
                  <a:srgbClr val="1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2" name="Graphic 201" descr="Single gear outline">
                  <a:extLst>
                    <a:ext uri="{FF2B5EF4-FFF2-40B4-BE49-F238E27FC236}">
                      <a16:creationId xmlns:a16="http://schemas.microsoft.com/office/drawing/2014/main" id="{0592FE84-968B-4871-911D-94FC674FBD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09" y="1397259"/>
                  <a:ext cx="406464" cy="406464"/>
                </a:xfrm>
                <a:prstGeom prst="rect">
                  <a:avLst/>
                </a:prstGeom>
              </p:spPr>
            </p:pic>
          </p:grpSp>
        </p:grpSp>
        <p:cxnSp>
          <p:nvCxnSpPr>
            <p:cNvPr id="1050" name="Connector: Elbow 1049">
              <a:extLst>
                <a:ext uri="{FF2B5EF4-FFF2-40B4-BE49-F238E27FC236}">
                  <a16:creationId xmlns:a16="http://schemas.microsoft.com/office/drawing/2014/main" id="{A42A3333-730D-4072-BF97-A7C4B16BAF67}"/>
                </a:ext>
              </a:extLst>
            </p:cNvPr>
            <p:cNvCxnSpPr>
              <a:cxnSpLocks/>
              <a:endCxn id="170" idx="1"/>
            </p:cNvCxnSpPr>
            <p:nvPr/>
          </p:nvCxnSpPr>
          <p:spPr>
            <a:xfrm rot="5400000" flipH="1" flipV="1">
              <a:off x="5562544" y="1616561"/>
              <a:ext cx="1780452" cy="1409811"/>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9A084264-BDAD-4AB7-B292-3A3B46ABE4D3}"/>
                </a:ext>
              </a:extLst>
            </p:cNvPr>
            <p:cNvCxnSpPr>
              <a:cxnSpLocks/>
            </p:cNvCxnSpPr>
            <p:nvPr/>
          </p:nvCxnSpPr>
          <p:spPr>
            <a:xfrm flipV="1">
              <a:off x="5734750" y="5285889"/>
              <a:ext cx="1427671" cy="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Connector: Elbow 234">
              <a:extLst>
                <a:ext uri="{FF2B5EF4-FFF2-40B4-BE49-F238E27FC236}">
                  <a16:creationId xmlns:a16="http://schemas.microsoft.com/office/drawing/2014/main" id="{B25DF962-467D-4493-9378-997AAA6BAF0A}"/>
                </a:ext>
              </a:extLst>
            </p:cNvPr>
            <p:cNvCxnSpPr>
              <a:cxnSpLocks/>
            </p:cNvCxnSpPr>
            <p:nvPr/>
          </p:nvCxnSpPr>
          <p:spPr>
            <a:xfrm rot="10800000">
              <a:off x="5732804" y="4285456"/>
              <a:ext cx="1421679" cy="175829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5555A43-D3A9-401C-850A-BC00C7D55B5C}"/>
                </a:ext>
              </a:extLst>
            </p:cNvPr>
            <p:cNvCxnSpPr>
              <a:cxnSpLocks/>
            </p:cNvCxnSpPr>
            <p:nvPr/>
          </p:nvCxnSpPr>
          <p:spPr>
            <a:xfrm flipV="1">
              <a:off x="5734750" y="4549930"/>
              <a:ext cx="1427671" cy="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7ED0BAC5-99E1-4CBA-A5A2-7CB74DC21442}"/>
                </a:ext>
              </a:extLst>
            </p:cNvPr>
            <p:cNvCxnSpPr>
              <a:stCxn id="12" idx="3"/>
              <a:endCxn id="188" idx="1"/>
            </p:cNvCxnSpPr>
            <p:nvPr/>
          </p:nvCxnSpPr>
          <p:spPr>
            <a:xfrm>
              <a:off x="6591699" y="3754459"/>
              <a:ext cx="58100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9B01D63-4FB4-4B21-9141-E5DA4EFAD323}"/>
                </a:ext>
              </a:extLst>
            </p:cNvPr>
            <p:cNvCxnSpPr>
              <a:cxnSpLocks/>
            </p:cNvCxnSpPr>
            <p:nvPr/>
          </p:nvCxnSpPr>
          <p:spPr>
            <a:xfrm flipV="1">
              <a:off x="5734750" y="2205834"/>
              <a:ext cx="1427671" cy="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DCED2548-C2EF-4BEC-8ED0-C5981B436F42}"/>
                </a:ext>
              </a:extLst>
            </p:cNvPr>
            <p:cNvCxnSpPr>
              <a:cxnSpLocks/>
            </p:cNvCxnSpPr>
            <p:nvPr/>
          </p:nvCxnSpPr>
          <p:spPr>
            <a:xfrm flipV="1">
              <a:off x="5744998" y="2974638"/>
              <a:ext cx="1427671" cy="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2DA70619-079C-4145-92AD-C31209E58523}"/>
              </a:ext>
            </a:extLst>
          </p:cNvPr>
          <p:cNvSpPr txBox="1"/>
          <p:nvPr/>
        </p:nvSpPr>
        <p:spPr>
          <a:xfrm>
            <a:off x="4900132" y="3384252"/>
            <a:ext cx="1421680" cy="830997"/>
          </a:xfrm>
          <a:prstGeom prst="rect">
            <a:avLst/>
          </a:prstGeom>
          <a:noFill/>
        </p:spPr>
        <p:txBody>
          <a:bodyPr wrap="square" rtlCol="0">
            <a:spAutoFit/>
          </a:bodyPr>
          <a:lstStyle/>
          <a:p>
            <a:r>
              <a:rPr lang="en-US" sz="1600" b="1">
                <a:solidFill>
                  <a:srgbClr val="1E3E64"/>
                </a:solidFill>
                <a:ea typeface="+mn-lt"/>
                <a:cs typeface="+mn-lt"/>
              </a:rPr>
              <a:t>Single web – based application</a:t>
            </a:r>
          </a:p>
        </p:txBody>
      </p:sp>
      <p:cxnSp>
        <p:nvCxnSpPr>
          <p:cNvPr id="238" name="Straight Connector 237">
            <a:extLst>
              <a:ext uri="{FF2B5EF4-FFF2-40B4-BE49-F238E27FC236}">
                <a16:creationId xmlns:a16="http://schemas.microsoft.com/office/drawing/2014/main" id="{EE2BF007-3A16-43F0-A1A4-555B8FF6DF1E}"/>
              </a:ext>
            </a:extLst>
          </p:cNvPr>
          <p:cNvCxnSpPr/>
          <p:nvPr/>
        </p:nvCxnSpPr>
        <p:spPr>
          <a:xfrm>
            <a:off x="4551452" y="1116952"/>
            <a:ext cx="0" cy="5245629"/>
          </a:xfrm>
          <a:prstGeom prst="line">
            <a:avLst/>
          </a:prstGeom>
          <a:noFill/>
          <a:ln w="28575">
            <a:solidFill>
              <a:srgbClr val="1E3E64"/>
            </a:solidFill>
          </a:ln>
        </p:spPr>
        <p:style>
          <a:lnRef idx="2">
            <a:schemeClr val="accent1">
              <a:shade val="50000"/>
            </a:schemeClr>
          </a:lnRef>
          <a:fillRef idx="1">
            <a:schemeClr val="accent1"/>
          </a:fillRef>
          <a:effectRef idx="0">
            <a:schemeClr val="accent1"/>
          </a:effectRef>
          <a:fontRef idx="minor">
            <a:schemeClr val="lt1"/>
          </a:fontRef>
        </p:style>
      </p:cxnSp>
      <p:pic>
        <p:nvPicPr>
          <p:cNvPr id="81" name="Graphic 80" descr="Clipboard Badge outline">
            <a:extLst>
              <a:ext uri="{FF2B5EF4-FFF2-40B4-BE49-F238E27FC236}">
                <a16:creationId xmlns:a16="http://schemas.microsoft.com/office/drawing/2014/main" id="{4DA6AFC7-DA91-EE39-0D73-B6E07EC51B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393" y="1386560"/>
            <a:ext cx="456265" cy="456265"/>
          </a:xfrm>
          <a:prstGeom prst="rect">
            <a:avLst/>
          </a:prstGeom>
        </p:spPr>
      </p:pic>
      <p:pic>
        <p:nvPicPr>
          <p:cNvPr id="82" name="Graphic 81" descr="Marketing outline">
            <a:extLst>
              <a:ext uri="{FF2B5EF4-FFF2-40B4-BE49-F238E27FC236}">
                <a16:creationId xmlns:a16="http://schemas.microsoft.com/office/drawing/2014/main" id="{5645186B-D4E3-E999-029E-233645FCA6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600" y="3968616"/>
            <a:ext cx="372148" cy="372148"/>
          </a:xfrm>
          <a:prstGeom prst="rect">
            <a:avLst/>
          </a:prstGeom>
        </p:spPr>
      </p:pic>
    </p:spTree>
    <p:extLst>
      <p:ext uri="{BB962C8B-B14F-4D97-AF65-F5344CB8AC3E}">
        <p14:creationId xmlns:p14="http://schemas.microsoft.com/office/powerpoint/2010/main" val="338277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8" name="TextBox 7">
            <a:extLst>
              <a:ext uri="{FF2B5EF4-FFF2-40B4-BE49-F238E27FC236}">
                <a16:creationId xmlns:a16="http://schemas.microsoft.com/office/drawing/2014/main" id="{A559849B-1E1E-46EA-A2C4-75073704C7B9}"/>
              </a:ext>
            </a:extLst>
          </p:cNvPr>
          <p:cNvSpPr txBox="1"/>
          <p:nvPr/>
        </p:nvSpPr>
        <p:spPr>
          <a:xfrm>
            <a:off x="4458983" y="2763748"/>
            <a:ext cx="8137133" cy="66525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3200" b="1" i="0" u="none" strike="noStrike" kern="1200" cap="none" spc="0" normalizeH="0" baseline="0" noProof="0">
                <a:ln>
                  <a:noFill/>
                </a:ln>
                <a:solidFill>
                  <a:srgbClr val="1F497D">
                    <a:lumMod val="75000"/>
                  </a:srgbClr>
                </a:solidFill>
                <a:effectLst/>
                <a:uLnTx/>
                <a:uFillTx/>
                <a:latin typeface="Arial"/>
                <a:ea typeface="+mn-ea"/>
                <a:cs typeface="+mn-cs"/>
              </a:rPr>
              <a:t>Next Steps &amp; Communications</a:t>
            </a:r>
            <a:endParaRPr kumimoji="0" lang="en-US" sz="3200" b="0" i="0" u="none" strike="noStrike" kern="1200" cap="none" spc="0" normalizeH="0" baseline="0" noProof="0">
              <a:ln>
                <a:noFill/>
              </a:ln>
              <a:solidFill>
                <a:srgbClr val="1F497D">
                  <a:lumMod val="75000"/>
                </a:srgbClr>
              </a:solidFill>
              <a:effectLst/>
              <a:uLnTx/>
              <a:uFillTx/>
              <a:latin typeface="Arial"/>
              <a:ea typeface="+mn-ea"/>
              <a:cs typeface="+mn-cs"/>
            </a:endParaRPr>
          </a:p>
        </p:txBody>
      </p:sp>
      <p:pic>
        <p:nvPicPr>
          <p:cNvPr id="4" name="Picture 3">
            <a:extLst>
              <a:ext uri="{FF2B5EF4-FFF2-40B4-BE49-F238E27FC236}">
                <a16:creationId xmlns:a16="http://schemas.microsoft.com/office/drawing/2014/main" id="{FA107498-F64E-4C0C-BD86-CAB9F53C97C7}"/>
              </a:ext>
            </a:extLst>
          </p:cNvPr>
          <p:cNvPicPr>
            <a:picLocks noChangeAspect="1"/>
          </p:cNvPicPr>
          <p:nvPr/>
        </p:nvPicPr>
        <p:blipFill>
          <a:blip r:embed="rId3"/>
          <a:stretch>
            <a:fillRect/>
          </a:stretch>
        </p:blipFill>
        <p:spPr>
          <a:xfrm>
            <a:off x="657548" y="2193122"/>
            <a:ext cx="2343477" cy="2143424"/>
          </a:xfrm>
          <a:prstGeom prst="rect">
            <a:avLst/>
          </a:prstGeom>
        </p:spPr>
      </p:pic>
      <p:sp>
        <p:nvSpPr>
          <p:cNvPr id="3" name="Footer Placeholder 2">
            <a:extLst>
              <a:ext uri="{FF2B5EF4-FFF2-40B4-BE49-F238E27FC236}">
                <a16:creationId xmlns:a16="http://schemas.microsoft.com/office/drawing/2014/main" id="{6D28AF44-BBC7-4759-AA35-13C7C563D768}"/>
              </a:ext>
            </a:extLst>
          </p:cNvPr>
          <p:cNvSpPr>
            <a:spLocks noGrp="1"/>
          </p:cNvSpPr>
          <p:nvPr>
            <p:ph type="ftr" sz="quarter" idx="13"/>
          </p:nvPr>
        </p:nvSpPr>
        <p:spPr>
          <a:xfrm>
            <a:off x="0" y="6573308"/>
            <a:ext cx="10243961" cy="284692"/>
          </a:xfrm>
        </p:spPr>
        <p:txBody>
          <a:bodyPr/>
          <a:lstStyle/>
          <a:p>
            <a:r>
              <a:rPr lang="en-US"/>
              <a:t>NC Medicaid | PDM/CVO MODULE Overview</a:t>
            </a:r>
          </a:p>
        </p:txBody>
      </p:sp>
    </p:spTree>
    <p:extLst>
      <p:ext uri="{BB962C8B-B14F-4D97-AF65-F5344CB8AC3E}">
        <p14:creationId xmlns:p14="http://schemas.microsoft.com/office/powerpoint/2010/main" val="324510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76EB51B-6E52-4701-397A-9B32B41E1E97}"/>
              </a:ext>
            </a:extLst>
          </p:cNvPr>
          <p:cNvSpPr>
            <a:spLocks noGrp="1"/>
          </p:cNvSpPr>
          <p:nvPr>
            <p:ph type="ftr" sz="quarter" idx="13"/>
          </p:nvPr>
        </p:nvSpPr>
        <p:spPr>
          <a:xfrm>
            <a:off x="0" y="6573308"/>
            <a:ext cx="10243961"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Franklin Gothic Demi Cond" panose="020B0706030402020204" pitchFamily="34" charset="0"/>
              </a:rPr>
              <a:t>NC Medicaid | PDM/CVO </a:t>
            </a:r>
            <a:r>
              <a:rPr lang="en-US">
                <a:solidFill>
                  <a:prstClr val="black"/>
                </a:solidFill>
              </a:rPr>
              <a:t>MODULE</a:t>
            </a:r>
            <a:r>
              <a:rPr lang="en-US" sz="1000">
                <a:solidFill>
                  <a:prstClr val="black"/>
                </a:solidFill>
                <a:latin typeface="Franklin Gothic Demi Cond" panose="020B0706030402020204" pitchFamily="34" charset="0"/>
              </a:rPr>
              <a:t> Overview</a:t>
            </a:r>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6" name="Slide Number Placeholder 5">
            <a:extLst>
              <a:ext uri="{FF2B5EF4-FFF2-40B4-BE49-F238E27FC236}">
                <a16:creationId xmlns:a16="http://schemas.microsoft.com/office/drawing/2014/main" id="{1E05620C-44B9-5E5D-FCEA-07CF61014D10}"/>
              </a:ext>
            </a:extLst>
          </p:cNvPr>
          <p:cNvSpPr>
            <a:spLocks noGrp="1"/>
          </p:cNvSpPr>
          <p:nvPr>
            <p:ph type="sldNum" sz="quarter" idx="15"/>
          </p:nvPr>
        </p:nvSpPr>
        <p:spPr/>
        <p:txBody>
          <a:bodyPr/>
          <a:lstStyle/>
          <a:p>
            <a:fld id="{11F27F3A-B3E9-41ED-AF8F-A365F10BB65F}" type="slidenum">
              <a:rPr lang="en-US" smtClean="0"/>
              <a:pPr/>
              <a:t>15</a:t>
            </a:fld>
            <a:endParaRPr lang="en-US"/>
          </a:p>
        </p:txBody>
      </p:sp>
      <p:sp>
        <p:nvSpPr>
          <p:cNvPr id="77" name="TextBox 76">
            <a:extLst>
              <a:ext uri="{FF2B5EF4-FFF2-40B4-BE49-F238E27FC236}">
                <a16:creationId xmlns:a16="http://schemas.microsoft.com/office/drawing/2014/main" id="{20D3A76A-E7D7-42A8-8E2A-2DF38693D7DE}"/>
              </a:ext>
            </a:extLst>
          </p:cNvPr>
          <p:cNvSpPr txBox="1"/>
          <p:nvPr/>
        </p:nvSpPr>
        <p:spPr>
          <a:xfrm>
            <a:off x="0" y="-8410"/>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 Next Steps and Communications</a:t>
            </a:r>
          </a:p>
        </p:txBody>
      </p:sp>
      <p:sp>
        <p:nvSpPr>
          <p:cNvPr id="18" name="TextBox 17">
            <a:extLst>
              <a:ext uri="{FF2B5EF4-FFF2-40B4-BE49-F238E27FC236}">
                <a16:creationId xmlns:a16="http://schemas.microsoft.com/office/drawing/2014/main" id="{1A0D822D-D009-48F0-8F0A-1374F84BA4F8}"/>
              </a:ext>
            </a:extLst>
          </p:cNvPr>
          <p:cNvSpPr txBox="1"/>
          <p:nvPr/>
        </p:nvSpPr>
        <p:spPr>
          <a:xfrm>
            <a:off x="326097" y="976338"/>
            <a:ext cx="5435511" cy="2923877"/>
          </a:xfrm>
          <a:prstGeom prst="rect">
            <a:avLst/>
          </a:prstGeom>
          <a:noFill/>
          <a:effectLst>
            <a:softEdge rad="101600"/>
          </a:effectLst>
        </p:spPr>
        <p:txBody>
          <a:bodyPr wrap="square" lIns="91440" tIns="45720" rIns="91440" bIns="45720" rtlCol="0" anchor="t">
            <a:spAutoFit/>
          </a:bodyPr>
          <a:lstStyle/>
          <a:p>
            <a:pPr marR="0" lvl="0">
              <a:spcBef>
                <a:spcPts val="0"/>
              </a:spcBef>
              <a:spcAft>
                <a:spcPts val="2400"/>
              </a:spcAft>
              <a:tabLst>
                <a:tab pos="457200" algn="l"/>
              </a:tabLst>
            </a:pPr>
            <a:r>
              <a:rPr lang="en-US" b="1">
                <a:solidFill>
                  <a:srgbClr val="1E3E64"/>
                </a:solidFill>
              </a:rPr>
              <a:t>Next Steps: </a:t>
            </a:r>
          </a:p>
          <a:p>
            <a:pPr marR="0" lvl="0">
              <a:spcBef>
                <a:spcPts val="0"/>
              </a:spcBef>
              <a:spcAft>
                <a:spcPts val="2400"/>
              </a:spcAft>
              <a:tabLst>
                <a:tab pos="457200" algn="l"/>
              </a:tabLst>
            </a:pPr>
            <a:r>
              <a:rPr lang="en-US"/>
              <a:t>NCDHHS will engage in </a:t>
            </a:r>
            <a:r>
              <a:rPr lang="en-US" b="1">
                <a:solidFill>
                  <a:srgbClr val="1E3E64"/>
                </a:solidFill>
              </a:rPr>
              <a:t>provider-focused education </a:t>
            </a:r>
            <a:r>
              <a:rPr lang="en-US"/>
              <a:t>and </a:t>
            </a:r>
            <a:r>
              <a:rPr lang="en-US" b="1">
                <a:solidFill>
                  <a:srgbClr val="1E3E64"/>
                </a:solidFill>
              </a:rPr>
              <a:t>outreach</a:t>
            </a:r>
            <a:r>
              <a:rPr lang="en-US"/>
              <a:t> to help providers transition from the current Medicaid provider enrollment process to the transition period processes, and then to the entire centralized credentialing process under full implementation.</a:t>
            </a:r>
          </a:p>
          <a:p>
            <a:pPr marR="0" lvl="0">
              <a:spcBef>
                <a:spcPts val="0"/>
              </a:spcBef>
              <a:spcAft>
                <a:spcPts val="2400"/>
              </a:spcAft>
              <a:tabLst>
                <a:tab pos="457200" algn="l"/>
              </a:tabLst>
            </a:pPr>
            <a:endParaRPr lang="en-US"/>
          </a:p>
        </p:txBody>
      </p:sp>
      <p:cxnSp>
        <p:nvCxnSpPr>
          <p:cNvPr id="4" name="Straight Connector 3">
            <a:extLst>
              <a:ext uri="{FF2B5EF4-FFF2-40B4-BE49-F238E27FC236}">
                <a16:creationId xmlns:a16="http://schemas.microsoft.com/office/drawing/2014/main" id="{B463B49B-852A-423F-A3E5-21378D5CFEBA}"/>
              </a:ext>
            </a:extLst>
          </p:cNvPr>
          <p:cNvCxnSpPr>
            <a:cxnSpLocks/>
          </p:cNvCxnSpPr>
          <p:nvPr/>
        </p:nvCxnSpPr>
        <p:spPr>
          <a:xfrm>
            <a:off x="6117678" y="976338"/>
            <a:ext cx="13833" cy="2292935"/>
          </a:xfrm>
          <a:prstGeom prst="line">
            <a:avLst/>
          </a:prstGeom>
          <a:ln>
            <a:solidFill>
              <a:srgbClr val="1E3E6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D0E4CB-E639-4565-A3DC-CBC020C5F99B}"/>
              </a:ext>
            </a:extLst>
          </p:cNvPr>
          <p:cNvSpPr txBox="1"/>
          <p:nvPr/>
        </p:nvSpPr>
        <p:spPr>
          <a:xfrm>
            <a:off x="6351254" y="976338"/>
            <a:ext cx="5585671" cy="2923877"/>
          </a:xfrm>
          <a:prstGeom prst="rect">
            <a:avLst/>
          </a:prstGeom>
          <a:noFill/>
        </p:spPr>
        <p:txBody>
          <a:bodyPr wrap="square" lIns="91440" tIns="45720" rIns="91440" bIns="45720" anchor="t">
            <a:spAutoFit/>
          </a:bodyPr>
          <a:lstStyle/>
          <a:p>
            <a:pPr marR="0" lvl="0">
              <a:spcBef>
                <a:spcPts val="0"/>
              </a:spcBef>
              <a:spcAft>
                <a:spcPts val="2400"/>
              </a:spcAft>
              <a:tabLst>
                <a:tab pos="457200" algn="l"/>
              </a:tabLst>
            </a:pPr>
            <a:r>
              <a:rPr lang="en-US" b="1">
                <a:solidFill>
                  <a:srgbClr val="1E3E64"/>
                </a:solidFill>
              </a:rPr>
              <a:t>Communications include:</a:t>
            </a:r>
          </a:p>
          <a:p>
            <a:pPr marL="285750" indent="-285750">
              <a:spcAft>
                <a:spcPts val="600"/>
              </a:spcAft>
              <a:buFont typeface="Arial" panose="020B0604020202020204" pitchFamily="34" charset="0"/>
              <a:buChar char="•"/>
              <a:tabLst>
                <a:tab pos="457200" algn="l"/>
              </a:tabLst>
            </a:pPr>
            <a:r>
              <a:rPr lang="en-US"/>
              <a:t>Provider Association Webinars </a:t>
            </a:r>
            <a:endParaRPr lang="en-US">
              <a:cs typeface="Arial"/>
            </a:endParaRPr>
          </a:p>
          <a:p>
            <a:pPr marL="285750" marR="0" lvl="0" indent="-285750">
              <a:spcBef>
                <a:spcPts val="0"/>
              </a:spcBef>
              <a:spcAft>
                <a:spcPts val="600"/>
              </a:spcAft>
              <a:buFont typeface="Arial" panose="020B0604020202020204" pitchFamily="34" charset="0"/>
              <a:buChar char="•"/>
              <a:tabLst>
                <a:tab pos="457200" algn="l"/>
              </a:tabLst>
            </a:pPr>
            <a:r>
              <a:rPr lang="en-US"/>
              <a:t>Ongoing Stakeholder Meetings</a:t>
            </a:r>
            <a:endParaRPr lang="en-US">
              <a:cs typeface="Arial"/>
            </a:endParaRPr>
          </a:p>
          <a:p>
            <a:pPr marL="285750" marR="0" lvl="0" indent="-285750">
              <a:spcBef>
                <a:spcPts val="0"/>
              </a:spcBef>
              <a:spcAft>
                <a:spcPts val="600"/>
              </a:spcAft>
              <a:buFont typeface="Arial" panose="020B0604020202020204" pitchFamily="34" charset="0"/>
              <a:buChar char="•"/>
              <a:tabLst>
                <a:tab pos="457200" algn="l"/>
              </a:tabLst>
            </a:pPr>
            <a:r>
              <a:rPr lang="en-US"/>
              <a:t>Training</a:t>
            </a:r>
            <a:endParaRPr lang="en-US">
              <a:cs typeface="Arial"/>
            </a:endParaRPr>
          </a:p>
          <a:p>
            <a:pPr marL="285750" indent="-285750">
              <a:spcAft>
                <a:spcPts val="600"/>
              </a:spcAft>
              <a:buFont typeface="Arial" panose="020B0604020202020204" pitchFamily="34" charset="0"/>
              <a:buChar char="•"/>
              <a:tabLst>
                <a:tab pos="457200" algn="l"/>
              </a:tabLst>
            </a:pPr>
            <a:r>
              <a:rPr lang="en-US"/>
              <a:t>Outreach to enrolled providers, prospective providers, associations, and stakeholders </a:t>
            </a:r>
            <a:endParaRPr lang="en-US">
              <a:cs typeface="Arial"/>
            </a:endParaRPr>
          </a:p>
          <a:p>
            <a:pPr marL="285750" marR="0" lvl="0" indent="-285750">
              <a:spcBef>
                <a:spcPts val="0"/>
              </a:spcBef>
              <a:spcAft>
                <a:spcPts val="600"/>
              </a:spcAft>
              <a:buFont typeface="Arial" panose="020B0604020202020204" pitchFamily="34" charset="0"/>
              <a:buChar char="•"/>
              <a:tabLst>
                <a:tab pos="457200" algn="l"/>
              </a:tabLst>
            </a:pPr>
            <a:r>
              <a:rPr lang="en-US"/>
              <a:t>NC Medicaid website for updates: </a:t>
            </a:r>
            <a:r>
              <a:rPr lang="en-US">
                <a:hlinkClick r:id="rId3"/>
              </a:rPr>
              <a:t>https://medicaid.ncdhhs.gov/PDM-CVO</a:t>
            </a:r>
            <a:endParaRPr lang="en-US"/>
          </a:p>
        </p:txBody>
      </p:sp>
      <p:pic>
        <p:nvPicPr>
          <p:cNvPr id="14" name="Picture 3">
            <a:extLst>
              <a:ext uri="{FF2B5EF4-FFF2-40B4-BE49-F238E27FC236}">
                <a16:creationId xmlns:a16="http://schemas.microsoft.com/office/drawing/2014/main" id="{D9B6DCFC-6D77-4931-917D-568E0953061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148" y="2744729"/>
            <a:ext cx="7507288" cy="45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7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0C10-C15B-D3BA-08B6-ED8DF53F684A}"/>
              </a:ext>
            </a:extLst>
          </p:cNvPr>
          <p:cNvSpPr>
            <a:spLocks noGrp="1"/>
          </p:cNvSpPr>
          <p:nvPr>
            <p:ph type="title"/>
          </p:nvPr>
        </p:nvSpPr>
        <p:spPr/>
        <p:txBody>
          <a:bodyPr/>
          <a:lstStyle/>
          <a:p>
            <a:r>
              <a:rPr lang="en-US" sz="2800"/>
              <a:t>Questions</a:t>
            </a:r>
          </a:p>
        </p:txBody>
      </p:sp>
      <p:sp>
        <p:nvSpPr>
          <p:cNvPr id="5" name="Footer Placeholder 4">
            <a:extLst>
              <a:ext uri="{FF2B5EF4-FFF2-40B4-BE49-F238E27FC236}">
                <a16:creationId xmlns:a16="http://schemas.microsoft.com/office/drawing/2014/main" id="{05F8F05A-46DB-C427-1FA0-E243F7D36595}"/>
              </a:ext>
            </a:extLst>
          </p:cNvPr>
          <p:cNvSpPr>
            <a:spLocks noGrp="1"/>
          </p:cNvSpPr>
          <p:nvPr>
            <p:ph type="ftr" sz="quarter" idx="13"/>
          </p:nvPr>
        </p:nvSpPr>
        <p:spPr/>
        <p:txBody>
          <a:bodyPr/>
          <a:lstStyle/>
          <a:p>
            <a:r>
              <a:rPr lang="en-US"/>
              <a:t>NC Medicaid | PDM/CVO Solution Overview</a:t>
            </a:r>
          </a:p>
        </p:txBody>
      </p:sp>
      <p:sp>
        <p:nvSpPr>
          <p:cNvPr id="6" name="Slide Number Placeholder 5">
            <a:extLst>
              <a:ext uri="{FF2B5EF4-FFF2-40B4-BE49-F238E27FC236}">
                <a16:creationId xmlns:a16="http://schemas.microsoft.com/office/drawing/2014/main" id="{CF8BBC4F-6FBF-1E43-6054-1D0A32ACCBCC}"/>
              </a:ext>
            </a:extLst>
          </p:cNvPr>
          <p:cNvSpPr>
            <a:spLocks noGrp="1"/>
          </p:cNvSpPr>
          <p:nvPr>
            <p:ph type="sldNum" sz="quarter" idx="15"/>
          </p:nvPr>
        </p:nvSpPr>
        <p:spPr/>
        <p:txBody>
          <a:bodyPr/>
          <a:lstStyle/>
          <a:p>
            <a:fld id="{11F27F3A-B3E9-41ED-AF8F-A365F10BB65F}" type="slidenum">
              <a:rPr lang="en-US" smtClean="0"/>
              <a:pPr/>
              <a:t>16</a:t>
            </a:fld>
            <a:endParaRPr lang="en-US"/>
          </a:p>
        </p:txBody>
      </p:sp>
      <p:pic>
        <p:nvPicPr>
          <p:cNvPr id="1026" name="Picture 2" descr="The Importance Of Asking Questions - Oxford Projects">
            <a:extLst>
              <a:ext uri="{FF2B5EF4-FFF2-40B4-BE49-F238E27FC236}">
                <a16:creationId xmlns:a16="http://schemas.microsoft.com/office/drawing/2014/main" id="{96929F4B-F8C1-4CBD-A52C-FADD0C7A46A3}"/>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915920" y="1441450"/>
            <a:ext cx="636016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4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graphicFrame>
        <p:nvGraphicFramePr>
          <p:cNvPr id="3" name="Table 3">
            <a:extLst>
              <a:ext uri="{FF2B5EF4-FFF2-40B4-BE49-F238E27FC236}">
                <a16:creationId xmlns:a16="http://schemas.microsoft.com/office/drawing/2014/main" id="{5BF335B6-5B6E-4708-B1E7-34BAC5B5AC6B}"/>
              </a:ext>
            </a:extLst>
          </p:cNvPr>
          <p:cNvGraphicFramePr>
            <a:graphicFrameLocks noGrp="1"/>
          </p:cNvGraphicFramePr>
          <p:nvPr>
            <p:extLst>
              <p:ext uri="{D42A27DB-BD31-4B8C-83A1-F6EECF244321}">
                <p14:modId xmlns:p14="http://schemas.microsoft.com/office/powerpoint/2010/main" val="991663308"/>
              </p:ext>
            </p:extLst>
          </p:nvPr>
        </p:nvGraphicFramePr>
        <p:xfrm>
          <a:off x="1191490" y="726440"/>
          <a:ext cx="9809019" cy="4942840"/>
        </p:xfrm>
        <a:graphic>
          <a:graphicData uri="http://schemas.openxmlformats.org/drawingml/2006/table">
            <a:tbl>
              <a:tblPr firstRow="1" bandRow="1">
                <a:tableStyleId>{F2DE63D5-997A-4646-A377-4702673A728D}</a:tableStyleId>
              </a:tblPr>
              <a:tblGrid>
                <a:gridCol w="3269673">
                  <a:extLst>
                    <a:ext uri="{9D8B030D-6E8A-4147-A177-3AD203B41FA5}">
                      <a16:colId xmlns:a16="http://schemas.microsoft.com/office/drawing/2014/main" val="2119882430"/>
                    </a:ext>
                  </a:extLst>
                </a:gridCol>
                <a:gridCol w="3634213">
                  <a:extLst>
                    <a:ext uri="{9D8B030D-6E8A-4147-A177-3AD203B41FA5}">
                      <a16:colId xmlns:a16="http://schemas.microsoft.com/office/drawing/2014/main" val="2396773294"/>
                    </a:ext>
                  </a:extLst>
                </a:gridCol>
                <a:gridCol w="2905133">
                  <a:extLst>
                    <a:ext uri="{9D8B030D-6E8A-4147-A177-3AD203B41FA5}">
                      <a16:colId xmlns:a16="http://schemas.microsoft.com/office/drawing/2014/main" val="2341910267"/>
                    </a:ext>
                  </a:extLst>
                </a:gridCol>
              </a:tblGrid>
              <a:tr h="370840">
                <a:tc>
                  <a:txBody>
                    <a:bodyPr/>
                    <a:lstStyle/>
                    <a:p>
                      <a:r>
                        <a:rPr lang="en-US" sz="1800"/>
                        <a:t>Agenda Item</a:t>
                      </a:r>
                    </a:p>
                  </a:txBody>
                  <a:tcPr/>
                </a:tc>
                <a:tc>
                  <a:txBody>
                    <a:bodyPr/>
                    <a:lstStyle/>
                    <a:p>
                      <a:pPr marL="0" algn="l" defTabSz="685800" rtl="0" eaLnBrk="1" latinLnBrk="0" hangingPunct="1"/>
                      <a:r>
                        <a:rPr lang="en-US" sz="1800" b="1" kern="1200">
                          <a:solidFill>
                            <a:schemeClr val="bg1"/>
                          </a:solidFill>
                          <a:latin typeface="+mn-lt"/>
                          <a:ea typeface="+mn-ea"/>
                          <a:cs typeface="+mn-cs"/>
                        </a:rPr>
                        <a:t>Presenter</a:t>
                      </a:r>
                    </a:p>
                  </a:txBody>
                  <a:tcPr/>
                </a:tc>
                <a:tc>
                  <a:txBody>
                    <a:bodyPr/>
                    <a:lstStyle/>
                    <a:p>
                      <a:r>
                        <a:rPr lang="en-US" sz="1800"/>
                        <a:t>Duration</a:t>
                      </a:r>
                    </a:p>
                  </a:txBody>
                  <a:tcPr/>
                </a:tc>
                <a:extLst>
                  <a:ext uri="{0D108BD9-81ED-4DB2-BD59-A6C34878D82A}">
                    <a16:rowId xmlns:a16="http://schemas.microsoft.com/office/drawing/2014/main" val="1930031396"/>
                  </a:ext>
                </a:extLst>
              </a:tr>
              <a:tr h="370840">
                <a:tc>
                  <a:txBody>
                    <a:bodyPr/>
                    <a:lstStyle/>
                    <a:p>
                      <a:pPr>
                        <a:buNone/>
                      </a:pPr>
                      <a:r>
                        <a:rPr lang="en-US" sz="1700" b="1"/>
                        <a:t>Journey to Modernization</a:t>
                      </a:r>
                    </a:p>
                  </a:txBody>
                  <a:tcPr/>
                </a:tc>
                <a:tc>
                  <a:txBody>
                    <a:bodyPr/>
                    <a:lstStyle/>
                    <a:p>
                      <a:pPr lvl="0">
                        <a:buNone/>
                      </a:pPr>
                      <a:r>
                        <a:rPr lang="en-US" sz="1350" b="0" i="0" u="none" strike="noStrike" noProof="0">
                          <a:solidFill>
                            <a:schemeClr val="tx1"/>
                          </a:solidFill>
                          <a:latin typeface="Arial"/>
                        </a:rPr>
                        <a:t>Larhonda Cain, </a:t>
                      </a:r>
                    </a:p>
                    <a:p>
                      <a:pPr lvl="0">
                        <a:buNone/>
                      </a:pPr>
                      <a:r>
                        <a:rPr lang="en-US" sz="1350" b="0" i="0" u="none" strike="noStrike" noProof="0">
                          <a:solidFill>
                            <a:schemeClr val="tx1"/>
                          </a:solidFill>
                          <a:latin typeface="Arial"/>
                        </a:rPr>
                        <a:t>DHHS/Division of Health Benefits </a:t>
                      </a:r>
                    </a:p>
                    <a:p>
                      <a:pPr lvl="0">
                        <a:buNone/>
                      </a:pPr>
                      <a:r>
                        <a:rPr lang="en-US" sz="1350" b="0" i="0" u="none" strike="noStrike" noProof="0">
                          <a:solidFill>
                            <a:schemeClr val="tx1"/>
                          </a:solidFill>
                          <a:latin typeface="Arial"/>
                        </a:rPr>
                        <a:t>Provider Operations </a:t>
                      </a:r>
                    </a:p>
                    <a:p>
                      <a:pPr lvl="0">
                        <a:buNone/>
                      </a:pPr>
                      <a:r>
                        <a:rPr lang="en-US" sz="1350" b="0" i="0" u="none" strike="noStrike" noProof="0">
                          <a:solidFill>
                            <a:schemeClr val="tx1"/>
                          </a:solidFill>
                          <a:latin typeface="Arial"/>
                        </a:rPr>
                        <a:t>Stakeholder Relations Manager</a:t>
                      </a:r>
                      <a:endParaRPr lang="en-US">
                        <a:solidFill>
                          <a:schemeClr val="tx1"/>
                        </a:solidFill>
                      </a:endParaRPr>
                    </a:p>
                  </a:txBody>
                  <a:tcPr/>
                </a:tc>
                <a:tc>
                  <a:txBody>
                    <a:bodyPr/>
                    <a:lstStyle/>
                    <a:p>
                      <a:pPr lvl="0">
                        <a:buNone/>
                      </a:pPr>
                      <a:r>
                        <a:rPr lang="en-US" sz="1350" b="0" i="0" u="none" strike="noStrike" noProof="0">
                          <a:latin typeface="Arial"/>
                        </a:rPr>
                        <a:t> 5 Minutes</a:t>
                      </a:r>
                      <a:endParaRPr lang="en-US"/>
                    </a:p>
                  </a:txBody>
                  <a:tcPr/>
                </a:tc>
                <a:extLst>
                  <a:ext uri="{0D108BD9-81ED-4DB2-BD59-A6C34878D82A}">
                    <a16:rowId xmlns:a16="http://schemas.microsoft.com/office/drawing/2014/main" val="1670250598"/>
                  </a:ext>
                </a:extLst>
              </a:tr>
              <a:tr h="370840">
                <a:tc>
                  <a:txBody>
                    <a:bodyPr/>
                    <a:lstStyle/>
                    <a:p>
                      <a:pPr>
                        <a:buNone/>
                      </a:pPr>
                      <a:r>
                        <a:rPr lang="en-US" sz="1700" b="1"/>
                        <a:t>PDM/CVO Module Introduction</a:t>
                      </a:r>
                    </a:p>
                  </a:txBody>
                  <a:tcPr/>
                </a:tc>
                <a:tc>
                  <a:txBody>
                    <a:bodyPr/>
                    <a:lstStyle/>
                    <a:p>
                      <a:pPr lvl="0">
                        <a:buNone/>
                      </a:pPr>
                      <a:r>
                        <a:rPr lang="en-US" sz="1350" b="0" i="0" u="none" strike="noStrike" noProof="0">
                          <a:solidFill>
                            <a:schemeClr val="tx1"/>
                          </a:solidFill>
                          <a:latin typeface="Arial"/>
                        </a:rPr>
                        <a:t>Serja Goram</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DHHS/Division of Health Benefits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Provider Operations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Provider Relations Representative </a:t>
                      </a:r>
                      <a:endParaRPr lang="en-US">
                        <a:solidFill>
                          <a:schemeClr val="tx1"/>
                        </a:solidFill>
                      </a:endParaRPr>
                    </a:p>
                  </a:txBody>
                  <a:tcPr/>
                </a:tc>
                <a:tc>
                  <a:txBody>
                    <a:bodyPr/>
                    <a:lstStyle/>
                    <a:p>
                      <a:pPr lvl="0">
                        <a:buNone/>
                      </a:pPr>
                      <a:r>
                        <a:rPr lang="en-US"/>
                        <a:t> 5 Minutes</a:t>
                      </a:r>
                    </a:p>
                  </a:txBody>
                  <a:tcPr/>
                </a:tc>
                <a:extLst>
                  <a:ext uri="{0D108BD9-81ED-4DB2-BD59-A6C34878D82A}">
                    <a16:rowId xmlns:a16="http://schemas.microsoft.com/office/drawing/2014/main" val="111179617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a:t>Module Implementation</a:t>
                      </a:r>
                    </a:p>
                  </a:txBody>
                  <a:tcPr/>
                </a:tc>
                <a:tc>
                  <a:txBody>
                    <a:bodyPr/>
                    <a:lstStyle/>
                    <a:p>
                      <a:pPr lvl="0">
                        <a:buNone/>
                      </a:pPr>
                      <a:r>
                        <a:rPr lang="en-US" sz="1350" b="0" i="0" u="none" strike="noStrike" noProof="0">
                          <a:solidFill>
                            <a:schemeClr val="tx1"/>
                          </a:solidFill>
                          <a:latin typeface="Arial"/>
                        </a:rPr>
                        <a:t>Michael Herrera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DHHS/Division of Health Benefits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Provider Operations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Supervisor, Provider Relations</a:t>
                      </a:r>
                      <a:endParaRPr lang="en-US">
                        <a:solidFill>
                          <a:schemeClr val="tx1"/>
                        </a:solidFill>
                      </a:endParaRPr>
                    </a:p>
                  </a:txBody>
                  <a:tcPr/>
                </a:tc>
                <a:tc>
                  <a:txBody>
                    <a:bodyPr/>
                    <a:lstStyle/>
                    <a:p>
                      <a:pPr lvl="0">
                        <a:buNone/>
                      </a:pPr>
                      <a:r>
                        <a:rPr lang="en-US"/>
                        <a:t>5 Minutes</a:t>
                      </a:r>
                    </a:p>
                  </a:txBody>
                  <a:tcPr/>
                </a:tc>
                <a:extLst>
                  <a:ext uri="{0D108BD9-81ED-4DB2-BD59-A6C34878D82A}">
                    <a16:rowId xmlns:a16="http://schemas.microsoft.com/office/drawing/2014/main" val="60120134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a:t>Next Steps and Communications</a:t>
                      </a:r>
                    </a:p>
                  </a:txBody>
                  <a:tcPr/>
                </a:tc>
                <a:tc>
                  <a:txBody>
                    <a:bodyPr/>
                    <a:lstStyle/>
                    <a:p>
                      <a:pPr lvl="0">
                        <a:buNone/>
                      </a:pPr>
                      <a:r>
                        <a:rPr lang="en-US" sz="1350" b="0" i="0" u="none" strike="noStrike" noProof="0">
                          <a:solidFill>
                            <a:schemeClr val="tx1"/>
                          </a:solidFill>
                          <a:latin typeface="Arial"/>
                        </a:rPr>
                        <a:t>Michael Herrera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DHHS/Division of Health Benefits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Provider Operations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Supervisor, Provider Relations</a:t>
                      </a:r>
                      <a:endParaRPr lang="en-US">
                        <a:solidFill>
                          <a:schemeClr val="tx1"/>
                        </a:solidFill>
                      </a:endParaRPr>
                    </a:p>
                  </a:txBody>
                  <a:tcPr/>
                </a:tc>
                <a:tc>
                  <a:txBody>
                    <a:bodyPr/>
                    <a:lstStyle/>
                    <a:p>
                      <a:r>
                        <a:rPr lang="en-US"/>
                        <a:t> 5 Minutes</a:t>
                      </a:r>
                    </a:p>
                  </a:txBody>
                  <a:tcPr/>
                </a:tc>
                <a:extLst>
                  <a:ext uri="{0D108BD9-81ED-4DB2-BD59-A6C34878D82A}">
                    <a16:rowId xmlns:a16="http://schemas.microsoft.com/office/drawing/2014/main" val="104715172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a:t>Questions and Discussion</a:t>
                      </a:r>
                    </a:p>
                  </a:txBody>
                  <a:tcPr/>
                </a:tc>
                <a:tc>
                  <a:txBody>
                    <a:bodyPr/>
                    <a:lstStyle/>
                    <a:p>
                      <a:r>
                        <a:rPr lang="en-US"/>
                        <a:t>Larhonda Cain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DHHS/Division of Health Benefits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Provider Operations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noProof="0">
                          <a:solidFill>
                            <a:schemeClr val="tx1"/>
                          </a:solidFill>
                          <a:latin typeface="+mn-lt"/>
                        </a:rPr>
                        <a:t>Stakeholder Relations Manager</a:t>
                      </a:r>
                      <a:endParaRPr lang="en-US">
                        <a:solidFill>
                          <a:schemeClr val="tx1"/>
                        </a:solidFill>
                      </a:endParaRPr>
                    </a:p>
                  </a:txBody>
                  <a:tcPr/>
                </a:tc>
                <a:tc>
                  <a:txBody>
                    <a:bodyPr/>
                    <a:lstStyle/>
                    <a:p>
                      <a:r>
                        <a:rPr lang="en-US"/>
                        <a:t>15 Minutes</a:t>
                      </a:r>
                    </a:p>
                  </a:txBody>
                  <a:tcPr/>
                </a:tc>
                <a:extLst>
                  <a:ext uri="{0D108BD9-81ED-4DB2-BD59-A6C34878D82A}">
                    <a16:rowId xmlns:a16="http://schemas.microsoft.com/office/drawing/2014/main" val="3717848081"/>
                  </a:ext>
                </a:extLst>
              </a:tr>
            </a:tbl>
          </a:graphicData>
        </a:graphic>
      </p:graphicFrame>
      <p:sp>
        <p:nvSpPr>
          <p:cNvPr id="10" name="TextBox 9">
            <a:extLst>
              <a:ext uri="{FF2B5EF4-FFF2-40B4-BE49-F238E27FC236}">
                <a16:creationId xmlns:a16="http://schemas.microsoft.com/office/drawing/2014/main" id="{094B861D-9E1C-4860-A762-029D34EE4E40}"/>
              </a:ext>
            </a:extLst>
          </p:cNvPr>
          <p:cNvSpPr txBox="1"/>
          <p:nvPr/>
        </p:nvSpPr>
        <p:spPr>
          <a:xfrm>
            <a:off x="0" y="-8410"/>
            <a:ext cx="11870816" cy="461665"/>
          </a:xfrm>
          <a:prstGeom prst="rect">
            <a:avLst/>
          </a:prstGeom>
          <a:noFill/>
        </p:spPr>
        <p:txBody>
          <a:bodyPr wrap="square" lIns="91440" tIns="45720" rIns="91440" bIns="45720" rtlCol="0" anchor="t">
            <a:spAutoFit/>
          </a:bodyPr>
          <a:lstStyle/>
          <a:p>
            <a:r>
              <a:rPr lang="en-US" sz="2400">
                <a:solidFill>
                  <a:schemeClr val="tx2">
                    <a:lumMod val="75000"/>
                  </a:schemeClr>
                </a:solidFill>
                <a:latin typeface="Franklin Gothic Demi Cond"/>
                <a:ea typeface="+mj-ea"/>
                <a:cs typeface="Times New Roman"/>
              </a:rPr>
              <a:t>PDM/CVO Module Overview | Agenda</a:t>
            </a:r>
          </a:p>
        </p:txBody>
      </p:sp>
      <p:sp>
        <p:nvSpPr>
          <p:cNvPr id="4" name="Footer Placeholder 3">
            <a:extLst>
              <a:ext uri="{FF2B5EF4-FFF2-40B4-BE49-F238E27FC236}">
                <a16:creationId xmlns:a16="http://schemas.microsoft.com/office/drawing/2014/main" id="{486043CE-B243-4468-B394-1F7BD94C50EA}"/>
              </a:ext>
            </a:extLst>
          </p:cNvPr>
          <p:cNvSpPr>
            <a:spLocks noGrp="1"/>
          </p:cNvSpPr>
          <p:nvPr>
            <p:ph type="ftr" sz="quarter" idx="13"/>
          </p:nvPr>
        </p:nvSpPr>
        <p:spPr>
          <a:xfrm>
            <a:off x="0" y="6573308"/>
            <a:ext cx="10243961" cy="284692"/>
          </a:xfrm>
        </p:spPr>
        <p:txBody>
          <a:bodyPr/>
          <a:lstStyle/>
          <a:p>
            <a:r>
              <a:rPr lang="en-US"/>
              <a:t>NC Medicaid | PDM/CVO Module Overview</a:t>
            </a:r>
          </a:p>
        </p:txBody>
      </p:sp>
    </p:spTree>
    <p:extLst>
      <p:ext uri="{BB962C8B-B14F-4D97-AF65-F5344CB8AC3E}">
        <p14:creationId xmlns:p14="http://schemas.microsoft.com/office/powerpoint/2010/main" val="123784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5">
            <a:extLst>
              <a:ext uri="{FF2B5EF4-FFF2-40B4-BE49-F238E27FC236}">
                <a16:creationId xmlns:a16="http://schemas.microsoft.com/office/drawing/2014/main" id="{F0907BDB-8581-5EF8-DCAF-6F5BBEB1498E}"/>
              </a:ext>
            </a:extLst>
          </p:cNvPr>
          <p:cNvSpPr txBox="1">
            <a:spLocks/>
          </p:cNvSpPr>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1F27F3A-B3E9-41ED-AF8F-A365F10BB65F}" type="slidenum">
              <a:rPr lang="en-US" smtClean="0">
                <a:solidFill>
                  <a:prstClr val="black"/>
                </a:solidFill>
              </a:rPr>
              <a:pPr>
                <a:defRPr/>
              </a:pPr>
              <a:t>3</a:t>
            </a:fld>
            <a:endParaRPr lang="en-US">
              <a:solidFill>
                <a:prstClr val="black"/>
              </a:solidFill>
            </a:endParaRPr>
          </a:p>
        </p:txBody>
      </p:sp>
      <p:sp>
        <p:nvSpPr>
          <p:cNvPr id="8" name="Footer Placeholder 2">
            <a:extLst>
              <a:ext uri="{FF2B5EF4-FFF2-40B4-BE49-F238E27FC236}">
                <a16:creationId xmlns:a16="http://schemas.microsoft.com/office/drawing/2014/main" id="{567C9F2B-A98E-0E73-AB98-4D5ABA612F82}"/>
              </a:ext>
            </a:extLst>
          </p:cNvPr>
          <p:cNvSpPr txBox="1">
            <a:spLocks/>
          </p:cNvSpPr>
          <p:nvPr/>
        </p:nvSpPr>
        <p:spPr>
          <a:xfrm>
            <a:off x="0" y="6573308"/>
            <a:ext cx="10243961" cy="28469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baseline="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NC Medicaid | PDM/CVO Module  Overview</a:t>
            </a:r>
          </a:p>
        </p:txBody>
      </p:sp>
      <p:sp>
        <p:nvSpPr>
          <p:cNvPr id="10" name="AutoShape 4">
            <a:extLst>
              <a:ext uri="{FF2B5EF4-FFF2-40B4-BE49-F238E27FC236}">
                <a16:creationId xmlns:a16="http://schemas.microsoft.com/office/drawing/2014/main" id="{9178790A-75A6-705A-2B0F-953B242ADAF5}"/>
              </a:ext>
            </a:extLst>
          </p:cNvPr>
          <p:cNvSpPr>
            <a:spLocks noChangeArrowheads="1"/>
          </p:cNvSpPr>
          <p:nvPr/>
        </p:nvSpPr>
        <p:spPr bwMode="gray">
          <a:xfrm>
            <a:off x="2763350" y="2372582"/>
            <a:ext cx="7099441" cy="1684762"/>
          </a:xfrm>
          <a:prstGeom prst="roundRect">
            <a:avLst>
              <a:gd name="adj" fmla="val 6773"/>
            </a:avLst>
          </a:prstGeom>
          <a:solidFill>
            <a:schemeClr val="bg1">
              <a:lumMod val="95000"/>
            </a:schemeClr>
          </a:solidFill>
          <a:ln w="9525">
            <a:solidFill>
              <a:srgbClr val="1A3A60"/>
            </a:solidFill>
            <a:round/>
            <a:headEnd/>
            <a:tailEnd/>
          </a:ln>
          <a:effectLst/>
        </p:spPr>
        <p:txBody>
          <a:bodyPr tIns="46800"/>
          <a:lstStyle>
            <a:lvl1pPr marL="176213" indent="-176213">
              <a:defRPr>
                <a:solidFill>
                  <a:schemeClr val="tx1"/>
                </a:solidFill>
                <a:latin typeface="Arial" panose="020B0604020202020204" pitchFamily="34" charset="0"/>
              </a:defRPr>
            </a:lvl1pPr>
            <a:lvl2pPr marL="407988" indent="-1174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spcBef>
                <a:spcPct val="20000"/>
              </a:spcBef>
              <a:buClr>
                <a:srgbClr val="000066"/>
              </a:buClr>
            </a:pPr>
            <a:endParaRPr lang="en-US" altLang="en-US" sz="1000">
              <a:cs typeface="Arial" panose="020B0604020202020204" pitchFamily="34" charset="0"/>
            </a:endParaRPr>
          </a:p>
        </p:txBody>
      </p:sp>
      <p:sp>
        <p:nvSpPr>
          <p:cNvPr id="11" name="Rectangle 5">
            <a:extLst>
              <a:ext uri="{FF2B5EF4-FFF2-40B4-BE49-F238E27FC236}">
                <a16:creationId xmlns:a16="http://schemas.microsoft.com/office/drawing/2014/main" id="{B5750E36-4DC4-74FC-DB76-C09AF5BA3FDE}"/>
              </a:ext>
            </a:extLst>
          </p:cNvPr>
          <p:cNvSpPr>
            <a:spLocks noChangeArrowheads="1"/>
          </p:cNvSpPr>
          <p:nvPr/>
        </p:nvSpPr>
        <p:spPr bwMode="gray">
          <a:xfrm>
            <a:off x="2579550" y="2092714"/>
            <a:ext cx="5523049" cy="523220"/>
          </a:xfrm>
          <a:prstGeom prst="round1Rect">
            <a:avLst>
              <a:gd name="adj" fmla="val 50000"/>
            </a:avLst>
          </a:prstGeom>
          <a:solidFill>
            <a:srgbClr val="1A3A60"/>
          </a:solidFill>
          <a:ln>
            <a:solidFill>
              <a:schemeClr val="bg1"/>
            </a:solidFill>
          </a:ln>
          <a:effectLst>
            <a:outerShdw blurRad="50800" dist="38100" dir="2700000" algn="tl" rotWithShape="0">
              <a:prstClr val="black">
                <a:alpha val="40000"/>
              </a:prstClr>
            </a:outerShdw>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800">
                <a:solidFill>
                  <a:srgbClr val="E1EDF3"/>
                </a:solidFill>
                <a:ea typeface="Calibri" panose="020F0502020204030204" pitchFamily="34" charset="0"/>
                <a:cs typeface="Times New Roman" panose="02020603050405020304" pitchFamily="18" charset="0"/>
              </a:rPr>
              <a:t>PDM/CVO Procurement Status </a:t>
            </a:r>
            <a:endParaRPr lang="en-US" sz="2800">
              <a:solidFill>
                <a:srgbClr val="E1EDF3"/>
              </a:solidFill>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B7DB1A8-646E-CDF5-C70D-45137ACD6681}"/>
              </a:ext>
            </a:extLst>
          </p:cNvPr>
          <p:cNvSpPr txBox="1"/>
          <p:nvPr/>
        </p:nvSpPr>
        <p:spPr>
          <a:xfrm>
            <a:off x="2877037" y="2672349"/>
            <a:ext cx="6995650" cy="1384995"/>
          </a:xfrm>
          <a:prstGeom prst="rect">
            <a:avLst/>
          </a:prstGeom>
          <a:noFill/>
        </p:spPr>
        <p:txBody>
          <a:bodyPr wrap="square" rtlCol="0">
            <a:spAutoFit/>
          </a:bodyPr>
          <a:lstStyle/>
          <a:p>
            <a:r>
              <a:rPr lang="en-US" sz="2600">
                <a:solidFill>
                  <a:schemeClr val="tx2">
                    <a:lumMod val="75000"/>
                  </a:schemeClr>
                </a:solidFill>
                <a:ea typeface="+mj-ea"/>
                <a:cs typeface="Times New Roman" panose="02020603050405020304" pitchFamily="18" charset="0"/>
              </a:rPr>
              <a:t>Please Note: The PDM/CVO module procurement is currently in silent period. </a:t>
            </a:r>
          </a:p>
          <a:p>
            <a:endParaRPr lang="en-US" sz="3200"/>
          </a:p>
        </p:txBody>
      </p:sp>
      <p:sp>
        <p:nvSpPr>
          <p:cNvPr id="13" name="TextBox 12">
            <a:extLst>
              <a:ext uri="{FF2B5EF4-FFF2-40B4-BE49-F238E27FC236}">
                <a16:creationId xmlns:a16="http://schemas.microsoft.com/office/drawing/2014/main" id="{9AA49617-C527-475F-A5CA-C8BEEAA38299}"/>
              </a:ext>
            </a:extLst>
          </p:cNvPr>
          <p:cNvSpPr txBox="1"/>
          <p:nvPr/>
        </p:nvSpPr>
        <p:spPr>
          <a:xfrm>
            <a:off x="0" y="-8410"/>
            <a:ext cx="11870816" cy="461665"/>
          </a:xfrm>
          <a:prstGeom prst="rect">
            <a:avLst/>
          </a:prstGeom>
          <a:noFill/>
        </p:spPr>
        <p:txBody>
          <a:bodyPr wrap="square" lIns="91440" tIns="45720" rIns="91440" bIns="45720" rtlCol="0" anchor="t">
            <a:spAutoFit/>
          </a:bodyPr>
          <a:lstStyle/>
          <a:p>
            <a:r>
              <a:rPr lang="en-US" sz="2400">
                <a:solidFill>
                  <a:schemeClr val="tx2">
                    <a:lumMod val="75000"/>
                  </a:schemeClr>
                </a:solidFill>
                <a:latin typeface="Franklin Gothic Demi Cond"/>
                <a:ea typeface="+mj-ea"/>
                <a:cs typeface="Times New Roman"/>
              </a:rPr>
              <a:t>PDM/CVO Module Overview | Agenda</a:t>
            </a:r>
          </a:p>
        </p:txBody>
      </p:sp>
    </p:spTree>
    <p:extLst>
      <p:ext uri="{BB962C8B-B14F-4D97-AF65-F5344CB8AC3E}">
        <p14:creationId xmlns:p14="http://schemas.microsoft.com/office/powerpoint/2010/main" val="426267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8" name="TextBox 7">
            <a:extLst>
              <a:ext uri="{FF2B5EF4-FFF2-40B4-BE49-F238E27FC236}">
                <a16:creationId xmlns:a16="http://schemas.microsoft.com/office/drawing/2014/main" id="{A559849B-1E1E-46EA-A2C4-75073704C7B9}"/>
              </a:ext>
            </a:extLst>
          </p:cNvPr>
          <p:cNvSpPr txBox="1"/>
          <p:nvPr/>
        </p:nvSpPr>
        <p:spPr>
          <a:xfrm>
            <a:off x="4388479" y="2734363"/>
            <a:ext cx="6532949" cy="820495"/>
          </a:xfrm>
          <a:prstGeom prst="rect">
            <a:avLst/>
          </a:prstGeom>
        </p:spPr>
        <p:txBody>
          <a:bodyPr vert="horz" lIns="91440" tIns="45720" rIns="91440" bIns="45720" rtlCol="0" anchor="b">
            <a:noAutofit/>
          </a:bodyPr>
          <a:lstStyle/>
          <a:p>
            <a:pPr>
              <a:lnSpc>
                <a:spcPct val="90000"/>
              </a:lnSpc>
              <a:spcBef>
                <a:spcPct val="0"/>
              </a:spcBef>
              <a:spcAft>
                <a:spcPts val="800"/>
              </a:spcAft>
            </a:pPr>
            <a:r>
              <a:rPr lang="en-US" sz="3200" b="1">
                <a:solidFill>
                  <a:schemeClr val="tx2">
                    <a:lumMod val="75000"/>
                  </a:schemeClr>
                </a:solidFill>
                <a:ea typeface="+mj-ea"/>
                <a:cs typeface="+mj-cs"/>
              </a:rPr>
              <a:t>Journey to Modernization  </a:t>
            </a:r>
            <a:endParaRPr lang="en-US" sz="3200">
              <a:solidFill>
                <a:schemeClr val="tx2">
                  <a:lumMod val="75000"/>
                </a:schemeClr>
              </a:solidFill>
              <a:ea typeface="+mj-ea"/>
              <a:cs typeface="+mj-cs"/>
            </a:endParaRPr>
          </a:p>
        </p:txBody>
      </p:sp>
      <p:pic>
        <p:nvPicPr>
          <p:cNvPr id="4" name="Picture 3">
            <a:extLst>
              <a:ext uri="{FF2B5EF4-FFF2-40B4-BE49-F238E27FC236}">
                <a16:creationId xmlns:a16="http://schemas.microsoft.com/office/drawing/2014/main" id="{FA107498-F64E-4C0C-BD86-CAB9F53C97C7}"/>
              </a:ext>
            </a:extLst>
          </p:cNvPr>
          <p:cNvPicPr>
            <a:picLocks noChangeAspect="1"/>
          </p:cNvPicPr>
          <p:nvPr/>
        </p:nvPicPr>
        <p:blipFill>
          <a:blip r:embed="rId3"/>
          <a:stretch>
            <a:fillRect/>
          </a:stretch>
        </p:blipFill>
        <p:spPr>
          <a:xfrm>
            <a:off x="657548" y="2193122"/>
            <a:ext cx="2343477" cy="2143424"/>
          </a:xfrm>
          <a:prstGeom prst="rect">
            <a:avLst/>
          </a:prstGeom>
        </p:spPr>
      </p:pic>
      <p:sp>
        <p:nvSpPr>
          <p:cNvPr id="3" name="Footer Placeholder 2">
            <a:extLst>
              <a:ext uri="{FF2B5EF4-FFF2-40B4-BE49-F238E27FC236}">
                <a16:creationId xmlns:a16="http://schemas.microsoft.com/office/drawing/2014/main" id="{859018E0-0320-46E6-9D6B-98D051C6F832}"/>
              </a:ext>
            </a:extLst>
          </p:cNvPr>
          <p:cNvSpPr>
            <a:spLocks noGrp="1"/>
          </p:cNvSpPr>
          <p:nvPr>
            <p:ph type="ftr" sz="quarter" idx="13"/>
          </p:nvPr>
        </p:nvSpPr>
        <p:spPr>
          <a:xfrm>
            <a:off x="0" y="6573308"/>
            <a:ext cx="10243961" cy="284692"/>
          </a:xfrm>
        </p:spPr>
        <p:txBody>
          <a:bodyPr/>
          <a:lstStyle/>
          <a:p>
            <a:r>
              <a:rPr lang="en-US"/>
              <a:t>NC Medicaid | PDM/CVO Module Overview</a:t>
            </a:r>
          </a:p>
        </p:txBody>
      </p:sp>
    </p:spTree>
    <p:extLst>
      <p:ext uri="{BB962C8B-B14F-4D97-AF65-F5344CB8AC3E}">
        <p14:creationId xmlns:p14="http://schemas.microsoft.com/office/powerpoint/2010/main" val="224935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5">
            <a:extLst>
              <a:ext uri="{FF2B5EF4-FFF2-40B4-BE49-F238E27FC236}">
                <a16:creationId xmlns:a16="http://schemas.microsoft.com/office/drawing/2014/main" id="{F0907BDB-8581-5EF8-DCAF-6F5BBEB1498E}"/>
              </a:ext>
            </a:extLst>
          </p:cNvPr>
          <p:cNvSpPr txBox="1">
            <a:spLocks/>
          </p:cNvSpPr>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1F27F3A-B3E9-41ED-AF8F-A365F10BB65F}" type="slidenum">
              <a:rPr lang="en-US" smtClean="0">
                <a:solidFill>
                  <a:prstClr val="black"/>
                </a:solidFill>
              </a:rPr>
              <a:pPr>
                <a:defRPr/>
              </a:pPr>
              <a:t>5</a:t>
            </a:fld>
            <a:endParaRPr lang="en-US">
              <a:solidFill>
                <a:prstClr val="black"/>
              </a:solidFill>
            </a:endParaRPr>
          </a:p>
        </p:txBody>
      </p:sp>
      <p:sp>
        <p:nvSpPr>
          <p:cNvPr id="8" name="Footer Placeholder 2">
            <a:extLst>
              <a:ext uri="{FF2B5EF4-FFF2-40B4-BE49-F238E27FC236}">
                <a16:creationId xmlns:a16="http://schemas.microsoft.com/office/drawing/2014/main" id="{567C9F2B-A98E-0E73-AB98-4D5ABA612F82}"/>
              </a:ext>
            </a:extLst>
          </p:cNvPr>
          <p:cNvSpPr txBox="1">
            <a:spLocks/>
          </p:cNvSpPr>
          <p:nvPr/>
        </p:nvSpPr>
        <p:spPr>
          <a:xfrm>
            <a:off x="0" y="6573308"/>
            <a:ext cx="10243961" cy="28469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baseline="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NC Medicaid | PDM/CVO Module  Overview</a:t>
            </a:r>
          </a:p>
        </p:txBody>
      </p:sp>
      <p:sp>
        <p:nvSpPr>
          <p:cNvPr id="10" name="AutoShape 4">
            <a:extLst>
              <a:ext uri="{FF2B5EF4-FFF2-40B4-BE49-F238E27FC236}">
                <a16:creationId xmlns:a16="http://schemas.microsoft.com/office/drawing/2014/main" id="{9178790A-75A6-705A-2B0F-953B242ADAF5}"/>
              </a:ext>
            </a:extLst>
          </p:cNvPr>
          <p:cNvSpPr>
            <a:spLocks noChangeArrowheads="1"/>
          </p:cNvSpPr>
          <p:nvPr/>
        </p:nvSpPr>
        <p:spPr bwMode="gray">
          <a:xfrm>
            <a:off x="2699849" y="1454198"/>
            <a:ext cx="7099441" cy="3473402"/>
          </a:xfrm>
          <a:prstGeom prst="roundRect">
            <a:avLst>
              <a:gd name="adj" fmla="val 6773"/>
            </a:avLst>
          </a:prstGeom>
          <a:solidFill>
            <a:schemeClr val="bg1">
              <a:lumMod val="95000"/>
            </a:schemeClr>
          </a:solidFill>
          <a:ln w="9525">
            <a:solidFill>
              <a:srgbClr val="1A3A60"/>
            </a:solidFill>
            <a:round/>
            <a:headEnd/>
            <a:tailEnd/>
          </a:ln>
          <a:effectLst/>
        </p:spPr>
        <p:txBody>
          <a:bodyPr tIns="46800"/>
          <a:lstStyle>
            <a:lvl1pPr marL="176213" indent="-176213">
              <a:defRPr>
                <a:solidFill>
                  <a:schemeClr val="tx1"/>
                </a:solidFill>
                <a:latin typeface="Arial" panose="020B0604020202020204" pitchFamily="34" charset="0"/>
              </a:defRPr>
            </a:lvl1pPr>
            <a:lvl2pPr marL="407988" indent="-1174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spcBef>
                <a:spcPct val="20000"/>
              </a:spcBef>
              <a:buClr>
                <a:srgbClr val="000066"/>
              </a:buClr>
            </a:pPr>
            <a:endParaRPr lang="en-US" altLang="en-US" sz="1000">
              <a:cs typeface="Arial" panose="020B0604020202020204" pitchFamily="34" charset="0"/>
            </a:endParaRPr>
          </a:p>
        </p:txBody>
      </p:sp>
      <p:sp>
        <p:nvSpPr>
          <p:cNvPr id="11" name="Rectangle 5">
            <a:extLst>
              <a:ext uri="{FF2B5EF4-FFF2-40B4-BE49-F238E27FC236}">
                <a16:creationId xmlns:a16="http://schemas.microsoft.com/office/drawing/2014/main" id="{B5750E36-4DC4-74FC-DB76-C09AF5BA3FDE}"/>
              </a:ext>
            </a:extLst>
          </p:cNvPr>
          <p:cNvSpPr>
            <a:spLocks noChangeArrowheads="1"/>
          </p:cNvSpPr>
          <p:nvPr/>
        </p:nvSpPr>
        <p:spPr bwMode="gray">
          <a:xfrm>
            <a:off x="2516051" y="1269532"/>
            <a:ext cx="3680746" cy="523220"/>
          </a:xfrm>
          <a:prstGeom prst="round1Rect">
            <a:avLst>
              <a:gd name="adj" fmla="val 50000"/>
            </a:avLst>
          </a:prstGeom>
          <a:solidFill>
            <a:srgbClr val="1A3A60"/>
          </a:solidFill>
          <a:ln>
            <a:solidFill>
              <a:schemeClr val="bg1"/>
            </a:solidFill>
          </a:ln>
          <a:effectLst>
            <a:outerShdw blurRad="50800" dist="38100" dir="2700000" algn="tl" rotWithShape="0">
              <a:prstClr val="black">
                <a:alpha val="40000"/>
              </a:prstClr>
            </a:outerShdw>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800">
                <a:solidFill>
                  <a:srgbClr val="E1EDF3"/>
                </a:solidFill>
                <a:effectLst/>
                <a:ea typeface="Calibri" panose="020F0502020204030204" pitchFamily="34" charset="0"/>
                <a:cs typeface="Times New Roman" panose="02020603050405020304" pitchFamily="18" charset="0"/>
              </a:rPr>
              <a:t>NCDHHS Vision</a:t>
            </a:r>
          </a:p>
        </p:txBody>
      </p:sp>
      <p:sp>
        <p:nvSpPr>
          <p:cNvPr id="12" name="TextBox 11">
            <a:extLst>
              <a:ext uri="{FF2B5EF4-FFF2-40B4-BE49-F238E27FC236}">
                <a16:creationId xmlns:a16="http://schemas.microsoft.com/office/drawing/2014/main" id="{EB7DB1A8-646E-CDF5-C70D-45137ACD6681}"/>
              </a:ext>
            </a:extLst>
          </p:cNvPr>
          <p:cNvSpPr txBox="1"/>
          <p:nvPr/>
        </p:nvSpPr>
        <p:spPr>
          <a:xfrm>
            <a:off x="2813536" y="1849167"/>
            <a:ext cx="6985753" cy="3354765"/>
          </a:xfrm>
          <a:prstGeom prst="rect">
            <a:avLst/>
          </a:prstGeom>
          <a:noFill/>
        </p:spPr>
        <p:txBody>
          <a:bodyPr wrap="square" lIns="91440" tIns="45720" rIns="91440" bIns="45720" rtlCol="0" anchor="t">
            <a:spAutoFit/>
          </a:bodyPr>
          <a:lstStyle/>
          <a:p>
            <a:r>
              <a:rPr lang="en-US" sz="3000">
                <a:solidFill>
                  <a:schemeClr val="tx2">
                    <a:lumMod val="75000"/>
                  </a:schemeClr>
                </a:solidFill>
                <a:ea typeface="+mj-ea"/>
                <a:cs typeface="Times New Roman"/>
              </a:rPr>
              <a:t>To improve the health of North Carolinians through an innovative, whole-person centered, and well- coordinated system of care that addresses both the medical and non-medical drivers of health.</a:t>
            </a:r>
          </a:p>
          <a:p>
            <a:endParaRPr lang="en-US" sz="3200"/>
          </a:p>
        </p:txBody>
      </p:sp>
      <p:sp>
        <p:nvSpPr>
          <p:cNvPr id="13" name="TextBox 12">
            <a:extLst>
              <a:ext uri="{FF2B5EF4-FFF2-40B4-BE49-F238E27FC236}">
                <a16:creationId xmlns:a16="http://schemas.microsoft.com/office/drawing/2014/main" id="{2DE239FE-2B2E-4DED-9DD0-7EB279E346A7}"/>
              </a:ext>
            </a:extLst>
          </p:cNvPr>
          <p:cNvSpPr txBox="1"/>
          <p:nvPr/>
        </p:nvSpPr>
        <p:spPr>
          <a:xfrm>
            <a:off x="0" y="-22540"/>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Journey to Modernization</a:t>
            </a:r>
          </a:p>
        </p:txBody>
      </p:sp>
    </p:spTree>
    <p:extLst>
      <p:ext uri="{BB962C8B-B14F-4D97-AF65-F5344CB8AC3E}">
        <p14:creationId xmlns:p14="http://schemas.microsoft.com/office/powerpoint/2010/main" val="12674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76EB51B-6E52-4701-397A-9B32B41E1E97}"/>
              </a:ext>
            </a:extLst>
          </p:cNvPr>
          <p:cNvSpPr>
            <a:spLocks noGrp="1"/>
          </p:cNvSpPr>
          <p:nvPr>
            <p:ph type="ftr" sz="quarter" idx="13"/>
          </p:nvPr>
        </p:nvSpPr>
        <p:spPr>
          <a:xfrm>
            <a:off x="0" y="6573308"/>
            <a:ext cx="10243961"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Franklin Gothic Demi Cond" panose="020B0706030402020204" pitchFamily="34" charset="0"/>
              </a:rPr>
              <a:t>NC Medicaid | PDM/CVO </a:t>
            </a:r>
            <a:r>
              <a:rPr lang="en-US">
                <a:solidFill>
                  <a:prstClr val="black"/>
                </a:solidFill>
              </a:rPr>
              <a:t>MODULE</a:t>
            </a:r>
            <a:r>
              <a:rPr lang="en-US" sz="1000">
                <a:solidFill>
                  <a:prstClr val="black"/>
                </a:solidFill>
                <a:latin typeface="Franklin Gothic Demi Cond" panose="020B0706030402020204" pitchFamily="34" charset="0"/>
              </a:rPr>
              <a:t> Overview</a:t>
            </a:r>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6" name="Slide Number Placeholder 5">
            <a:extLst>
              <a:ext uri="{FF2B5EF4-FFF2-40B4-BE49-F238E27FC236}">
                <a16:creationId xmlns:a16="http://schemas.microsoft.com/office/drawing/2014/main" id="{1E05620C-44B9-5E5D-FCEA-07CF61014D10}"/>
              </a:ext>
            </a:extLst>
          </p:cNvPr>
          <p:cNvSpPr>
            <a:spLocks noGrp="1"/>
          </p:cNvSpPr>
          <p:nvPr>
            <p:ph type="sldNum" sz="quarter" idx="15"/>
          </p:nvPr>
        </p:nvSpPr>
        <p:spPr/>
        <p:txBody>
          <a:bodyPr/>
          <a:lstStyle/>
          <a:p>
            <a:fld id="{11F27F3A-B3E9-41ED-AF8F-A365F10BB65F}" type="slidenum">
              <a:rPr lang="en-US" smtClean="0"/>
              <a:pPr/>
              <a:t>6</a:t>
            </a:fld>
            <a:endParaRPr lang="en-US"/>
          </a:p>
        </p:txBody>
      </p:sp>
      <p:cxnSp>
        <p:nvCxnSpPr>
          <p:cNvPr id="34" name="Straight Connector 33">
            <a:extLst>
              <a:ext uri="{FF2B5EF4-FFF2-40B4-BE49-F238E27FC236}">
                <a16:creationId xmlns:a16="http://schemas.microsoft.com/office/drawing/2014/main" id="{18F8404D-A4B9-4F8E-A946-7D335D87E87F}"/>
              </a:ext>
            </a:extLst>
          </p:cNvPr>
          <p:cNvCxnSpPr>
            <a:cxnSpLocks/>
          </p:cNvCxnSpPr>
          <p:nvPr/>
        </p:nvCxnSpPr>
        <p:spPr>
          <a:xfrm flipH="1">
            <a:off x="9851268" y="600759"/>
            <a:ext cx="1" cy="5837892"/>
          </a:xfrm>
          <a:prstGeom prst="line">
            <a:avLst/>
          </a:prstGeom>
        </p:spPr>
        <p:style>
          <a:lnRef idx="1">
            <a:schemeClr val="dk1"/>
          </a:lnRef>
          <a:fillRef idx="0">
            <a:schemeClr val="dk1"/>
          </a:fillRef>
          <a:effectRef idx="0">
            <a:schemeClr val="dk1"/>
          </a:effectRef>
          <a:fontRef idx="minor">
            <a:schemeClr val="tx1"/>
          </a:fontRef>
        </p:style>
      </p:cxnSp>
      <p:sp>
        <p:nvSpPr>
          <p:cNvPr id="73" name="object 8">
            <a:extLst>
              <a:ext uri="{FF2B5EF4-FFF2-40B4-BE49-F238E27FC236}">
                <a16:creationId xmlns:a16="http://schemas.microsoft.com/office/drawing/2014/main" id="{DFD59883-A900-43CD-8AF9-F8C80DF238E0}"/>
              </a:ext>
            </a:extLst>
          </p:cNvPr>
          <p:cNvSpPr/>
          <p:nvPr/>
        </p:nvSpPr>
        <p:spPr>
          <a:xfrm>
            <a:off x="9966037" y="538762"/>
            <a:ext cx="2144046" cy="316644"/>
          </a:xfrm>
          <a:custGeom>
            <a:avLst/>
            <a:gdLst/>
            <a:ahLst/>
            <a:cxnLst/>
            <a:rect l="l" t="t" r="r" b="b"/>
            <a:pathLst>
              <a:path w="3895725" h="1924050">
                <a:moveTo>
                  <a:pt x="0" y="1924050"/>
                </a:moveTo>
                <a:lnTo>
                  <a:pt x="3895725" y="1924050"/>
                </a:lnTo>
                <a:lnTo>
                  <a:pt x="3895725" y="0"/>
                </a:lnTo>
                <a:lnTo>
                  <a:pt x="0" y="0"/>
                </a:lnTo>
                <a:lnTo>
                  <a:pt x="0" y="1924050"/>
                </a:lnTo>
                <a:close/>
              </a:path>
            </a:pathLst>
          </a:custGeom>
          <a:solidFill>
            <a:srgbClr val="1D3C62"/>
          </a:solidFill>
          <a:ln w="19050">
            <a:solidFill>
              <a:srgbClr val="224166"/>
            </a:solidFill>
          </a:ln>
          <a:effectLst>
            <a:outerShdw blurRad="50800" dist="38100" dir="2700000" algn="tl" rotWithShape="0">
              <a:prstClr val="black">
                <a:alpha val="40000"/>
              </a:prstClr>
            </a:outerShdw>
          </a:effectLst>
        </p:spPr>
        <p:txBody>
          <a:bodyPr wrap="square" lIns="0" tIns="0" rIns="0" bIns="0" rtlCol="0" anchor="ctr"/>
          <a:lstStyle/>
          <a:p>
            <a:pPr algn="ctr"/>
            <a:r>
              <a:rPr lang="en-US" sz="1200">
                <a:solidFill>
                  <a:schemeClr val="bg1"/>
                </a:solidFill>
              </a:rPr>
              <a:t>Managed Care Commitments</a:t>
            </a:r>
            <a:endParaRPr sz="1200">
              <a:solidFill>
                <a:schemeClr val="bg1"/>
              </a:solidFill>
            </a:endParaRPr>
          </a:p>
        </p:txBody>
      </p:sp>
      <p:pic>
        <p:nvPicPr>
          <p:cNvPr id="7" name="Picture 6">
            <a:extLst>
              <a:ext uri="{FF2B5EF4-FFF2-40B4-BE49-F238E27FC236}">
                <a16:creationId xmlns:a16="http://schemas.microsoft.com/office/drawing/2014/main" id="{5F429AE2-6F7A-4775-A30C-2C3FD51089B2}"/>
              </a:ext>
            </a:extLst>
          </p:cNvPr>
          <p:cNvPicPr>
            <a:picLocks noChangeAspect="1"/>
          </p:cNvPicPr>
          <p:nvPr/>
        </p:nvPicPr>
        <p:blipFill>
          <a:blip r:embed="rId3"/>
          <a:stretch>
            <a:fillRect/>
          </a:stretch>
        </p:blipFill>
        <p:spPr>
          <a:xfrm>
            <a:off x="10411256" y="914556"/>
            <a:ext cx="1253607" cy="1100104"/>
          </a:xfrm>
          <a:prstGeom prst="rect">
            <a:avLst/>
          </a:prstGeom>
        </p:spPr>
      </p:pic>
      <p:pic>
        <p:nvPicPr>
          <p:cNvPr id="9" name="Picture 8">
            <a:extLst>
              <a:ext uri="{FF2B5EF4-FFF2-40B4-BE49-F238E27FC236}">
                <a16:creationId xmlns:a16="http://schemas.microsoft.com/office/drawing/2014/main" id="{6B5DA571-C40F-43B0-8AE6-5847C322FAC0}"/>
              </a:ext>
            </a:extLst>
          </p:cNvPr>
          <p:cNvPicPr>
            <a:picLocks noChangeAspect="1"/>
          </p:cNvPicPr>
          <p:nvPr/>
        </p:nvPicPr>
        <p:blipFill>
          <a:blip r:embed="rId4"/>
          <a:stretch>
            <a:fillRect/>
          </a:stretch>
        </p:blipFill>
        <p:spPr>
          <a:xfrm>
            <a:off x="10406006" y="2008359"/>
            <a:ext cx="1243596" cy="1100104"/>
          </a:xfrm>
          <a:prstGeom prst="rect">
            <a:avLst/>
          </a:prstGeom>
        </p:spPr>
      </p:pic>
      <p:pic>
        <p:nvPicPr>
          <p:cNvPr id="11" name="Picture 10">
            <a:extLst>
              <a:ext uri="{FF2B5EF4-FFF2-40B4-BE49-F238E27FC236}">
                <a16:creationId xmlns:a16="http://schemas.microsoft.com/office/drawing/2014/main" id="{502B6091-DACF-47EE-856C-C68787580054}"/>
              </a:ext>
            </a:extLst>
          </p:cNvPr>
          <p:cNvPicPr>
            <a:picLocks noChangeAspect="1"/>
          </p:cNvPicPr>
          <p:nvPr/>
        </p:nvPicPr>
        <p:blipFill>
          <a:blip r:embed="rId5"/>
          <a:stretch>
            <a:fillRect/>
          </a:stretch>
        </p:blipFill>
        <p:spPr>
          <a:xfrm>
            <a:off x="10429859" y="3125581"/>
            <a:ext cx="1153413" cy="1100104"/>
          </a:xfrm>
          <a:prstGeom prst="rect">
            <a:avLst/>
          </a:prstGeom>
        </p:spPr>
      </p:pic>
      <p:pic>
        <p:nvPicPr>
          <p:cNvPr id="13" name="Picture 12">
            <a:extLst>
              <a:ext uri="{FF2B5EF4-FFF2-40B4-BE49-F238E27FC236}">
                <a16:creationId xmlns:a16="http://schemas.microsoft.com/office/drawing/2014/main" id="{AD188D89-D7A9-416C-9D6E-227C224C22DB}"/>
              </a:ext>
            </a:extLst>
          </p:cNvPr>
          <p:cNvPicPr>
            <a:picLocks noChangeAspect="1"/>
          </p:cNvPicPr>
          <p:nvPr/>
        </p:nvPicPr>
        <p:blipFill>
          <a:blip r:embed="rId6"/>
          <a:stretch>
            <a:fillRect/>
          </a:stretch>
        </p:blipFill>
        <p:spPr>
          <a:xfrm>
            <a:off x="10429859" y="4260099"/>
            <a:ext cx="1203845" cy="1075776"/>
          </a:xfrm>
          <a:prstGeom prst="rect">
            <a:avLst/>
          </a:prstGeom>
        </p:spPr>
      </p:pic>
      <p:pic>
        <p:nvPicPr>
          <p:cNvPr id="15" name="Picture 14">
            <a:extLst>
              <a:ext uri="{FF2B5EF4-FFF2-40B4-BE49-F238E27FC236}">
                <a16:creationId xmlns:a16="http://schemas.microsoft.com/office/drawing/2014/main" id="{EB416FAF-D676-4C9D-B594-5C4E9DCCA0AE}"/>
              </a:ext>
            </a:extLst>
          </p:cNvPr>
          <p:cNvPicPr>
            <a:picLocks noChangeAspect="1"/>
          </p:cNvPicPr>
          <p:nvPr/>
        </p:nvPicPr>
        <p:blipFill>
          <a:blip r:embed="rId7"/>
          <a:stretch>
            <a:fillRect/>
          </a:stretch>
        </p:blipFill>
        <p:spPr>
          <a:xfrm>
            <a:off x="10409998" y="5377321"/>
            <a:ext cx="1303827" cy="1100104"/>
          </a:xfrm>
          <a:prstGeom prst="rect">
            <a:avLst/>
          </a:prstGeom>
        </p:spPr>
      </p:pic>
      <p:sp>
        <p:nvSpPr>
          <p:cNvPr id="19" name="TextBox 18">
            <a:extLst>
              <a:ext uri="{FF2B5EF4-FFF2-40B4-BE49-F238E27FC236}">
                <a16:creationId xmlns:a16="http://schemas.microsoft.com/office/drawing/2014/main" id="{58A9CE5E-3181-4574-BF37-EC3193B0F71C}"/>
              </a:ext>
            </a:extLst>
          </p:cNvPr>
          <p:cNvSpPr txBox="1"/>
          <p:nvPr/>
        </p:nvSpPr>
        <p:spPr>
          <a:xfrm>
            <a:off x="0" y="-22540"/>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Journey to Modernization</a:t>
            </a:r>
          </a:p>
        </p:txBody>
      </p:sp>
      <p:sp>
        <p:nvSpPr>
          <p:cNvPr id="21" name="Rectangle 20">
            <a:extLst>
              <a:ext uri="{FF2B5EF4-FFF2-40B4-BE49-F238E27FC236}">
                <a16:creationId xmlns:a16="http://schemas.microsoft.com/office/drawing/2014/main" id="{EAD8516F-461A-4DFC-8EA5-67B82EEC9303}"/>
              </a:ext>
            </a:extLst>
          </p:cNvPr>
          <p:cNvSpPr/>
          <p:nvPr/>
        </p:nvSpPr>
        <p:spPr>
          <a:xfrm>
            <a:off x="424684" y="855406"/>
            <a:ext cx="8847994" cy="5154976"/>
          </a:xfrm>
          <a:prstGeom prst="rect">
            <a:avLst/>
          </a:prstGeom>
          <a:solidFill>
            <a:schemeClr val="bg1"/>
          </a:solidFill>
          <a:ln>
            <a:noFill/>
          </a:ln>
          <a:effectLst>
            <a:outerShdw blurRad="50800" dist="50800" dir="5400000" algn="ctr" rotWithShape="0">
              <a:srgbClr val="A9C8D2"/>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tabLst>
                <a:tab pos="457200" algn="l"/>
              </a:tabLst>
            </a:pPr>
            <a:r>
              <a:rPr lang="en-US" sz="1700">
                <a:solidFill>
                  <a:schemeClr val="tx1"/>
                </a:solidFill>
                <a:ea typeface="Calibri"/>
                <a:cs typeface="Arial"/>
              </a:rPr>
              <a:t>In 2017, Session</a:t>
            </a:r>
            <a:r>
              <a:rPr lang="en-US" sz="1700">
                <a:solidFill>
                  <a:schemeClr val="tx1"/>
                </a:solidFill>
                <a:effectLst/>
                <a:ea typeface="Calibri"/>
                <a:cs typeface="Arial"/>
              </a:rPr>
              <a:t> Law 2017-57</a:t>
            </a:r>
            <a:r>
              <a:rPr lang="en-US" sz="1700">
                <a:solidFill>
                  <a:schemeClr val="tx1"/>
                </a:solidFill>
                <a:ea typeface="Calibri"/>
                <a:cs typeface="Arial"/>
              </a:rPr>
              <a:t> authorized the</a:t>
            </a:r>
            <a:r>
              <a:rPr lang="en-US" sz="1700">
                <a:solidFill>
                  <a:schemeClr val="tx1"/>
                </a:solidFill>
                <a:effectLst/>
                <a:ea typeface="Calibri"/>
                <a:cs typeface="Arial"/>
              </a:rPr>
              <a:t> rep</a:t>
            </a:r>
            <a:r>
              <a:rPr lang="en-US" sz="1700">
                <a:solidFill>
                  <a:schemeClr val="tx1"/>
                </a:solidFill>
                <a:cs typeface="Arial"/>
              </a:rPr>
              <a:t>lacement of current Medicaid Management Information System (</a:t>
            </a:r>
            <a:r>
              <a:rPr lang="en-US" sz="1700">
                <a:solidFill>
                  <a:schemeClr val="tx1"/>
                </a:solidFill>
                <a:ea typeface="Calibri"/>
                <a:cs typeface="Arial"/>
              </a:rPr>
              <a:t>MMIS)</a:t>
            </a:r>
            <a:r>
              <a:rPr lang="en-US" sz="1700">
                <a:solidFill>
                  <a:schemeClr val="tx1"/>
                </a:solidFill>
                <a:effectLst/>
                <a:ea typeface="Calibri"/>
                <a:cs typeface="Arial"/>
              </a:rPr>
              <a:t> technologies with modular systems</a:t>
            </a:r>
            <a:r>
              <a:rPr lang="en-US" sz="1700">
                <a:solidFill>
                  <a:schemeClr val="tx1"/>
                </a:solidFill>
                <a:ea typeface="Calibri"/>
                <a:cs typeface="Arial"/>
              </a:rPr>
              <a:t>.</a:t>
            </a:r>
            <a:r>
              <a:rPr lang="en-US" sz="1700">
                <a:solidFill>
                  <a:schemeClr val="tx1"/>
                </a:solidFill>
                <a:effectLst/>
                <a:ea typeface="Calibri"/>
                <a:cs typeface="Arial"/>
              </a:rPr>
              <a:t> As a result of this change, the following developments can be anticipated.</a:t>
            </a:r>
          </a:p>
          <a:p>
            <a:pPr>
              <a:spcAft>
                <a:spcPts val="600"/>
              </a:spcAft>
              <a:tabLst>
                <a:tab pos="457200" algn="l"/>
              </a:tabLst>
            </a:pPr>
            <a:endParaRPr lang="en-US" sz="1700">
              <a:solidFill>
                <a:schemeClr val="tx1"/>
              </a:solidFill>
              <a:effectLst/>
              <a:ea typeface="Calibri"/>
              <a:cs typeface="Arial"/>
            </a:endParaRPr>
          </a:p>
          <a:p>
            <a:pPr marL="342900" indent="-342900">
              <a:spcAft>
                <a:spcPts val="600"/>
              </a:spcAft>
              <a:buFont typeface="+mj-lt"/>
              <a:buAutoNum type="arabicPeriod"/>
              <a:tabLst>
                <a:tab pos="457200" algn="l"/>
              </a:tabLst>
            </a:pPr>
            <a:r>
              <a:rPr lang="en-US" sz="1700">
                <a:solidFill>
                  <a:srgbClr val="000000"/>
                </a:solidFill>
                <a:ea typeface="Calibri"/>
                <a:cs typeface="Arial"/>
              </a:rPr>
              <a:t>NC Medicaid Managed Care Transformation Roadmap will:</a:t>
            </a:r>
          </a:p>
          <a:p>
            <a:pPr marL="800100" lvl="1" indent="-342900">
              <a:spcAft>
                <a:spcPts val="600"/>
              </a:spcAft>
              <a:buFont typeface="Wingdings" panose="05000000000000000000" pitchFamily="2" charset="2"/>
              <a:buChar char="ü"/>
              <a:tabLst>
                <a:tab pos="457200" algn="l"/>
              </a:tabLst>
            </a:pPr>
            <a:r>
              <a:rPr lang="en-US" sz="1700">
                <a:solidFill>
                  <a:srgbClr val="000000"/>
                </a:solidFill>
                <a:cs typeface="Times New Roman"/>
              </a:rPr>
              <a:t>Ease the provider administrative burden</a:t>
            </a:r>
          </a:p>
          <a:p>
            <a:pPr marL="800100" lvl="1" indent="-342900">
              <a:spcAft>
                <a:spcPts val="600"/>
              </a:spcAft>
              <a:buFont typeface="Wingdings" panose="05000000000000000000" pitchFamily="2" charset="2"/>
              <a:buChar char="ü"/>
              <a:tabLst>
                <a:tab pos="457200" algn="l"/>
              </a:tabLst>
            </a:pPr>
            <a:r>
              <a:rPr lang="en-US" sz="1700">
                <a:solidFill>
                  <a:srgbClr val="000000"/>
                </a:solidFill>
                <a:cs typeface="Times New Roman"/>
              </a:rPr>
              <a:t>Modernize PDM/CVO technologies</a:t>
            </a:r>
          </a:p>
          <a:p>
            <a:pPr marL="800100" lvl="1" indent="-342900">
              <a:spcAft>
                <a:spcPts val="600"/>
              </a:spcAft>
              <a:buFont typeface="Wingdings" panose="05000000000000000000" pitchFamily="2" charset="2"/>
              <a:buChar char="ü"/>
              <a:tabLst>
                <a:tab pos="457200" algn="l"/>
              </a:tabLst>
            </a:pPr>
            <a:r>
              <a:rPr lang="en-US" sz="1700">
                <a:solidFill>
                  <a:srgbClr val="000000"/>
                </a:solidFill>
                <a:cs typeface="Times New Roman"/>
              </a:rPr>
              <a:t>Simplify and enable responsive access for Medicaid providers to participate in NC’s Medicaid Program</a:t>
            </a:r>
          </a:p>
          <a:p>
            <a:pPr marL="342900" indent="-342900">
              <a:spcAft>
                <a:spcPts val="600"/>
              </a:spcAft>
              <a:buFont typeface="+mj-lt"/>
              <a:buAutoNum type="arabicPeriod"/>
              <a:tabLst>
                <a:tab pos="457200" algn="l"/>
              </a:tabLst>
            </a:pPr>
            <a:r>
              <a:rPr lang="en-US" sz="1700">
                <a:solidFill>
                  <a:srgbClr val="000000"/>
                </a:solidFill>
                <a:effectLst/>
                <a:ea typeface="Calibri"/>
                <a:cs typeface="Arial"/>
              </a:rPr>
              <a:t>PDM/CVO will be operational early 2024 and will:</a:t>
            </a:r>
            <a:endParaRPr lang="en-US" sz="1700">
              <a:solidFill>
                <a:srgbClr val="000000"/>
              </a:solidFill>
              <a:ea typeface="Calibri"/>
              <a:cs typeface="Arial"/>
            </a:endParaRPr>
          </a:p>
          <a:p>
            <a:pPr marL="800100" lvl="1" indent="-342900">
              <a:spcAft>
                <a:spcPts val="600"/>
              </a:spcAft>
              <a:buFont typeface="Wingdings" panose="05000000000000000000" pitchFamily="2" charset="2"/>
              <a:buChar char="ü"/>
              <a:tabLst>
                <a:tab pos="457200" algn="l"/>
              </a:tabLst>
            </a:pPr>
            <a:r>
              <a:rPr lang="en-US" sz="1700">
                <a:solidFill>
                  <a:srgbClr val="000000"/>
                </a:solidFill>
                <a:cs typeface="Times New Roman"/>
              </a:rPr>
              <a:t>Align</a:t>
            </a:r>
            <a:r>
              <a:rPr lang="en-US" sz="1700">
                <a:solidFill>
                  <a:srgbClr val="000000"/>
                </a:solidFill>
                <a:effectLst/>
                <a:ea typeface="Calibri"/>
                <a:cs typeface="Times New Roman"/>
              </a:rPr>
              <a:t> </a:t>
            </a:r>
            <a:r>
              <a:rPr lang="en-US" sz="1700">
                <a:solidFill>
                  <a:srgbClr val="000000"/>
                </a:solidFill>
                <a:ea typeface="Calibri"/>
                <a:cs typeface="Times New Roman"/>
              </a:rPr>
              <a:t>with</a:t>
            </a:r>
            <a:r>
              <a:rPr lang="en-US" sz="1700">
                <a:solidFill>
                  <a:srgbClr val="000000"/>
                </a:solidFill>
                <a:effectLst/>
                <a:ea typeface="Calibri"/>
                <a:cs typeface="Times New Roman"/>
              </a:rPr>
              <a:t> NC Medicaid Managed Care Transformation </a:t>
            </a:r>
            <a:r>
              <a:rPr lang="en-US" sz="1700">
                <a:solidFill>
                  <a:srgbClr val="000000"/>
                </a:solidFill>
                <a:ea typeface="Calibri"/>
                <a:cs typeface="Times New Roman"/>
              </a:rPr>
              <a:t>R</a:t>
            </a:r>
            <a:r>
              <a:rPr lang="en-US" sz="1700">
                <a:solidFill>
                  <a:srgbClr val="000000"/>
                </a:solidFill>
                <a:effectLst/>
                <a:ea typeface="Calibri"/>
                <a:cs typeface="Times New Roman"/>
              </a:rPr>
              <a:t>oadmap</a:t>
            </a:r>
          </a:p>
          <a:p>
            <a:pPr marL="800100" lvl="1" indent="-342900">
              <a:spcAft>
                <a:spcPts val="600"/>
              </a:spcAft>
              <a:buFont typeface="Wingdings" panose="05000000000000000000" pitchFamily="2" charset="2"/>
              <a:buChar char="ü"/>
              <a:tabLst>
                <a:tab pos="457200" algn="l"/>
              </a:tabLst>
            </a:pPr>
            <a:r>
              <a:rPr lang="en-US" sz="1700">
                <a:solidFill>
                  <a:srgbClr val="000000"/>
                </a:solidFill>
                <a:effectLst/>
                <a:ea typeface="Calibri"/>
                <a:cs typeface="Times New Roman"/>
              </a:rPr>
              <a:t>Streamline data intake and maintenance throughout provider lifecycle</a:t>
            </a:r>
          </a:p>
          <a:p>
            <a:pPr marL="800100" lvl="1" indent="-342900">
              <a:spcAft>
                <a:spcPts val="600"/>
              </a:spcAft>
              <a:buFont typeface="Wingdings" panose="05000000000000000000" pitchFamily="2" charset="2"/>
              <a:buChar char="ü"/>
              <a:tabLst>
                <a:tab pos="457200" algn="l"/>
              </a:tabLst>
            </a:pPr>
            <a:r>
              <a:rPr lang="en-US" sz="1700">
                <a:solidFill>
                  <a:srgbClr val="000000"/>
                </a:solidFill>
                <a:effectLst/>
                <a:ea typeface="Calibri"/>
                <a:cs typeface="Times New Roman"/>
              </a:rPr>
              <a:t>Perform provider </a:t>
            </a:r>
            <a:r>
              <a:rPr lang="en-US" sz="1700">
                <a:solidFill>
                  <a:schemeClr val="tx1"/>
                </a:solidFill>
                <a:cs typeface="Arial"/>
              </a:rPr>
              <a:t>enrollment and credentialing </a:t>
            </a:r>
            <a:r>
              <a:rPr lang="en-US" sz="1700">
                <a:solidFill>
                  <a:srgbClr val="000000"/>
                </a:solidFill>
                <a:effectLst/>
                <a:ea typeface="Calibri"/>
                <a:cs typeface="Times New Roman"/>
              </a:rPr>
              <a:t>on behalf of NCDHHS</a:t>
            </a:r>
          </a:p>
          <a:p>
            <a:pPr marL="800100" lvl="1" indent="-342900">
              <a:spcAft>
                <a:spcPts val="600"/>
              </a:spcAft>
              <a:buFont typeface="Wingdings" panose="05000000000000000000" pitchFamily="2" charset="2"/>
              <a:buChar char="ü"/>
              <a:tabLst>
                <a:tab pos="457200" algn="l"/>
              </a:tabLst>
            </a:pPr>
            <a:r>
              <a:rPr lang="en-US" sz="1700">
                <a:solidFill>
                  <a:srgbClr val="000000"/>
                </a:solidFill>
                <a:cs typeface="Times New Roman"/>
              </a:rPr>
              <a:t>Detect and prevent fraud, waste and abuse</a:t>
            </a:r>
          </a:p>
        </p:txBody>
      </p:sp>
    </p:spTree>
    <p:extLst>
      <p:ext uri="{BB962C8B-B14F-4D97-AF65-F5344CB8AC3E}">
        <p14:creationId xmlns:p14="http://schemas.microsoft.com/office/powerpoint/2010/main" val="183253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ED7AC4-94B8-4069-D5FA-6D14547A9BA9}"/>
              </a:ext>
            </a:extLst>
          </p:cNvPr>
          <p:cNvSpPr>
            <a:spLocks noGrp="1"/>
          </p:cNvSpPr>
          <p:nvPr>
            <p:ph type="sldNum" sz="quarter" idx="15"/>
          </p:nvPr>
        </p:nvSpPr>
        <p:spPr/>
        <p:txBody>
          <a:bodyPr/>
          <a:lstStyle/>
          <a:p>
            <a:fld id="{11F27F3A-B3E9-41ED-AF8F-A365F10BB65F}" type="slidenum">
              <a:rPr lang="en-US" smtClean="0"/>
              <a:pPr/>
              <a:t>7</a:t>
            </a:fld>
            <a:endParaRPr lang="en-US"/>
          </a:p>
        </p:txBody>
      </p:sp>
      <p:sp>
        <p:nvSpPr>
          <p:cNvPr id="7" name="Footer Placeholder 4">
            <a:extLst>
              <a:ext uri="{FF2B5EF4-FFF2-40B4-BE49-F238E27FC236}">
                <a16:creationId xmlns:a16="http://schemas.microsoft.com/office/drawing/2014/main" id="{A04C5B3D-B8E0-424C-37D0-5E7FA161DE9B}"/>
              </a:ext>
            </a:extLst>
          </p:cNvPr>
          <p:cNvSpPr txBox="1">
            <a:spLocks/>
          </p:cNvSpPr>
          <p:nvPr/>
        </p:nvSpPr>
        <p:spPr>
          <a:xfrm>
            <a:off x="0" y="6573308"/>
            <a:ext cx="3535221" cy="28469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baseline="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NC Medicaid | PDM/CVO module Overview</a:t>
            </a:r>
            <a:endParaRPr lang="en-US" cap="none">
              <a:solidFill>
                <a:prstClr val="black"/>
              </a:solidFill>
            </a:endParaRPr>
          </a:p>
        </p:txBody>
      </p:sp>
      <p:sp>
        <p:nvSpPr>
          <p:cNvPr id="8" name="Slide Number Placeholder 5">
            <a:extLst>
              <a:ext uri="{FF2B5EF4-FFF2-40B4-BE49-F238E27FC236}">
                <a16:creationId xmlns:a16="http://schemas.microsoft.com/office/drawing/2014/main" id="{F3FE873B-1061-FAB9-2DF5-78DC6D137E02}"/>
              </a:ext>
            </a:extLst>
          </p:cNvPr>
          <p:cNvSpPr txBox="1">
            <a:spLocks/>
          </p:cNvSpPr>
          <p:nvPr/>
        </p:nvSpPr>
        <p:spPr>
          <a:xfrm>
            <a:off x="11074401" y="6573308"/>
            <a:ext cx="752131"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7</a:t>
            </a:fld>
            <a:endParaRPr lang="en-US"/>
          </a:p>
        </p:txBody>
      </p:sp>
      <p:sp>
        <p:nvSpPr>
          <p:cNvPr id="9" name="TextBox 8">
            <a:extLst>
              <a:ext uri="{FF2B5EF4-FFF2-40B4-BE49-F238E27FC236}">
                <a16:creationId xmlns:a16="http://schemas.microsoft.com/office/drawing/2014/main" id="{E18549FC-5835-F3E9-779A-9B72988336F7}"/>
              </a:ext>
            </a:extLst>
          </p:cNvPr>
          <p:cNvSpPr txBox="1"/>
          <p:nvPr/>
        </p:nvSpPr>
        <p:spPr>
          <a:xfrm>
            <a:off x="136860" y="545909"/>
            <a:ext cx="11684521" cy="646331"/>
          </a:xfrm>
          <a:prstGeom prst="rect">
            <a:avLst/>
          </a:prstGeom>
          <a:noFill/>
        </p:spPr>
        <p:txBody>
          <a:bodyPr wrap="square" lIns="91440" tIns="45720" rIns="91440" bIns="45720" rtlCol="0" anchor="t">
            <a:spAutoFit/>
          </a:bodyPr>
          <a:lstStyle/>
          <a:p>
            <a:r>
              <a:rPr lang="en-US" b="1">
                <a:solidFill>
                  <a:srgbClr val="1E3E64"/>
                </a:solidFill>
              </a:rPr>
              <a:t>North Carolina has matured its vision for the PDM/CVO as a core part of Transformation since Aug 2017</a:t>
            </a:r>
            <a:br>
              <a:rPr lang="en-US" b="1" i="1"/>
            </a:br>
            <a:endParaRPr lang="en-US" b="1" i="1">
              <a:solidFill>
                <a:srgbClr val="1E3E64"/>
              </a:solidFill>
            </a:endParaRPr>
          </a:p>
        </p:txBody>
      </p:sp>
      <p:sp>
        <p:nvSpPr>
          <p:cNvPr id="10" name="TextBox 9">
            <a:extLst>
              <a:ext uri="{FF2B5EF4-FFF2-40B4-BE49-F238E27FC236}">
                <a16:creationId xmlns:a16="http://schemas.microsoft.com/office/drawing/2014/main" id="{17B869F7-FC9D-C37B-1142-8964D75318E8}"/>
              </a:ext>
            </a:extLst>
          </p:cNvPr>
          <p:cNvSpPr txBox="1"/>
          <p:nvPr/>
        </p:nvSpPr>
        <p:spPr>
          <a:xfrm>
            <a:off x="43712" y="-17583"/>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Journey to Modernization</a:t>
            </a:r>
          </a:p>
        </p:txBody>
      </p:sp>
      <p:grpSp>
        <p:nvGrpSpPr>
          <p:cNvPr id="11" name="Group 10">
            <a:extLst>
              <a:ext uri="{FF2B5EF4-FFF2-40B4-BE49-F238E27FC236}">
                <a16:creationId xmlns:a16="http://schemas.microsoft.com/office/drawing/2014/main" id="{DFB8F71A-432F-9B52-77CD-57E03D45F40D}"/>
              </a:ext>
            </a:extLst>
          </p:cNvPr>
          <p:cNvGrpSpPr/>
          <p:nvPr/>
        </p:nvGrpSpPr>
        <p:grpSpPr>
          <a:xfrm>
            <a:off x="370619" y="968072"/>
            <a:ext cx="3481471" cy="633600"/>
            <a:chOff x="3570" y="37323"/>
            <a:chExt cx="3481471" cy="633600"/>
          </a:xfrm>
        </p:grpSpPr>
        <p:sp>
          <p:nvSpPr>
            <p:cNvPr id="12" name="Rectangle 11">
              <a:extLst>
                <a:ext uri="{FF2B5EF4-FFF2-40B4-BE49-F238E27FC236}">
                  <a16:creationId xmlns:a16="http://schemas.microsoft.com/office/drawing/2014/main" id="{D14382EE-BA7D-6EEE-2981-CC854DF1D82D}"/>
                </a:ext>
              </a:extLst>
            </p:cNvPr>
            <p:cNvSpPr/>
            <p:nvPr/>
          </p:nvSpPr>
          <p:spPr>
            <a:xfrm>
              <a:off x="3570" y="37323"/>
              <a:ext cx="3481471" cy="633600"/>
            </a:xfrm>
            <a:prstGeom prst="rect">
              <a:avLst/>
            </a:prstGeom>
            <a:solidFill>
              <a:srgbClr val="27466A"/>
            </a:solidFill>
            <a:ln>
              <a:solidFill>
                <a:schemeClr val="tx1"/>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E3F88A1E-7465-9AC1-4D97-D5E3F8EDF218}"/>
                </a:ext>
              </a:extLst>
            </p:cNvPr>
            <p:cNvSpPr txBox="1"/>
            <p:nvPr/>
          </p:nvSpPr>
          <p:spPr>
            <a:xfrm>
              <a:off x="3570" y="37323"/>
              <a:ext cx="3481471" cy="63360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1900" kern="1200">
                  <a:solidFill>
                    <a:srgbClr val="FFFFFF"/>
                  </a:solidFill>
                  <a:latin typeface="Arial"/>
                  <a:ea typeface="+mn-ea"/>
                  <a:cs typeface="+mn-cs"/>
                </a:rPr>
                <a:t>Improve User Experience</a:t>
              </a:r>
            </a:p>
          </p:txBody>
        </p:sp>
      </p:grpSp>
      <p:grpSp>
        <p:nvGrpSpPr>
          <p:cNvPr id="14" name="Group 13">
            <a:extLst>
              <a:ext uri="{FF2B5EF4-FFF2-40B4-BE49-F238E27FC236}">
                <a16:creationId xmlns:a16="http://schemas.microsoft.com/office/drawing/2014/main" id="{9E2D0BFE-DF0E-983E-F15A-CD6373A59365}"/>
              </a:ext>
            </a:extLst>
          </p:cNvPr>
          <p:cNvGrpSpPr/>
          <p:nvPr/>
        </p:nvGrpSpPr>
        <p:grpSpPr>
          <a:xfrm>
            <a:off x="370619" y="1601672"/>
            <a:ext cx="3568669" cy="4710419"/>
            <a:chOff x="3570" y="670923"/>
            <a:chExt cx="3568669" cy="4710419"/>
          </a:xfrm>
        </p:grpSpPr>
        <p:sp>
          <p:nvSpPr>
            <p:cNvPr id="15" name="Rectangle 14">
              <a:extLst>
                <a:ext uri="{FF2B5EF4-FFF2-40B4-BE49-F238E27FC236}">
                  <a16:creationId xmlns:a16="http://schemas.microsoft.com/office/drawing/2014/main" id="{25C57401-E489-D5DC-A7ED-355F341F4075}"/>
                </a:ext>
              </a:extLst>
            </p:cNvPr>
            <p:cNvSpPr/>
            <p:nvPr/>
          </p:nvSpPr>
          <p:spPr>
            <a:xfrm>
              <a:off x="3570" y="670923"/>
              <a:ext cx="3481471" cy="4710419"/>
            </a:xfrm>
            <a:prstGeom prst="rect">
              <a:avLst/>
            </a:prstGeom>
            <a:solidFill>
              <a:srgbClr val="FFFFFF"/>
            </a:solid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5C0EF3B2-A359-15AD-7DDF-A703821FE10B}"/>
                </a:ext>
              </a:extLst>
            </p:cNvPr>
            <p:cNvSpPr txBox="1"/>
            <p:nvPr/>
          </p:nvSpPr>
          <p:spPr>
            <a:xfrm>
              <a:off x="3570" y="670923"/>
              <a:ext cx="3568669" cy="47104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285750" lvl="0" indent="-285750" rtl="0">
                <a:buFont typeface="Arial" panose="020B0604020202020204" pitchFamily="34" charset="0"/>
                <a:buChar char="•"/>
              </a:pPr>
              <a:r>
                <a:rPr lang="en-US" sz="1650">
                  <a:solidFill>
                    <a:prstClr val="black">
                      <a:hueOff val="0"/>
                      <a:satOff val="0"/>
                      <a:lumOff val="0"/>
                      <a:alphaOff val="0"/>
                    </a:prstClr>
                  </a:solidFill>
                </a:rPr>
                <a:t>Mitigates administrative burden of completing data entry across multiple plans</a:t>
              </a:r>
            </a:p>
            <a:p>
              <a:pPr marL="285750" lvl="1" indent="-285750" algn="l" defTabSz="755650">
                <a:lnSpc>
                  <a:spcPct val="90000"/>
                </a:lnSpc>
                <a:spcBef>
                  <a:spcPct val="0"/>
                </a:spcBef>
                <a:spcAft>
                  <a:spcPct val="15000"/>
                </a:spcAft>
                <a:buFont typeface="Arial" panose="020B0604020202020204" pitchFamily="34" charset="0"/>
                <a:buChar char="•"/>
              </a:pPr>
              <a:r>
                <a:rPr lang="en-US" sz="1650" kern="1200">
                  <a:solidFill>
                    <a:prstClr val="black">
                      <a:hueOff val="0"/>
                      <a:satOff val="0"/>
                      <a:lumOff val="0"/>
                      <a:alphaOff val="0"/>
                    </a:prstClr>
                  </a:solidFill>
                  <a:latin typeface="+mn-lt"/>
                  <a:ea typeface="+mn-ea"/>
                  <a:cs typeface="+mn-cs"/>
                </a:rPr>
                <a:t>Collects data using common accreditation standards</a:t>
              </a:r>
            </a:p>
            <a:p>
              <a:pPr marL="285750" lvl="1" indent="-285750" algn="l" defTabSz="755650" rtl="0">
                <a:lnSpc>
                  <a:spcPct val="90000"/>
                </a:lnSpc>
                <a:spcBef>
                  <a:spcPct val="0"/>
                </a:spcBef>
                <a:spcAft>
                  <a:spcPct val="15000"/>
                </a:spcAft>
                <a:buFont typeface="Arial" panose="020B0604020202020204" pitchFamily="34" charset="0"/>
                <a:buChar char="•"/>
              </a:pPr>
              <a:r>
                <a:rPr lang="en-US" sz="1650" kern="1200">
                  <a:solidFill>
                    <a:prstClr val="black">
                      <a:hueOff val="0"/>
                      <a:satOff val="0"/>
                      <a:lumOff val="0"/>
                      <a:alphaOff val="0"/>
                    </a:prstClr>
                  </a:solidFill>
                  <a:latin typeface="+mn-lt"/>
                  <a:ea typeface="+mn-ea"/>
                  <a:cs typeface="+mn-cs"/>
                </a:rPr>
                <a:t>Allows providers to delegate access within their organization allowing multiple users to complete an application</a:t>
              </a:r>
            </a:p>
            <a:p>
              <a:pPr marL="285750" lvl="1" indent="-285750" algn="l" defTabSz="755650" rtl="0">
                <a:lnSpc>
                  <a:spcPct val="90000"/>
                </a:lnSpc>
                <a:spcBef>
                  <a:spcPct val="0"/>
                </a:spcBef>
                <a:spcAft>
                  <a:spcPct val="15000"/>
                </a:spcAft>
                <a:buFont typeface="Arial" panose="020B0604020202020204" pitchFamily="34" charset="0"/>
                <a:buChar char="•"/>
              </a:pPr>
              <a:r>
                <a:rPr lang="en-US" sz="1650" kern="1200">
                  <a:solidFill>
                    <a:prstClr val="black">
                      <a:hueOff val="0"/>
                      <a:satOff val="0"/>
                      <a:lumOff val="0"/>
                      <a:alphaOff val="0"/>
                    </a:prstClr>
                  </a:solidFill>
                  <a:latin typeface="+mn-lt"/>
                  <a:ea typeface="+mn-ea"/>
                  <a:cs typeface="+mn-cs"/>
                </a:rPr>
                <a:t>Offers interactive enrollment process, automatically guided step-by-step and real-time online assistance</a:t>
              </a:r>
            </a:p>
            <a:p>
              <a:pPr marL="285750" lvl="1" indent="-285750" algn="l" defTabSz="755650" rtl="0">
                <a:lnSpc>
                  <a:spcPct val="90000"/>
                </a:lnSpc>
                <a:spcBef>
                  <a:spcPct val="0"/>
                </a:spcBef>
                <a:spcAft>
                  <a:spcPct val="15000"/>
                </a:spcAft>
                <a:buFont typeface="Arial" panose="020B0604020202020204" pitchFamily="34" charset="0"/>
                <a:buChar char="•"/>
              </a:pPr>
              <a:r>
                <a:rPr lang="en-US" sz="1650" kern="1200">
                  <a:solidFill>
                    <a:prstClr val="black">
                      <a:hueOff val="0"/>
                      <a:satOff val="0"/>
                      <a:lumOff val="0"/>
                      <a:alphaOff val="0"/>
                    </a:prstClr>
                  </a:solidFill>
                  <a:latin typeface="+mn-lt"/>
                  <a:ea typeface="+mn-ea"/>
                  <a:cs typeface="+mn-cs"/>
                </a:rPr>
                <a:t>Improves the notification process to streamline collaboration</a:t>
              </a:r>
            </a:p>
            <a:p>
              <a:pPr marL="285750" lvl="1" indent="-285750" algn="l" defTabSz="755650" rtl="0">
                <a:lnSpc>
                  <a:spcPct val="90000"/>
                </a:lnSpc>
                <a:spcBef>
                  <a:spcPct val="0"/>
                </a:spcBef>
                <a:spcAft>
                  <a:spcPct val="15000"/>
                </a:spcAft>
                <a:buFont typeface="Arial" panose="020B0604020202020204" pitchFamily="34" charset="0"/>
                <a:buChar char="•"/>
              </a:pPr>
              <a:r>
                <a:rPr lang="en-US" sz="1650" kern="1200">
                  <a:solidFill>
                    <a:prstClr val="black">
                      <a:hueOff val="0"/>
                      <a:satOff val="0"/>
                      <a:lumOff val="0"/>
                      <a:alphaOff val="0"/>
                    </a:prstClr>
                  </a:solidFill>
                  <a:latin typeface="+mn-lt"/>
                  <a:ea typeface="+mn-ea"/>
                  <a:cs typeface="+mn-cs"/>
                </a:rPr>
                <a:t>Simplifies registration for multi-payer providers</a:t>
              </a:r>
            </a:p>
            <a:p>
              <a:pPr marL="285750" lvl="1" indent="-285750" algn="l" defTabSz="755650" rtl="0">
                <a:lnSpc>
                  <a:spcPct val="90000"/>
                </a:lnSpc>
                <a:spcBef>
                  <a:spcPct val="0"/>
                </a:spcBef>
                <a:spcAft>
                  <a:spcPct val="15000"/>
                </a:spcAft>
                <a:buFont typeface="Arial" panose="020B0604020202020204" pitchFamily="34" charset="0"/>
                <a:buChar char="•"/>
              </a:pPr>
              <a:r>
                <a:rPr lang="en-US" sz="1650" kern="1200">
                  <a:solidFill>
                    <a:prstClr val="black">
                      <a:hueOff val="0"/>
                      <a:satOff val="0"/>
                      <a:lumOff val="0"/>
                      <a:alphaOff val="0"/>
                    </a:prstClr>
                  </a:solidFill>
                  <a:latin typeface="+mn-lt"/>
                  <a:ea typeface="+mn-ea"/>
                  <a:cs typeface="+mn-cs"/>
                </a:rPr>
                <a:t>Offers enhanced security controls and protocols</a:t>
              </a:r>
            </a:p>
          </p:txBody>
        </p:sp>
      </p:grpSp>
      <p:grpSp>
        <p:nvGrpSpPr>
          <p:cNvPr id="17" name="Group 16">
            <a:extLst>
              <a:ext uri="{FF2B5EF4-FFF2-40B4-BE49-F238E27FC236}">
                <a16:creationId xmlns:a16="http://schemas.microsoft.com/office/drawing/2014/main" id="{39DD2305-4084-4160-850F-A1BA460A3EE1}"/>
              </a:ext>
            </a:extLst>
          </p:cNvPr>
          <p:cNvGrpSpPr/>
          <p:nvPr/>
        </p:nvGrpSpPr>
        <p:grpSpPr>
          <a:xfrm>
            <a:off x="4339497" y="968072"/>
            <a:ext cx="3481471" cy="633600"/>
            <a:chOff x="3972448" y="37323"/>
            <a:chExt cx="3481471" cy="633600"/>
          </a:xfrm>
        </p:grpSpPr>
        <p:sp>
          <p:nvSpPr>
            <p:cNvPr id="18" name="Rectangle 17">
              <a:extLst>
                <a:ext uri="{FF2B5EF4-FFF2-40B4-BE49-F238E27FC236}">
                  <a16:creationId xmlns:a16="http://schemas.microsoft.com/office/drawing/2014/main" id="{242A9FB6-01BB-51C4-BE72-42F16DEBFEFA}"/>
                </a:ext>
              </a:extLst>
            </p:cNvPr>
            <p:cNvSpPr/>
            <p:nvPr/>
          </p:nvSpPr>
          <p:spPr>
            <a:xfrm>
              <a:off x="3972448" y="37323"/>
              <a:ext cx="3481471" cy="633600"/>
            </a:xfrm>
            <a:prstGeom prst="rect">
              <a:avLst/>
            </a:prstGeom>
            <a:solidFill>
              <a:srgbClr val="27466A"/>
            </a:solidFill>
            <a:ln>
              <a:solidFill>
                <a:schemeClr val="tx1"/>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B4E55E19-A6A2-A52F-D949-C76EA393A1DA}"/>
                </a:ext>
              </a:extLst>
            </p:cNvPr>
            <p:cNvSpPr txBox="1"/>
            <p:nvPr/>
          </p:nvSpPr>
          <p:spPr>
            <a:xfrm>
              <a:off x="3972448" y="37323"/>
              <a:ext cx="3481471" cy="63360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1900" kern="1200">
                  <a:solidFill>
                    <a:srgbClr val="FFFFFF"/>
                  </a:solidFill>
                  <a:latin typeface="Arial"/>
                  <a:ea typeface="+mn-ea"/>
                  <a:cs typeface="+mn-cs"/>
                </a:rPr>
                <a:t>Meet State Program Needs</a:t>
              </a:r>
            </a:p>
          </p:txBody>
        </p:sp>
      </p:grpSp>
      <p:grpSp>
        <p:nvGrpSpPr>
          <p:cNvPr id="20" name="Group 19">
            <a:extLst>
              <a:ext uri="{FF2B5EF4-FFF2-40B4-BE49-F238E27FC236}">
                <a16:creationId xmlns:a16="http://schemas.microsoft.com/office/drawing/2014/main" id="{ED9971DA-15A4-DE4C-26B7-3974FDAC5DD4}"/>
              </a:ext>
            </a:extLst>
          </p:cNvPr>
          <p:cNvGrpSpPr/>
          <p:nvPr/>
        </p:nvGrpSpPr>
        <p:grpSpPr>
          <a:xfrm>
            <a:off x="4339497" y="1601672"/>
            <a:ext cx="3481471" cy="4710419"/>
            <a:chOff x="3972448" y="670923"/>
            <a:chExt cx="3481471" cy="4710419"/>
          </a:xfrm>
        </p:grpSpPr>
        <p:sp>
          <p:nvSpPr>
            <p:cNvPr id="21" name="Rectangle 20">
              <a:extLst>
                <a:ext uri="{FF2B5EF4-FFF2-40B4-BE49-F238E27FC236}">
                  <a16:creationId xmlns:a16="http://schemas.microsoft.com/office/drawing/2014/main" id="{3F14D55B-4D3B-22BE-B6C1-F6780D89959D}"/>
                </a:ext>
              </a:extLst>
            </p:cNvPr>
            <p:cNvSpPr/>
            <p:nvPr/>
          </p:nvSpPr>
          <p:spPr>
            <a:xfrm>
              <a:off x="3972448" y="670923"/>
              <a:ext cx="3481471" cy="4710419"/>
            </a:xfrm>
            <a:prstGeom prst="rect">
              <a:avLst/>
            </a:prstGeom>
            <a:noFill/>
            <a:ln>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a:extLst>
                <a:ext uri="{FF2B5EF4-FFF2-40B4-BE49-F238E27FC236}">
                  <a16:creationId xmlns:a16="http://schemas.microsoft.com/office/drawing/2014/main" id="{611AD8BA-2DFF-8F86-F826-362A70CD1669}"/>
                </a:ext>
              </a:extLst>
            </p:cNvPr>
            <p:cNvSpPr txBox="1"/>
            <p:nvPr/>
          </p:nvSpPr>
          <p:spPr>
            <a:xfrm>
              <a:off x="3972448" y="670923"/>
              <a:ext cx="3481471" cy="4710419"/>
            </a:xfrm>
            <a:prstGeom prst="rect">
              <a:avLst/>
            </a:prstGeom>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285750" lvl="0" indent="-285750" rtl="0">
                <a:buFont typeface="Arial" panose="020B0604020202020204" pitchFamily="34" charset="0"/>
                <a:buChar char="•"/>
              </a:pPr>
              <a:r>
                <a:rPr lang="en-US" sz="1600" kern="1200">
                  <a:latin typeface="+mn-lt"/>
                  <a:ea typeface="+mn-ea"/>
                  <a:cs typeface="+mn-cs"/>
                </a:rPr>
                <a:t>Addresses administrative burden of </a:t>
              </a:r>
              <a:r>
                <a:rPr lang="en-US" sz="1600" kern="1200"/>
                <a:t>multiple credentialing standards </a:t>
              </a:r>
              <a:r>
                <a:rPr lang="en-US" sz="1600" kern="1200">
                  <a:latin typeface="+mn-lt"/>
                  <a:ea typeface="+mn-ea"/>
                  <a:cs typeface="+mn-cs"/>
                </a:rPr>
                <a:t>across programs and health plans</a:t>
              </a:r>
            </a:p>
            <a:p>
              <a:pPr marL="285750" lvl="0" indent="-285750" rtl="0">
                <a:buFont typeface="Arial" panose="020B0604020202020204" pitchFamily="34" charset="0"/>
                <a:buChar char="•"/>
              </a:pPr>
              <a:r>
                <a:rPr lang="en-US" sz="1600" kern="1200">
                  <a:latin typeface="+mn-lt"/>
                  <a:ea typeface="+mn-ea"/>
                  <a:cs typeface="+mn-cs"/>
                </a:rPr>
                <a:t>Utilizes nationally-recognized credentialing and accreditation standards</a:t>
              </a:r>
              <a:endParaRPr lang="en-US" sz="1600" kern="1200">
                <a:latin typeface="+mn-lt"/>
                <a:cs typeface="Arial"/>
              </a:endParaRPr>
            </a:p>
            <a:p>
              <a:pPr marL="285750" lvl="0" indent="-285750" rtl="0">
                <a:buFont typeface="Arial" panose="020B0604020202020204" pitchFamily="34" charset="0"/>
                <a:buChar char="•"/>
              </a:pPr>
              <a:r>
                <a:rPr lang="en-US" sz="1600" kern="1200">
                  <a:latin typeface="+mn-lt"/>
                  <a:ea typeface="+mn-ea"/>
                  <a:cs typeface="+mn-cs"/>
                </a:rPr>
                <a:t>Supports a multi-payer, multi-health plan program</a:t>
              </a:r>
              <a:endParaRPr lang="en-US" sz="1600" kern="1200">
                <a:latin typeface="+mn-lt"/>
                <a:cs typeface="Arial"/>
              </a:endParaRPr>
            </a:p>
            <a:p>
              <a:pPr marL="285750" lvl="0" indent="-285750" rtl="0">
                <a:lnSpc>
                  <a:spcPct val="100000"/>
                </a:lnSpc>
                <a:buFont typeface="Arial" panose="020B0604020202020204" pitchFamily="34" charset="0"/>
                <a:buChar char="•"/>
              </a:pPr>
              <a:r>
                <a:rPr lang="en-US" sz="1600" kern="1200">
                  <a:latin typeface="+mn-lt"/>
                  <a:ea typeface="+mn-ea"/>
                  <a:cs typeface="+mn-cs"/>
                </a:rPr>
                <a:t>Matures data architecture and interfaces</a:t>
              </a:r>
              <a:endParaRPr lang="en-US" sz="1600" kern="1200">
                <a:latin typeface="+mn-lt"/>
                <a:cs typeface="Arial"/>
              </a:endParaRPr>
            </a:p>
            <a:p>
              <a:pPr marL="285750" indent="-285750">
                <a:buFont typeface="Arial" panose="020B0604020202020204" pitchFamily="34" charset="0"/>
                <a:buChar char="•"/>
              </a:pPr>
              <a:r>
                <a:rPr lang="en-US" sz="1600" kern="1200">
                  <a:latin typeface="+mn-lt"/>
                  <a:ea typeface="+mn-ea"/>
                  <a:cs typeface="+mn-cs"/>
                </a:rPr>
                <a:t>Establishes a representative centralized credentialing committee with </a:t>
              </a:r>
              <a:r>
                <a:rPr lang="en-US" sz="1600"/>
                <a:t>multi-payers </a:t>
              </a:r>
              <a:endParaRPr lang="en-US" sz="1600">
                <a:cs typeface="Arial"/>
              </a:endParaRPr>
            </a:p>
            <a:p>
              <a:pPr lvl="0" rtl="0">
                <a:lnSpc>
                  <a:spcPct val="100000"/>
                </a:lnSpc>
              </a:pPr>
              <a:endParaRPr lang="en-US" sz="1600" kern="1200">
                <a:solidFill>
                  <a:prstClr val="black">
                    <a:hueOff val="0"/>
                    <a:satOff val="0"/>
                    <a:lumOff val="0"/>
                    <a:alphaOff val="0"/>
                  </a:prstClr>
                </a:solidFill>
                <a:latin typeface="+mn-lt"/>
                <a:ea typeface="+mn-ea"/>
                <a:cs typeface="+mn-cs"/>
              </a:endParaRPr>
            </a:p>
          </p:txBody>
        </p:sp>
      </p:grpSp>
      <p:grpSp>
        <p:nvGrpSpPr>
          <p:cNvPr id="23" name="Group 22">
            <a:extLst>
              <a:ext uri="{FF2B5EF4-FFF2-40B4-BE49-F238E27FC236}">
                <a16:creationId xmlns:a16="http://schemas.microsoft.com/office/drawing/2014/main" id="{85755ADA-22B7-600E-E617-86072AB8ACDB}"/>
              </a:ext>
            </a:extLst>
          </p:cNvPr>
          <p:cNvGrpSpPr/>
          <p:nvPr/>
        </p:nvGrpSpPr>
        <p:grpSpPr>
          <a:xfrm>
            <a:off x="8308375" y="968072"/>
            <a:ext cx="3481471" cy="633600"/>
            <a:chOff x="7941326" y="37323"/>
            <a:chExt cx="3481471" cy="633600"/>
          </a:xfrm>
        </p:grpSpPr>
        <p:sp>
          <p:nvSpPr>
            <p:cNvPr id="24" name="Rectangle 23">
              <a:extLst>
                <a:ext uri="{FF2B5EF4-FFF2-40B4-BE49-F238E27FC236}">
                  <a16:creationId xmlns:a16="http://schemas.microsoft.com/office/drawing/2014/main" id="{FE905638-0DD6-94E0-5744-8F2907B0D4CD}"/>
                </a:ext>
              </a:extLst>
            </p:cNvPr>
            <p:cNvSpPr/>
            <p:nvPr/>
          </p:nvSpPr>
          <p:spPr>
            <a:xfrm>
              <a:off x="7941326" y="37323"/>
              <a:ext cx="3481471" cy="633600"/>
            </a:xfrm>
            <a:prstGeom prst="rect">
              <a:avLst/>
            </a:prstGeom>
            <a:solidFill>
              <a:srgbClr val="27466A"/>
            </a:solidFill>
            <a:ln>
              <a:solidFill>
                <a:schemeClr val="tx1"/>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8F4441A5-0F50-9219-8B14-C1F50A817144}"/>
                </a:ext>
              </a:extLst>
            </p:cNvPr>
            <p:cNvSpPr txBox="1"/>
            <p:nvPr/>
          </p:nvSpPr>
          <p:spPr>
            <a:xfrm>
              <a:off x="7941326" y="37323"/>
              <a:ext cx="3481471" cy="633600"/>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solidFill>
                    <a:srgbClr val="FFFFFF"/>
                  </a:solidFill>
                  <a:latin typeface="Arial"/>
                  <a:ea typeface="+mn-ea"/>
                  <a:cs typeface="+mn-cs"/>
                </a:rPr>
                <a:t>Meet CMS Requirements</a:t>
              </a:r>
            </a:p>
          </p:txBody>
        </p:sp>
      </p:grpSp>
      <p:grpSp>
        <p:nvGrpSpPr>
          <p:cNvPr id="26" name="Group 25">
            <a:extLst>
              <a:ext uri="{FF2B5EF4-FFF2-40B4-BE49-F238E27FC236}">
                <a16:creationId xmlns:a16="http://schemas.microsoft.com/office/drawing/2014/main" id="{792999C3-51DC-8663-936A-D9EB7A221A41}"/>
              </a:ext>
            </a:extLst>
          </p:cNvPr>
          <p:cNvGrpSpPr/>
          <p:nvPr/>
        </p:nvGrpSpPr>
        <p:grpSpPr>
          <a:xfrm>
            <a:off x="8308375" y="1601672"/>
            <a:ext cx="3481471" cy="4710419"/>
            <a:chOff x="7941326" y="670923"/>
            <a:chExt cx="3481471" cy="4710419"/>
          </a:xfrm>
        </p:grpSpPr>
        <p:sp>
          <p:nvSpPr>
            <p:cNvPr id="27" name="Rectangle 26">
              <a:extLst>
                <a:ext uri="{FF2B5EF4-FFF2-40B4-BE49-F238E27FC236}">
                  <a16:creationId xmlns:a16="http://schemas.microsoft.com/office/drawing/2014/main" id="{B0A5F9A9-3569-538A-E179-156EA03AD006}"/>
                </a:ext>
              </a:extLst>
            </p:cNvPr>
            <p:cNvSpPr/>
            <p:nvPr/>
          </p:nvSpPr>
          <p:spPr>
            <a:xfrm>
              <a:off x="7941326" y="670923"/>
              <a:ext cx="3481471" cy="4710419"/>
            </a:xfrm>
            <a:prstGeom prst="rect">
              <a:avLst/>
            </a:prstGeom>
            <a:solidFill>
              <a:srgbClr val="FFFFFF"/>
            </a:solidFill>
            <a:ln>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B04E7329-C311-391D-CEC8-302C2A812010}"/>
                </a:ext>
              </a:extLst>
            </p:cNvPr>
            <p:cNvSpPr txBox="1"/>
            <p:nvPr/>
          </p:nvSpPr>
          <p:spPr>
            <a:xfrm>
              <a:off x="7941326" y="670923"/>
              <a:ext cx="3481471" cy="47104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650" kern="1200">
                  <a:latin typeface="+mn-lt"/>
                  <a:ea typeface="+mn-ea"/>
                  <a:cs typeface="+mn-cs"/>
                </a:rPr>
                <a:t>Provides more efficient, economical, and effective administration of State plan</a:t>
              </a:r>
            </a:p>
            <a:p>
              <a:pPr marL="171450" lvl="1" indent="-171450" defTabSz="755650">
                <a:lnSpc>
                  <a:spcPct val="90000"/>
                </a:lnSpc>
                <a:spcBef>
                  <a:spcPct val="0"/>
                </a:spcBef>
                <a:spcAft>
                  <a:spcPct val="15000"/>
                </a:spcAft>
                <a:buChar char="•"/>
              </a:pPr>
              <a:r>
                <a:rPr lang="en-US" sz="1650" kern="1200">
                  <a:latin typeface="+mn-lt"/>
                  <a:ea typeface="+mn-ea"/>
                  <a:cs typeface="+mn-cs"/>
                </a:rPr>
                <a:t>Supports seamless coordination and </a:t>
              </a:r>
              <a:r>
                <a:rPr lang="en-US" sz="1650"/>
                <a:t>integration, allowing </a:t>
              </a:r>
              <a:r>
                <a:rPr lang="en-US" sz="1650" kern="1200">
                  <a:latin typeface="+mn-lt"/>
                  <a:ea typeface="+mn-ea"/>
                  <a:cs typeface="+mn-cs"/>
                </a:rPr>
                <a:t>interoperability</a:t>
              </a:r>
              <a:endParaRPr lang="en-US" sz="1650" kern="1200">
                <a:latin typeface="+mn-lt"/>
                <a:cs typeface="Arial"/>
              </a:endParaRPr>
            </a:p>
            <a:p>
              <a:pPr marL="171450" lvl="1" indent="-171450" algn="l" defTabSz="755650">
                <a:lnSpc>
                  <a:spcPct val="90000"/>
                </a:lnSpc>
                <a:spcBef>
                  <a:spcPct val="0"/>
                </a:spcBef>
                <a:spcAft>
                  <a:spcPct val="15000"/>
                </a:spcAft>
                <a:buChar char="•"/>
              </a:pPr>
              <a:r>
                <a:rPr lang="en-US" sz="1650" kern="1200">
                  <a:latin typeface="+mn-lt"/>
                  <a:ea typeface="+mn-ea"/>
                  <a:cs typeface="+mn-cs"/>
                </a:rPr>
                <a:t>Ensures HIPAA privacy, security, transaction and section 508 standards</a:t>
              </a:r>
              <a:endParaRPr lang="en-US" sz="1650" kern="1200">
                <a:latin typeface="+mn-lt"/>
                <a:cs typeface="Arial"/>
              </a:endParaRPr>
            </a:p>
            <a:p>
              <a:pPr marL="171450" lvl="1" indent="-171450" algn="l" defTabSz="755650">
                <a:lnSpc>
                  <a:spcPct val="90000"/>
                </a:lnSpc>
                <a:spcBef>
                  <a:spcPct val="0"/>
                </a:spcBef>
                <a:spcAft>
                  <a:spcPct val="15000"/>
                </a:spcAft>
                <a:buChar char="•"/>
              </a:pPr>
              <a:r>
                <a:rPr lang="en-US" sz="1650" kern="1200">
                  <a:latin typeface="+mn-lt"/>
                  <a:ea typeface="+mn-ea"/>
                  <a:cs typeface="+mn-cs"/>
                </a:rPr>
                <a:t>Increases flexibility to modify individual services efficiently and effectively to address the changing local and national health and human service environment</a:t>
              </a:r>
              <a:endParaRPr lang="en-US" sz="1650" kern="1200">
                <a:latin typeface="+mn-lt"/>
                <a:cs typeface="Arial"/>
              </a:endParaRPr>
            </a:p>
            <a:p>
              <a:pPr marL="171450" lvl="1" indent="-171450" algn="l" defTabSz="755650">
                <a:lnSpc>
                  <a:spcPct val="90000"/>
                </a:lnSpc>
                <a:spcBef>
                  <a:spcPct val="0"/>
                </a:spcBef>
                <a:spcAft>
                  <a:spcPct val="15000"/>
                </a:spcAft>
                <a:buChar char="•"/>
              </a:pPr>
              <a:r>
                <a:rPr lang="en-US" sz="1650" kern="1200">
                  <a:latin typeface="+mn-lt"/>
                  <a:ea typeface="+mn-ea"/>
                  <a:cs typeface="+mn-cs"/>
                </a:rPr>
                <a:t>Aligns with Centers for Medicare &amp; Medicaid Services (CMS) requirements</a:t>
              </a:r>
              <a:endParaRPr lang="en-US" sz="1650" kern="1200">
                <a:latin typeface="+mn-lt"/>
                <a:cs typeface="Arial"/>
              </a:endParaRPr>
            </a:p>
          </p:txBody>
        </p:sp>
      </p:grpSp>
    </p:spTree>
    <p:extLst>
      <p:ext uri="{BB962C8B-B14F-4D97-AF65-F5344CB8AC3E}">
        <p14:creationId xmlns:p14="http://schemas.microsoft.com/office/powerpoint/2010/main" val="253107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E8B1C-FD9C-4642-92AB-9515308E387F}"/>
              </a:ext>
            </a:extLst>
          </p:cNvPr>
          <p:cNvSpPr>
            <a:spLocks noGrp="1"/>
          </p:cNvSpPr>
          <p:nvPr>
            <p:ph type="sldNum" sz="quarter" idx="15"/>
          </p:nvPr>
        </p:nvSpPr>
        <p:spPr>
          <a:xfrm>
            <a:off x="11015786" y="6139554"/>
            <a:ext cx="752131" cy="2846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8" name="TextBox 7">
            <a:extLst>
              <a:ext uri="{FF2B5EF4-FFF2-40B4-BE49-F238E27FC236}">
                <a16:creationId xmlns:a16="http://schemas.microsoft.com/office/drawing/2014/main" id="{A559849B-1E1E-46EA-A2C4-75073704C7B9}"/>
              </a:ext>
            </a:extLst>
          </p:cNvPr>
          <p:cNvSpPr txBox="1"/>
          <p:nvPr/>
        </p:nvSpPr>
        <p:spPr>
          <a:xfrm>
            <a:off x="4388479" y="2734363"/>
            <a:ext cx="6532949" cy="82049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800"/>
              </a:spcAft>
              <a:buClrTx/>
              <a:buSzTx/>
              <a:buFontTx/>
              <a:buNone/>
              <a:tabLst/>
              <a:defRPr/>
            </a:pPr>
            <a:r>
              <a:rPr kumimoji="0" lang="en-US" sz="3200" b="1" i="0" u="none" strike="noStrike" kern="1200" cap="none" spc="0" normalizeH="0" baseline="0" noProof="0">
                <a:ln>
                  <a:noFill/>
                </a:ln>
                <a:solidFill>
                  <a:srgbClr val="1F497D">
                    <a:lumMod val="75000"/>
                  </a:srgbClr>
                </a:solidFill>
                <a:effectLst/>
                <a:uLnTx/>
                <a:uFillTx/>
                <a:latin typeface="Arial"/>
                <a:ea typeface="+mn-ea"/>
                <a:cs typeface="+mn-cs"/>
              </a:rPr>
              <a:t>PDM/CVO </a:t>
            </a:r>
            <a:r>
              <a:rPr lang="en-US" sz="3200" b="1">
                <a:solidFill>
                  <a:srgbClr val="1F497D">
                    <a:lumMod val="75000"/>
                  </a:srgbClr>
                </a:solidFill>
                <a:latin typeface="Arial"/>
              </a:rPr>
              <a:t>Module</a:t>
            </a:r>
            <a:r>
              <a:rPr kumimoji="0" lang="en-US" sz="3200" b="1" i="0" u="none" strike="noStrike" kern="1200" cap="none" spc="0" normalizeH="0" baseline="0" noProof="0">
                <a:ln>
                  <a:noFill/>
                </a:ln>
                <a:solidFill>
                  <a:srgbClr val="1F497D">
                    <a:lumMod val="75000"/>
                  </a:srgbClr>
                </a:solidFill>
                <a:effectLst/>
                <a:uLnTx/>
                <a:uFillTx/>
                <a:latin typeface="Arial"/>
                <a:ea typeface="+mn-ea"/>
                <a:cs typeface="+mn-cs"/>
              </a:rPr>
              <a:t> Introduction</a:t>
            </a:r>
            <a:endParaRPr kumimoji="0" lang="en-US" sz="3200" b="0" i="0" u="none" strike="noStrike" kern="1200" cap="none" spc="0" normalizeH="0" baseline="0" noProof="0">
              <a:ln>
                <a:noFill/>
              </a:ln>
              <a:solidFill>
                <a:srgbClr val="1F497D">
                  <a:lumMod val="75000"/>
                </a:srgbClr>
              </a:solidFill>
              <a:effectLst/>
              <a:uLnTx/>
              <a:uFillTx/>
              <a:latin typeface="Arial"/>
              <a:ea typeface="+mn-ea"/>
              <a:cs typeface="+mn-cs"/>
            </a:endParaRPr>
          </a:p>
        </p:txBody>
      </p:sp>
      <p:pic>
        <p:nvPicPr>
          <p:cNvPr id="4" name="Picture 3">
            <a:extLst>
              <a:ext uri="{FF2B5EF4-FFF2-40B4-BE49-F238E27FC236}">
                <a16:creationId xmlns:a16="http://schemas.microsoft.com/office/drawing/2014/main" id="{FA107498-F64E-4C0C-BD86-CAB9F53C97C7}"/>
              </a:ext>
            </a:extLst>
          </p:cNvPr>
          <p:cNvPicPr>
            <a:picLocks noChangeAspect="1"/>
          </p:cNvPicPr>
          <p:nvPr/>
        </p:nvPicPr>
        <p:blipFill>
          <a:blip r:embed="rId3"/>
          <a:stretch>
            <a:fillRect/>
          </a:stretch>
        </p:blipFill>
        <p:spPr>
          <a:xfrm>
            <a:off x="657548" y="2193122"/>
            <a:ext cx="2343477" cy="2143424"/>
          </a:xfrm>
          <a:prstGeom prst="rect">
            <a:avLst/>
          </a:prstGeom>
        </p:spPr>
      </p:pic>
      <p:sp>
        <p:nvSpPr>
          <p:cNvPr id="3" name="Footer Placeholder 2">
            <a:extLst>
              <a:ext uri="{FF2B5EF4-FFF2-40B4-BE49-F238E27FC236}">
                <a16:creationId xmlns:a16="http://schemas.microsoft.com/office/drawing/2014/main" id="{B878B21F-3344-46F6-BA7B-F117FDF0B8F2}"/>
              </a:ext>
            </a:extLst>
          </p:cNvPr>
          <p:cNvSpPr>
            <a:spLocks noGrp="1"/>
          </p:cNvSpPr>
          <p:nvPr>
            <p:ph type="ftr" sz="quarter" idx="13"/>
          </p:nvPr>
        </p:nvSpPr>
        <p:spPr>
          <a:xfrm>
            <a:off x="674914" y="6573308"/>
            <a:ext cx="10243961" cy="284692"/>
          </a:xfrm>
        </p:spPr>
        <p:txBody>
          <a:bodyPr/>
          <a:lstStyle/>
          <a:p>
            <a:r>
              <a:rPr lang="en-US"/>
              <a:t>NC Medicaid | PDM/CVO MODULE OVERVIEW</a:t>
            </a:r>
          </a:p>
        </p:txBody>
      </p:sp>
    </p:spTree>
    <p:extLst>
      <p:ext uri="{BB962C8B-B14F-4D97-AF65-F5344CB8AC3E}">
        <p14:creationId xmlns:p14="http://schemas.microsoft.com/office/powerpoint/2010/main" val="110296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a:extLst>
              <a:ext uri="{FF2B5EF4-FFF2-40B4-BE49-F238E27FC236}">
                <a16:creationId xmlns:a16="http://schemas.microsoft.com/office/drawing/2014/main" id="{6D0EBA69-9771-4574-A2DE-D48AA9573F95}"/>
              </a:ext>
            </a:extLst>
          </p:cNvPr>
          <p:cNvSpPr>
            <a:spLocks noGrp="1"/>
          </p:cNvSpPr>
          <p:nvPr>
            <p:ph type="ftr" sz="quarter" idx="13"/>
          </p:nvPr>
        </p:nvSpPr>
        <p:spPr>
          <a:xfrm>
            <a:off x="-44284" y="6581916"/>
            <a:ext cx="2895505"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Franklin Gothic Demi Cond" panose="020B0706030402020204" pitchFamily="34" charset="0"/>
              </a:rPr>
              <a:t>NC Medicaid | PDM/CVO module </a:t>
            </a:r>
            <a:r>
              <a:rPr lang="en-US">
                <a:solidFill>
                  <a:prstClr val="black"/>
                </a:solidFill>
              </a:rPr>
              <a:t>OVERVIEW</a:t>
            </a:r>
            <a:endParaRPr kumimoji="0" lang="en-US" sz="1000" b="0" i="0" u="none" strike="noStrike" kern="1200" cap="none" spc="0" normalizeH="0" baseline="0" noProof="0">
              <a:ln>
                <a:noFill/>
              </a:ln>
              <a:solidFill>
                <a:prstClr val="black"/>
              </a:solidFill>
              <a:effectLst/>
              <a:uLnTx/>
              <a:uFillTx/>
              <a:latin typeface="Franklin Gothic Demi Cond" panose="020B0706030402020204" pitchFamily="34" charset="0"/>
              <a:ea typeface="+mn-ea"/>
              <a:cs typeface="+mn-cs"/>
            </a:endParaRPr>
          </a:p>
        </p:txBody>
      </p:sp>
      <p:sp>
        <p:nvSpPr>
          <p:cNvPr id="27" name="TextBox 26">
            <a:extLst>
              <a:ext uri="{FF2B5EF4-FFF2-40B4-BE49-F238E27FC236}">
                <a16:creationId xmlns:a16="http://schemas.microsoft.com/office/drawing/2014/main" id="{A0F88A22-1AA1-445E-ABAD-F597FA3A5423}"/>
              </a:ext>
            </a:extLst>
          </p:cNvPr>
          <p:cNvSpPr txBox="1"/>
          <p:nvPr/>
        </p:nvSpPr>
        <p:spPr>
          <a:xfrm>
            <a:off x="-44284" y="55212"/>
            <a:ext cx="11870816" cy="461665"/>
          </a:xfrm>
          <a:prstGeom prst="rect">
            <a:avLst/>
          </a:prstGeom>
          <a:noFill/>
        </p:spPr>
        <p:txBody>
          <a:bodyPr wrap="square" rtlCol="0">
            <a:spAutoFit/>
          </a:bodyPr>
          <a:lstStyle/>
          <a:p>
            <a:r>
              <a:rPr lang="en-US" sz="2400">
                <a:solidFill>
                  <a:schemeClr val="tx2">
                    <a:lumMod val="75000"/>
                  </a:schemeClr>
                </a:solidFill>
                <a:latin typeface="Franklin Gothic Demi Cond" panose="020B0706030402020204" pitchFamily="34" charset="0"/>
                <a:ea typeface="+mj-ea"/>
                <a:cs typeface="Times New Roman" panose="02020603050405020304" pitchFamily="18" charset="0"/>
              </a:rPr>
              <a:t>PDM/CVO Module Overview| PDM/CVO Module Introduction</a:t>
            </a:r>
          </a:p>
        </p:txBody>
      </p:sp>
      <p:sp>
        <p:nvSpPr>
          <p:cNvPr id="2" name="Slide Number Placeholder 1">
            <a:extLst>
              <a:ext uri="{FF2B5EF4-FFF2-40B4-BE49-F238E27FC236}">
                <a16:creationId xmlns:a16="http://schemas.microsoft.com/office/drawing/2014/main" id="{3C997C40-1A08-433F-BA0B-A715866167B2}"/>
              </a:ext>
            </a:extLst>
          </p:cNvPr>
          <p:cNvSpPr>
            <a:spLocks noGrp="1"/>
          </p:cNvSpPr>
          <p:nvPr>
            <p:ph type="sldNum" sz="quarter" idx="14"/>
          </p:nvPr>
        </p:nvSpPr>
        <p:spPr>
          <a:xfrm>
            <a:off x="11074401" y="6573308"/>
            <a:ext cx="752131" cy="284692"/>
          </a:xfrm>
        </p:spPr>
        <p:txBody>
          <a:bodyPr/>
          <a:lstStyle/>
          <a:p>
            <a:fld id="{11F27F3A-B3E9-41ED-AF8F-A365F10BB65F}" type="slidenum">
              <a:rPr lang="en-US" smtClean="0">
                <a:solidFill>
                  <a:prstClr val="black"/>
                </a:solidFill>
              </a:rPr>
              <a:pPr/>
              <a:t>9</a:t>
            </a:fld>
            <a:endParaRPr lang="en-US">
              <a:solidFill>
                <a:prstClr val="black"/>
              </a:solidFill>
            </a:endParaRPr>
          </a:p>
        </p:txBody>
      </p:sp>
      <p:sp>
        <p:nvSpPr>
          <p:cNvPr id="3" name="Flowchart: Connector 2">
            <a:extLst>
              <a:ext uri="{FF2B5EF4-FFF2-40B4-BE49-F238E27FC236}">
                <a16:creationId xmlns:a16="http://schemas.microsoft.com/office/drawing/2014/main" id="{9FD5642B-E40F-48B5-B995-14C792B92336}"/>
              </a:ext>
            </a:extLst>
          </p:cNvPr>
          <p:cNvSpPr/>
          <p:nvPr/>
        </p:nvSpPr>
        <p:spPr>
          <a:xfrm>
            <a:off x="3865808" y="1437305"/>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AA28A2-ED94-4293-A89E-033F5A154EC3}"/>
              </a:ext>
            </a:extLst>
          </p:cNvPr>
          <p:cNvSpPr txBox="1"/>
          <p:nvPr/>
        </p:nvSpPr>
        <p:spPr>
          <a:xfrm>
            <a:off x="573625" y="2696656"/>
            <a:ext cx="1971578" cy="1361911"/>
          </a:xfrm>
          <a:prstGeom prst="rect">
            <a:avLst/>
          </a:prstGeom>
          <a:noFill/>
        </p:spPr>
        <p:txBody>
          <a:bodyPr wrap="square" rtlCol="0">
            <a:spAutoFit/>
          </a:bodyPr>
          <a:lstStyle/>
          <a:p>
            <a:pPr algn="ctr"/>
            <a:r>
              <a:rPr lang="en-US" sz="1650" b="1"/>
              <a:t>99,000</a:t>
            </a:r>
            <a:br>
              <a:rPr lang="en-US" sz="1650"/>
            </a:br>
            <a:r>
              <a:rPr lang="en-US" sz="1650"/>
              <a:t>Actively enrolled individuals, organizations, and atypical providers</a:t>
            </a:r>
          </a:p>
        </p:txBody>
      </p:sp>
      <p:sp>
        <p:nvSpPr>
          <p:cNvPr id="30" name="TextBox 29">
            <a:extLst>
              <a:ext uri="{FF2B5EF4-FFF2-40B4-BE49-F238E27FC236}">
                <a16:creationId xmlns:a16="http://schemas.microsoft.com/office/drawing/2014/main" id="{277D5A28-08CD-4CA7-A3CB-8465809D6F82}"/>
              </a:ext>
            </a:extLst>
          </p:cNvPr>
          <p:cNvSpPr txBox="1"/>
          <p:nvPr/>
        </p:nvSpPr>
        <p:spPr>
          <a:xfrm>
            <a:off x="3342397" y="2657719"/>
            <a:ext cx="2182103" cy="1323439"/>
          </a:xfrm>
          <a:prstGeom prst="rect">
            <a:avLst/>
          </a:prstGeom>
          <a:noFill/>
        </p:spPr>
        <p:txBody>
          <a:bodyPr wrap="square" rtlCol="0">
            <a:spAutoFit/>
          </a:bodyPr>
          <a:lstStyle/>
          <a:p>
            <a:pPr algn="ctr"/>
            <a:r>
              <a:rPr lang="en-US" sz="1650" b="1"/>
              <a:t>1,750</a:t>
            </a:r>
            <a:br>
              <a:rPr lang="en-US" sz="1650" b="1"/>
            </a:br>
            <a:r>
              <a:rPr lang="en-US" sz="1650"/>
              <a:t>Applications received from newly enrolling providers </a:t>
            </a:r>
            <a:br>
              <a:rPr lang="en-US" sz="1650"/>
            </a:br>
            <a:r>
              <a:rPr lang="en-US" sz="1400" i="1"/>
              <a:t>(monthly)</a:t>
            </a:r>
            <a:endParaRPr lang="en-US" sz="1650" i="1"/>
          </a:p>
        </p:txBody>
      </p:sp>
      <p:sp>
        <p:nvSpPr>
          <p:cNvPr id="31" name="Flowchart: Connector 30">
            <a:extLst>
              <a:ext uri="{FF2B5EF4-FFF2-40B4-BE49-F238E27FC236}">
                <a16:creationId xmlns:a16="http://schemas.microsoft.com/office/drawing/2014/main" id="{FF19C1E8-E66C-4EEF-AE7A-9C5323419200}"/>
              </a:ext>
            </a:extLst>
          </p:cNvPr>
          <p:cNvSpPr/>
          <p:nvPr/>
        </p:nvSpPr>
        <p:spPr>
          <a:xfrm>
            <a:off x="972185" y="1420430"/>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Graphic 8" descr="Cycle with people with solid fill">
            <a:extLst>
              <a:ext uri="{FF2B5EF4-FFF2-40B4-BE49-F238E27FC236}">
                <a16:creationId xmlns:a16="http://schemas.microsoft.com/office/drawing/2014/main" id="{DD9D9AA4-2E26-4871-BB48-6B104A25B3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84" y="1448626"/>
            <a:ext cx="1048624" cy="1048624"/>
          </a:xfrm>
          <a:prstGeom prst="rect">
            <a:avLst/>
          </a:prstGeom>
        </p:spPr>
      </p:pic>
      <p:sp>
        <p:nvSpPr>
          <p:cNvPr id="33" name="Flowchart: Connector 32">
            <a:extLst>
              <a:ext uri="{FF2B5EF4-FFF2-40B4-BE49-F238E27FC236}">
                <a16:creationId xmlns:a16="http://schemas.microsoft.com/office/drawing/2014/main" id="{3094007B-4A3A-4251-9F2B-838AF8DE5C8A}"/>
              </a:ext>
            </a:extLst>
          </p:cNvPr>
          <p:cNvSpPr/>
          <p:nvPr/>
        </p:nvSpPr>
        <p:spPr>
          <a:xfrm>
            <a:off x="6692106" y="1396406"/>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3DF914-26BB-4756-9E4B-5AF4FF20348E}"/>
              </a:ext>
            </a:extLst>
          </p:cNvPr>
          <p:cNvSpPr txBox="1"/>
          <p:nvPr/>
        </p:nvSpPr>
        <p:spPr>
          <a:xfrm>
            <a:off x="6306737" y="2671139"/>
            <a:ext cx="1979801" cy="1361911"/>
          </a:xfrm>
          <a:prstGeom prst="rect">
            <a:avLst/>
          </a:prstGeom>
          <a:noFill/>
        </p:spPr>
        <p:txBody>
          <a:bodyPr wrap="square" rtlCol="0">
            <a:spAutoFit/>
          </a:bodyPr>
          <a:lstStyle/>
          <a:p>
            <a:pPr algn="ctr"/>
            <a:r>
              <a:rPr lang="en-US" sz="1650" b="1"/>
              <a:t>7,650</a:t>
            </a:r>
            <a:br>
              <a:rPr lang="en-US" sz="1650" b="1"/>
            </a:br>
            <a:r>
              <a:rPr lang="en-US" sz="1650"/>
              <a:t>Managed change request applications</a:t>
            </a:r>
          </a:p>
          <a:p>
            <a:pPr algn="ctr"/>
            <a:r>
              <a:rPr lang="en-US" sz="1400" i="1"/>
              <a:t>(monthly)</a:t>
            </a:r>
          </a:p>
        </p:txBody>
      </p:sp>
      <p:sp>
        <p:nvSpPr>
          <p:cNvPr id="36" name="TextBox 35">
            <a:extLst>
              <a:ext uri="{FF2B5EF4-FFF2-40B4-BE49-F238E27FC236}">
                <a16:creationId xmlns:a16="http://schemas.microsoft.com/office/drawing/2014/main" id="{3FCA535E-1FAE-4DCB-9FD2-D1B79B92CB3B}"/>
              </a:ext>
            </a:extLst>
          </p:cNvPr>
          <p:cNvSpPr txBox="1"/>
          <p:nvPr/>
        </p:nvSpPr>
        <p:spPr>
          <a:xfrm>
            <a:off x="4172071" y="633023"/>
            <a:ext cx="3438101" cy="646331"/>
          </a:xfrm>
          <a:prstGeom prst="rect">
            <a:avLst/>
          </a:prstGeom>
          <a:noFill/>
        </p:spPr>
        <p:txBody>
          <a:bodyPr wrap="square" lIns="91440" tIns="45720" rIns="91440" bIns="45720" rtlCol="0" anchor="ctr">
            <a:spAutoFit/>
          </a:bodyPr>
          <a:lstStyle/>
          <a:p>
            <a:pPr algn="ctr"/>
            <a:r>
              <a:rPr lang="en-US" b="1">
                <a:solidFill>
                  <a:srgbClr val="1E3E64"/>
                </a:solidFill>
                <a:ea typeface="+mn-lt"/>
                <a:cs typeface="+mn-lt"/>
              </a:rPr>
              <a:t>Key Metrics</a:t>
            </a:r>
          </a:p>
          <a:p>
            <a:pPr algn="ctr"/>
            <a:endParaRPr lang="en-US" b="1">
              <a:ea typeface="+mn-lt"/>
              <a:cs typeface="+mn-lt"/>
            </a:endParaRPr>
          </a:p>
        </p:txBody>
      </p:sp>
      <p:sp>
        <p:nvSpPr>
          <p:cNvPr id="38" name="Flowchart: Connector 37">
            <a:extLst>
              <a:ext uri="{FF2B5EF4-FFF2-40B4-BE49-F238E27FC236}">
                <a16:creationId xmlns:a16="http://schemas.microsoft.com/office/drawing/2014/main" id="{23A6E3ED-3A05-4FE7-A64D-0D3780B5DAEA}"/>
              </a:ext>
            </a:extLst>
          </p:cNvPr>
          <p:cNvSpPr/>
          <p:nvPr/>
        </p:nvSpPr>
        <p:spPr>
          <a:xfrm>
            <a:off x="9651384" y="1420429"/>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756CCA4-C8F1-479F-BDEF-7706379D558E}"/>
              </a:ext>
            </a:extLst>
          </p:cNvPr>
          <p:cNvSpPr txBox="1"/>
          <p:nvPr/>
        </p:nvSpPr>
        <p:spPr>
          <a:xfrm>
            <a:off x="9271077" y="2715891"/>
            <a:ext cx="2108997" cy="1323439"/>
          </a:xfrm>
          <a:prstGeom prst="rect">
            <a:avLst/>
          </a:prstGeom>
          <a:noFill/>
        </p:spPr>
        <p:txBody>
          <a:bodyPr wrap="square" rtlCol="0">
            <a:spAutoFit/>
          </a:bodyPr>
          <a:lstStyle/>
          <a:p>
            <a:pPr algn="ctr"/>
            <a:r>
              <a:rPr lang="en-US" sz="1650" b="1"/>
              <a:t>19,800</a:t>
            </a:r>
            <a:br>
              <a:rPr lang="en-US" sz="1650" b="1"/>
            </a:br>
            <a:r>
              <a:rPr lang="en-US" sz="1650"/>
              <a:t>Providers are recredentialed/</a:t>
            </a:r>
            <a:br>
              <a:rPr lang="en-US" sz="1650"/>
            </a:br>
            <a:r>
              <a:rPr lang="en-US" sz="1650"/>
              <a:t>reverified </a:t>
            </a:r>
            <a:br>
              <a:rPr lang="en-US" sz="1650"/>
            </a:br>
            <a:r>
              <a:rPr lang="en-US" sz="1400" i="1"/>
              <a:t>(annual approximation)</a:t>
            </a:r>
            <a:endParaRPr lang="en-US" sz="1650" i="1"/>
          </a:p>
        </p:txBody>
      </p:sp>
      <p:pic>
        <p:nvPicPr>
          <p:cNvPr id="40" name="Graphic 39" descr="Clipboard with solid fill">
            <a:extLst>
              <a:ext uri="{FF2B5EF4-FFF2-40B4-BE49-F238E27FC236}">
                <a16:creationId xmlns:a16="http://schemas.microsoft.com/office/drawing/2014/main" id="{BB148BAD-4A0B-44F6-98AC-841D5D04D9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5608" y="1515738"/>
            <a:ext cx="914400" cy="914400"/>
          </a:xfrm>
          <a:prstGeom prst="rect">
            <a:avLst/>
          </a:prstGeom>
        </p:spPr>
      </p:pic>
      <p:sp>
        <p:nvSpPr>
          <p:cNvPr id="6" name="Flowchart: Connector 5">
            <a:extLst>
              <a:ext uri="{FF2B5EF4-FFF2-40B4-BE49-F238E27FC236}">
                <a16:creationId xmlns:a16="http://schemas.microsoft.com/office/drawing/2014/main" id="{349FD706-FEBC-1474-2A80-4A3A3DF74D5A}"/>
              </a:ext>
            </a:extLst>
          </p:cNvPr>
          <p:cNvSpPr/>
          <p:nvPr/>
        </p:nvSpPr>
        <p:spPr>
          <a:xfrm>
            <a:off x="2259797" y="4023021"/>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Graphic 7" descr="Document with solid fill">
            <a:extLst>
              <a:ext uri="{FF2B5EF4-FFF2-40B4-BE49-F238E27FC236}">
                <a16:creationId xmlns:a16="http://schemas.microsoft.com/office/drawing/2014/main" id="{5B72329D-5B2A-7AA4-D727-E353BBFA3C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27997" y="4123913"/>
            <a:ext cx="914400" cy="914400"/>
          </a:xfrm>
          <a:prstGeom prst="rect">
            <a:avLst/>
          </a:prstGeom>
        </p:spPr>
      </p:pic>
      <p:pic>
        <p:nvPicPr>
          <p:cNvPr id="10" name="Graphic 9" descr="Clipboard with solid fill">
            <a:extLst>
              <a:ext uri="{FF2B5EF4-FFF2-40B4-BE49-F238E27FC236}">
                <a16:creationId xmlns:a16="http://schemas.microsoft.com/office/drawing/2014/main" id="{46FD14AF-7180-1491-7D32-424362D9F0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9197" y="1515738"/>
            <a:ext cx="914400" cy="914400"/>
          </a:xfrm>
          <a:prstGeom prst="rect">
            <a:avLst/>
          </a:prstGeom>
        </p:spPr>
      </p:pic>
      <p:sp>
        <p:nvSpPr>
          <p:cNvPr id="12" name="TextBox 11">
            <a:extLst>
              <a:ext uri="{FF2B5EF4-FFF2-40B4-BE49-F238E27FC236}">
                <a16:creationId xmlns:a16="http://schemas.microsoft.com/office/drawing/2014/main" id="{F2DD3EF8-9E57-409C-24AB-40B93D1C7803}"/>
              </a:ext>
            </a:extLst>
          </p:cNvPr>
          <p:cNvSpPr txBox="1"/>
          <p:nvPr/>
        </p:nvSpPr>
        <p:spPr>
          <a:xfrm>
            <a:off x="1861320" y="5241267"/>
            <a:ext cx="1979801" cy="1323439"/>
          </a:xfrm>
          <a:prstGeom prst="rect">
            <a:avLst/>
          </a:prstGeom>
          <a:noFill/>
        </p:spPr>
        <p:txBody>
          <a:bodyPr wrap="square" lIns="91440" tIns="45720" rIns="91440" bIns="45720" rtlCol="0" anchor="t">
            <a:spAutoFit/>
          </a:bodyPr>
          <a:lstStyle/>
          <a:p>
            <a:pPr algn="ctr"/>
            <a:r>
              <a:rPr lang="en-US" sz="1650" b="1">
                <a:cs typeface="Arial"/>
              </a:rPr>
              <a:t>37</a:t>
            </a:r>
          </a:p>
          <a:p>
            <a:pPr algn="ctr"/>
            <a:r>
              <a:rPr lang="en-US" sz="1650">
                <a:solidFill>
                  <a:srgbClr val="000000"/>
                </a:solidFill>
              </a:rPr>
              <a:t>Fingerprint-based</a:t>
            </a:r>
            <a:r>
              <a:rPr lang="en-US" sz="1650"/>
              <a:t> background checks</a:t>
            </a:r>
            <a:endParaRPr lang="en-US">
              <a:cs typeface="Arial"/>
            </a:endParaRPr>
          </a:p>
          <a:p>
            <a:pPr algn="ctr"/>
            <a:r>
              <a:rPr lang="en-US" sz="1400" i="1">
                <a:cs typeface="Arial"/>
              </a:rPr>
              <a:t>(monthly)</a:t>
            </a:r>
          </a:p>
        </p:txBody>
      </p:sp>
      <p:pic>
        <p:nvPicPr>
          <p:cNvPr id="13" name="Graphic 12" descr="Document with solid fill">
            <a:extLst>
              <a:ext uri="{FF2B5EF4-FFF2-40B4-BE49-F238E27FC236}">
                <a16:creationId xmlns:a16="http://schemas.microsoft.com/office/drawing/2014/main" id="{BAD22DE5-3FFB-E6F2-B8C5-F3F798A8FC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9438" y="1515738"/>
            <a:ext cx="914400" cy="914400"/>
          </a:xfrm>
          <a:prstGeom prst="rect">
            <a:avLst/>
          </a:prstGeom>
        </p:spPr>
      </p:pic>
      <p:sp>
        <p:nvSpPr>
          <p:cNvPr id="14" name="Flowchart: Connector 13">
            <a:extLst>
              <a:ext uri="{FF2B5EF4-FFF2-40B4-BE49-F238E27FC236}">
                <a16:creationId xmlns:a16="http://schemas.microsoft.com/office/drawing/2014/main" id="{DA0533F8-0CB9-0197-06D8-8BDFE5FD59E0}"/>
              </a:ext>
            </a:extLst>
          </p:cNvPr>
          <p:cNvSpPr/>
          <p:nvPr/>
        </p:nvSpPr>
        <p:spPr>
          <a:xfrm>
            <a:off x="5308237" y="3947920"/>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A550C9C9-F7E1-09EA-5A5E-73192FC59E18}"/>
              </a:ext>
            </a:extLst>
          </p:cNvPr>
          <p:cNvSpPr/>
          <p:nvPr/>
        </p:nvSpPr>
        <p:spPr>
          <a:xfrm>
            <a:off x="8088229" y="3947508"/>
            <a:ext cx="1182848" cy="115768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6" name="Graphic 15" descr="Clipboard with solid fill">
            <a:extLst>
              <a:ext uri="{FF2B5EF4-FFF2-40B4-BE49-F238E27FC236}">
                <a16:creationId xmlns:a16="http://schemas.microsoft.com/office/drawing/2014/main" id="{896694C5-DD72-89C4-8714-87E83B1AF9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2461" y="4086179"/>
            <a:ext cx="914400" cy="914400"/>
          </a:xfrm>
          <a:prstGeom prst="rect">
            <a:avLst/>
          </a:prstGeom>
        </p:spPr>
      </p:pic>
      <p:pic>
        <p:nvPicPr>
          <p:cNvPr id="17" name="Graphic 16" descr="Cycle with people with solid fill">
            <a:extLst>
              <a:ext uri="{FF2B5EF4-FFF2-40B4-BE49-F238E27FC236}">
                <a16:creationId xmlns:a16="http://schemas.microsoft.com/office/drawing/2014/main" id="{E08DF870-CE25-8EE0-95BA-D0877453B7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5495" y="3947508"/>
            <a:ext cx="1048624" cy="1048624"/>
          </a:xfrm>
          <a:prstGeom prst="rect">
            <a:avLst/>
          </a:prstGeom>
        </p:spPr>
      </p:pic>
      <p:sp>
        <p:nvSpPr>
          <p:cNvPr id="18" name="TextBox 17">
            <a:extLst>
              <a:ext uri="{FF2B5EF4-FFF2-40B4-BE49-F238E27FC236}">
                <a16:creationId xmlns:a16="http://schemas.microsoft.com/office/drawing/2014/main" id="{380EC2FD-11D5-3E66-E045-02BD7AF18825}"/>
              </a:ext>
            </a:extLst>
          </p:cNvPr>
          <p:cNvSpPr txBox="1"/>
          <p:nvPr/>
        </p:nvSpPr>
        <p:spPr>
          <a:xfrm>
            <a:off x="4901222" y="5261614"/>
            <a:ext cx="1979801" cy="815608"/>
          </a:xfrm>
          <a:prstGeom prst="rect">
            <a:avLst/>
          </a:prstGeom>
          <a:noFill/>
        </p:spPr>
        <p:txBody>
          <a:bodyPr wrap="square" lIns="91440" tIns="45720" rIns="91440" bIns="45720" rtlCol="0" anchor="t">
            <a:spAutoFit/>
          </a:bodyPr>
          <a:lstStyle/>
          <a:p>
            <a:pPr algn="ctr"/>
            <a:r>
              <a:rPr lang="en-US" sz="1650" b="1"/>
              <a:t>315</a:t>
            </a:r>
            <a:endParaRPr lang="en-US"/>
          </a:p>
          <a:p>
            <a:pPr algn="ctr"/>
            <a:r>
              <a:rPr lang="en-US" sz="1650">
                <a:solidFill>
                  <a:srgbClr val="000000"/>
                </a:solidFill>
              </a:rPr>
              <a:t>Site</a:t>
            </a:r>
            <a:r>
              <a:rPr lang="en-US" sz="1650"/>
              <a:t> Visits </a:t>
            </a:r>
            <a:endParaRPr lang="en-US">
              <a:cs typeface="Arial"/>
            </a:endParaRPr>
          </a:p>
          <a:p>
            <a:pPr algn="ctr"/>
            <a:r>
              <a:rPr lang="en-US" sz="1400" i="1"/>
              <a:t>(monthly)</a:t>
            </a:r>
            <a:endParaRPr lang="en-US" sz="1400" i="1">
              <a:cs typeface="Arial"/>
            </a:endParaRPr>
          </a:p>
        </p:txBody>
      </p:sp>
      <p:sp>
        <p:nvSpPr>
          <p:cNvPr id="19" name="TextBox 18">
            <a:extLst>
              <a:ext uri="{FF2B5EF4-FFF2-40B4-BE49-F238E27FC236}">
                <a16:creationId xmlns:a16="http://schemas.microsoft.com/office/drawing/2014/main" id="{D1D9365F-223E-7FA9-629F-7DB20692938B}"/>
              </a:ext>
            </a:extLst>
          </p:cNvPr>
          <p:cNvSpPr txBox="1"/>
          <p:nvPr/>
        </p:nvSpPr>
        <p:spPr>
          <a:xfrm>
            <a:off x="7689752" y="5249869"/>
            <a:ext cx="1979801" cy="1069524"/>
          </a:xfrm>
          <a:prstGeom prst="rect">
            <a:avLst/>
          </a:prstGeom>
          <a:noFill/>
        </p:spPr>
        <p:txBody>
          <a:bodyPr wrap="square" lIns="91440" tIns="45720" rIns="91440" bIns="45720" rtlCol="0" anchor="t">
            <a:spAutoFit/>
          </a:bodyPr>
          <a:lstStyle/>
          <a:p>
            <a:pPr algn="ctr"/>
            <a:r>
              <a:rPr lang="en-US" sz="1650" b="1"/>
              <a:t>1,500</a:t>
            </a:r>
            <a:endParaRPr lang="en-US"/>
          </a:p>
          <a:p>
            <a:pPr algn="ctr"/>
            <a:r>
              <a:rPr lang="en-US" sz="1650">
                <a:solidFill>
                  <a:srgbClr val="000000"/>
                </a:solidFill>
              </a:rPr>
              <a:t>Newly</a:t>
            </a:r>
            <a:r>
              <a:rPr lang="en-US" sz="1650"/>
              <a:t> Enrolling Provider Trainings</a:t>
            </a:r>
            <a:endParaRPr lang="en-US">
              <a:cs typeface="Arial"/>
            </a:endParaRPr>
          </a:p>
          <a:p>
            <a:pPr algn="ctr"/>
            <a:r>
              <a:rPr lang="en-US" sz="1400" i="1"/>
              <a:t>(monthly)</a:t>
            </a:r>
            <a:endParaRPr lang="en-US" sz="1400" i="1">
              <a:cs typeface="Arial"/>
            </a:endParaRPr>
          </a:p>
        </p:txBody>
      </p:sp>
    </p:spTree>
    <p:extLst>
      <p:ext uri="{BB962C8B-B14F-4D97-AF65-F5344CB8AC3E}">
        <p14:creationId xmlns:p14="http://schemas.microsoft.com/office/powerpoint/2010/main" val="71917510"/>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E5E201-1389-4D0C-940E-4B154AECC88A}" vid="{064CBE2A-8E4E-4E76-B8E1-BD13F969CD27}"/>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E5E201-1389-4D0C-940E-4B154AECC88A}" vid="{064CBE2A-8E4E-4E76-B8E1-BD13F969CD27}"/>
    </a:ext>
  </a:extLst>
</a:theme>
</file>

<file path=ppt/theme/theme4.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E5E201-1389-4D0C-940E-4B154AECC88A}" vid="{064CBE2A-8E4E-4E76-B8E1-BD13F969CD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8B8B458C8E440A313D45EDF896D6E" ma:contentTypeVersion="13" ma:contentTypeDescription="Create a new document." ma:contentTypeScope="" ma:versionID="0f437905b2eccafbd688b70265f93eb6">
  <xsd:schema xmlns:xsd="http://www.w3.org/2001/XMLSchema" xmlns:xs="http://www.w3.org/2001/XMLSchema" xmlns:p="http://schemas.microsoft.com/office/2006/metadata/properties" xmlns:ns2="f946a51d-8c0d-4e69-bde4-c98443ba982d" xmlns:ns3="50085594-32c3-4893-a97a-a5d5596d858f" targetNamespace="http://schemas.microsoft.com/office/2006/metadata/properties" ma:root="true" ma:fieldsID="46964c9b3b4b967f7dcf31f9d07cbfdf" ns2:_="" ns3:_="">
    <xsd:import namespace="f946a51d-8c0d-4e69-bde4-c98443ba982d"/>
    <xsd:import namespace="50085594-32c3-4893-a97a-a5d5596d85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6a51d-8c0d-4e69-bde4-c98443ba98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e8d235b-5cb2-42b8-89e6-31384c5bc2a1}" ma:internalName="TaxCatchAll" ma:showField="CatchAllData" ma:web="f946a51d-8c0d-4e69-bde4-c98443ba98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085594-32c3-4893-a97a-a5d5596d85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085594-32c3-4893-a97a-a5d5596d858f">
      <Terms xmlns="http://schemas.microsoft.com/office/infopath/2007/PartnerControls"/>
    </lcf76f155ced4ddcb4097134ff3c332f>
    <TaxCatchAll xmlns="f946a51d-8c0d-4e69-bde4-c98443ba982d" xsi:nil="true"/>
    <SharedWithUsers xmlns="f946a51d-8c0d-4e69-bde4-c98443ba982d">
      <UserInfo>
        <DisplayName>Cain, Larhonda</DisplayName>
        <AccountId>29</AccountId>
        <AccountType/>
      </UserInfo>
      <UserInfo>
        <DisplayName>Herrera, Michael</DisplayName>
        <AccountId>48</AccountId>
        <AccountType/>
      </UserInfo>
      <UserInfo>
        <DisplayName>Goram1, Serja</DisplayName>
        <AccountId>151</AccountId>
        <AccountType/>
      </UserInfo>
      <UserInfo>
        <DisplayName>Weisbrod, Molly</DisplayName>
        <AccountId>31</AccountId>
        <AccountType/>
      </UserInfo>
      <UserInfo>
        <DisplayName>Sartain, Susan</DisplayName>
        <AccountId>38</AccountId>
        <AccountType/>
      </UserInfo>
    </SharedWithUsers>
  </documentManagement>
</p:properties>
</file>

<file path=customXml/itemProps1.xml><?xml version="1.0" encoding="utf-8"?>
<ds:datastoreItem xmlns:ds="http://schemas.openxmlformats.org/officeDocument/2006/customXml" ds:itemID="{D6E1CEF6-E24C-46C7-AC48-CA26844743AC}">
  <ds:schemaRefs>
    <ds:schemaRef ds:uri="50085594-32c3-4893-a97a-a5d5596d858f"/>
    <ds:schemaRef ds:uri="f946a51d-8c0d-4e69-bde4-c98443ba9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4DA3BF-908A-40B5-A051-21E1D325B31A}">
  <ds:schemaRefs>
    <ds:schemaRef ds:uri="http://schemas.microsoft.com/sharepoint/v3/contenttype/forms"/>
  </ds:schemaRefs>
</ds:datastoreItem>
</file>

<file path=customXml/itemProps3.xml><?xml version="1.0" encoding="utf-8"?>
<ds:datastoreItem xmlns:ds="http://schemas.openxmlformats.org/officeDocument/2006/customXml" ds:itemID="{E27FBBD7-090E-4117-9CBF-A3A963BEAADC}">
  <ds:schemaRefs>
    <ds:schemaRef ds:uri="50085594-32c3-4893-a97a-a5d5596d858f"/>
    <ds:schemaRef ds:uri="f946a51d-8c0d-4e69-bde4-c98443ba9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TotalTime>
  <Words>3945</Words>
  <Application>Microsoft Office PowerPoint</Application>
  <PresentationFormat>Widescreen</PresentationFormat>
  <Paragraphs>350</Paragraphs>
  <Slides>16</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Arial</vt:lpstr>
      <vt:lpstr>Calibri</vt:lpstr>
      <vt:lpstr>Courier New</vt:lpstr>
      <vt:lpstr>Franklin Gothic Demi Cond</vt:lpstr>
      <vt:lpstr>Franklin Gothic Medium</vt:lpstr>
      <vt:lpstr>Franklin Gothic Medium Cond</vt:lpstr>
      <vt:lpstr>Gotham Bold</vt:lpstr>
      <vt:lpstr>Symbol</vt:lpstr>
      <vt:lpstr>Times New Roman</vt:lpstr>
      <vt:lpstr>Wingdings</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Mallajyosula, Lakshmi</dc:creator>
  <cp:lastModifiedBy>D'Addezio, Tracey Lynn</cp:lastModifiedBy>
  <cp:revision>7</cp:revision>
  <dcterms:created xsi:type="dcterms:W3CDTF">2022-04-07T16:36:20Z</dcterms:created>
  <dcterms:modified xsi:type="dcterms:W3CDTF">2023-02-09T13:39:26Z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0x0101004E58B8B458C8E440A313D45EDF896D6E</vt:lpwstr>
  </property>
  <property fmtid="{D5CDD505-2E9C-101B-9397-08002B2CF9AE}" pid="3" name="MediaServiceImageTags">
    <vt:lpwstr/>
  </property>
</Properties>
</file>