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2" r:id="rId1"/>
    <p:sldMasterId id="2147484595" r:id="rId2"/>
    <p:sldMasterId id="2147484606" r:id="rId3"/>
  </p:sldMasterIdLst>
  <p:notesMasterIdLst>
    <p:notesMasterId r:id="rId36"/>
  </p:notesMasterIdLst>
  <p:sldIdLst>
    <p:sldId id="361" r:id="rId4"/>
    <p:sldId id="368" r:id="rId5"/>
    <p:sldId id="369" r:id="rId6"/>
    <p:sldId id="1041" r:id="rId7"/>
    <p:sldId id="256" r:id="rId8"/>
    <p:sldId id="334" r:id="rId9"/>
    <p:sldId id="332" r:id="rId10"/>
    <p:sldId id="358" r:id="rId11"/>
    <p:sldId id="257" r:id="rId12"/>
    <p:sldId id="333" r:id="rId13"/>
    <p:sldId id="340" r:id="rId14"/>
    <p:sldId id="323" r:id="rId15"/>
    <p:sldId id="347" r:id="rId16"/>
    <p:sldId id="357" r:id="rId17"/>
    <p:sldId id="356" r:id="rId18"/>
    <p:sldId id="360" r:id="rId19"/>
    <p:sldId id="351" r:id="rId20"/>
    <p:sldId id="352" r:id="rId21"/>
    <p:sldId id="353" r:id="rId22"/>
    <p:sldId id="355" r:id="rId23"/>
    <p:sldId id="354" r:id="rId24"/>
    <p:sldId id="338" r:id="rId25"/>
    <p:sldId id="359" r:id="rId26"/>
    <p:sldId id="341" r:id="rId27"/>
    <p:sldId id="342" r:id="rId28"/>
    <p:sldId id="343" r:id="rId29"/>
    <p:sldId id="346" r:id="rId30"/>
    <p:sldId id="344" r:id="rId31"/>
    <p:sldId id="345" r:id="rId32"/>
    <p:sldId id="317" r:id="rId33"/>
    <p:sldId id="1042" r:id="rId34"/>
    <p:sldId id="373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bian, Aaron (Campus)" initials="FA(" lastIdx="20" clrIdx="0"/>
  <p:cmAuthor id="2" name="Stager, Lindsay M (Campus)" initials="SLM(" lastIdx="3" clrIdx="1">
    <p:extLst>
      <p:ext uri="{19B8F6BF-5375-455C-9EA6-DF929625EA0E}">
        <p15:presenceInfo xmlns:p15="http://schemas.microsoft.com/office/powerpoint/2012/main" userId="S::lmstager@uab.edu::55794f02-5dd0-4ebe-9183-7b94f70818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B52"/>
    <a:srgbClr val="FAFAFA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5782"/>
  </p:normalViewPr>
  <p:slideViewPr>
    <p:cSldViewPr snapToGrid="0" snapToObjects="1">
      <p:cViewPr varScale="1">
        <p:scale>
          <a:sx n="106" d="100"/>
          <a:sy n="106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8A379-4AC7-4507-9572-FB9831884D9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106928-769E-4B00-AD8F-834B46A035F8}">
      <dgm:prSet custT="1"/>
      <dgm:spPr/>
      <dgm:t>
        <a:bodyPr/>
        <a:lstStyle/>
        <a:p>
          <a:endParaRPr lang="en-US" sz="2000" dirty="0"/>
        </a:p>
      </dgm:t>
    </dgm:pt>
    <dgm:pt modelId="{95D87F92-1FB7-40B6-86A8-F370B27F755E}" type="parTrans" cxnId="{625F284D-0528-4171-A87A-A9FFFCE77DFE}">
      <dgm:prSet/>
      <dgm:spPr/>
      <dgm:t>
        <a:bodyPr/>
        <a:lstStyle/>
        <a:p>
          <a:endParaRPr lang="en-US" sz="2000"/>
        </a:p>
      </dgm:t>
    </dgm:pt>
    <dgm:pt modelId="{DFEC54A1-D58F-4BAC-9D23-0F07FA363DD8}" type="sibTrans" cxnId="{625F284D-0528-4171-A87A-A9FFFCE77DFE}">
      <dgm:prSet/>
      <dgm:spPr/>
      <dgm:t>
        <a:bodyPr/>
        <a:lstStyle/>
        <a:p>
          <a:endParaRPr lang="en-US" sz="2000"/>
        </a:p>
      </dgm:t>
    </dgm:pt>
    <dgm:pt modelId="{7DA96E78-840B-4F8B-94A7-F8BEAAB1C9F9}">
      <dgm:prSet custT="1"/>
      <dgm:spPr/>
      <dgm:t>
        <a:bodyPr/>
        <a:lstStyle/>
        <a:p>
          <a:r>
            <a:rPr lang="en-US" sz="2000"/>
            <a:t>Provide overview of ASD Symptomology</a:t>
          </a:r>
        </a:p>
      </dgm:t>
    </dgm:pt>
    <dgm:pt modelId="{CBB320C0-978E-483F-B2A0-55AB53F5B5B1}" type="parTrans" cxnId="{67612272-1B1D-4BD6-8094-60DBB00B8693}">
      <dgm:prSet/>
      <dgm:spPr/>
      <dgm:t>
        <a:bodyPr/>
        <a:lstStyle/>
        <a:p>
          <a:endParaRPr lang="en-US" sz="2000"/>
        </a:p>
      </dgm:t>
    </dgm:pt>
    <dgm:pt modelId="{92E9EBF1-E504-49D2-B4F9-D301E1745A76}" type="sibTrans" cxnId="{67612272-1B1D-4BD6-8094-60DBB00B8693}">
      <dgm:prSet/>
      <dgm:spPr/>
      <dgm:t>
        <a:bodyPr/>
        <a:lstStyle/>
        <a:p>
          <a:endParaRPr lang="en-US" sz="2000"/>
        </a:p>
      </dgm:t>
    </dgm:pt>
    <dgm:pt modelId="{2E7E5059-255F-45F3-8837-DD2F72A344A2}">
      <dgm:prSet custT="1"/>
      <dgm:spPr/>
      <dgm:t>
        <a:bodyPr/>
        <a:lstStyle/>
        <a:p>
          <a:endParaRPr lang="en-US" sz="2000" dirty="0"/>
        </a:p>
      </dgm:t>
    </dgm:pt>
    <dgm:pt modelId="{421FB22D-682A-486D-BA74-FE941502135B}" type="parTrans" cxnId="{E59A1AF3-17DA-4EDF-B3A9-18A63359014F}">
      <dgm:prSet/>
      <dgm:spPr/>
      <dgm:t>
        <a:bodyPr/>
        <a:lstStyle/>
        <a:p>
          <a:endParaRPr lang="en-US" sz="2000"/>
        </a:p>
      </dgm:t>
    </dgm:pt>
    <dgm:pt modelId="{59AADA4F-CC47-4773-8B21-10B455D2FCDB}" type="sibTrans" cxnId="{E59A1AF3-17DA-4EDF-B3A9-18A63359014F}">
      <dgm:prSet/>
      <dgm:spPr/>
      <dgm:t>
        <a:bodyPr/>
        <a:lstStyle/>
        <a:p>
          <a:endParaRPr lang="en-US" sz="2000"/>
        </a:p>
      </dgm:t>
    </dgm:pt>
    <dgm:pt modelId="{ECCD220F-7F60-4462-BB7D-CBAE47093C75}">
      <dgm:prSet custT="1"/>
      <dgm:spPr/>
      <dgm:t>
        <a:bodyPr/>
        <a:lstStyle/>
        <a:p>
          <a:r>
            <a:rPr lang="en-US" sz="2000" dirty="0"/>
            <a:t>Discuss Sleep Concerns Commonly Comorbid with ASD</a:t>
          </a:r>
        </a:p>
      </dgm:t>
    </dgm:pt>
    <dgm:pt modelId="{7A4A8174-077C-4CFF-9C39-1A33EF7B8C38}" type="parTrans" cxnId="{7C525FDD-9A5F-4A81-A17B-C2AC08471AC6}">
      <dgm:prSet/>
      <dgm:spPr/>
      <dgm:t>
        <a:bodyPr/>
        <a:lstStyle/>
        <a:p>
          <a:endParaRPr lang="en-US" sz="2000"/>
        </a:p>
      </dgm:t>
    </dgm:pt>
    <dgm:pt modelId="{2338A3FF-CCC4-4915-930B-9B3886AC0B16}" type="sibTrans" cxnId="{7C525FDD-9A5F-4A81-A17B-C2AC08471AC6}">
      <dgm:prSet/>
      <dgm:spPr/>
      <dgm:t>
        <a:bodyPr/>
        <a:lstStyle/>
        <a:p>
          <a:endParaRPr lang="en-US" sz="2000"/>
        </a:p>
      </dgm:t>
    </dgm:pt>
    <dgm:pt modelId="{F5A8D89A-F29C-4002-8404-5244A26F3B3D}">
      <dgm:prSet custT="1"/>
      <dgm:spPr/>
      <dgm:t>
        <a:bodyPr/>
        <a:lstStyle/>
        <a:p>
          <a:endParaRPr lang="en-US" sz="2000" dirty="0"/>
        </a:p>
      </dgm:t>
    </dgm:pt>
    <dgm:pt modelId="{E72DDEAB-1883-47B7-B3E4-90E8679F5CFD}" type="parTrans" cxnId="{0E86E747-3EB9-43DF-83D9-02A5A6D00DC5}">
      <dgm:prSet/>
      <dgm:spPr/>
      <dgm:t>
        <a:bodyPr/>
        <a:lstStyle/>
        <a:p>
          <a:endParaRPr lang="en-US" sz="2000"/>
        </a:p>
      </dgm:t>
    </dgm:pt>
    <dgm:pt modelId="{190B8704-7A44-471E-9C46-6E2715E006F9}" type="sibTrans" cxnId="{0E86E747-3EB9-43DF-83D9-02A5A6D00DC5}">
      <dgm:prSet/>
      <dgm:spPr/>
      <dgm:t>
        <a:bodyPr/>
        <a:lstStyle/>
        <a:p>
          <a:endParaRPr lang="en-US" sz="2000"/>
        </a:p>
      </dgm:t>
    </dgm:pt>
    <dgm:pt modelId="{4DF308B9-BAC4-43BC-B2C4-B67820F14616}">
      <dgm:prSet custT="1"/>
      <dgm:spPr/>
      <dgm:t>
        <a:bodyPr/>
        <a:lstStyle/>
        <a:p>
          <a:r>
            <a:rPr lang="en-US" sz="2000" dirty="0"/>
            <a:t>Describe Empirical Evidence for ASD Specific Sleep Interventions</a:t>
          </a:r>
        </a:p>
      </dgm:t>
    </dgm:pt>
    <dgm:pt modelId="{44BB4D88-1968-4E4F-A143-3B8601FC8997}" type="parTrans" cxnId="{F7C21FF4-25E9-445C-BA0D-412C21F4D60C}">
      <dgm:prSet/>
      <dgm:spPr/>
      <dgm:t>
        <a:bodyPr/>
        <a:lstStyle/>
        <a:p>
          <a:endParaRPr lang="en-US" sz="2000"/>
        </a:p>
      </dgm:t>
    </dgm:pt>
    <dgm:pt modelId="{D12E4E19-A517-4799-9E02-D6D78716AE81}" type="sibTrans" cxnId="{F7C21FF4-25E9-445C-BA0D-412C21F4D60C}">
      <dgm:prSet/>
      <dgm:spPr/>
      <dgm:t>
        <a:bodyPr/>
        <a:lstStyle/>
        <a:p>
          <a:endParaRPr lang="en-US" sz="2000"/>
        </a:p>
      </dgm:t>
    </dgm:pt>
    <dgm:pt modelId="{51E9151E-BEBE-4D08-AF0F-6F73D37E4DF4}">
      <dgm:prSet custT="1"/>
      <dgm:spPr/>
      <dgm:t>
        <a:bodyPr/>
        <a:lstStyle/>
        <a:p>
          <a:endParaRPr lang="en-US" sz="2000" dirty="0"/>
        </a:p>
      </dgm:t>
    </dgm:pt>
    <dgm:pt modelId="{F79F6FD0-CB66-4515-80C4-6A1AE0FA47A6}" type="parTrans" cxnId="{9BC3F2E5-8600-4FEC-8967-09725C328E28}">
      <dgm:prSet/>
      <dgm:spPr/>
      <dgm:t>
        <a:bodyPr/>
        <a:lstStyle/>
        <a:p>
          <a:endParaRPr lang="en-US" sz="2000"/>
        </a:p>
      </dgm:t>
    </dgm:pt>
    <dgm:pt modelId="{7716E6CF-3B2D-4C1B-91D7-DC65E2D89A77}" type="sibTrans" cxnId="{9BC3F2E5-8600-4FEC-8967-09725C328E28}">
      <dgm:prSet/>
      <dgm:spPr/>
      <dgm:t>
        <a:bodyPr/>
        <a:lstStyle/>
        <a:p>
          <a:endParaRPr lang="en-US" sz="2000"/>
        </a:p>
      </dgm:t>
    </dgm:pt>
    <dgm:pt modelId="{15A1A71A-D9F7-4178-93A0-837B96EB6B80}">
      <dgm:prSet custT="1"/>
      <dgm:spPr/>
      <dgm:t>
        <a:bodyPr/>
        <a:lstStyle/>
        <a:p>
          <a:r>
            <a:rPr lang="en-US" sz="2000" dirty="0"/>
            <a:t>Review ASD Specific, CBT-Based Tools for Sleep</a:t>
          </a:r>
        </a:p>
      </dgm:t>
    </dgm:pt>
    <dgm:pt modelId="{FDBBA571-BE9A-4C28-9CDD-4F28CF621078}" type="parTrans" cxnId="{982ACFF0-C1CB-4605-AF64-F35CA10D0949}">
      <dgm:prSet/>
      <dgm:spPr/>
      <dgm:t>
        <a:bodyPr/>
        <a:lstStyle/>
        <a:p>
          <a:endParaRPr lang="en-US" sz="2000"/>
        </a:p>
      </dgm:t>
    </dgm:pt>
    <dgm:pt modelId="{2C81D70A-B020-42B5-B27C-0E66F22A3F5F}" type="sibTrans" cxnId="{982ACFF0-C1CB-4605-AF64-F35CA10D0949}">
      <dgm:prSet/>
      <dgm:spPr/>
      <dgm:t>
        <a:bodyPr/>
        <a:lstStyle/>
        <a:p>
          <a:endParaRPr lang="en-US" sz="2000"/>
        </a:p>
      </dgm:t>
    </dgm:pt>
    <dgm:pt modelId="{55AECC61-E389-6E4F-BD3A-0C5AD5A9DA9C}" type="pres">
      <dgm:prSet presAssocID="{9C88A379-4AC7-4507-9572-FB9831884D9F}" presName="Name0" presStyleCnt="0">
        <dgm:presLayoutVars>
          <dgm:dir/>
          <dgm:animLvl val="lvl"/>
          <dgm:resizeHandles val="exact"/>
        </dgm:presLayoutVars>
      </dgm:prSet>
      <dgm:spPr/>
    </dgm:pt>
    <dgm:pt modelId="{B7CFA8D4-92E2-BE4A-B9B4-E6ECFCEC5CE2}" type="pres">
      <dgm:prSet presAssocID="{22106928-769E-4B00-AD8F-834B46A035F8}" presName="linNode" presStyleCnt="0"/>
      <dgm:spPr/>
    </dgm:pt>
    <dgm:pt modelId="{B4D11C34-5CEC-4340-AA4E-AEEED0775B20}" type="pres">
      <dgm:prSet presAssocID="{22106928-769E-4B00-AD8F-834B46A035F8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BDB76034-A263-324F-B8F5-FE966CE9112B}" type="pres">
      <dgm:prSet presAssocID="{22106928-769E-4B00-AD8F-834B46A035F8}" presName="descendantText" presStyleLbl="alignAccFollowNode1" presStyleIdx="0" presStyleCnt="4">
        <dgm:presLayoutVars>
          <dgm:bulletEnabled/>
        </dgm:presLayoutVars>
      </dgm:prSet>
      <dgm:spPr/>
    </dgm:pt>
    <dgm:pt modelId="{B7A95A57-D044-F145-B194-23A559255F94}" type="pres">
      <dgm:prSet presAssocID="{DFEC54A1-D58F-4BAC-9D23-0F07FA363DD8}" presName="sp" presStyleCnt="0"/>
      <dgm:spPr/>
    </dgm:pt>
    <dgm:pt modelId="{D1BFB325-74AB-6F4C-A171-645CB19E862C}" type="pres">
      <dgm:prSet presAssocID="{2E7E5059-255F-45F3-8837-DD2F72A344A2}" presName="linNode" presStyleCnt="0"/>
      <dgm:spPr/>
    </dgm:pt>
    <dgm:pt modelId="{48CEAC98-2D92-7741-B0AF-9C740D3EB3A9}" type="pres">
      <dgm:prSet presAssocID="{2E7E5059-255F-45F3-8837-DD2F72A344A2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2B669F8-0F5C-8241-874E-F9787671313F}" type="pres">
      <dgm:prSet presAssocID="{2E7E5059-255F-45F3-8837-DD2F72A344A2}" presName="descendantText" presStyleLbl="alignAccFollowNode1" presStyleIdx="1" presStyleCnt="4">
        <dgm:presLayoutVars>
          <dgm:bulletEnabled/>
        </dgm:presLayoutVars>
      </dgm:prSet>
      <dgm:spPr/>
    </dgm:pt>
    <dgm:pt modelId="{339B76CE-9E08-B14C-80F6-5DE3C8367843}" type="pres">
      <dgm:prSet presAssocID="{59AADA4F-CC47-4773-8B21-10B455D2FCDB}" presName="sp" presStyleCnt="0"/>
      <dgm:spPr/>
    </dgm:pt>
    <dgm:pt modelId="{E657BFCA-167A-E14C-A60F-F0E8AF4AF3B1}" type="pres">
      <dgm:prSet presAssocID="{F5A8D89A-F29C-4002-8404-5244A26F3B3D}" presName="linNode" presStyleCnt="0"/>
      <dgm:spPr/>
    </dgm:pt>
    <dgm:pt modelId="{7EA8D229-99C4-9F46-923E-B39637A2A9B2}" type="pres">
      <dgm:prSet presAssocID="{F5A8D89A-F29C-4002-8404-5244A26F3B3D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E3D71AB5-032E-184C-951E-78A7801A4C87}" type="pres">
      <dgm:prSet presAssocID="{F5A8D89A-F29C-4002-8404-5244A26F3B3D}" presName="descendantText" presStyleLbl="alignAccFollowNode1" presStyleIdx="2" presStyleCnt="4">
        <dgm:presLayoutVars>
          <dgm:bulletEnabled/>
        </dgm:presLayoutVars>
      </dgm:prSet>
      <dgm:spPr/>
    </dgm:pt>
    <dgm:pt modelId="{47ACF501-5F8F-1F44-8852-3D77994A4ED0}" type="pres">
      <dgm:prSet presAssocID="{190B8704-7A44-471E-9C46-6E2715E006F9}" presName="sp" presStyleCnt="0"/>
      <dgm:spPr/>
    </dgm:pt>
    <dgm:pt modelId="{40670ECD-1084-7947-8A5A-FA23C8B0BB3C}" type="pres">
      <dgm:prSet presAssocID="{51E9151E-BEBE-4D08-AF0F-6F73D37E4DF4}" presName="linNode" presStyleCnt="0"/>
      <dgm:spPr/>
    </dgm:pt>
    <dgm:pt modelId="{8A4704CD-DC9B-7F4D-8B0F-B9B2E49BCA02}" type="pres">
      <dgm:prSet presAssocID="{51E9151E-BEBE-4D08-AF0F-6F73D37E4DF4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7956BA7A-FF14-DC4F-AF07-93B649E65ED4}" type="pres">
      <dgm:prSet presAssocID="{51E9151E-BEBE-4D08-AF0F-6F73D37E4DF4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5369851D-5AC2-3D48-9D33-575131E04A58}" type="presOf" srcId="{F5A8D89A-F29C-4002-8404-5244A26F3B3D}" destId="{7EA8D229-99C4-9F46-923E-B39637A2A9B2}" srcOrd="0" destOrd="0" presId="urn:microsoft.com/office/officeart/2016/7/layout/VerticalSolidActionList"/>
    <dgm:cxn modelId="{8CC87622-CBFC-DD4F-9F13-936CC2907CA2}" type="presOf" srcId="{9C88A379-4AC7-4507-9572-FB9831884D9F}" destId="{55AECC61-E389-6E4F-BD3A-0C5AD5A9DA9C}" srcOrd="0" destOrd="0" presId="urn:microsoft.com/office/officeart/2016/7/layout/VerticalSolidActionList"/>
    <dgm:cxn modelId="{B5F1242D-13F2-6C4B-BDB4-F258A867C3C0}" type="presOf" srcId="{2E7E5059-255F-45F3-8837-DD2F72A344A2}" destId="{48CEAC98-2D92-7741-B0AF-9C740D3EB3A9}" srcOrd="0" destOrd="0" presId="urn:microsoft.com/office/officeart/2016/7/layout/VerticalSolidActionList"/>
    <dgm:cxn modelId="{EBB28A3E-5D6F-904C-85C2-590921B95F17}" type="presOf" srcId="{51E9151E-BEBE-4D08-AF0F-6F73D37E4DF4}" destId="{8A4704CD-DC9B-7F4D-8B0F-B9B2E49BCA02}" srcOrd="0" destOrd="0" presId="urn:microsoft.com/office/officeart/2016/7/layout/VerticalSolidActionList"/>
    <dgm:cxn modelId="{0E86E747-3EB9-43DF-83D9-02A5A6D00DC5}" srcId="{9C88A379-4AC7-4507-9572-FB9831884D9F}" destId="{F5A8D89A-F29C-4002-8404-5244A26F3B3D}" srcOrd="2" destOrd="0" parTransId="{E72DDEAB-1883-47B7-B3E4-90E8679F5CFD}" sibTransId="{190B8704-7A44-471E-9C46-6E2715E006F9}"/>
    <dgm:cxn modelId="{5205BE68-79FB-F047-943A-1E30FD5B98F6}" type="presOf" srcId="{ECCD220F-7F60-4462-BB7D-CBAE47093C75}" destId="{B2B669F8-0F5C-8241-874E-F9787671313F}" srcOrd="0" destOrd="0" presId="urn:microsoft.com/office/officeart/2016/7/layout/VerticalSolidActionList"/>
    <dgm:cxn modelId="{625F284D-0528-4171-A87A-A9FFFCE77DFE}" srcId="{9C88A379-4AC7-4507-9572-FB9831884D9F}" destId="{22106928-769E-4B00-AD8F-834B46A035F8}" srcOrd="0" destOrd="0" parTransId="{95D87F92-1FB7-40B6-86A8-F370B27F755E}" sibTransId="{DFEC54A1-D58F-4BAC-9D23-0F07FA363DD8}"/>
    <dgm:cxn modelId="{67612272-1B1D-4BD6-8094-60DBB00B8693}" srcId="{22106928-769E-4B00-AD8F-834B46A035F8}" destId="{7DA96E78-840B-4F8B-94A7-F8BEAAB1C9F9}" srcOrd="0" destOrd="0" parTransId="{CBB320C0-978E-483F-B2A0-55AB53F5B5B1}" sibTransId="{92E9EBF1-E504-49D2-B4F9-D301E1745A76}"/>
    <dgm:cxn modelId="{7599477C-72D2-DF40-9DA2-B9C084482AE9}" type="presOf" srcId="{7DA96E78-840B-4F8B-94A7-F8BEAAB1C9F9}" destId="{BDB76034-A263-324F-B8F5-FE966CE9112B}" srcOrd="0" destOrd="0" presId="urn:microsoft.com/office/officeart/2016/7/layout/VerticalSolidActionList"/>
    <dgm:cxn modelId="{1C6D707F-B590-054A-9F95-C479ADF5D5C5}" type="presOf" srcId="{4DF308B9-BAC4-43BC-B2C4-B67820F14616}" destId="{E3D71AB5-032E-184C-951E-78A7801A4C87}" srcOrd="0" destOrd="0" presId="urn:microsoft.com/office/officeart/2016/7/layout/VerticalSolidActionList"/>
    <dgm:cxn modelId="{D53315B7-F340-8346-B9E6-520417FE28A1}" type="presOf" srcId="{22106928-769E-4B00-AD8F-834B46A035F8}" destId="{B4D11C34-5CEC-4340-AA4E-AEEED0775B20}" srcOrd="0" destOrd="0" presId="urn:microsoft.com/office/officeart/2016/7/layout/VerticalSolidActionList"/>
    <dgm:cxn modelId="{B619D2CC-7177-0848-ADAB-21D4CEF112B6}" type="presOf" srcId="{15A1A71A-D9F7-4178-93A0-837B96EB6B80}" destId="{7956BA7A-FF14-DC4F-AF07-93B649E65ED4}" srcOrd="0" destOrd="0" presId="urn:microsoft.com/office/officeart/2016/7/layout/VerticalSolidActionList"/>
    <dgm:cxn modelId="{7C525FDD-9A5F-4A81-A17B-C2AC08471AC6}" srcId="{2E7E5059-255F-45F3-8837-DD2F72A344A2}" destId="{ECCD220F-7F60-4462-BB7D-CBAE47093C75}" srcOrd="0" destOrd="0" parTransId="{7A4A8174-077C-4CFF-9C39-1A33EF7B8C38}" sibTransId="{2338A3FF-CCC4-4915-930B-9B3886AC0B16}"/>
    <dgm:cxn modelId="{9BC3F2E5-8600-4FEC-8967-09725C328E28}" srcId="{9C88A379-4AC7-4507-9572-FB9831884D9F}" destId="{51E9151E-BEBE-4D08-AF0F-6F73D37E4DF4}" srcOrd="3" destOrd="0" parTransId="{F79F6FD0-CB66-4515-80C4-6A1AE0FA47A6}" sibTransId="{7716E6CF-3B2D-4C1B-91D7-DC65E2D89A77}"/>
    <dgm:cxn modelId="{982ACFF0-C1CB-4605-AF64-F35CA10D0949}" srcId="{51E9151E-BEBE-4D08-AF0F-6F73D37E4DF4}" destId="{15A1A71A-D9F7-4178-93A0-837B96EB6B80}" srcOrd="0" destOrd="0" parTransId="{FDBBA571-BE9A-4C28-9CDD-4F28CF621078}" sibTransId="{2C81D70A-B020-42B5-B27C-0E66F22A3F5F}"/>
    <dgm:cxn modelId="{E59A1AF3-17DA-4EDF-B3A9-18A63359014F}" srcId="{9C88A379-4AC7-4507-9572-FB9831884D9F}" destId="{2E7E5059-255F-45F3-8837-DD2F72A344A2}" srcOrd="1" destOrd="0" parTransId="{421FB22D-682A-486D-BA74-FE941502135B}" sibTransId="{59AADA4F-CC47-4773-8B21-10B455D2FCDB}"/>
    <dgm:cxn modelId="{F7C21FF4-25E9-445C-BA0D-412C21F4D60C}" srcId="{F5A8D89A-F29C-4002-8404-5244A26F3B3D}" destId="{4DF308B9-BAC4-43BC-B2C4-B67820F14616}" srcOrd="0" destOrd="0" parTransId="{44BB4D88-1968-4E4F-A143-3B8601FC8997}" sibTransId="{D12E4E19-A517-4799-9E02-D6D78716AE81}"/>
    <dgm:cxn modelId="{6FB56708-06F6-5F48-8E83-4DA4A1F03248}" type="presParOf" srcId="{55AECC61-E389-6E4F-BD3A-0C5AD5A9DA9C}" destId="{B7CFA8D4-92E2-BE4A-B9B4-E6ECFCEC5CE2}" srcOrd="0" destOrd="0" presId="urn:microsoft.com/office/officeart/2016/7/layout/VerticalSolidActionList"/>
    <dgm:cxn modelId="{C6B30B04-B90D-7843-8CBA-4972230659D9}" type="presParOf" srcId="{B7CFA8D4-92E2-BE4A-B9B4-E6ECFCEC5CE2}" destId="{B4D11C34-5CEC-4340-AA4E-AEEED0775B20}" srcOrd="0" destOrd="0" presId="urn:microsoft.com/office/officeart/2016/7/layout/VerticalSolidActionList"/>
    <dgm:cxn modelId="{B916D491-79AD-4644-AD9F-EA75201BFF48}" type="presParOf" srcId="{B7CFA8D4-92E2-BE4A-B9B4-E6ECFCEC5CE2}" destId="{BDB76034-A263-324F-B8F5-FE966CE9112B}" srcOrd="1" destOrd="0" presId="urn:microsoft.com/office/officeart/2016/7/layout/VerticalSolidActionList"/>
    <dgm:cxn modelId="{6DE97E88-15A7-B943-A945-E29D117FE165}" type="presParOf" srcId="{55AECC61-E389-6E4F-BD3A-0C5AD5A9DA9C}" destId="{B7A95A57-D044-F145-B194-23A559255F94}" srcOrd="1" destOrd="0" presId="urn:microsoft.com/office/officeart/2016/7/layout/VerticalSolidActionList"/>
    <dgm:cxn modelId="{543000AE-B10F-924B-8176-99DE4A8D2261}" type="presParOf" srcId="{55AECC61-E389-6E4F-BD3A-0C5AD5A9DA9C}" destId="{D1BFB325-74AB-6F4C-A171-645CB19E862C}" srcOrd="2" destOrd="0" presId="urn:microsoft.com/office/officeart/2016/7/layout/VerticalSolidActionList"/>
    <dgm:cxn modelId="{CB5646D1-375A-614D-BDE3-D873A7A1B3AA}" type="presParOf" srcId="{D1BFB325-74AB-6F4C-A171-645CB19E862C}" destId="{48CEAC98-2D92-7741-B0AF-9C740D3EB3A9}" srcOrd="0" destOrd="0" presId="urn:microsoft.com/office/officeart/2016/7/layout/VerticalSolidActionList"/>
    <dgm:cxn modelId="{B03BD72D-242C-BC4C-AB67-4EAC232E4FF9}" type="presParOf" srcId="{D1BFB325-74AB-6F4C-A171-645CB19E862C}" destId="{B2B669F8-0F5C-8241-874E-F9787671313F}" srcOrd="1" destOrd="0" presId="urn:microsoft.com/office/officeart/2016/7/layout/VerticalSolidActionList"/>
    <dgm:cxn modelId="{F5CD4FE3-7C65-E542-84DF-0C9D3A17436E}" type="presParOf" srcId="{55AECC61-E389-6E4F-BD3A-0C5AD5A9DA9C}" destId="{339B76CE-9E08-B14C-80F6-5DE3C8367843}" srcOrd="3" destOrd="0" presId="urn:microsoft.com/office/officeart/2016/7/layout/VerticalSolidActionList"/>
    <dgm:cxn modelId="{AE880B7B-3E33-E84E-888A-1DB9B98FEDF2}" type="presParOf" srcId="{55AECC61-E389-6E4F-BD3A-0C5AD5A9DA9C}" destId="{E657BFCA-167A-E14C-A60F-F0E8AF4AF3B1}" srcOrd="4" destOrd="0" presId="urn:microsoft.com/office/officeart/2016/7/layout/VerticalSolidActionList"/>
    <dgm:cxn modelId="{9965E7A6-C11F-164C-89B3-36F62FB862EF}" type="presParOf" srcId="{E657BFCA-167A-E14C-A60F-F0E8AF4AF3B1}" destId="{7EA8D229-99C4-9F46-923E-B39637A2A9B2}" srcOrd="0" destOrd="0" presId="urn:microsoft.com/office/officeart/2016/7/layout/VerticalSolidActionList"/>
    <dgm:cxn modelId="{55DC2CA0-B65C-DE42-833D-B1D0DCA27CA9}" type="presParOf" srcId="{E657BFCA-167A-E14C-A60F-F0E8AF4AF3B1}" destId="{E3D71AB5-032E-184C-951E-78A7801A4C87}" srcOrd="1" destOrd="0" presId="urn:microsoft.com/office/officeart/2016/7/layout/VerticalSolidActionList"/>
    <dgm:cxn modelId="{6987328B-19DA-814D-A292-2F9BA9743896}" type="presParOf" srcId="{55AECC61-E389-6E4F-BD3A-0C5AD5A9DA9C}" destId="{47ACF501-5F8F-1F44-8852-3D77994A4ED0}" srcOrd="5" destOrd="0" presId="urn:microsoft.com/office/officeart/2016/7/layout/VerticalSolidActionList"/>
    <dgm:cxn modelId="{94B461B1-066E-BD4A-B3A8-34B92AF7619B}" type="presParOf" srcId="{55AECC61-E389-6E4F-BD3A-0C5AD5A9DA9C}" destId="{40670ECD-1084-7947-8A5A-FA23C8B0BB3C}" srcOrd="6" destOrd="0" presId="urn:microsoft.com/office/officeart/2016/7/layout/VerticalSolidActionList"/>
    <dgm:cxn modelId="{7F826EF2-AEBD-164D-8451-A03130D03C2D}" type="presParOf" srcId="{40670ECD-1084-7947-8A5A-FA23C8B0BB3C}" destId="{8A4704CD-DC9B-7F4D-8B0F-B9B2E49BCA02}" srcOrd="0" destOrd="0" presId="urn:microsoft.com/office/officeart/2016/7/layout/VerticalSolidActionList"/>
    <dgm:cxn modelId="{150031F0-A7A1-A841-831B-63EE1674A76C}" type="presParOf" srcId="{40670ECD-1084-7947-8A5A-FA23C8B0BB3C}" destId="{7956BA7A-FF14-DC4F-AF07-93B649E65ED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B3E90-AE16-4CB1-BFEC-74E0C0F9F0C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AA3BF6-2215-4CEB-8EFF-8D0B713D8EEF}">
      <dgm:prSet custT="1"/>
      <dgm:spPr/>
      <dgm:t>
        <a:bodyPr/>
        <a:lstStyle/>
        <a:p>
          <a:r>
            <a:rPr lang="en-US" sz="2000" dirty="0"/>
            <a:t>Restless Leg Syndrome</a:t>
          </a:r>
        </a:p>
      </dgm:t>
    </dgm:pt>
    <dgm:pt modelId="{5C28D032-2F46-42E0-B003-54613960F82F}" type="parTrans" cxnId="{28099798-AD22-48D7-A811-1B4A551D1C73}">
      <dgm:prSet/>
      <dgm:spPr/>
      <dgm:t>
        <a:bodyPr/>
        <a:lstStyle/>
        <a:p>
          <a:endParaRPr lang="en-US" sz="2000"/>
        </a:p>
      </dgm:t>
    </dgm:pt>
    <dgm:pt modelId="{7CFBF568-5F4D-445E-9D77-E7C965AEE890}" type="sibTrans" cxnId="{28099798-AD22-48D7-A811-1B4A551D1C73}">
      <dgm:prSet/>
      <dgm:spPr/>
      <dgm:t>
        <a:bodyPr/>
        <a:lstStyle/>
        <a:p>
          <a:endParaRPr lang="en-US" sz="2000"/>
        </a:p>
      </dgm:t>
    </dgm:pt>
    <dgm:pt modelId="{0A36F3CC-AD74-4651-84AB-D97D3DD58C00}">
      <dgm:prSet custT="1"/>
      <dgm:spPr/>
      <dgm:t>
        <a:bodyPr/>
        <a:lstStyle/>
        <a:p>
          <a:r>
            <a:rPr lang="en-US" sz="2000" dirty="0"/>
            <a:t>Iron therapy is effective in improving symptoms</a:t>
          </a:r>
        </a:p>
      </dgm:t>
    </dgm:pt>
    <dgm:pt modelId="{18689B45-94D5-4E9A-B666-BA433EDF5A06}" type="parTrans" cxnId="{5676A6BC-4D8F-450E-840F-F775786D7C32}">
      <dgm:prSet/>
      <dgm:spPr/>
      <dgm:t>
        <a:bodyPr/>
        <a:lstStyle/>
        <a:p>
          <a:endParaRPr lang="en-US" sz="2000"/>
        </a:p>
      </dgm:t>
    </dgm:pt>
    <dgm:pt modelId="{C672510C-BA44-43DA-91B4-BB9948DAE3C3}" type="sibTrans" cxnId="{5676A6BC-4D8F-450E-840F-F775786D7C32}">
      <dgm:prSet/>
      <dgm:spPr/>
      <dgm:t>
        <a:bodyPr/>
        <a:lstStyle/>
        <a:p>
          <a:endParaRPr lang="en-US" sz="2000"/>
        </a:p>
      </dgm:t>
    </dgm:pt>
    <dgm:pt modelId="{E8F36F87-3BE9-4F38-AF51-89814A9B3087}">
      <dgm:prSet custT="1"/>
      <dgm:spPr/>
      <dgm:t>
        <a:bodyPr/>
        <a:lstStyle/>
        <a:p>
          <a:r>
            <a:rPr lang="en-US" sz="2000"/>
            <a:t>Parasomnias</a:t>
          </a:r>
        </a:p>
      </dgm:t>
    </dgm:pt>
    <dgm:pt modelId="{CE7EB506-F33C-4152-AD85-D2BF15617399}" type="parTrans" cxnId="{8F1F81BA-CC6A-4E62-A1F7-37A25B824BFF}">
      <dgm:prSet/>
      <dgm:spPr/>
      <dgm:t>
        <a:bodyPr/>
        <a:lstStyle/>
        <a:p>
          <a:endParaRPr lang="en-US" sz="2000"/>
        </a:p>
      </dgm:t>
    </dgm:pt>
    <dgm:pt modelId="{56F02CE1-6714-48DD-A212-D121B35F06EB}" type="sibTrans" cxnId="{8F1F81BA-CC6A-4E62-A1F7-37A25B824BFF}">
      <dgm:prSet/>
      <dgm:spPr/>
      <dgm:t>
        <a:bodyPr/>
        <a:lstStyle/>
        <a:p>
          <a:endParaRPr lang="en-US" sz="2000"/>
        </a:p>
      </dgm:t>
    </dgm:pt>
    <dgm:pt modelId="{BEBE9A93-BE20-441E-96BE-FA6D9B6CF6CC}">
      <dgm:prSet custT="1"/>
      <dgm:spPr/>
      <dgm:t>
        <a:bodyPr/>
        <a:lstStyle/>
        <a:p>
          <a:r>
            <a:rPr lang="en-US" sz="2000"/>
            <a:t>Sleepwalking</a:t>
          </a:r>
        </a:p>
      </dgm:t>
    </dgm:pt>
    <dgm:pt modelId="{34D9F977-A1C5-4FA2-8122-833485C72AD7}" type="parTrans" cxnId="{54A8243E-F1CB-4149-8FDB-B25D2DF1B935}">
      <dgm:prSet/>
      <dgm:spPr/>
      <dgm:t>
        <a:bodyPr/>
        <a:lstStyle/>
        <a:p>
          <a:endParaRPr lang="en-US" sz="2000"/>
        </a:p>
      </dgm:t>
    </dgm:pt>
    <dgm:pt modelId="{EDF997CC-4DEC-40E7-B9C9-83A4887D45D0}" type="sibTrans" cxnId="{54A8243E-F1CB-4149-8FDB-B25D2DF1B935}">
      <dgm:prSet/>
      <dgm:spPr/>
      <dgm:t>
        <a:bodyPr/>
        <a:lstStyle/>
        <a:p>
          <a:endParaRPr lang="en-US" sz="2000"/>
        </a:p>
      </dgm:t>
    </dgm:pt>
    <dgm:pt modelId="{3481C3AB-EAA1-4CA3-923D-A3D43AEFFFE9}">
      <dgm:prSet custT="1"/>
      <dgm:spPr/>
      <dgm:t>
        <a:bodyPr/>
        <a:lstStyle/>
        <a:p>
          <a:r>
            <a:rPr lang="en-US" sz="2000" dirty="0"/>
            <a:t>Safety devices</a:t>
          </a:r>
        </a:p>
      </dgm:t>
    </dgm:pt>
    <dgm:pt modelId="{857912FC-B740-4F93-AE72-F7233F00F776}" type="parTrans" cxnId="{5D3D7396-3513-473F-A5EF-9A589A86A30C}">
      <dgm:prSet/>
      <dgm:spPr/>
      <dgm:t>
        <a:bodyPr/>
        <a:lstStyle/>
        <a:p>
          <a:endParaRPr lang="en-US" sz="2000"/>
        </a:p>
      </dgm:t>
    </dgm:pt>
    <dgm:pt modelId="{7588259C-A88C-4F00-8A08-860EE8246DED}" type="sibTrans" cxnId="{5D3D7396-3513-473F-A5EF-9A589A86A30C}">
      <dgm:prSet/>
      <dgm:spPr/>
      <dgm:t>
        <a:bodyPr/>
        <a:lstStyle/>
        <a:p>
          <a:endParaRPr lang="en-US" sz="2000"/>
        </a:p>
      </dgm:t>
    </dgm:pt>
    <dgm:pt modelId="{E6A09F05-D6B5-4511-9A61-C0FB2DA5B4B6}">
      <dgm:prSet custT="1"/>
      <dgm:spPr/>
      <dgm:t>
        <a:bodyPr/>
        <a:lstStyle/>
        <a:p>
          <a:r>
            <a:rPr lang="en-US" sz="2000" dirty="0"/>
            <a:t>Sleep Terrors</a:t>
          </a:r>
        </a:p>
      </dgm:t>
    </dgm:pt>
    <dgm:pt modelId="{42D50DCD-20A5-4A0D-A869-43D6DBF2D2DB}" type="parTrans" cxnId="{0875C438-2EE6-456D-AB68-7B7123897829}">
      <dgm:prSet/>
      <dgm:spPr/>
      <dgm:t>
        <a:bodyPr/>
        <a:lstStyle/>
        <a:p>
          <a:endParaRPr lang="en-US" sz="2000"/>
        </a:p>
      </dgm:t>
    </dgm:pt>
    <dgm:pt modelId="{C0A07153-08EF-4A81-8295-325FEBA14C1A}" type="sibTrans" cxnId="{0875C438-2EE6-456D-AB68-7B7123897829}">
      <dgm:prSet/>
      <dgm:spPr/>
      <dgm:t>
        <a:bodyPr/>
        <a:lstStyle/>
        <a:p>
          <a:endParaRPr lang="en-US" sz="2000"/>
        </a:p>
      </dgm:t>
    </dgm:pt>
    <dgm:pt modelId="{FDD26A2E-93D9-4251-9AE5-36439816EB9F}">
      <dgm:prSet custT="1"/>
      <dgm:spPr/>
      <dgm:t>
        <a:bodyPr/>
        <a:lstStyle/>
        <a:p>
          <a:r>
            <a:rPr lang="en-US" sz="2000"/>
            <a:t>Increased sleep duration</a:t>
          </a:r>
        </a:p>
      </dgm:t>
    </dgm:pt>
    <dgm:pt modelId="{F2462C39-BAA6-4774-A7C8-F11863F03C4C}" type="parTrans" cxnId="{AF16A567-68E4-4B2D-A5E9-3E3099398985}">
      <dgm:prSet/>
      <dgm:spPr/>
      <dgm:t>
        <a:bodyPr/>
        <a:lstStyle/>
        <a:p>
          <a:endParaRPr lang="en-US" sz="2000"/>
        </a:p>
      </dgm:t>
    </dgm:pt>
    <dgm:pt modelId="{165D9404-E119-4876-88D0-A4BB7C67817B}" type="sibTrans" cxnId="{AF16A567-68E4-4B2D-A5E9-3E3099398985}">
      <dgm:prSet/>
      <dgm:spPr/>
      <dgm:t>
        <a:bodyPr/>
        <a:lstStyle/>
        <a:p>
          <a:endParaRPr lang="en-US" sz="2000"/>
        </a:p>
      </dgm:t>
    </dgm:pt>
    <dgm:pt modelId="{16D02296-02CB-4559-B572-25F2A308E86A}">
      <dgm:prSet custT="1"/>
      <dgm:spPr/>
      <dgm:t>
        <a:bodyPr/>
        <a:lstStyle/>
        <a:p>
          <a:r>
            <a:rPr lang="en-US" sz="2000"/>
            <a:t>Reduce environmental noise</a:t>
          </a:r>
        </a:p>
      </dgm:t>
    </dgm:pt>
    <dgm:pt modelId="{D39F788F-B562-4BD6-B682-14883B2DD7EB}" type="parTrans" cxnId="{51EC49F3-09CF-44BA-880C-322AD9A3625D}">
      <dgm:prSet/>
      <dgm:spPr/>
      <dgm:t>
        <a:bodyPr/>
        <a:lstStyle/>
        <a:p>
          <a:endParaRPr lang="en-US" sz="2000"/>
        </a:p>
      </dgm:t>
    </dgm:pt>
    <dgm:pt modelId="{C1661B80-81A9-452B-99E1-F7A96D239794}" type="sibTrans" cxnId="{51EC49F3-09CF-44BA-880C-322AD9A3625D}">
      <dgm:prSet/>
      <dgm:spPr/>
      <dgm:t>
        <a:bodyPr/>
        <a:lstStyle/>
        <a:p>
          <a:endParaRPr lang="en-US" sz="2000"/>
        </a:p>
      </dgm:t>
    </dgm:pt>
    <dgm:pt modelId="{4A2C0313-8719-40EA-9130-D7EA31D6146B}">
      <dgm:prSet custT="1"/>
      <dgm:spPr/>
      <dgm:t>
        <a:bodyPr/>
        <a:lstStyle/>
        <a:p>
          <a:r>
            <a:rPr lang="en-US" sz="2000"/>
            <a:t>Psychoeducation</a:t>
          </a:r>
        </a:p>
      </dgm:t>
    </dgm:pt>
    <dgm:pt modelId="{EA7C112F-855F-4EC4-8997-C502BA11155D}" type="parTrans" cxnId="{40283AE8-ABBA-413A-8D9E-AF3088ED86C5}">
      <dgm:prSet/>
      <dgm:spPr/>
      <dgm:t>
        <a:bodyPr/>
        <a:lstStyle/>
        <a:p>
          <a:endParaRPr lang="en-US" sz="2000"/>
        </a:p>
      </dgm:t>
    </dgm:pt>
    <dgm:pt modelId="{5C1E0F1A-535C-43E8-80D1-18C399184A6B}" type="sibTrans" cxnId="{40283AE8-ABBA-413A-8D9E-AF3088ED86C5}">
      <dgm:prSet/>
      <dgm:spPr/>
      <dgm:t>
        <a:bodyPr/>
        <a:lstStyle/>
        <a:p>
          <a:endParaRPr lang="en-US" sz="2000"/>
        </a:p>
      </dgm:t>
    </dgm:pt>
    <dgm:pt modelId="{71F05296-49EE-414D-9A41-66634E067028}">
      <dgm:prSet custT="1"/>
      <dgm:spPr/>
      <dgm:t>
        <a:bodyPr/>
        <a:lstStyle/>
        <a:p>
          <a:r>
            <a:rPr lang="en-US" sz="2000"/>
            <a:t>Nightmares</a:t>
          </a:r>
        </a:p>
      </dgm:t>
    </dgm:pt>
    <dgm:pt modelId="{F46C328C-AECE-4404-896D-8FB2FE91C0E6}" type="parTrans" cxnId="{C048C761-72EF-41FD-89ED-3B74332C45E0}">
      <dgm:prSet/>
      <dgm:spPr/>
      <dgm:t>
        <a:bodyPr/>
        <a:lstStyle/>
        <a:p>
          <a:endParaRPr lang="en-US" sz="2000"/>
        </a:p>
      </dgm:t>
    </dgm:pt>
    <dgm:pt modelId="{282DA00C-587A-465F-A45D-86D763BE2B55}" type="sibTrans" cxnId="{C048C761-72EF-41FD-89ED-3B74332C45E0}">
      <dgm:prSet/>
      <dgm:spPr/>
      <dgm:t>
        <a:bodyPr/>
        <a:lstStyle/>
        <a:p>
          <a:endParaRPr lang="en-US" sz="2000"/>
        </a:p>
      </dgm:t>
    </dgm:pt>
    <dgm:pt modelId="{DB036766-FD90-49C6-B506-064BA7DB6320}">
      <dgm:prSet custT="1"/>
      <dgm:spPr/>
      <dgm:t>
        <a:bodyPr/>
        <a:lstStyle/>
        <a:p>
          <a:r>
            <a:rPr lang="en-US" sz="2000"/>
            <a:t>Imagery Rehearsal Therapy</a:t>
          </a:r>
        </a:p>
      </dgm:t>
    </dgm:pt>
    <dgm:pt modelId="{801F1A4C-1E77-4013-A710-C2A2568398F0}" type="parTrans" cxnId="{7EA862CF-8039-4BC2-B770-FDF5B85240D8}">
      <dgm:prSet/>
      <dgm:spPr/>
      <dgm:t>
        <a:bodyPr/>
        <a:lstStyle/>
        <a:p>
          <a:endParaRPr lang="en-US" sz="2000"/>
        </a:p>
      </dgm:t>
    </dgm:pt>
    <dgm:pt modelId="{46F7B881-1668-4155-A620-F35394FC7CEE}" type="sibTrans" cxnId="{7EA862CF-8039-4BC2-B770-FDF5B85240D8}">
      <dgm:prSet/>
      <dgm:spPr/>
      <dgm:t>
        <a:bodyPr/>
        <a:lstStyle/>
        <a:p>
          <a:endParaRPr lang="en-US" sz="2000"/>
        </a:p>
      </dgm:t>
    </dgm:pt>
    <dgm:pt modelId="{91583B65-991E-A641-9965-066538EE5CA2}">
      <dgm:prSet custT="1"/>
      <dgm:spPr/>
      <dgm:t>
        <a:bodyPr/>
        <a:lstStyle/>
        <a:p>
          <a:r>
            <a:rPr lang="en-US" sz="2000" dirty="0"/>
            <a:t>Increased sleep duration</a:t>
          </a:r>
        </a:p>
      </dgm:t>
    </dgm:pt>
    <dgm:pt modelId="{13A48BCC-B414-724D-BE39-2B1EFAA6AFE6}" type="parTrans" cxnId="{8325F689-1900-CB48-9AC7-215657045A10}">
      <dgm:prSet/>
      <dgm:spPr/>
      <dgm:t>
        <a:bodyPr/>
        <a:lstStyle/>
        <a:p>
          <a:endParaRPr lang="en-US"/>
        </a:p>
      </dgm:t>
    </dgm:pt>
    <dgm:pt modelId="{93BF844F-CE49-3F48-83BD-108021CB2047}" type="sibTrans" cxnId="{8325F689-1900-CB48-9AC7-215657045A10}">
      <dgm:prSet/>
      <dgm:spPr/>
      <dgm:t>
        <a:bodyPr/>
        <a:lstStyle/>
        <a:p>
          <a:endParaRPr lang="en-US"/>
        </a:p>
      </dgm:t>
    </dgm:pt>
    <dgm:pt modelId="{73E27746-3B24-A440-BC51-DCFDE7A7EB48}" type="pres">
      <dgm:prSet presAssocID="{505B3E90-AE16-4CB1-BFEC-74E0C0F9F0C3}" presName="linear" presStyleCnt="0">
        <dgm:presLayoutVars>
          <dgm:dir/>
          <dgm:animLvl val="lvl"/>
          <dgm:resizeHandles val="exact"/>
        </dgm:presLayoutVars>
      </dgm:prSet>
      <dgm:spPr/>
    </dgm:pt>
    <dgm:pt modelId="{1FD8CF72-66A7-2647-BBDA-2E81190A4FFC}" type="pres">
      <dgm:prSet presAssocID="{07AA3BF6-2215-4CEB-8EFF-8D0B713D8EEF}" presName="parentLin" presStyleCnt="0"/>
      <dgm:spPr/>
    </dgm:pt>
    <dgm:pt modelId="{DD5D570B-5BCD-9041-83F6-EA8A04C4C0BB}" type="pres">
      <dgm:prSet presAssocID="{07AA3BF6-2215-4CEB-8EFF-8D0B713D8EEF}" presName="parentLeftMargin" presStyleLbl="node1" presStyleIdx="0" presStyleCnt="2"/>
      <dgm:spPr/>
    </dgm:pt>
    <dgm:pt modelId="{16F99EC0-0553-EE46-A9D4-251FD7DBD744}" type="pres">
      <dgm:prSet presAssocID="{07AA3BF6-2215-4CEB-8EFF-8D0B713D8E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3C0670-4161-5541-B717-0144461E442D}" type="pres">
      <dgm:prSet presAssocID="{07AA3BF6-2215-4CEB-8EFF-8D0B713D8EEF}" presName="negativeSpace" presStyleCnt="0"/>
      <dgm:spPr/>
    </dgm:pt>
    <dgm:pt modelId="{92B7962C-B986-7947-9B3D-2EE5CD8BBC1C}" type="pres">
      <dgm:prSet presAssocID="{07AA3BF6-2215-4CEB-8EFF-8D0B713D8EEF}" presName="childText" presStyleLbl="conFgAcc1" presStyleIdx="0" presStyleCnt="2">
        <dgm:presLayoutVars>
          <dgm:bulletEnabled val="1"/>
        </dgm:presLayoutVars>
      </dgm:prSet>
      <dgm:spPr/>
    </dgm:pt>
    <dgm:pt modelId="{FC9EED76-E43E-464C-9D2E-A8DE7DE55AA9}" type="pres">
      <dgm:prSet presAssocID="{7CFBF568-5F4D-445E-9D77-E7C965AEE890}" presName="spaceBetweenRectangles" presStyleCnt="0"/>
      <dgm:spPr/>
    </dgm:pt>
    <dgm:pt modelId="{1E944663-9704-5249-A7CA-6FAF1560E2F0}" type="pres">
      <dgm:prSet presAssocID="{E8F36F87-3BE9-4F38-AF51-89814A9B3087}" presName="parentLin" presStyleCnt="0"/>
      <dgm:spPr/>
    </dgm:pt>
    <dgm:pt modelId="{451F3B4D-6C30-4449-B843-0774A1682E61}" type="pres">
      <dgm:prSet presAssocID="{E8F36F87-3BE9-4F38-AF51-89814A9B3087}" presName="parentLeftMargin" presStyleLbl="node1" presStyleIdx="0" presStyleCnt="2"/>
      <dgm:spPr/>
    </dgm:pt>
    <dgm:pt modelId="{4F8194DC-9978-9D44-B25F-CFD163BE3C11}" type="pres">
      <dgm:prSet presAssocID="{E8F36F87-3BE9-4F38-AF51-89814A9B308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4540BB-0518-E240-9F32-CA79B5A4A4A7}" type="pres">
      <dgm:prSet presAssocID="{E8F36F87-3BE9-4F38-AF51-89814A9B3087}" presName="negativeSpace" presStyleCnt="0"/>
      <dgm:spPr/>
    </dgm:pt>
    <dgm:pt modelId="{D161D9A6-705F-4E42-9C4D-7355F203336D}" type="pres">
      <dgm:prSet presAssocID="{E8F36F87-3BE9-4F38-AF51-89814A9B308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B82120B-F28B-D14E-B766-D485C0D35948}" type="presOf" srcId="{16D02296-02CB-4559-B572-25F2A308E86A}" destId="{D161D9A6-705F-4E42-9C4D-7355F203336D}" srcOrd="0" destOrd="5" presId="urn:microsoft.com/office/officeart/2005/8/layout/list1"/>
    <dgm:cxn modelId="{F4410B0C-B75F-0B4A-9515-68504A3C9A3B}" type="presOf" srcId="{E6A09F05-D6B5-4511-9A61-C0FB2DA5B4B6}" destId="{D161D9A6-705F-4E42-9C4D-7355F203336D}" srcOrd="0" destOrd="3" presId="urn:microsoft.com/office/officeart/2005/8/layout/list1"/>
    <dgm:cxn modelId="{2BFD411B-69BE-BA43-B956-09F9668D1DFC}" type="presOf" srcId="{0A36F3CC-AD74-4651-84AB-D97D3DD58C00}" destId="{92B7962C-B986-7947-9B3D-2EE5CD8BBC1C}" srcOrd="0" destOrd="0" presId="urn:microsoft.com/office/officeart/2005/8/layout/list1"/>
    <dgm:cxn modelId="{260C911C-CA43-DA40-A03D-7E2E059E4980}" type="presOf" srcId="{91583B65-991E-A641-9965-066538EE5CA2}" destId="{D161D9A6-705F-4E42-9C4D-7355F203336D}" srcOrd="0" destOrd="2" presId="urn:microsoft.com/office/officeart/2005/8/layout/list1"/>
    <dgm:cxn modelId="{46E3CA31-01B1-9E46-B5D7-32EF7E3FA7DC}" type="presOf" srcId="{E8F36F87-3BE9-4F38-AF51-89814A9B3087}" destId="{451F3B4D-6C30-4449-B843-0774A1682E61}" srcOrd="0" destOrd="0" presId="urn:microsoft.com/office/officeart/2005/8/layout/list1"/>
    <dgm:cxn modelId="{0875C438-2EE6-456D-AB68-7B7123897829}" srcId="{E8F36F87-3BE9-4F38-AF51-89814A9B3087}" destId="{E6A09F05-D6B5-4511-9A61-C0FB2DA5B4B6}" srcOrd="1" destOrd="0" parTransId="{42D50DCD-20A5-4A0D-A869-43D6DBF2D2DB}" sibTransId="{C0A07153-08EF-4A81-8295-325FEBA14C1A}"/>
    <dgm:cxn modelId="{54A8243E-F1CB-4149-8FDB-B25D2DF1B935}" srcId="{E8F36F87-3BE9-4F38-AF51-89814A9B3087}" destId="{BEBE9A93-BE20-441E-96BE-FA6D9B6CF6CC}" srcOrd="0" destOrd="0" parTransId="{34D9F977-A1C5-4FA2-8122-833485C72AD7}" sibTransId="{EDF997CC-4DEC-40E7-B9C9-83A4887D45D0}"/>
    <dgm:cxn modelId="{C048C761-72EF-41FD-89ED-3B74332C45E0}" srcId="{E8F36F87-3BE9-4F38-AF51-89814A9B3087}" destId="{71F05296-49EE-414D-9A41-66634E067028}" srcOrd="2" destOrd="0" parTransId="{F46C328C-AECE-4404-896D-8FB2FE91C0E6}" sibTransId="{282DA00C-587A-465F-A45D-86D763BE2B55}"/>
    <dgm:cxn modelId="{6BA64363-D654-2A4F-9781-2C3DEAE958FF}" type="presOf" srcId="{07AA3BF6-2215-4CEB-8EFF-8D0B713D8EEF}" destId="{DD5D570B-5BCD-9041-83F6-EA8A04C4C0BB}" srcOrd="0" destOrd="0" presId="urn:microsoft.com/office/officeart/2005/8/layout/list1"/>
    <dgm:cxn modelId="{5C945E64-4FD7-2945-96F6-532F053D0929}" type="presOf" srcId="{BEBE9A93-BE20-441E-96BE-FA6D9B6CF6CC}" destId="{D161D9A6-705F-4E42-9C4D-7355F203336D}" srcOrd="0" destOrd="0" presId="urn:microsoft.com/office/officeart/2005/8/layout/list1"/>
    <dgm:cxn modelId="{A1724D65-782B-774F-91A9-94E5C44B7FA3}" type="presOf" srcId="{3481C3AB-EAA1-4CA3-923D-A3D43AEFFFE9}" destId="{D161D9A6-705F-4E42-9C4D-7355F203336D}" srcOrd="0" destOrd="1" presId="urn:microsoft.com/office/officeart/2005/8/layout/list1"/>
    <dgm:cxn modelId="{9CCA5846-6598-1849-BDE2-B8EE9FF4E9CE}" type="presOf" srcId="{4A2C0313-8719-40EA-9130-D7EA31D6146B}" destId="{D161D9A6-705F-4E42-9C4D-7355F203336D}" srcOrd="0" destOrd="6" presId="urn:microsoft.com/office/officeart/2005/8/layout/list1"/>
    <dgm:cxn modelId="{21729C67-4D0D-0D4C-9533-AC2F0DAF23E7}" type="presOf" srcId="{E8F36F87-3BE9-4F38-AF51-89814A9B3087}" destId="{4F8194DC-9978-9D44-B25F-CFD163BE3C11}" srcOrd="1" destOrd="0" presId="urn:microsoft.com/office/officeart/2005/8/layout/list1"/>
    <dgm:cxn modelId="{AF16A567-68E4-4B2D-A5E9-3E3099398985}" srcId="{E6A09F05-D6B5-4511-9A61-C0FB2DA5B4B6}" destId="{FDD26A2E-93D9-4251-9AE5-36439816EB9F}" srcOrd="0" destOrd="0" parTransId="{F2462C39-BAA6-4774-A7C8-F11863F03C4C}" sibTransId="{165D9404-E119-4876-88D0-A4BB7C67817B}"/>
    <dgm:cxn modelId="{9A9EF467-B2E4-9A46-B952-0F2B86B99483}" type="presOf" srcId="{07AA3BF6-2215-4CEB-8EFF-8D0B713D8EEF}" destId="{16F99EC0-0553-EE46-A9D4-251FD7DBD744}" srcOrd="1" destOrd="0" presId="urn:microsoft.com/office/officeart/2005/8/layout/list1"/>
    <dgm:cxn modelId="{D1D7B970-D6EE-DA48-9699-74E9CEAD9600}" type="presOf" srcId="{DB036766-FD90-49C6-B506-064BA7DB6320}" destId="{D161D9A6-705F-4E42-9C4D-7355F203336D}" srcOrd="0" destOrd="8" presId="urn:microsoft.com/office/officeart/2005/8/layout/list1"/>
    <dgm:cxn modelId="{E7FF0378-18DE-CE4A-AFE8-E12E44B522EB}" type="presOf" srcId="{FDD26A2E-93D9-4251-9AE5-36439816EB9F}" destId="{D161D9A6-705F-4E42-9C4D-7355F203336D}" srcOrd="0" destOrd="4" presId="urn:microsoft.com/office/officeart/2005/8/layout/list1"/>
    <dgm:cxn modelId="{8325F689-1900-CB48-9AC7-215657045A10}" srcId="{BEBE9A93-BE20-441E-96BE-FA6D9B6CF6CC}" destId="{91583B65-991E-A641-9965-066538EE5CA2}" srcOrd="1" destOrd="0" parTransId="{13A48BCC-B414-724D-BE39-2B1EFAA6AFE6}" sibTransId="{93BF844F-CE49-3F48-83BD-108021CB2047}"/>
    <dgm:cxn modelId="{5D3D7396-3513-473F-A5EF-9A589A86A30C}" srcId="{BEBE9A93-BE20-441E-96BE-FA6D9B6CF6CC}" destId="{3481C3AB-EAA1-4CA3-923D-A3D43AEFFFE9}" srcOrd="0" destOrd="0" parTransId="{857912FC-B740-4F93-AE72-F7233F00F776}" sibTransId="{7588259C-A88C-4F00-8A08-860EE8246DED}"/>
    <dgm:cxn modelId="{28099798-AD22-48D7-A811-1B4A551D1C73}" srcId="{505B3E90-AE16-4CB1-BFEC-74E0C0F9F0C3}" destId="{07AA3BF6-2215-4CEB-8EFF-8D0B713D8EEF}" srcOrd="0" destOrd="0" parTransId="{5C28D032-2F46-42E0-B003-54613960F82F}" sibTransId="{7CFBF568-5F4D-445E-9D77-E7C965AEE890}"/>
    <dgm:cxn modelId="{9E79809B-7BD7-A345-9A2E-D1226356E519}" type="presOf" srcId="{505B3E90-AE16-4CB1-BFEC-74E0C0F9F0C3}" destId="{73E27746-3B24-A440-BC51-DCFDE7A7EB48}" srcOrd="0" destOrd="0" presId="urn:microsoft.com/office/officeart/2005/8/layout/list1"/>
    <dgm:cxn modelId="{8F1F81BA-CC6A-4E62-A1F7-37A25B824BFF}" srcId="{505B3E90-AE16-4CB1-BFEC-74E0C0F9F0C3}" destId="{E8F36F87-3BE9-4F38-AF51-89814A9B3087}" srcOrd="1" destOrd="0" parTransId="{CE7EB506-F33C-4152-AD85-D2BF15617399}" sibTransId="{56F02CE1-6714-48DD-A212-D121B35F06EB}"/>
    <dgm:cxn modelId="{5676A6BC-4D8F-450E-840F-F775786D7C32}" srcId="{07AA3BF6-2215-4CEB-8EFF-8D0B713D8EEF}" destId="{0A36F3CC-AD74-4651-84AB-D97D3DD58C00}" srcOrd="0" destOrd="0" parTransId="{18689B45-94D5-4E9A-B666-BA433EDF5A06}" sibTransId="{C672510C-BA44-43DA-91B4-BB9948DAE3C3}"/>
    <dgm:cxn modelId="{25D261CF-521E-EF40-A4D4-988297B90637}" type="presOf" srcId="{71F05296-49EE-414D-9A41-66634E067028}" destId="{D161D9A6-705F-4E42-9C4D-7355F203336D}" srcOrd="0" destOrd="7" presId="urn:microsoft.com/office/officeart/2005/8/layout/list1"/>
    <dgm:cxn modelId="{7EA862CF-8039-4BC2-B770-FDF5B85240D8}" srcId="{71F05296-49EE-414D-9A41-66634E067028}" destId="{DB036766-FD90-49C6-B506-064BA7DB6320}" srcOrd="0" destOrd="0" parTransId="{801F1A4C-1E77-4013-A710-C2A2568398F0}" sibTransId="{46F7B881-1668-4155-A620-F35394FC7CEE}"/>
    <dgm:cxn modelId="{40283AE8-ABBA-413A-8D9E-AF3088ED86C5}" srcId="{E6A09F05-D6B5-4511-9A61-C0FB2DA5B4B6}" destId="{4A2C0313-8719-40EA-9130-D7EA31D6146B}" srcOrd="2" destOrd="0" parTransId="{EA7C112F-855F-4EC4-8997-C502BA11155D}" sibTransId="{5C1E0F1A-535C-43E8-80D1-18C399184A6B}"/>
    <dgm:cxn modelId="{51EC49F3-09CF-44BA-880C-322AD9A3625D}" srcId="{E6A09F05-D6B5-4511-9A61-C0FB2DA5B4B6}" destId="{16D02296-02CB-4559-B572-25F2A308E86A}" srcOrd="1" destOrd="0" parTransId="{D39F788F-B562-4BD6-B682-14883B2DD7EB}" sibTransId="{C1661B80-81A9-452B-99E1-F7A96D239794}"/>
    <dgm:cxn modelId="{0D55E123-75A7-E440-9598-CFDD5567D85A}" type="presParOf" srcId="{73E27746-3B24-A440-BC51-DCFDE7A7EB48}" destId="{1FD8CF72-66A7-2647-BBDA-2E81190A4FFC}" srcOrd="0" destOrd="0" presId="urn:microsoft.com/office/officeart/2005/8/layout/list1"/>
    <dgm:cxn modelId="{E0D25FB0-DCAB-F34E-96A5-A9C875D76811}" type="presParOf" srcId="{1FD8CF72-66A7-2647-BBDA-2E81190A4FFC}" destId="{DD5D570B-5BCD-9041-83F6-EA8A04C4C0BB}" srcOrd="0" destOrd="0" presId="urn:microsoft.com/office/officeart/2005/8/layout/list1"/>
    <dgm:cxn modelId="{E207CBDD-AD0A-DB4F-9FED-53AA5EC5B0D6}" type="presParOf" srcId="{1FD8CF72-66A7-2647-BBDA-2E81190A4FFC}" destId="{16F99EC0-0553-EE46-A9D4-251FD7DBD744}" srcOrd="1" destOrd="0" presId="urn:microsoft.com/office/officeart/2005/8/layout/list1"/>
    <dgm:cxn modelId="{C9DEE399-359F-B44D-8004-286EE0BD695C}" type="presParOf" srcId="{73E27746-3B24-A440-BC51-DCFDE7A7EB48}" destId="{863C0670-4161-5541-B717-0144461E442D}" srcOrd="1" destOrd="0" presId="urn:microsoft.com/office/officeart/2005/8/layout/list1"/>
    <dgm:cxn modelId="{1164689A-9603-4F44-BEFF-5F7433240C1C}" type="presParOf" srcId="{73E27746-3B24-A440-BC51-DCFDE7A7EB48}" destId="{92B7962C-B986-7947-9B3D-2EE5CD8BBC1C}" srcOrd="2" destOrd="0" presId="urn:microsoft.com/office/officeart/2005/8/layout/list1"/>
    <dgm:cxn modelId="{EECD5FA9-3C0F-EB4D-B31A-020596EBF10A}" type="presParOf" srcId="{73E27746-3B24-A440-BC51-DCFDE7A7EB48}" destId="{FC9EED76-E43E-464C-9D2E-A8DE7DE55AA9}" srcOrd="3" destOrd="0" presId="urn:microsoft.com/office/officeart/2005/8/layout/list1"/>
    <dgm:cxn modelId="{D7050C2B-D259-DA4F-B6AE-55E7156E458B}" type="presParOf" srcId="{73E27746-3B24-A440-BC51-DCFDE7A7EB48}" destId="{1E944663-9704-5249-A7CA-6FAF1560E2F0}" srcOrd="4" destOrd="0" presId="urn:microsoft.com/office/officeart/2005/8/layout/list1"/>
    <dgm:cxn modelId="{D9F9976A-49EC-3147-9F2D-1655B086218A}" type="presParOf" srcId="{1E944663-9704-5249-A7CA-6FAF1560E2F0}" destId="{451F3B4D-6C30-4449-B843-0774A1682E61}" srcOrd="0" destOrd="0" presId="urn:microsoft.com/office/officeart/2005/8/layout/list1"/>
    <dgm:cxn modelId="{9C3727F7-7205-6142-B0C8-6B386E4D54D1}" type="presParOf" srcId="{1E944663-9704-5249-A7CA-6FAF1560E2F0}" destId="{4F8194DC-9978-9D44-B25F-CFD163BE3C11}" srcOrd="1" destOrd="0" presId="urn:microsoft.com/office/officeart/2005/8/layout/list1"/>
    <dgm:cxn modelId="{CBB7E05A-69BF-724B-A0D4-827AF45A69FE}" type="presParOf" srcId="{73E27746-3B24-A440-BC51-DCFDE7A7EB48}" destId="{554540BB-0518-E240-9F32-CA79B5A4A4A7}" srcOrd="5" destOrd="0" presId="urn:microsoft.com/office/officeart/2005/8/layout/list1"/>
    <dgm:cxn modelId="{6DB8D0A8-E937-3F42-AB71-CC12B4EC6114}" type="presParOf" srcId="{73E27746-3B24-A440-BC51-DCFDE7A7EB48}" destId="{D161D9A6-705F-4E42-9C4D-7355F203336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76034-A263-324F-B8F5-FE966CE9112B}">
      <dsp:nvSpPr>
        <dsp:cNvPr id="0" name=""/>
        <dsp:cNvSpPr/>
      </dsp:nvSpPr>
      <dsp:spPr>
        <a:xfrm>
          <a:off x="946205" y="2270"/>
          <a:ext cx="3784823" cy="11762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6" tIns="298766" rIns="73436" bIns="298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 overview of ASD Symptomology</a:t>
          </a:r>
        </a:p>
      </dsp:txBody>
      <dsp:txXfrm>
        <a:off x="946205" y="2270"/>
        <a:ext cx="3784823" cy="1176246"/>
      </dsp:txXfrm>
    </dsp:sp>
    <dsp:sp modelId="{B4D11C34-5CEC-4340-AA4E-AEEED0775B20}">
      <dsp:nvSpPr>
        <dsp:cNvPr id="0" name=""/>
        <dsp:cNvSpPr/>
      </dsp:nvSpPr>
      <dsp:spPr>
        <a:xfrm>
          <a:off x="0" y="2270"/>
          <a:ext cx="946205" cy="11762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70" tIns="116187" rIns="50070" bIns="1161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2270"/>
        <a:ext cx="946205" cy="1176246"/>
      </dsp:txXfrm>
    </dsp:sp>
    <dsp:sp modelId="{B2B669F8-0F5C-8241-874E-F9787671313F}">
      <dsp:nvSpPr>
        <dsp:cNvPr id="0" name=""/>
        <dsp:cNvSpPr/>
      </dsp:nvSpPr>
      <dsp:spPr>
        <a:xfrm>
          <a:off x="946205" y="1249091"/>
          <a:ext cx="3784823" cy="1176246"/>
        </a:xfrm>
        <a:prstGeom prst="rect">
          <a:avLst/>
        </a:prstGeom>
        <a:solidFill>
          <a:schemeClr val="accent2">
            <a:tint val="40000"/>
            <a:alpha val="90000"/>
            <a:hueOff val="-2139641"/>
            <a:satOff val="-3575"/>
            <a:lumOff val="-32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139641"/>
              <a:satOff val="-3575"/>
              <a:lumOff val="-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6" tIns="298766" rIns="73436" bIns="298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 Sleep Concerns Commonly Comorbid with ASD</a:t>
          </a:r>
        </a:p>
      </dsp:txBody>
      <dsp:txXfrm>
        <a:off x="946205" y="1249091"/>
        <a:ext cx="3784823" cy="1176246"/>
      </dsp:txXfrm>
    </dsp:sp>
    <dsp:sp modelId="{48CEAC98-2D92-7741-B0AF-9C740D3EB3A9}">
      <dsp:nvSpPr>
        <dsp:cNvPr id="0" name=""/>
        <dsp:cNvSpPr/>
      </dsp:nvSpPr>
      <dsp:spPr>
        <a:xfrm>
          <a:off x="0" y="1249091"/>
          <a:ext cx="946205" cy="1176246"/>
        </a:xfrm>
        <a:prstGeom prst="rect">
          <a:avLst/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 w="15875" cap="flat" cmpd="sng" algn="ctr">
          <a:solidFill>
            <a:schemeClr val="accent2">
              <a:hueOff val="-2185134"/>
              <a:satOff val="-2592"/>
              <a:lumOff val="-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70" tIns="116187" rIns="50070" bIns="1161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249091"/>
        <a:ext cx="946205" cy="1176246"/>
      </dsp:txXfrm>
    </dsp:sp>
    <dsp:sp modelId="{E3D71AB5-032E-184C-951E-78A7801A4C87}">
      <dsp:nvSpPr>
        <dsp:cNvPr id="0" name=""/>
        <dsp:cNvSpPr/>
      </dsp:nvSpPr>
      <dsp:spPr>
        <a:xfrm>
          <a:off x="946205" y="2495912"/>
          <a:ext cx="3784823" cy="1176246"/>
        </a:xfrm>
        <a:prstGeom prst="rect">
          <a:avLst/>
        </a:prstGeom>
        <a:solidFill>
          <a:schemeClr val="accent2">
            <a:tint val="40000"/>
            <a:alpha val="90000"/>
            <a:hueOff val="-4279282"/>
            <a:satOff val="-7151"/>
            <a:lumOff val="-6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279282"/>
              <a:satOff val="-7151"/>
              <a:lumOff val="-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6" tIns="298766" rIns="73436" bIns="298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Describe Empirical Evidence for ASD Specific Sleep Interventions</a:t>
          </a:r>
        </a:p>
      </dsp:txBody>
      <dsp:txXfrm>
        <a:off x="946205" y="2495912"/>
        <a:ext cx="3784823" cy="1176246"/>
      </dsp:txXfrm>
    </dsp:sp>
    <dsp:sp modelId="{7EA8D229-99C4-9F46-923E-B39637A2A9B2}">
      <dsp:nvSpPr>
        <dsp:cNvPr id="0" name=""/>
        <dsp:cNvSpPr/>
      </dsp:nvSpPr>
      <dsp:spPr>
        <a:xfrm>
          <a:off x="0" y="2495912"/>
          <a:ext cx="946205" cy="1176246"/>
        </a:xfrm>
        <a:prstGeom prst="rect">
          <a:avLst/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 w="15875" cap="flat" cmpd="sng" algn="ctr">
          <a:solidFill>
            <a:schemeClr val="accent2">
              <a:hueOff val="-4370269"/>
              <a:satOff val="-5184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70" tIns="116187" rIns="50070" bIns="1161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2495912"/>
        <a:ext cx="946205" cy="1176246"/>
      </dsp:txXfrm>
    </dsp:sp>
    <dsp:sp modelId="{7956BA7A-FF14-DC4F-AF07-93B649E65ED4}">
      <dsp:nvSpPr>
        <dsp:cNvPr id="0" name=""/>
        <dsp:cNvSpPr/>
      </dsp:nvSpPr>
      <dsp:spPr>
        <a:xfrm>
          <a:off x="946205" y="3742733"/>
          <a:ext cx="3784823" cy="1176246"/>
        </a:xfrm>
        <a:prstGeom prst="rect">
          <a:avLst/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36" tIns="298766" rIns="73436" bIns="298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ASD Specific, CBT-Based Tools for Sleep</a:t>
          </a:r>
        </a:p>
      </dsp:txBody>
      <dsp:txXfrm>
        <a:off x="946205" y="3742733"/>
        <a:ext cx="3784823" cy="1176246"/>
      </dsp:txXfrm>
    </dsp:sp>
    <dsp:sp modelId="{8A4704CD-DC9B-7F4D-8B0F-B9B2E49BCA02}">
      <dsp:nvSpPr>
        <dsp:cNvPr id="0" name=""/>
        <dsp:cNvSpPr/>
      </dsp:nvSpPr>
      <dsp:spPr>
        <a:xfrm>
          <a:off x="0" y="3742733"/>
          <a:ext cx="946205" cy="1176246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70" tIns="116187" rIns="50070" bIns="11618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3742733"/>
        <a:ext cx="946205" cy="1176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7962C-B986-7947-9B3D-2EE5CD8BBC1C}">
      <dsp:nvSpPr>
        <dsp:cNvPr id="0" name=""/>
        <dsp:cNvSpPr/>
      </dsp:nvSpPr>
      <dsp:spPr>
        <a:xfrm>
          <a:off x="0" y="296124"/>
          <a:ext cx="4231481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416560" rIns="32841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Iron therapy is effective in improving symptoms</a:t>
          </a:r>
        </a:p>
      </dsp:txBody>
      <dsp:txXfrm>
        <a:off x="0" y="296124"/>
        <a:ext cx="4231481" cy="1071000"/>
      </dsp:txXfrm>
    </dsp:sp>
    <dsp:sp modelId="{16F99EC0-0553-EE46-A9D4-251FD7DBD744}">
      <dsp:nvSpPr>
        <dsp:cNvPr id="0" name=""/>
        <dsp:cNvSpPr/>
      </dsp:nvSpPr>
      <dsp:spPr>
        <a:xfrm>
          <a:off x="211574" y="924"/>
          <a:ext cx="2962036" cy="590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Restless Leg Syndrome</a:t>
          </a:r>
        </a:p>
      </dsp:txBody>
      <dsp:txXfrm>
        <a:off x="240395" y="29745"/>
        <a:ext cx="2904394" cy="532757"/>
      </dsp:txXfrm>
    </dsp:sp>
    <dsp:sp modelId="{D161D9A6-705F-4E42-9C4D-7355F203336D}">
      <dsp:nvSpPr>
        <dsp:cNvPr id="0" name=""/>
        <dsp:cNvSpPr/>
      </dsp:nvSpPr>
      <dsp:spPr>
        <a:xfrm>
          <a:off x="0" y="1770325"/>
          <a:ext cx="4231481" cy="315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416560" rIns="32841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Sleepwalking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Safety devices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Increased sleep duration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Sleep Terrors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Increased sleep duration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Reduce environmental noise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Psychoeducation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Nightmares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Imagery Rehearsal Therapy</a:t>
          </a:r>
        </a:p>
      </dsp:txBody>
      <dsp:txXfrm>
        <a:off x="0" y="1770325"/>
        <a:ext cx="4231481" cy="3150000"/>
      </dsp:txXfrm>
    </dsp:sp>
    <dsp:sp modelId="{4F8194DC-9978-9D44-B25F-CFD163BE3C11}">
      <dsp:nvSpPr>
        <dsp:cNvPr id="0" name=""/>
        <dsp:cNvSpPr/>
      </dsp:nvSpPr>
      <dsp:spPr>
        <a:xfrm>
          <a:off x="211574" y="1475125"/>
          <a:ext cx="2962036" cy="590399"/>
        </a:xfrm>
        <a:prstGeom prst="round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Parasomnias</a:t>
          </a:r>
        </a:p>
      </dsp:txBody>
      <dsp:txXfrm>
        <a:off x="240395" y="1503946"/>
        <a:ext cx="2904394" cy="532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609E8-20F9-5D48-BD23-FC4B29AB125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B7FBB-6D85-BD41-A498-E452F673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03F34-DFCD-DC40-57A8-7A1C8657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BDEFE-E216-E5D7-1208-D7D814943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C0DB2-C298-C5CE-2C75-48BE65F16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0E959-D3F7-3865-122D-4946DCE30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B7FBB-6D85-BD41-A498-E452F673F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965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67840-CB9E-197D-2ADD-59807EAB6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693A8-09B3-2469-F52C-D1374F3A1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1E63D6-C720-AB8E-3EB0-6DDA7DA15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31341-E40B-BE29-8267-C5B57D76E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B7FBB-6D85-BD41-A498-E452F673F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44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0193-1066-5AEB-088D-D74BB2D91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CC0BD-A2C3-8D6D-0945-C89DDFC88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C243A-CF90-6F64-F23F-1B8BDC871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6CCCF-B409-D537-C78F-A3DC4D19F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B7FBB-6D85-BD41-A498-E452F673F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6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68AE7-EF86-CB3E-41FF-5E0E5B99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FA15B-49A4-4431-DEFA-20B734B4F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E1A2B-2EB4-7780-CD5A-A530366B3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3FFEC-7A34-3069-C5EC-B8E153019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83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F8259-6739-5896-B9CA-57CC9F1B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F42D2-4D0C-0CEC-7A07-20DFDA5EC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D32BA-E748-99AE-89F5-871332B04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E5B32-2FFE-ABB6-12F6-8E8CE1673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418BD-5D5D-26D2-3D4D-CFF803918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4BD90-67C7-B906-C357-861EA362D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33A8A-512A-CCA0-0AB2-3401B1FD4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EA15-CAF0-0E14-FB2B-A9DE6A27E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73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312F4-923E-EB6D-BD74-8741C2ACA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886D8-7B7D-5093-E2FD-F06778ABD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251B81-CF35-189D-F453-260F389D1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A3B1D-3B7B-83C8-F9B2-E4E977B43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9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F84B2-2807-962A-A23D-8D412E5D9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0156B-8424-76C1-AF72-39F9D6B84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C13AB-58AE-94D9-02A0-1CE527D0D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CECA2-B2F2-C5CF-46F4-3203BFCDA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A862-EE9C-B619-A73A-AE45BE18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DA5DD-B79F-7EE6-87EF-7C0804F40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D9522-86A2-987A-C78B-696BB58DE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F882B-B0C0-EFAA-26DB-F9CC49F1E2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54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2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F654-1998-BE47-9AAB-DC5694F20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17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6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7FBB-6D85-BD41-A498-E452F673F4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DFA01-880C-791C-8D79-8DC650E4F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2DE76-678D-413F-01F1-B246ABD66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722EF-9D3F-FCF8-C367-DC29B9C56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21CCE-CA60-67AF-729C-4912B38D7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B7FBB-6D85-BD41-A498-E452F673F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42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7AC5-0E2A-7927-DDE9-C34BFE027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F4C3E-5BD5-FC1C-4FDF-AC945F115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8C1756-0738-8174-776A-A594C0D56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84471-148E-1E12-2FCD-6751E957B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B7FBB-6D85-BD41-A498-E452F673F4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8D91A-A2EE-4B54-B3C6-F6C67903BA9C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5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675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47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1_Title Onl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7876" y="161206"/>
            <a:ext cx="1783862" cy="6231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4"/>
          <p:cNvSpPr/>
          <p:nvPr/>
        </p:nvSpPr>
        <p:spPr>
          <a:xfrm>
            <a:off x="-1" y="1"/>
            <a:ext cx="9144000" cy="695537"/>
          </a:xfrm>
          <a:custGeom>
            <a:avLst/>
            <a:gdLst/>
            <a:ahLst/>
            <a:cxnLst/>
            <a:rect l="l" t="t" r="r" b="b"/>
            <a:pathLst>
              <a:path w="18288000" h="1043305" extrusionOk="0">
                <a:moveTo>
                  <a:pt x="18288000" y="0"/>
                </a:moveTo>
                <a:lnTo>
                  <a:pt x="0" y="0"/>
                </a:lnTo>
                <a:lnTo>
                  <a:pt x="0" y="1043177"/>
                </a:lnTo>
                <a:lnTo>
                  <a:pt x="18288000" y="1043177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4"/>
          <p:cNvSpPr/>
          <p:nvPr/>
        </p:nvSpPr>
        <p:spPr>
          <a:xfrm>
            <a:off x="0" y="96519"/>
            <a:ext cx="9134475" cy="721360"/>
          </a:xfrm>
          <a:custGeom>
            <a:avLst/>
            <a:gdLst/>
            <a:ahLst/>
            <a:cxnLst/>
            <a:rect l="l" t="t" r="r" b="b"/>
            <a:pathLst>
              <a:path w="18268950" h="1082040" extrusionOk="0">
                <a:moveTo>
                  <a:pt x="18268950" y="0"/>
                </a:moveTo>
                <a:lnTo>
                  <a:pt x="0" y="0"/>
                </a:lnTo>
                <a:lnTo>
                  <a:pt x="0" y="1082040"/>
                </a:lnTo>
                <a:lnTo>
                  <a:pt x="18268950" y="1082040"/>
                </a:lnTo>
                <a:lnTo>
                  <a:pt x="1826895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141224" y="642112"/>
            <a:ext cx="6831330" cy="34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1" b="1" i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4"/>
          <p:cNvSpPr txBox="1">
            <a:spLocks noGrp="1"/>
          </p:cNvSpPr>
          <p:nvPr>
            <p:ph type="ftr" idx="11"/>
          </p:nvPr>
        </p:nvSpPr>
        <p:spPr>
          <a:xfrm>
            <a:off x="2725547" y="6457533"/>
            <a:ext cx="257556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457200" y="6377941"/>
            <a:ext cx="210312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sldNum" idx="12"/>
          </p:nvPr>
        </p:nvSpPr>
        <p:spPr>
          <a:xfrm>
            <a:off x="6583681" y="6377940"/>
            <a:ext cx="210312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35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349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A2D1-44B0-6E47-BB2D-EBAE7A80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83" y="2710929"/>
            <a:ext cx="8155124" cy="1177550"/>
          </a:xfrm>
        </p:spPr>
        <p:txBody>
          <a:bodyPr anchor="b">
            <a:normAutofit/>
          </a:bodyPr>
          <a:lstStyle>
            <a:lvl1pPr algn="l">
              <a:defRPr sz="40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0E501-A3A1-6942-B050-33FAAA70A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183" y="4266996"/>
            <a:ext cx="8155124" cy="1006120"/>
          </a:xfrm>
        </p:spPr>
        <p:txBody>
          <a:bodyPr/>
          <a:lstStyle>
            <a:lvl1pPr marL="0" marR="0" indent="0" algn="l" defTabSz="68586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31" indent="0" algn="ctr">
              <a:buNone/>
              <a:defRPr sz="1501"/>
            </a:lvl2pPr>
            <a:lvl3pPr marL="685863" indent="0" algn="ctr">
              <a:buNone/>
              <a:defRPr sz="1351"/>
            </a:lvl3pPr>
            <a:lvl4pPr marL="1028794" indent="0" algn="ctr">
              <a:buNone/>
              <a:defRPr sz="1200"/>
            </a:lvl4pPr>
            <a:lvl5pPr marL="1371725" indent="0" algn="ctr">
              <a:buNone/>
              <a:defRPr sz="1200"/>
            </a:lvl5pPr>
            <a:lvl6pPr marL="1714657" indent="0" algn="ctr">
              <a:buNone/>
              <a:defRPr sz="1200"/>
            </a:lvl6pPr>
            <a:lvl7pPr marL="2057587" indent="0" algn="ctr">
              <a:buNone/>
              <a:defRPr sz="1200"/>
            </a:lvl7pPr>
            <a:lvl8pPr marL="2400519" indent="0" algn="ctr">
              <a:buNone/>
              <a:defRPr sz="1200"/>
            </a:lvl8pPr>
            <a:lvl9pPr marL="2743450" indent="0" algn="ctr">
              <a:buNone/>
              <a:defRPr sz="1200"/>
            </a:lvl9pPr>
          </a:lstStyle>
          <a:p>
            <a:r>
              <a:rPr lang="en-US" dirty="0"/>
              <a:t>Click to edit Master subtitle style (Names, Titles) </a:t>
            </a:r>
            <a:r>
              <a:rPr lang="en-US" b="1" dirty="0"/>
              <a:t>(Committee Name)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ECF62-4C0A-AE42-87A4-736CEA02F606}"/>
              </a:ext>
            </a:extLst>
          </p:cNvPr>
          <p:cNvSpPr/>
          <p:nvPr userDrawn="1"/>
        </p:nvSpPr>
        <p:spPr>
          <a:xfrm>
            <a:off x="0" y="6297770"/>
            <a:ext cx="9144000" cy="560232"/>
          </a:xfrm>
          <a:prstGeom prst="rect">
            <a:avLst/>
          </a:prstGeom>
          <a:solidFill>
            <a:srgbClr val="F7B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451041A-816A-D749-9970-4F0089116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5" y="921308"/>
            <a:ext cx="3809990" cy="14111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936651" y="5873039"/>
            <a:ext cx="2955489" cy="325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350" i="1" dirty="0">
                <a:latin typeface="Calibri" panose="020F0502020204030204" pitchFamily="34" charset="0"/>
                <a:cs typeface="Calibri" panose="020F0502020204030204" pitchFamily="34" charset="0"/>
              </a:rPr>
              <a:t>Care Transformation Collaborative of RI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128789"/>
            <a:ext cx="9144000" cy="6954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E951E-1C9B-F949-930B-A91BC84E0B6B}"/>
              </a:ext>
            </a:extLst>
          </p:cNvPr>
          <p:cNvSpPr/>
          <p:nvPr userDrawn="1"/>
        </p:nvSpPr>
        <p:spPr>
          <a:xfrm>
            <a:off x="0" y="0"/>
            <a:ext cx="9144000" cy="72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40220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A4E-0AE5-9F42-877E-12AC156F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3848-E5D0-9243-9A93-C6867418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64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1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34293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53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374B-7ADE-5E49-B2E3-4462C1D3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1E23-87F2-A04D-925F-C6B364AA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99C1-3111-9140-A8A0-A0D31B249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25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1517-3188-F645-B0E6-B9C1BA6A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41683"/>
            <a:ext cx="7886701" cy="10490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09903-DA49-8D48-A2AC-32F4C6C44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4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1" indent="0">
              <a:buNone/>
              <a:defRPr sz="1501" b="1"/>
            </a:lvl2pPr>
            <a:lvl3pPr marL="685863" indent="0">
              <a:buNone/>
              <a:defRPr sz="1351" b="1"/>
            </a:lvl3pPr>
            <a:lvl4pPr marL="1028794" indent="0">
              <a:buNone/>
              <a:defRPr sz="1200" b="1"/>
            </a:lvl4pPr>
            <a:lvl5pPr marL="1371725" indent="0">
              <a:buNone/>
              <a:defRPr sz="1200" b="1"/>
            </a:lvl5pPr>
            <a:lvl6pPr marL="1714657" indent="0">
              <a:buNone/>
              <a:defRPr sz="1200" b="1"/>
            </a:lvl6pPr>
            <a:lvl7pPr marL="2057587" indent="0">
              <a:buNone/>
              <a:defRPr sz="1200" b="1"/>
            </a:lvl7pPr>
            <a:lvl8pPr marL="2400519" indent="0">
              <a:buNone/>
              <a:defRPr sz="1200" b="1"/>
            </a:lvl8pPr>
            <a:lvl9pPr marL="27434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48030-8A58-ED4F-A7B8-4A1DD16F1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1" cy="36845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4FA6-04E8-B341-A50C-B4B577374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4"/>
            <a:ext cx="388739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1" indent="0">
              <a:buNone/>
              <a:defRPr sz="1501" b="1"/>
            </a:lvl2pPr>
            <a:lvl3pPr marL="685863" indent="0">
              <a:buNone/>
              <a:defRPr sz="1351" b="1"/>
            </a:lvl3pPr>
            <a:lvl4pPr marL="1028794" indent="0">
              <a:buNone/>
              <a:defRPr sz="1200" b="1"/>
            </a:lvl4pPr>
            <a:lvl5pPr marL="1371725" indent="0">
              <a:buNone/>
              <a:defRPr sz="1200" b="1"/>
            </a:lvl5pPr>
            <a:lvl6pPr marL="1714657" indent="0">
              <a:buNone/>
              <a:defRPr sz="1200" b="1"/>
            </a:lvl6pPr>
            <a:lvl7pPr marL="2057587" indent="0">
              <a:buNone/>
              <a:defRPr sz="1200" b="1"/>
            </a:lvl7pPr>
            <a:lvl8pPr marL="2400519" indent="0">
              <a:buNone/>
              <a:defRPr sz="1200" b="1"/>
            </a:lvl8pPr>
            <a:lvl9pPr marL="27434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E830F-9150-D541-B7C9-17FABC87F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0" cy="36845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0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DFA0-E515-054E-9B8F-95152AD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190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0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4111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E4E8-6EFE-5F46-8687-102AF32F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641684"/>
            <a:ext cx="2949178" cy="14157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1BB-297C-9045-926B-51C3101E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1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4504F-9A18-F54A-A3DD-00A84B7C8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1" indent="0">
              <a:buNone/>
              <a:defRPr sz="1049"/>
            </a:lvl2pPr>
            <a:lvl3pPr marL="685863" indent="0">
              <a:buNone/>
              <a:defRPr sz="901"/>
            </a:lvl3pPr>
            <a:lvl4pPr marL="1028794" indent="0">
              <a:buNone/>
              <a:defRPr sz="751"/>
            </a:lvl4pPr>
            <a:lvl5pPr marL="1371725" indent="0">
              <a:buNone/>
              <a:defRPr sz="751"/>
            </a:lvl5pPr>
            <a:lvl6pPr marL="1714657" indent="0">
              <a:buNone/>
              <a:defRPr sz="751"/>
            </a:lvl6pPr>
            <a:lvl7pPr marL="2057587" indent="0">
              <a:buNone/>
              <a:defRPr sz="751"/>
            </a:lvl7pPr>
            <a:lvl8pPr marL="2400519" indent="0">
              <a:buNone/>
              <a:defRPr sz="751"/>
            </a:lvl8pPr>
            <a:lvl9pPr marL="2743450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89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3038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9" y="0"/>
            <a:ext cx="47625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31520"/>
            <a:ext cx="2400300" cy="2148839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1" y="807480"/>
            <a:ext cx="5300103" cy="53902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1" y="6395145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252F06-D974-4759-ACE9-A161C6DF30CD}" type="datetime1">
              <a:rPr lang="en-US"/>
              <a:pPr>
                <a:defRPr/>
              </a:pPr>
              <a:t>10/21/2024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6470" y="6363575"/>
            <a:ext cx="4880288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691" y="6363574"/>
            <a:ext cx="61416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873A4-313D-4173-B1C4-3F2E1433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6539" y="130148"/>
            <a:ext cx="1828800" cy="677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32346" y="641684"/>
            <a:ext cx="8855243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27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A5F8-CC02-794C-8091-3CDDCFC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641684"/>
            <a:ext cx="2949178" cy="14157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3395-4A47-5244-8986-53DF27673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31" indent="0">
              <a:buNone/>
              <a:defRPr sz="2101"/>
            </a:lvl2pPr>
            <a:lvl3pPr marL="685863" indent="0">
              <a:buNone/>
              <a:defRPr sz="1800"/>
            </a:lvl3pPr>
            <a:lvl4pPr marL="1028794" indent="0">
              <a:buNone/>
              <a:defRPr sz="1501"/>
            </a:lvl4pPr>
            <a:lvl5pPr marL="1371725" indent="0">
              <a:buNone/>
              <a:defRPr sz="1501"/>
            </a:lvl5pPr>
            <a:lvl6pPr marL="1714657" indent="0">
              <a:buNone/>
              <a:defRPr sz="1501"/>
            </a:lvl6pPr>
            <a:lvl7pPr marL="2057587" indent="0">
              <a:buNone/>
              <a:defRPr sz="1501"/>
            </a:lvl7pPr>
            <a:lvl8pPr marL="2400519" indent="0">
              <a:buNone/>
              <a:defRPr sz="1501"/>
            </a:lvl8pPr>
            <a:lvl9pPr marL="2743450" indent="0">
              <a:buNone/>
              <a:defRPr sz="15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5766-4AA8-524E-99FC-04D31DC1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31" indent="0">
              <a:buNone/>
              <a:defRPr sz="1049"/>
            </a:lvl2pPr>
            <a:lvl3pPr marL="685863" indent="0">
              <a:buNone/>
              <a:defRPr sz="901"/>
            </a:lvl3pPr>
            <a:lvl4pPr marL="1028794" indent="0">
              <a:buNone/>
              <a:defRPr sz="751"/>
            </a:lvl4pPr>
            <a:lvl5pPr marL="1371725" indent="0">
              <a:buNone/>
              <a:defRPr sz="751"/>
            </a:lvl5pPr>
            <a:lvl6pPr marL="1714657" indent="0">
              <a:buNone/>
              <a:defRPr sz="751"/>
            </a:lvl6pPr>
            <a:lvl7pPr marL="2057587" indent="0">
              <a:buNone/>
              <a:defRPr sz="751"/>
            </a:lvl7pPr>
            <a:lvl8pPr marL="2400519" indent="0">
              <a:buNone/>
              <a:defRPr sz="751"/>
            </a:lvl8pPr>
            <a:lvl9pPr marL="2743450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098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628650" y="641685"/>
            <a:ext cx="7886701" cy="10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901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2"/>
          <p:cNvSpPr txBox="1">
            <a:spLocks noGrp="1"/>
          </p:cNvSpPr>
          <p:nvPr>
            <p:ph type="title"/>
          </p:nvPr>
        </p:nvSpPr>
        <p:spPr>
          <a:xfrm>
            <a:off x="629841" y="641683"/>
            <a:ext cx="7886701" cy="104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body" idx="1"/>
          </p:nvPr>
        </p:nvSpPr>
        <p:spPr>
          <a:xfrm>
            <a:off x="629843" y="1681164"/>
            <a:ext cx="386834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1501" b="1"/>
            </a:lvl2pPr>
            <a:lvl3pPr marL="1028700" lvl="2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351" b="1"/>
            </a:lvl3pPr>
            <a:lvl4pPr marL="1371600" lvl="3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body" idx="2"/>
          </p:nvPr>
        </p:nvSpPr>
        <p:spPr>
          <a:xfrm>
            <a:off x="629843" y="2505075"/>
            <a:ext cx="386834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2"/>
          <p:cNvSpPr txBox="1">
            <a:spLocks noGrp="1"/>
          </p:cNvSpPr>
          <p:nvPr>
            <p:ph type="body" idx="3"/>
          </p:nvPr>
        </p:nvSpPr>
        <p:spPr>
          <a:xfrm>
            <a:off x="4629152" y="1681164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2001"/>
              <a:buNone/>
              <a:defRPr sz="1501" b="1"/>
            </a:lvl2pPr>
            <a:lvl3pPr marL="1028700" lvl="2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351" b="1"/>
            </a:lvl3pPr>
            <a:lvl4pPr marL="1371600" lvl="3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107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6"/>
          <p:cNvSpPr txBox="1">
            <a:spLocks noGrp="1"/>
          </p:cNvSpPr>
          <p:nvPr>
            <p:ph type="title"/>
          </p:nvPr>
        </p:nvSpPr>
        <p:spPr>
          <a:xfrm>
            <a:off x="629842" y="641684"/>
            <a:ext cx="2949178" cy="141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>
            <a:spLocks noGrp="1"/>
          </p:cNvSpPr>
          <p:nvPr>
            <p:ph type="pic" idx="2"/>
          </p:nvPr>
        </p:nvSpPr>
        <p:spPr>
          <a:xfrm>
            <a:off x="3887391" y="987427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6"/>
          <p:cNvSpPr txBox="1">
            <a:spLocks noGrp="1"/>
          </p:cNvSpPr>
          <p:nvPr>
            <p:ph type="body" idx="1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99"/>
              <a:buNone/>
              <a:defRPr sz="1049"/>
            </a:lvl2pPr>
            <a:lvl3pPr marL="1028700" lvl="2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901"/>
            </a:lvl3pPr>
            <a:lvl4pPr marL="1371600" lvl="3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4pPr>
            <a:lvl5pPr marL="1714500" lvl="4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5pPr>
            <a:lvl6pPr marL="2057400" lvl="5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6pPr>
            <a:lvl7pPr marL="2400300" lvl="6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7pPr>
            <a:lvl8pPr marL="2743200" lvl="7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8pPr>
            <a:lvl9pPr marL="3086100" lvl="8" indent="-17145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75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128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1" cy="2852737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342931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6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7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1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8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68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172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5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9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2492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192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8B99C93-F56F-46AB-9EB8-53614A95B15F}" type="datetime1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p:hf sldNum="0"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06423"/>
            <a:ext cx="9144000" cy="546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F952F-5EBD-B441-98F8-D43B76A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1685"/>
            <a:ext cx="7886701" cy="104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CA2F-EAC7-514E-9EB6-8FA6917A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EB6A-119A-4D49-B591-91D20A88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217-D37F-3B46-A238-743F9246B98D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5736-0CB6-7643-84E5-931F2AB59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9676-5C45-234F-83F7-F8661B507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0205-19D0-7E4A-9ED8-815C205B56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06539" y="130148"/>
            <a:ext cx="1828800" cy="6773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32346" y="641684"/>
            <a:ext cx="8855243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96912"/>
            <a:ext cx="9144000" cy="461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E323F0-759C-C749-AA22-883B54398341}"/>
              </a:ext>
            </a:extLst>
          </p:cNvPr>
          <p:cNvSpPr txBox="1">
            <a:spLocks/>
          </p:cNvSpPr>
          <p:nvPr userDrawn="1"/>
        </p:nvSpPr>
        <p:spPr>
          <a:xfrm>
            <a:off x="628651" y="644842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A414-2E57-E141-944D-0E383832F5B5}" type="datetime1">
              <a:rPr lang="en-US" sz="1350" smtClean="0"/>
              <a:pPr/>
              <a:t>10/21/2024</a:t>
            </a:fld>
            <a:endParaRPr lang="en-US" sz="135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E463CF-D589-5343-9B25-534697E39CF9}"/>
              </a:ext>
            </a:extLst>
          </p:cNvPr>
          <p:cNvSpPr txBox="1">
            <a:spLocks/>
          </p:cNvSpPr>
          <p:nvPr userDrawn="1"/>
        </p:nvSpPr>
        <p:spPr>
          <a:xfrm>
            <a:off x="6572251" y="644842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1F0205-19D0-7E4A-9ED8-815C205B56F5}" type="slidenum">
              <a:rPr lang="en-US" sz="1350" smtClean="0"/>
              <a:pPr algn="r"/>
              <a:t>‹#›</a:t>
            </a:fld>
            <a:endParaRPr lang="en-US" sz="1350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2686051" y="6451941"/>
            <a:ext cx="37810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50" dirty="0">
                <a:solidFill>
                  <a:schemeClr val="bg1"/>
                </a:solidFill>
              </a:rPr>
              <a:t>Prepared by 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337806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</p:sldLayoutIdLst>
  <p:hf hdr="0" ftr="0" dt="0"/>
  <p:txStyles>
    <p:titleStyle>
      <a:lvl1pPr algn="l" defTabSz="685863" rtl="0" eaLnBrk="1" latinLnBrk="0" hangingPunct="1">
        <a:lnSpc>
          <a:spcPct val="90000"/>
        </a:lnSpc>
        <a:spcBef>
          <a:spcPct val="0"/>
        </a:spcBef>
        <a:buNone/>
        <a:defRPr sz="33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6" indent="-171466" algn="l" defTabSz="68586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397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7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260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190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6121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53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84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916" indent="-171466" algn="l" defTabSz="6858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4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5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7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9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0" algn="l" defTabSz="68586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/>
          <p:nvPr/>
        </p:nvSpPr>
        <p:spPr>
          <a:xfrm>
            <a:off x="0" y="6306423"/>
            <a:ext cx="9144000" cy="546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5"/>
          <p:cNvSpPr txBox="1">
            <a:spLocks noGrp="1"/>
          </p:cNvSpPr>
          <p:nvPr>
            <p:ph type="title"/>
          </p:nvPr>
        </p:nvSpPr>
        <p:spPr>
          <a:xfrm>
            <a:off x="628650" y="641685"/>
            <a:ext cx="7886701" cy="10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1"/>
              <a:buFont typeface="Calibri"/>
              <a:buNone/>
              <a:defRPr sz="44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63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1"/>
              <a:buFont typeface="Arial"/>
              <a:buChar char="•"/>
              <a:defRPr sz="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1"/>
              <a:buFont typeface="Arial"/>
              <a:buChar char="•"/>
              <a:defRPr sz="20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ftr" idx="11"/>
          </p:nvPr>
        </p:nvSpPr>
        <p:spPr>
          <a:xfrm>
            <a:off x="2955965" y="6366987"/>
            <a:ext cx="30861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Google Shape;61;p45"/>
          <p:cNvSpPr txBox="1">
            <a:spLocks noGrp="1"/>
          </p:cNvSpPr>
          <p:nvPr>
            <p:ph type="sldNum" idx="12"/>
          </p:nvPr>
        </p:nvSpPr>
        <p:spPr>
          <a:xfrm>
            <a:off x="6457952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1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2" name="Google Shape;62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6539" y="130148"/>
            <a:ext cx="1828800" cy="677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45"/>
          <p:cNvCxnSpPr/>
          <p:nvPr/>
        </p:nvCxnSpPr>
        <p:spPr>
          <a:xfrm>
            <a:off x="132346" y="641684"/>
            <a:ext cx="8855243" cy="0"/>
          </a:xfrm>
          <a:prstGeom prst="straightConnector1">
            <a:avLst/>
          </a:prstGeom>
          <a:noFill/>
          <a:ln w="25400" cap="flat" cmpd="sng">
            <a:solidFill>
              <a:srgbClr val="F7B3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45"/>
          <p:cNvSpPr/>
          <p:nvPr/>
        </p:nvSpPr>
        <p:spPr>
          <a:xfrm>
            <a:off x="0" y="6396912"/>
            <a:ext cx="9144000" cy="4610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5"/>
          <p:cNvSpPr txBox="1"/>
          <p:nvPr/>
        </p:nvSpPr>
        <p:spPr>
          <a:xfrm>
            <a:off x="628651" y="644842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5"/>
          <p:cNvSpPr txBox="1"/>
          <p:nvPr/>
        </p:nvSpPr>
        <p:spPr>
          <a:xfrm>
            <a:off x="6572251" y="644842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8379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21" Type="http://schemas.openxmlformats.org/officeDocument/2006/relationships/image" Target="../media/image32.sv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hyperlink" Target="https://svgsilh.com/image/24844.html" TargetMode="External"/><Relationship Id="rId24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10" Type="http://schemas.openxmlformats.org/officeDocument/2006/relationships/image" Target="../media/image22.svg"/><Relationship Id="rId19" Type="http://schemas.openxmlformats.org/officeDocument/2006/relationships/image" Target="../media/image30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21" Type="http://schemas.openxmlformats.org/officeDocument/2006/relationships/image" Target="../media/image34.sv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4.svg"/><Relationship Id="rId5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hyperlink" Target="https://svgsilh.com/image/24844.html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21" Type="http://schemas.openxmlformats.org/officeDocument/2006/relationships/image" Target="../media/image39.sv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8.svg"/><Relationship Id="rId25" Type="http://schemas.openxmlformats.org/officeDocument/2006/relationships/image" Target="../media/image41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4.svg"/><Relationship Id="rId24" Type="http://schemas.openxmlformats.org/officeDocument/2006/relationships/image" Target="../media/image40.png"/><Relationship Id="rId5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hyperlink" Target="https://svgsilh.com/image/24844.html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3.sv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21" Type="http://schemas.openxmlformats.org/officeDocument/2006/relationships/image" Target="../media/image39.svg"/><Relationship Id="rId7" Type="http://schemas.openxmlformats.org/officeDocument/2006/relationships/image" Target="../media/image21.png"/><Relationship Id="rId12" Type="http://schemas.openxmlformats.org/officeDocument/2006/relationships/image" Target="../media/image42.pn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4.svg"/><Relationship Id="rId5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hyperlink" Target="https://svgsilh.com/image/24844.html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21" Type="http://schemas.openxmlformats.org/officeDocument/2006/relationships/image" Target="../media/image39.sv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8.svg"/><Relationship Id="rId25" Type="http://schemas.openxmlformats.org/officeDocument/2006/relationships/image" Target="../media/image41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4.svg"/><Relationship Id="rId24" Type="http://schemas.openxmlformats.org/officeDocument/2006/relationships/image" Target="../media/image40.png"/><Relationship Id="rId5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hyperlink" Target="https://svgsilh.com/image/24844.html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329/moon-in-dark-night-sky-full-of-stars-by-machovk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echoslee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echosleep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/>
          <p:nvPr/>
        </p:nvSpPr>
        <p:spPr>
          <a:xfrm>
            <a:off x="2731897" y="5706750"/>
            <a:ext cx="2562860" cy="1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13" rIns="0" bIns="0" anchor="t" anchorCtr="0">
            <a:spAutoFit/>
          </a:bodyPr>
          <a:lstStyle/>
          <a:p>
            <a:pPr>
              <a:buClr>
                <a:srgbClr val="FFFFFF"/>
              </a:buClr>
              <a:buSzPts val="1200"/>
            </a:pPr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Prepared by Care Transformation Collaborative of RI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0" y="5580507"/>
            <a:ext cx="9144000" cy="420370"/>
          </a:xfrm>
          <a:custGeom>
            <a:avLst/>
            <a:gdLst/>
            <a:ahLst/>
            <a:cxnLst/>
            <a:rect l="l" t="t" r="r" b="b"/>
            <a:pathLst>
              <a:path w="18288000" h="840740" extrusionOk="0">
                <a:moveTo>
                  <a:pt x="18288000" y="0"/>
                </a:moveTo>
                <a:lnTo>
                  <a:pt x="0" y="0"/>
                </a:lnTo>
                <a:lnTo>
                  <a:pt x="0" y="840485"/>
                </a:lnTo>
                <a:lnTo>
                  <a:pt x="18288000" y="840485"/>
                </a:lnTo>
                <a:lnTo>
                  <a:pt x="18288000" y="0"/>
                </a:lnTo>
                <a:close/>
              </a:path>
            </a:pathLst>
          </a:custGeom>
          <a:solidFill>
            <a:srgbClr val="F7B3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4100" y="1647379"/>
            <a:ext cx="3684883" cy="9655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3276764" y="5387556"/>
            <a:ext cx="2595753" cy="19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38" rIns="0" bIns="0" anchor="t" anchorCtr="0">
            <a:spAutoFit/>
          </a:bodyPr>
          <a:lstStyle/>
          <a:p>
            <a:pPr marL="6350">
              <a:buClr>
                <a:srgbClr val="006FC0"/>
              </a:buClr>
              <a:buSzPts val="1200"/>
            </a:pPr>
            <a:r>
              <a:rPr lang="en-US" sz="1200" i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Care Transformation Collaborative of RI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"/>
          <p:cNvSpPr txBox="1">
            <a:spLocks noGrp="1"/>
          </p:cNvSpPr>
          <p:nvPr>
            <p:ph type="title"/>
          </p:nvPr>
        </p:nvSpPr>
        <p:spPr>
          <a:xfrm>
            <a:off x="1" y="2840318"/>
            <a:ext cx="9143999" cy="1769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8175" rIns="0" bIns="0" rtlCol="0" anchor="t" anchorCtr="0">
            <a:spAutoFit/>
          </a:bodyPr>
          <a:lstStyle/>
          <a:p>
            <a:pPr marL="6543" algn="ctr"/>
            <a:r>
              <a:rPr lang="en-US" sz="2700" dirty="0"/>
              <a:t>Pediatric Sleep ECHO</a:t>
            </a:r>
            <a:r>
              <a:rPr lang="en-US" sz="2700" baseline="30000" dirty="0"/>
              <a:t>®</a:t>
            </a:r>
            <a:br>
              <a:rPr lang="en-US" sz="2700" baseline="30000" dirty="0"/>
            </a:br>
            <a:br>
              <a:rPr lang="en-US" sz="2700" baseline="30000" dirty="0"/>
            </a:br>
            <a:r>
              <a:rPr lang="en-US" sz="2000" dirty="0">
                <a:solidFill>
                  <a:schemeClr val="dk1"/>
                </a:solidFill>
              </a:rPr>
              <a:t>Session 6:</a:t>
            </a:r>
            <a:br>
              <a:rPr lang="en-US" sz="2000" dirty="0">
                <a:solidFill>
                  <a:schemeClr val="dk1"/>
                </a:solidFill>
              </a:rPr>
            </a:br>
            <a:r>
              <a:rPr lang="en-US" sz="2000" dirty="0">
                <a:solidFill>
                  <a:schemeClr val="dk1"/>
                </a:solidFill>
              </a:rPr>
              <a:t>sleep and autism spectrum disorder</a:t>
            </a:r>
            <a:br>
              <a:rPr lang="en-US" sz="2000" dirty="0">
                <a:solidFill>
                  <a:schemeClr val="dk1"/>
                </a:solidFill>
              </a:rPr>
            </a:br>
            <a:br>
              <a:rPr lang="en-US" sz="2000" dirty="0">
                <a:solidFill>
                  <a:schemeClr val="dk1"/>
                </a:solidFill>
              </a:rPr>
            </a:br>
            <a:br>
              <a:rPr lang="en-US" sz="2000" dirty="0"/>
            </a:br>
            <a:endParaRPr lang="en-US" sz="1803" dirty="0"/>
          </a:p>
        </p:txBody>
      </p:sp>
      <p:pic>
        <p:nvPicPr>
          <p:cNvPr id="179" name="Google Shape;179;p1" descr="page2image1772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919938"/>
            <a:ext cx="929026" cy="4881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"/>
          <p:cNvSpPr txBox="1"/>
          <p:nvPr/>
        </p:nvSpPr>
        <p:spPr>
          <a:xfrm>
            <a:off x="3274122" y="4268461"/>
            <a:ext cx="309998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69C3"/>
              </a:buClr>
              <a:buSzPts val="2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Date: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24, 2024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579419" y="4740922"/>
            <a:ext cx="7985157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35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NOTE: Project ECHO case consultations do not create or otherwise establish a provider-patient relationship between any clinician and any patient whose case is being presented in a project ECHO setting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4C39CE-1BA3-EE6A-A633-0547CF60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cap="none" dirty="0">
                <a:solidFill>
                  <a:srgbClr val="272F37"/>
                </a:solidFill>
                <a:effectLst/>
                <a:latin typeface="open-sans"/>
              </a:rPr>
              <a:t>Restricted, Repetitive Patterns of Behavior, Interests, or Activities</a:t>
            </a:r>
            <a:endParaRPr lang="en-US" cap="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2884C4-24FC-4013-6BAE-163A16429CB6}"/>
              </a:ext>
            </a:extLst>
          </p:cNvPr>
          <p:cNvSpPr/>
          <p:nvPr/>
        </p:nvSpPr>
        <p:spPr>
          <a:xfrm>
            <a:off x="4955056" y="2300548"/>
            <a:ext cx="3867665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272F37"/>
                </a:solidFill>
                <a:effectLst/>
                <a:latin typeface="open-sans"/>
              </a:rPr>
              <a:t>Stereotyped or repetitive movements, use of objects, or speech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99491-2B8E-622E-71D0-F1091920D52C}"/>
              </a:ext>
            </a:extLst>
          </p:cNvPr>
          <p:cNvSpPr/>
          <p:nvPr/>
        </p:nvSpPr>
        <p:spPr>
          <a:xfrm>
            <a:off x="4955056" y="3343673"/>
            <a:ext cx="3867665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272F37"/>
                </a:solidFill>
                <a:effectLst/>
                <a:latin typeface="open-sans"/>
              </a:rPr>
              <a:t>Insistence on sameness, inflexible adherence to routines, or ritualized patterns of behavior 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FA0CF-5A2F-83EE-FF9E-D482261FFED3}"/>
              </a:ext>
            </a:extLst>
          </p:cNvPr>
          <p:cNvSpPr/>
          <p:nvPr/>
        </p:nvSpPr>
        <p:spPr>
          <a:xfrm>
            <a:off x="4955055" y="4386798"/>
            <a:ext cx="3867665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72F37"/>
                </a:solidFill>
                <a:latin typeface="open-sans"/>
              </a:rPr>
              <a:t>R</a:t>
            </a:r>
            <a:r>
              <a:rPr lang="en-US" b="1" i="0" dirty="0">
                <a:solidFill>
                  <a:srgbClr val="272F37"/>
                </a:solidFill>
                <a:effectLst/>
                <a:latin typeface="open-sans"/>
              </a:rPr>
              <a:t>estricted interests that are abnormal in intensity or focus </a:t>
            </a:r>
            <a:endParaRPr lang="en-US" b="1" dirty="0"/>
          </a:p>
        </p:txBody>
      </p:sp>
      <p:pic>
        <p:nvPicPr>
          <p:cNvPr id="2" name="Picture 2" descr="Concept Drawing of Autism Awareness 2391011 Vector Art at Vecteezy">
            <a:extLst>
              <a:ext uri="{FF2B5EF4-FFF2-40B4-BE49-F238E27FC236}">
                <a16:creationId xmlns:a16="http://schemas.microsoft.com/office/drawing/2014/main" id="{8704A44E-2968-1A9F-5D5C-4931CFEB3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15495" r="15225" b="11892"/>
          <a:stretch/>
        </p:blipFill>
        <p:spPr bwMode="auto">
          <a:xfrm>
            <a:off x="768096" y="2218682"/>
            <a:ext cx="3744908" cy="43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1B0509-913C-B77F-76D0-7BFE47ECEF18}"/>
              </a:ext>
            </a:extLst>
          </p:cNvPr>
          <p:cNvSpPr/>
          <p:nvPr/>
        </p:nvSpPr>
        <p:spPr>
          <a:xfrm>
            <a:off x="4955054" y="5429923"/>
            <a:ext cx="3867665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72F37"/>
                </a:solidFill>
                <a:latin typeface="open-sans"/>
              </a:rPr>
              <a:t>Hyper- or hypo- reactivity to sensory input or unusual sensory interests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FE8808-BB92-DB7E-4683-B29080BF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E47667-8CE3-466C-B745-9411E1CE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44D33-97EB-4277-B538-B458E3FD1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693" y="620720"/>
            <a:ext cx="5486799" cy="5593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79D4B-4ABC-31DB-02E7-832D157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59" y="1105351"/>
            <a:ext cx="4815530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200" dirty="0">
                <a:solidFill>
                  <a:srgbClr val="FFFFFF"/>
                </a:solidFill>
              </a:rPr>
              <a:t>Sleep and ASD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34F52-E710-4998-921B-6147812C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95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0A23D-BBDB-4BEA-8515-A7D0DF9B3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750" y="620720"/>
            <a:ext cx="2569118" cy="5593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3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Al Nile" pitchFamily="2" charset="-78"/>
              </a:rPr>
              <a:t>Sleep and ASD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CA702-027F-C7D3-3419-BF3738377326}"/>
              </a:ext>
            </a:extLst>
          </p:cNvPr>
          <p:cNvSpPr txBox="1"/>
          <p:nvPr/>
        </p:nvSpPr>
        <p:spPr>
          <a:xfrm>
            <a:off x="768096" y="2261286"/>
            <a:ext cx="7832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44-83% of children with ASD have comorbid sleep difficulties versus 11-37% of children in the general population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Trouble falling or staying asleep, early morning awakenings, prolonged wake after sleep onset, irregular sleep patterns, parasomnias, RLS, rhythmic movement disorder, and short sleep duration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Possible causal factors include: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Dysregulated melatonin synthesis/altered melatonin secretion patterns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Abnormalities in circadian clock gene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Decreased awareness of social and environmental clues which habituate sleep–wake cycles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Other medical comorbidities (i.e., epilepsy, GI disturbances)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dirty="0"/>
              <a:t>Picky eating and sensory sensitivities</a:t>
            </a:r>
          </a:p>
        </p:txBody>
      </p:sp>
    </p:spTree>
    <p:extLst>
      <p:ext uri="{BB962C8B-B14F-4D97-AF65-F5344CB8AC3E}">
        <p14:creationId xmlns:p14="http://schemas.microsoft.com/office/powerpoint/2010/main" val="12319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0803C-ED13-CEC2-C35E-90CCBC46C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E47667-8CE3-466C-B745-9411E1CE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44D33-97EB-4277-B538-B458E3FD1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693" y="620720"/>
            <a:ext cx="5486799" cy="5593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C79C8-99DA-E03C-C44E-B00750F2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59" y="1105351"/>
            <a:ext cx="4815530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800" dirty="0">
                <a:solidFill>
                  <a:srgbClr val="FFFFFF"/>
                </a:solidFill>
              </a:rPr>
              <a:t>Empirically Supported Interventions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34F52-E710-4998-921B-6147812C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95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0A23D-BBDB-4BEA-8515-A7D0DF9B3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750" y="620720"/>
            <a:ext cx="2569118" cy="5593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3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7CB92-44AB-AAF0-DA6A-23DB7C60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4800" b="0" i="0" spc="200" dirty="0">
                <a:solidFill>
                  <a:srgbClr val="FFFFFF"/>
                </a:solidFill>
                <a:effectLst/>
              </a:rPr>
              <a:t>American Academy of Neurology Treatment Recommendations</a:t>
            </a:r>
            <a:endParaRPr lang="en-US" sz="4800" spc="2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Practice guideline: Treatment for insomnia and disrupted sleep behavior in  children and adolescents with autism spectrum disorder | Neurology">
            <a:extLst>
              <a:ext uri="{FF2B5EF4-FFF2-40B4-BE49-F238E27FC236}">
                <a16:creationId xmlns:a16="http://schemas.microsoft.com/office/drawing/2014/main" id="{69594B92-5139-8DB9-1043-673AB2CA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38938"/>
            <a:ext cx="8428261" cy="44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1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7B5B3-0255-AC63-A3CE-8C0145FD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4800" b="0" i="0" spc="200" dirty="0">
                <a:solidFill>
                  <a:srgbClr val="FFFFFF"/>
                </a:solidFill>
                <a:effectLst/>
              </a:rPr>
              <a:t>American Academy of Neurology Treatment Recommendations</a:t>
            </a:r>
            <a:endParaRPr lang="en-US" sz="4800" spc="200" dirty="0">
              <a:solidFill>
                <a:srgbClr val="FFFFFF"/>
              </a:solidFill>
            </a:endParaRPr>
          </a:p>
        </p:txBody>
      </p:sp>
      <p:pic>
        <p:nvPicPr>
          <p:cNvPr id="1028" name="Picture 4" descr="Practice guideline: Treatment for insomnia and disrupted sleep behavior in  children and adolescents with autism spectrum disorder | Neurology">
            <a:extLst>
              <a:ext uri="{FF2B5EF4-FFF2-40B4-BE49-F238E27FC236}">
                <a16:creationId xmlns:a16="http://schemas.microsoft.com/office/drawing/2014/main" id="{350FE75B-2917-3770-980B-060ADCC0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1" y="700753"/>
            <a:ext cx="9055931" cy="31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3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CF8B2-E735-3A6D-A89F-4A9FB7FC8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449899-E50B-C524-9EE9-87351B2F0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3F57A6E9-D12F-76E4-D3D1-05617D1E8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78F23F5-11A6-FE0B-8A6A-3A46B49E0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C21498E-E959-1A59-9FC5-0E83393A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7DB1-0A66-9E35-5816-AB423D4D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4800" b="0" i="0" spc="200" dirty="0">
                <a:solidFill>
                  <a:srgbClr val="FFFFFF"/>
                </a:solidFill>
                <a:effectLst/>
              </a:rPr>
              <a:t>American Academy of Neurology Treatment Recommendations</a:t>
            </a:r>
            <a:endParaRPr lang="en-US" sz="4800" spc="200" dirty="0">
              <a:solidFill>
                <a:srgbClr val="FFFFFF"/>
              </a:solidFill>
            </a:endParaRP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060300E9-7517-778C-38DD-0C0D81FF7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57CB83C-C03E-BCDD-9C1C-D95C1EB53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" y="873918"/>
            <a:ext cx="8997043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5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1ABD1-45FA-F239-EA3F-147114BCF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7E70124-488E-49F0-8F05-2EDBF868D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E3522A-5205-4551-A330-900E5EA0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082EFBC-0D41-4CFF-9F6F-810E16C9A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F4243E-86CC-4025-ADE5-E2498ED01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6" y="4676775"/>
            <a:ext cx="8188233" cy="1546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BB6EF-1838-795C-E80A-2D00EA51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773068"/>
            <a:ext cx="5457825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>
                <a:solidFill>
                  <a:srgbClr val="FFFFFF"/>
                </a:solidFill>
              </a:rPr>
              <a:t>Bedtime Resistance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9C8567-7B0F-477B-9D92-344E19771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BB080E-86CA-E71F-53A3-C6C45BABD144}"/>
              </a:ext>
            </a:extLst>
          </p:cNvPr>
          <p:cNvGrpSpPr/>
          <p:nvPr/>
        </p:nvGrpSpPr>
        <p:grpSpPr>
          <a:xfrm>
            <a:off x="658249" y="764927"/>
            <a:ext cx="1596175" cy="2738154"/>
            <a:chOff x="939871" y="2757568"/>
            <a:chExt cx="1485248" cy="2547866"/>
          </a:xfrm>
        </p:grpSpPr>
        <p:pic>
          <p:nvPicPr>
            <p:cNvPr id="5" name="Graphic 4" descr="Medicine with solid fill">
              <a:extLst>
                <a:ext uri="{FF2B5EF4-FFF2-40B4-BE49-F238E27FC236}">
                  <a16:creationId xmlns:a16="http://schemas.microsoft.com/office/drawing/2014/main" id="{90BBE375-E3C4-095E-F85B-83D0202E4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871" y="2757568"/>
              <a:ext cx="1485247" cy="148524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B3A6E2-C281-DE76-719B-10FD2D29385E}"/>
                </a:ext>
              </a:extLst>
            </p:cNvPr>
            <p:cNvSpPr txBox="1"/>
            <p:nvPr/>
          </p:nvSpPr>
          <p:spPr>
            <a:xfrm>
              <a:off x="939871" y="4360355"/>
              <a:ext cx="1485248" cy="945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85821">
                <a:spcAft>
                  <a:spcPts val="462"/>
                </a:spcAft>
                <a:defRPr/>
              </a:pPr>
              <a:r>
                <a:rPr lang="en-US" sz="2000" b="1" kern="1200" dirty="0">
                  <a:solidFill>
                    <a:prstClr val="black"/>
                  </a:solidFill>
                  <a:latin typeface="Tw Cen MT" panose="020B0602020104020603"/>
                  <a:ea typeface="+mn-ea"/>
                  <a:cs typeface="+mn-cs"/>
                </a:rPr>
                <a:t>Controlled Release Melatonin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89E6F7-DCC1-ADCF-5B34-506D7CB97CF6}"/>
              </a:ext>
            </a:extLst>
          </p:cNvPr>
          <p:cNvGrpSpPr/>
          <p:nvPr/>
        </p:nvGrpSpPr>
        <p:grpSpPr>
          <a:xfrm>
            <a:off x="2465002" y="760899"/>
            <a:ext cx="1956570" cy="2097420"/>
            <a:chOff x="3257550" y="2902550"/>
            <a:chExt cx="1485248" cy="1592168"/>
          </a:xfrm>
        </p:grpSpPr>
        <p:pic>
          <p:nvPicPr>
            <p:cNvPr id="7" name="Graphic 6" descr="Boardroom with solid fill">
              <a:extLst>
                <a:ext uri="{FF2B5EF4-FFF2-40B4-BE49-F238E27FC236}">
                  <a16:creationId xmlns:a16="http://schemas.microsoft.com/office/drawing/2014/main" id="{BDE66ECD-A27B-2F4D-CC02-95A8FC1AC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57919" y="2902550"/>
              <a:ext cx="1214724" cy="1214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67D4D2-228B-7717-2A63-5DCB99D4425D}"/>
                </a:ext>
              </a:extLst>
            </p:cNvPr>
            <p:cNvSpPr txBox="1"/>
            <p:nvPr/>
          </p:nvSpPr>
          <p:spPr>
            <a:xfrm>
              <a:off x="3257550" y="4190991"/>
              <a:ext cx="1485248" cy="30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96646">
                <a:spcAft>
                  <a:spcPts val="450"/>
                </a:spcAft>
                <a:defRPr/>
              </a:pPr>
              <a:r>
                <a:rPr lang="en-US" sz="2000" b="1" kern="1200" dirty="0">
                  <a:solidFill>
                    <a:prstClr val="black"/>
                  </a:solidFill>
                  <a:latin typeface="Tw Cen MT" panose="020B0602020104020603"/>
                  <a:ea typeface="+mn-ea"/>
                  <a:cs typeface="+mn-cs"/>
                </a:rPr>
                <a:t>CBT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54444C-92C0-7271-EF9B-328C4E471274}"/>
              </a:ext>
            </a:extLst>
          </p:cNvPr>
          <p:cNvGrpSpPr/>
          <p:nvPr/>
        </p:nvGrpSpPr>
        <p:grpSpPr>
          <a:xfrm>
            <a:off x="4752614" y="771788"/>
            <a:ext cx="2091027" cy="3072048"/>
            <a:chOff x="5461910" y="2737097"/>
            <a:chExt cx="3167299" cy="46532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7AFAD0-2EEE-6914-73A7-E81E122875E9}"/>
                </a:ext>
              </a:extLst>
            </p:cNvPr>
            <p:cNvGrpSpPr/>
            <p:nvPr/>
          </p:nvGrpSpPr>
          <p:grpSpPr>
            <a:xfrm>
              <a:off x="5461910" y="2737097"/>
              <a:ext cx="3001058" cy="2423838"/>
              <a:chOff x="4163787" y="2739443"/>
              <a:chExt cx="2099909" cy="1492250"/>
            </a:xfrm>
          </p:grpSpPr>
          <p:pic>
            <p:nvPicPr>
              <p:cNvPr id="9" name="Graphic 8" descr="Boardroom with solid fill">
                <a:extLst>
                  <a:ext uri="{FF2B5EF4-FFF2-40B4-BE49-F238E27FC236}">
                    <a16:creationId xmlns:a16="http://schemas.microsoft.com/office/drawing/2014/main" id="{E7423F2E-0436-943B-BB3B-B127B2B8F2CD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49296" y="2739443"/>
                <a:ext cx="914400" cy="1492250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293F448-C00D-E21F-FEFE-F9493EA0FF04}"/>
                  </a:ext>
                </a:extLst>
              </p:cNvPr>
              <p:cNvGrpSpPr/>
              <p:nvPr/>
            </p:nvGrpSpPr>
            <p:grpSpPr>
              <a:xfrm>
                <a:off x="4163787" y="2739443"/>
                <a:ext cx="1093364" cy="1492250"/>
                <a:chOff x="4163787" y="2739443"/>
                <a:chExt cx="1093364" cy="1492250"/>
              </a:xfrm>
            </p:grpSpPr>
            <p:pic>
              <p:nvPicPr>
                <p:cNvPr id="8" name="Graphic 7" descr="Medicine with solid fill">
                  <a:extLst>
                    <a:ext uri="{FF2B5EF4-FFF2-40B4-BE49-F238E27FC236}">
                      <a16:creationId xmlns:a16="http://schemas.microsoft.com/office/drawing/2014/main" id="{16C5F152-9E9F-248E-9F78-157738C872C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787" y="2739443"/>
                  <a:ext cx="912405" cy="1492250"/>
                </a:xfrm>
                <a:prstGeom prst="rect">
                  <a:avLst/>
                </a:prstGeom>
              </p:spPr>
            </p:pic>
            <p:pic>
              <p:nvPicPr>
                <p:cNvPr id="11" name="Graphic 10">
                  <a:extLst>
                    <a:ext uri="{FF2B5EF4-FFF2-40B4-BE49-F238E27FC236}">
                      <a16:creationId xmlns:a16="http://schemas.microsoft.com/office/drawing/2014/main" id="{67DB6413-CC7B-E6AD-D58D-4EB5DD5BE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2084" y="3338611"/>
                  <a:ext cx="295067" cy="293914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853F78-70E7-70BC-6302-A99AB6716076}"/>
                </a:ext>
              </a:extLst>
            </p:cNvPr>
            <p:cNvSpPr txBox="1"/>
            <p:nvPr/>
          </p:nvSpPr>
          <p:spPr>
            <a:xfrm>
              <a:off x="5665576" y="5308031"/>
              <a:ext cx="2963633" cy="208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97043">
                <a:spcAft>
                  <a:spcPts val="438"/>
                </a:spcAft>
                <a:defRPr/>
              </a:pPr>
              <a:r>
                <a:rPr lang="en-US" sz="2000" b="1" kern="1200" dirty="0">
                  <a:solidFill>
                    <a:prstClr val="black"/>
                  </a:solidFill>
                  <a:latin typeface="Tw Cen MT" panose="020B0602020104020603"/>
                  <a:ea typeface="+mn-ea"/>
                  <a:cs typeface="+mn-cs"/>
                </a:rPr>
                <a:t>Controlled Release Melatonin</a:t>
              </a:r>
            </a:p>
            <a:p>
              <a:pPr algn="ctr" defTabSz="297043">
                <a:spcAft>
                  <a:spcPts val="438"/>
                </a:spcAft>
                <a:defRPr/>
              </a:pPr>
              <a:r>
                <a:rPr lang="en-US" sz="2000" b="1" kern="1200" dirty="0">
                  <a:solidFill>
                    <a:prstClr val="black"/>
                  </a:solidFill>
                  <a:latin typeface="Tw Cen MT" panose="020B0602020104020603"/>
                  <a:ea typeface="+mn-ea"/>
                  <a:cs typeface="+mn-cs"/>
                </a:rPr>
                <a:t>+ CBT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21F82C-3C74-1CF8-FC9F-5A5DD6F628A3}"/>
              </a:ext>
            </a:extLst>
          </p:cNvPr>
          <p:cNvGrpSpPr/>
          <p:nvPr/>
        </p:nvGrpSpPr>
        <p:grpSpPr>
          <a:xfrm>
            <a:off x="6815865" y="771789"/>
            <a:ext cx="1924791" cy="2401172"/>
            <a:chOff x="4782469" y="1144904"/>
            <a:chExt cx="1924791" cy="2401172"/>
          </a:xfrm>
        </p:grpSpPr>
        <p:pic>
          <p:nvPicPr>
            <p:cNvPr id="4" name="Graphic 3" descr="Woman with kid with solid fill">
              <a:extLst>
                <a:ext uri="{FF2B5EF4-FFF2-40B4-BE49-F238E27FC236}">
                  <a16:creationId xmlns:a16="http://schemas.microsoft.com/office/drawing/2014/main" id="{F2026DA9-8A28-31D0-F15B-4405A2341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44764" y="1144904"/>
              <a:ext cx="1600200" cy="15961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EFB834-5836-FBBD-A4E7-EED9FD57588E}"/>
                </a:ext>
              </a:extLst>
            </p:cNvPr>
            <p:cNvSpPr txBox="1"/>
            <p:nvPr/>
          </p:nvSpPr>
          <p:spPr>
            <a:xfrm>
              <a:off x="4782469" y="2838190"/>
              <a:ext cx="19247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97043">
                <a:spcAft>
                  <a:spcPts val="438"/>
                </a:spcAft>
                <a:defRPr/>
              </a:pPr>
              <a:r>
                <a:rPr lang="en-US" sz="2000" b="1" kern="1200" dirty="0">
                  <a:solidFill>
                    <a:prstClr val="black"/>
                  </a:solidFill>
                  <a:latin typeface="Tw Cen MT" panose="020B0602020104020603"/>
                  <a:ea typeface="+mn-ea"/>
                  <a:cs typeface="+mn-cs"/>
                </a:rPr>
                <a:t>Parent Education</a:t>
              </a:r>
            </a:p>
          </p:txBody>
        </p:sp>
      </p:grpSp>
      <p:pic>
        <p:nvPicPr>
          <p:cNvPr id="15" name="Graphic 14" descr="Medicine with solid fill">
            <a:extLst>
              <a:ext uri="{FF2B5EF4-FFF2-40B4-BE49-F238E27FC236}">
                <a16:creationId xmlns:a16="http://schemas.microsoft.com/office/drawing/2014/main" id="{6760DBDB-C422-5351-FEEC-1094BAF662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5963" y="763833"/>
            <a:ext cx="1596174" cy="1596174"/>
          </a:xfrm>
          <a:prstGeom prst="rect">
            <a:avLst/>
          </a:prstGeom>
        </p:spPr>
      </p:pic>
      <p:pic>
        <p:nvPicPr>
          <p:cNvPr id="16" name="Graphic 15" descr="Boardroom with solid fill">
            <a:extLst>
              <a:ext uri="{FF2B5EF4-FFF2-40B4-BE49-F238E27FC236}">
                <a16:creationId xmlns:a16="http://schemas.microsoft.com/office/drawing/2014/main" id="{B759A26B-C4E4-0FC2-EDED-16C38BAE30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86332" y="750010"/>
            <a:ext cx="1600199" cy="1600200"/>
          </a:xfrm>
          <a:prstGeom prst="rect">
            <a:avLst/>
          </a:prstGeom>
        </p:spPr>
      </p:pic>
      <p:pic>
        <p:nvPicPr>
          <p:cNvPr id="17" name="Graphic 16" descr="Woman with kid with solid fill">
            <a:extLst>
              <a:ext uri="{FF2B5EF4-FFF2-40B4-BE49-F238E27FC236}">
                <a16:creationId xmlns:a16="http://schemas.microsoft.com/office/drawing/2014/main" id="{A963A2F0-2E61-BE11-3AAB-350E0CF389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67270" y="760899"/>
            <a:ext cx="1600200" cy="15961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41F7366-11A9-592C-85D1-490D2B76D090}"/>
              </a:ext>
            </a:extLst>
          </p:cNvPr>
          <p:cNvGrpSpPr/>
          <p:nvPr/>
        </p:nvGrpSpPr>
        <p:grpSpPr>
          <a:xfrm>
            <a:off x="4762725" y="760899"/>
            <a:ext cx="1960275" cy="1616529"/>
            <a:chOff x="6717480" y="1076589"/>
            <a:chExt cx="1960275" cy="1616529"/>
          </a:xfrm>
        </p:grpSpPr>
        <p:pic>
          <p:nvPicPr>
            <p:cNvPr id="18" name="Graphic 17" descr="Medicine with solid fill">
              <a:extLst>
                <a:ext uri="{FF2B5EF4-FFF2-40B4-BE49-F238E27FC236}">
                  <a16:creationId xmlns:a16="http://schemas.microsoft.com/office/drawing/2014/main" id="{6E481B1E-B1A5-B854-CCBD-B9E0DE54062A}"/>
                </a:ext>
              </a:extLst>
            </p:cNvPr>
            <p:cNvPicPr>
              <a:picLocks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717480" y="1076589"/>
              <a:ext cx="860859" cy="160020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155AECB-3DAB-CA1D-8347-13603A78B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466006" y="1735429"/>
              <a:ext cx="278397" cy="315176"/>
            </a:xfrm>
            <a:prstGeom prst="rect">
              <a:avLst/>
            </a:prstGeom>
          </p:spPr>
        </p:pic>
        <p:pic>
          <p:nvPicPr>
            <p:cNvPr id="20" name="Graphic 19" descr="Boardroom with solid fill">
              <a:extLst>
                <a:ext uri="{FF2B5EF4-FFF2-40B4-BE49-F238E27FC236}">
                  <a16:creationId xmlns:a16="http://schemas.microsoft.com/office/drawing/2014/main" id="{EEB44315-D804-5B5A-FD5D-19D36FA58530}"/>
                </a:ext>
              </a:extLst>
            </p:cNvPr>
            <p:cNvPicPr>
              <a:picLocks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815013" y="1092917"/>
              <a:ext cx="862742" cy="160020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10D75F-65CB-6BB4-6C11-54684F78E1D2}"/>
              </a:ext>
            </a:extLst>
          </p:cNvPr>
          <p:cNvSpPr txBox="1"/>
          <p:nvPr/>
        </p:nvSpPr>
        <p:spPr>
          <a:xfrm>
            <a:off x="6290130" y="4865315"/>
            <a:ext cx="237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Treatment Indicator: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Consistent (&gt;1-2 nights) resistance to bedtime</a:t>
            </a:r>
          </a:p>
        </p:txBody>
      </p:sp>
    </p:spTree>
    <p:extLst>
      <p:ext uri="{BB962C8B-B14F-4D97-AF65-F5344CB8AC3E}">
        <p14:creationId xmlns:p14="http://schemas.microsoft.com/office/powerpoint/2010/main" val="32372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AC8B5-E13C-3383-9692-42972E75E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33295E1-B9DA-038A-FC9B-2245FC2E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EDB436-C4EF-E2F3-F263-D106F39DA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B0DC9A7B-3419-B485-0A9A-26BD854BD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D943394-FC9A-BC57-EDA5-D438C7997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6" y="4676775"/>
            <a:ext cx="8188233" cy="1546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FCB88-8EED-770B-7BE4-2222FEB4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773068"/>
            <a:ext cx="5457825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>
                <a:solidFill>
                  <a:srgbClr val="FFFFFF"/>
                </a:solidFill>
              </a:rPr>
              <a:t>Sleep Onset Latency (SOL)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2FA0841-2AF9-E52B-DD1E-0A8F389E7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53A3C7-0CD4-FB50-8840-E11B33F41955}"/>
              </a:ext>
            </a:extLst>
          </p:cNvPr>
          <p:cNvGrpSpPr/>
          <p:nvPr/>
        </p:nvGrpSpPr>
        <p:grpSpPr>
          <a:xfrm>
            <a:off x="658249" y="764927"/>
            <a:ext cx="1596175" cy="3045931"/>
            <a:chOff x="939871" y="2757568"/>
            <a:chExt cx="1485248" cy="2834254"/>
          </a:xfrm>
        </p:grpSpPr>
        <p:pic>
          <p:nvPicPr>
            <p:cNvPr id="5" name="Graphic 4" descr="Medicine with solid fill">
              <a:extLst>
                <a:ext uri="{FF2B5EF4-FFF2-40B4-BE49-F238E27FC236}">
                  <a16:creationId xmlns:a16="http://schemas.microsoft.com/office/drawing/2014/main" id="{8C761DE2-6AF7-93F9-BBCC-799C91A06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871" y="2757568"/>
              <a:ext cx="1485247" cy="148524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4B7A93-1EE3-58D9-32B8-AA3FB357AC11}"/>
                </a:ext>
              </a:extLst>
            </p:cNvPr>
            <p:cNvSpPr txBox="1"/>
            <p:nvPr/>
          </p:nvSpPr>
          <p:spPr>
            <a:xfrm>
              <a:off x="939871" y="4360356"/>
              <a:ext cx="1485248" cy="123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85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62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Tw Cen MT" panose="020B0602020104020603"/>
                </a:rPr>
                <a:t>Standard and Prolonged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Release Melatonin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73ABE5-1D9B-1B1E-EC01-2319E8EB7528}"/>
              </a:ext>
            </a:extLst>
          </p:cNvPr>
          <p:cNvGrpSpPr/>
          <p:nvPr/>
        </p:nvGrpSpPr>
        <p:grpSpPr>
          <a:xfrm>
            <a:off x="2465002" y="760900"/>
            <a:ext cx="1956570" cy="2097420"/>
            <a:chOff x="3257550" y="2902550"/>
            <a:chExt cx="1485248" cy="1592168"/>
          </a:xfrm>
        </p:grpSpPr>
        <p:pic>
          <p:nvPicPr>
            <p:cNvPr id="7" name="Graphic 6" descr="Boardroom with solid fill">
              <a:extLst>
                <a:ext uri="{FF2B5EF4-FFF2-40B4-BE49-F238E27FC236}">
                  <a16:creationId xmlns:a16="http://schemas.microsoft.com/office/drawing/2014/main" id="{115A494D-A9A4-4CA0-7F15-AE7F295D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57919" y="2902550"/>
              <a:ext cx="1214724" cy="1214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48D56F-44B4-F926-4242-8384B22E6EB0}"/>
                </a:ext>
              </a:extLst>
            </p:cNvPr>
            <p:cNvSpPr txBox="1"/>
            <p:nvPr/>
          </p:nvSpPr>
          <p:spPr>
            <a:xfrm>
              <a:off x="3257550" y="4190991"/>
              <a:ext cx="1485248" cy="30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96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CBT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7F32E3-2CEE-9165-05FD-397F79E1F4FD}"/>
              </a:ext>
            </a:extLst>
          </p:cNvPr>
          <p:cNvGrpSpPr/>
          <p:nvPr/>
        </p:nvGrpSpPr>
        <p:grpSpPr>
          <a:xfrm>
            <a:off x="4755087" y="771789"/>
            <a:ext cx="2091027" cy="3072048"/>
            <a:chOff x="5461910" y="2737097"/>
            <a:chExt cx="3167299" cy="46532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2528CA-3085-1187-C083-F7191D6DD7DA}"/>
                </a:ext>
              </a:extLst>
            </p:cNvPr>
            <p:cNvGrpSpPr/>
            <p:nvPr/>
          </p:nvGrpSpPr>
          <p:grpSpPr>
            <a:xfrm>
              <a:off x="5461910" y="2737097"/>
              <a:ext cx="3001058" cy="2423838"/>
              <a:chOff x="4163787" y="2739443"/>
              <a:chExt cx="2099909" cy="1492250"/>
            </a:xfrm>
          </p:grpSpPr>
          <p:pic>
            <p:nvPicPr>
              <p:cNvPr id="9" name="Graphic 8" descr="Boardroom with solid fill">
                <a:extLst>
                  <a:ext uri="{FF2B5EF4-FFF2-40B4-BE49-F238E27FC236}">
                    <a16:creationId xmlns:a16="http://schemas.microsoft.com/office/drawing/2014/main" id="{8B24097F-9844-F659-AA5A-D16A3642D621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49296" y="2739443"/>
                <a:ext cx="914400" cy="1492250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9B91D76-68EC-52DC-884C-DA4FE1016889}"/>
                  </a:ext>
                </a:extLst>
              </p:cNvPr>
              <p:cNvGrpSpPr/>
              <p:nvPr/>
            </p:nvGrpSpPr>
            <p:grpSpPr>
              <a:xfrm>
                <a:off x="4163787" y="2739443"/>
                <a:ext cx="1093364" cy="1492250"/>
                <a:chOff x="4163787" y="2739443"/>
                <a:chExt cx="1093364" cy="1492250"/>
              </a:xfrm>
            </p:grpSpPr>
            <p:pic>
              <p:nvPicPr>
                <p:cNvPr id="8" name="Graphic 7" descr="Medicine with solid fill">
                  <a:extLst>
                    <a:ext uri="{FF2B5EF4-FFF2-40B4-BE49-F238E27FC236}">
                      <a16:creationId xmlns:a16="http://schemas.microsoft.com/office/drawing/2014/main" id="{484FE6FF-2557-2A8E-31EB-41A276DC36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787" y="2739443"/>
                  <a:ext cx="912405" cy="1492250"/>
                </a:xfrm>
                <a:prstGeom prst="rect">
                  <a:avLst/>
                </a:prstGeom>
              </p:spPr>
            </p:pic>
            <p:pic>
              <p:nvPicPr>
                <p:cNvPr id="11" name="Graphic 10">
                  <a:extLst>
                    <a:ext uri="{FF2B5EF4-FFF2-40B4-BE49-F238E27FC236}">
                      <a16:creationId xmlns:a16="http://schemas.microsoft.com/office/drawing/2014/main" id="{21304D11-201C-264F-490F-D7E5318CCE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2084" y="3338611"/>
                  <a:ext cx="295067" cy="293914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F32777-0E9C-7431-24A3-20F65D4B8F8A}"/>
                </a:ext>
              </a:extLst>
            </p:cNvPr>
            <p:cNvSpPr txBox="1"/>
            <p:nvPr/>
          </p:nvSpPr>
          <p:spPr>
            <a:xfrm>
              <a:off x="5665576" y="5308031"/>
              <a:ext cx="2963633" cy="208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Controlled Release Melatonin</a:t>
              </a:r>
            </a:p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+ CBT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DD46E9-F030-6301-12D5-9F4C331341A8}"/>
              </a:ext>
            </a:extLst>
          </p:cNvPr>
          <p:cNvGrpSpPr/>
          <p:nvPr/>
        </p:nvGrpSpPr>
        <p:grpSpPr>
          <a:xfrm>
            <a:off x="6816743" y="771790"/>
            <a:ext cx="1924791" cy="2401172"/>
            <a:chOff x="4782469" y="1144904"/>
            <a:chExt cx="1924791" cy="2401172"/>
          </a:xfrm>
        </p:grpSpPr>
        <p:pic>
          <p:nvPicPr>
            <p:cNvPr id="4" name="Graphic 3" descr="Woman with kid with solid fill">
              <a:extLst>
                <a:ext uri="{FF2B5EF4-FFF2-40B4-BE49-F238E27FC236}">
                  <a16:creationId xmlns:a16="http://schemas.microsoft.com/office/drawing/2014/main" id="{F287985D-F999-B26A-C159-54AED3B3C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44764" y="1144904"/>
              <a:ext cx="1600200" cy="15961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5E283C-5B58-1C9F-C6F7-3FAA21D86734}"/>
                </a:ext>
              </a:extLst>
            </p:cNvPr>
            <p:cNvSpPr txBox="1"/>
            <p:nvPr/>
          </p:nvSpPr>
          <p:spPr>
            <a:xfrm>
              <a:off x="4782469" y="2838190"/>
              <a:ext cx="19247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Parent Education</a:t>
              </a:r>
            </a:p>
          </p:txBody>
        </p:sp>
      </p:grpSp>
      <p:pic>
        <p:nvPicPr>
          <p:cNvPr id="15" name="Graphic 14" descr="Medicine with solid fill">
            <a:extLst>
              <a:ext uri="{FF2B5EF4-FFF2-40B4-BE49-F238E27FC236}">
                <a16:creationId xmlns:a16="http://schemas.microsoft.com/office/drawing/2014/main" id="{884CCE5B-931C-2848-6230-38DD9148D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5963" y="763833"/>
            <a:ext cx="1596174" cy="1596174"/>
          </a:xfrm>
          <a:prstGeom prst="rect">
            <a:avLst/>
          </a:prstGeom>
        </p:spPr>
      </p:pic>
      <p:pic>
        <p:nvPicPr>
          <p:cNvPr id="16" name="Graphic 15" descr="Boardroom with solid fill">
            <a:extLst>
              <a:ext uri="{FF2B5EF4-FFF2-40B4-BE49-F238E27FC236}">
                <a16:creationId xmlns:a16="http://schemas.microsoft.com/office/drawing/2014/main" id="{2A94BE92-43AC-8484-A175-899DD53C3E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86332" y="750011"/>
            <a:ext cx="1600199" cy="1600200"/>
          </a:xfrm>
          <a:prstGeom prst="rect">
            <a:avLst/>
          </a:prstGeom>
        </p:spPr>
      </p:pic>
      <p:pic>
        <p:nvPicPr>
          <p:cNvPr id="17" name="Graphic 16" descr="Woman with kid with solid fill">
            <a:extLst>
              <a:ext uri="{FF2B5EF4-FFF2-40B4-BE49-F238E27FC236}">
                <a16:creationId xmlns:a16="http://schemas.microsoft.com/office/drawing/2014/main" id="{E2F633FD-666F-E61D-D440-6B2F35F865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8148" y="760900"/>
            <a:ext cx="1600200" cy="15961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B8C082B-8846-4E30-70D5-CC3E0DA7CFD3}"/>
              </a:ext>
            </a:extLst>
          </p:cNvPr>
          <p:cNvGrpSpPr/>
          <p:nvPr/>
        </p:nvGrpSpPr>
        <p:grpSpPr>
          <a:xfrm>
            <a:off x="4765198" y="760900"/>
            <a:ext cx="1960275" cy="1616529"/>
            <a:chOff x="6717480" y="1076589"/>
            <a:chExt cx="1960275" cy="1616529"/>
          </a:xfrm>
        </p:grpSpPr>
        <p:pic>
          <p:nvPicPr>
            <p:cNvPr id="18" name="Graphic 17" descr="Medicine with solid fill">
              <a:extLst>
                <a:ext uri="{FF2B5EF4-FFF2-40B4-BE49-F238E27FC236}">
                  <a16:creationId xmlns:a16="http://schemas.microsoft.com/office/drawing/2014/main" id="{9714BF18-13A2-8298-40FD-4E3E51C4C000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17480" y="1076589"/>
              <a:ext cx="860859" cy="160020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B7310B2-C493-31B5-80F5-90BDDA0D9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7466006" y="1735429"/>
              <a:ext cx="278397" cy="315176"/>
            </a:xfrm>
            <a:prstGeom prst="rect">
              <a:avLst/>
            </a:prstGeom>
          </p:spPr>
        </p:pic>
        <p:pic>
          <p:nvPicPr>
            <p:cNvPr id="20" name="Graphic 19" descr="Boardroom with solid fill">
              <a:extLst>
                <a:ext uri="{FF2B5EF4-FFF2-40B4-BE49-F238E27FC236}">
                  <a16:creationId xmlns:a16="http://schemas.microsoft.com/office/drawing/2014/main" id="{0B4EC6C9-2C89-47B6-FFA7-32BA1380BF48}"/>
                </a:ext>
              </a:extLst>
            </p:cNvPr>
            <p:cNvPicPr>
              <a:picLocks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815013" y="1092917"/>
              <a:ext cx="862742" cy="160020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71797C-F8E3-51A4-C9EF-235196A2F65C}"/>
              </a:ext>
            </a:extLst>
          </p:cNvPr>
          <p:cNvSpPr txBox="1"/>
          <p:nvPr/>
        </p:nvSpPr>
        <p:spPr>
          <a:xfrm>
            <a:off x="6336215" y="4850085"/>
            <a:ext cx="232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Treatment Indicator: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SOL&gt;30 minutes and associated distress or daytime symptoms</a:t>
            </a:r>
          </a:p>
        </p:txBody>
      </p:sp>
    </p:spTree>
    <p:extLst>
      <p:ext uri="{BB962C8B-B14F-4D97-AF65-F5344CB8AC3E}">
        <p14:creationId xmlns:p14="http://schemas.microsoft.com/office/powerpoint/2010/main" val="31983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BEC04-E838-79B9-49F0-B0852A3F2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8F7E8C35-8C37-13EC-8D46-E9B1D00B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2CB3AD-4959-BF60-416B-48B25BF06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3C24C5B-F4A1-4E0C-65F7-674535785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946C5C-A61D-691E-6CB5-D24C35DC7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6" y="4676775"/>
            <a:ext cx="8188233" cy="1546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A8E5-A093-E484-91DF-57E9C2C1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773068"/>
            <a:ext cx="5457825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>
                <a:solidFill>
                  <a:srgbClr val="FFFFFF"/>
                </a:solidFill>
              </a:rPr>
              <a:t>Sleep Efficiency (SE)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5F20581-E482-71BF-1E0E-03F94CB78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BB96CB-5DF9-70FF-FC17-23844C869B26}"/>
              </a:ext>
            </a:extLst>
          </p:cNvPr>
          <p:cNvGrpSpPr/>
          <p:nvPr/>
        </p:nvGrpSpPr>
        <p:grpSpPr>
          <a:xfrm>
            <a:off x="658249" y="764927"/>
            <a:ext cx="1596175" cy="3045931"/>
            <a:chOff x="939871" y="2757568"/>
            <a:chExt cx="1485248" cy="2834254"/>
          </a:xfrm>
        </p:grpSpPr>
        <p:pic>
          <p:nvPicPr>
            <p:cNvPr id="5" name="Graphic 4" descr="Medicine with solid fill">
              <a:extLst>
                <a:ext uri="{FF2B5EF4-FFF2-40B4-BE49-F238E27FC236}">
                  <a16:creationId xmlns:a16="http://schemas.microsoft.com/office/drawing/2014/main" id="{B8AFF6CA-46AD-042C-9B19-639E560B2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871" y="2757568"/>
              <a:ext cx="1485247" cy="148524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9BA990-0E96-EA12-C2CC-E26E1384E60B}"/>
                </a:ext>
              </a:extLst>
            </p:cNvPr>
            <p:cNvSpPr txBox="1"/>
            <p:nvPr/>
          </p:nvSpPr>
          <p:spPr>
            <a:xfrm>
              <a:off x="939871" y="4360356"/>
              <a:ext cx="1485248" cy="1231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85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6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Standard and Prolonged Release Melatonin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F59E6D-317F-551F-E21B-4D17C800BCE3}"/>
              </a:ext>
            </a:extLst>
          </p:cNvPr>
          <p:cNvGrpSpPr/>
          <p:nvPr/>
        </p:nvGrpSpPr>
        <p:grpSpPr>
          <a:xfrm>
            <a:off x="2465002" y="760899"/>
            <a:ext cx="1956570" cy="2097420"/>
            <a:chOff x="3257550" y="2902550"/>
            <a:chExt cx="1485248" cy="1592168"/>
          </a:xfrm>
        </p:grpSpPr>
        <p:pic>
          <p:nvPicPr>
            <p:cNvPr id="7" name="Graphic 6" descr="Boardroom with solid fill">
              <a:extLst>
                <a:ext uri="{FF2B5EF4-FFF2-40B4-BE49-F238E27FC236}">
                  <a16:creationId xmlns:a16="http://schemas.microsoft.com/office/drawing/2014/main" id="{D874812C-E059-677C-992D-A5D979F3E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57919" y="2902550"/>
              <a:ext cx="1214724" cy="1214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DB0900-113C-1BB1-6FD2-2D90D49859FD}"/>
                </a:ext>
              </a:extLst>
            </p:cNvPr>
            <p:cNvSpPr txBox="1"/>
            <p:nvPr/>
          </p:nvSpPr>
          <p:spPr>
            <a:xfrm>
              <a:off x="3257550" y="4190991"/>
              <a:ext cx="1485248" cy="303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96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CBT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611E9-00E8-C754-B570-27DD16744591}"/>
              </a:ext>
            </a:extLst>
          </p:cNvPr>
          <p:cNvGrpSpPr/>
          <p:nvPr/>
        </p:nvGrpSpPr>
        <p:grpSpPr>
          <a:xfrm>
            <a:off x="4754905" y="771788"/>
            <a:ext cx="2091027" cy="3072048"/>
            <a:chOff x="5461910" y="2737097"/>
            <a:chExt cx="3167299" cy="46532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D15BFA-C82F-0863-7C6C-DA064356173F}"/>
                </a:ext>
              </a:extLst>
            </p:cNvPr>
            <p:cNvGrpSpPr/>
            <p:nvPr/>
          </p:nvGrpSpPr>
          <p:grpSpPr>
            <a:xfrm>
              <a:off x="5461910" y="2737097"/>
              <a:ext cx="3001058" cy="2423838"/>
              <a:chOff x="4163787" y="2739443"/>
              <a:chExt cx="2099909" cy="1492250"/>
            </a:xfrm>
          </p:grpSpPr>
          <p:pic>
            <p:nvPicPr>
              <p:cNvPr id="9" name="Graphic 8" descr="Boardroom with solid fill">
                <a:extLst>
                  <a:ext uri="{FF2B5EF4-FFF2-40B4-BE49-F238E27FC236}">
                    <a16:creationId xmlns:a16="http://schemas.microsoft.com/office/drawing/2014/main" id="{881E2AEC-92FE-C6C5-22BD-D3C9CD46F68A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49296" y="2739443"/>
                <a:ext cx="914400" cy="1492250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28E714D-68D2-129A-5CC6-D00985F14066}"/>
                  </a:ext>
                </a:extLst>
              </p:cNvPr>
              <p:cNvGrpSpPr/>
              <p:nvPr/>
            </p:nvGrpSpPr>
            <p:grpSpPr>
              <a:xfrm>
                <a:off x="4163787" y="2739443"/>
                <a:ext cx="1093364" cy="1492250"/>
                <a:chOff x="4163787" y="2739443"/>
                <a:chExt cx="1093364" cy="1492250"/>
              </a:xfrm>
            </p:grpSpPr>
            <p:pic>
              <p:nvPicPr>
                <p:cNvPr id="8" name="Graphic 7" descr="Medicine with solid fill">
                  <a:extLst>
                    <a:ext uri="{FF2B5EF4-FFF2-40B4-BE49-F238E27FC236}">
                      <a16:creationId xmlns:a16="http://schemas.microsoft.com/office/drawing/2014/main" id="{E1C943DF-53B3-DA5C-6CA2-FE43D58109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787" y="2739443"/>
                  <a:ext cx="912405" cy="1492250"/>
                </a:xfrm>
                <a:prstGeom prst="rect">
                  <a:avLst/>
                </a:prstGeom>
              </p:spPr>
            </p:pic>
            <p:pic>
              <p:nvPicPr>
                <p:cNvPr id="11" name="Graphic 10">
                  <a:extLst>
                    <a:ext uri="{FF2B5EF4-FFF2-40B4-BE49-F238E27FC236}">
                      <a16:creationId xmlns:a16="http://schemas.microsoft.com/office/drawing/2014/main" id="{400A70B6-B24C-830B-3050-0E017A7A7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2084" y="3338611"/>
                  <a:ext cx="295067" cy="293914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E06E50-472D-70B3-E06C-7E3F80D862B7}"/>
                </a:ext>
              </a:extLst>
            </p:cNvPr>
            <p:cNvSpPr txBox="1"/>
            <p:nvPr/>
          </p:nvSpPr>
          <p:spPr>
            <a:xfrm>
              <a:off x="5665576" y="5308031"/>
              <a:ext cx="2963633" cy="208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Controlled Release Melatonin</a:t>
              </a:r>
            </a:p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+ CBT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68A912-2DDE-3C30-419E-63048C322D4A}"/>
              </a:ext>
            </a:extLst>
          </p:cNvPr>
          <p:cNvGrpSpPr/>
          <p:nvPr/>
        </p:nvGrpSpPr>
        <p:grpSpPr>
          <a:xfrm>
            <a:off x="6795901" y="771788"/>
            <a:ext cx="1924791" cy="2401172"/>
            <a:chOff x="4782469" y="1144904"/>
            <a:chExt cx="1924791" cy="2401172"/>
          </a:xfrm>
        </p:grpSpPr>
        <p:pic>
          <p:nvPicPr>
            <p:cNvPr id="4" name="Graphic 3" descr="Woman with kid with solid fill">
              <a:extLst>
                <a:ext uri="{FF2B5EF4-FFF2-40B4-BE49-F238E27FC236}">
                  <a16:creationId xmlns:a16="http://schemas.microsoft.com/office/drawing/2014/main" id="{E8CE5C5F-1F99-BB23-479A-B780B1505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44764" y="1144904"/>
              <a:ext cx="1600200" cy="15961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AFF7F9-8FCB-8A57-979A-9F02A084A4E7}"/>
                </a:ext>
              </a:extLst>
            </p:cNvPr>
            <p:cNvSpPr txBox="1"/>
            <p:nvPr/>
          </p:nvSpPr>
          <p:spPr>
            <a:xfrm>
              <a:off x="4782469" y="2838190"/>
              <a:ext cx="19247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Parent Education</a:t>
              </a:r>
            </a:p>
          </p:txBody>
        </p:sp>
      </p:grpSp>
      <p:pic>
        <p:nvPicPr>
          <p:cNvPr id="15" name="Graphic 14" descr="Medicine with solid fill">
            <a:extLst>
              <a:ext uri="{FF2B5EF4-FFF2-40B4-BE49-F238E27FC236}">
                <a16:creationId xmlns:a16="http://schemas.microsoft.com/office/drawing/2014/main" id="{33450115-521F-02CF-33CB-54F8BCA5D3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5963" y="763833"/>
            <a:ext cx="1596174" cy="1596174"/>
          </a:xfrm>
          <a:prstGeom prst="rect">
            <a:avLst/>
          </a:prstGeom>
        </p:spPr>
      </p:pic>
      <p:pic>
        <p:nvPicPr>
          <p:cNvPr id="16" name="Graphic 15" descr="Boardroom with solid fill">
            <a:extLst>
              <a:ext uri="{FF2B5EF4-FFF2-40B4-BE49-F238E27FC236}">
                <a16:creationId xmlns:a16="http://schemas.microsoft.com/office/drawing/2014/main" id="{BECC53AD-2339-3997-BDEA-F3BE582A71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86332" y="750010"/>
            <a:ext cx="1600199" cy="1600200"/>
          </a:xfrm>
          <a:prstGeom prst="rect">
            <a:avLst/>
          </a:prstGeom>
        </p:spPr>
      </p:pic>
      <p:pic>
        <p:nvPicPr>
          <p:cNvPr id="17" name="Graphic 16" descr="Woman with kid with solid fill">
            <a:extLst>
              <a:ext uri="{FF2B5EF4-FFF2-40B4-BE49-F238E27FC236}">
                <a16:creationId xmlns:a16="http://schemas.microsoft.com/office/drawing/2014/main" id="{D1F159C1-3875-9843-49A4-7E58F8ED30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47306" y="760898"/>
            <a:ext cx="1600200" cy="15961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8EAFFFE-F246-397D-699D-2209B7F8310F}"/>
              </a:ext>
            </a:extLst>
          </p:cNvPr>
          <p:cNvGrpSpPr/>
          <p:nvPr/>
        </p:nvGrpSpPr>
        <p:grpSpPr>
          <a:xfrm>
            <a:off x="4765016" y="760899"/>
            <a:ext cx="1960275" cy="1616529"/>
            <a:chOff x="6717480" y="1076589"/>
            <a:chExt cx="1960275" cy="1616529"/>
          </a:xfrm>
        </p:grpSpPr>
        <p:pic>
          <p:nvPicPr>
            <p:cNvPr id="18" name="Graphic 17" descr="Medicine with solid fill">
              <a:extLst>
                <a:ext uri="{FF2B5EF4-FFF2-40B4-BE49-F238E27FC236}">
                  <a16:creationId xmlns:a16="http://schemas.microsoft.com/office/drawing/2014/main" id="{B3DEDC27-8805-C192-5232-2343943E1FC7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17480" y="1076589"/>
              <a:ext cx="860859" cy="160020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4AE3286-B9CC-4C69-3415-CB8B328B9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7466006" y="1735429"/>
              <a:ext cx="278397" cy="315176"/>
            </a:xfrm>
            <a:prstGeom prst="rect">
              <a:avLst/>
            </a:prstGeom>
          </p:spPr>
        </p:pic>
        <p:pic>
          <p:nvPicPr>
            <p:cNvPr id="20" name="Graphic 19" descr="Boardroom with solid fill">
              <a:extLst>
                <a:ext uri="{FF2B5EF4-FFF2-40B4-BE49-F238E27FC236}">
                  <a16:creationId xmlns:a16="http://schemas.microsoft.com/office/drawing/2014/main" id="{34256AEB-C13F-58D0-C90A-291AD2C468DA}"/>
                </a:ext>
              </a:extLst>
            </p:cNvPr>
            <p:cNvPicPr>
              <a:picLocks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815013" y="1092917"/>
              <a:ext cx="862742" cy="160020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FA623F-134A-51AA-6479-60457CFD102E}"/>
              </a:ext>
            </a:extLst>
          </p:cNvPr>
          <p:cNvGrpSpPr/>
          <p:nvPr/>
        </p:nvGrpSpPr>
        <p:grpSpPr>
          <a:xfrm>
            <a:off x="1566092" y="2772823"/>
            <a:ext cx="4065608" cy="1800256"/>
            <a:chOff x="2537018" y="2726002"/>
            <a:chExt cx="4065608" cy="1800256"/>
          </a:xfrm>
        </p:grpSpPr>
        <p:pic>
          <p:nvPicPr>
            <p:cNvPr id="14" name="Graphic 13" descr="Bed with solid fill">
              <a:extLst>
                <a:ext uri="{FF2B5EF4-FFF2-40B4-BE49-F238E27FC236}">
                  <a16:creationId xmlns:a16="http://schemas.microsoft.com/office/drawing/2014/main" id="{73F174BC-76C7-28B9-FC61-A407FBC64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769722" y="2726002"/>
              <a:ext cx="1600200" cy="16002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F0EBA9-80FE-195B-60AE-EFF2ABD00008}"/>
                </a:ext>
              </a:extLst>
            </p:cNvPr>
            <p:cNvSpPr txBox="1"/>
            <p:nvPr/>
          </p:nvSpPr>
          <p:spPr>
            <a:xfrm>
              <a:off x="2537018" y="4126148"/>
              <a:ext cx="4065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Sound-to-Sleep Mattress Technology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9B5199-1449-2967-1754-E2F2A4C99257}"/>
              </a:ext>
            </a:extLst>
          </p:cNvPr>
          <p:cNvSpPr txBox="1"/>
          <p:nvPr/>
        </p:nvSpPr>
        <p:spPr>
          <a:xfrm>
            <a:off x="6290131" y="4827525"/>
            <a:ext cx="237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Treatment Indicator: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SE&lt;85% and associated distress or daytime symptoms</a:t>
            </a:r>
          </a:p>
        </p:txBody>
      </p:sp>
    </p:spTree>
    <p:extLst>
      <p:ext uri="{BB962C8B-B14F-4D97-AF65-F5344CB8AC3E}">
        <p14:creationId xmlns:p14="http://schemas.microsoft.com/office/powerpoint/2010/main" val="35265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874" y="682533"/>
            <a:ext cx="5915026" cy="744755"/>
          </a:xfrm>
          <a:prstGeom prst="rect">
            <a:avLst/>
          </a:prstGeom>
        </p:spPr>
        <p:txBody>
          <a:bodyPr vert="horz" wrap="square" lIns="0" tIns="6032" rIns="0" bIns="0" rtlCol="0" anchor="ctr">
            <a:spAutoFit/>
          </a:bodyPr>
          <a:lstStyle/>
          <a:p>
            <a:pPr marL="6350">
              <a:lnSpc>
                <a:spcPct val="100000"/>
              </a:lnSpc>
              <a:spcBef>
                <a:spcPts val="47"/>
              </a:spcBef>
            </a:pPr>
            <a:r>
              <a:rPr lang="en-US" sz="4800" spc="-115" dirty="0"/>
              <a:t>Welcome</a:t>
            </a:r>
            <a:endParaRPr sz="4800" spc="-145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595265" y="1588117"/>
            <a:ext cx="8180371" cy="4188046"/>
          </a:xfrm>
        </p:spPr>
        <p:txBody>
          <a:bodyPr>
            <a:normAutofit/>
          </a:bodyPr>
          <a:lstStyle/>
          <a:p>
            <a:pPr marL="371494" indent="-371494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session will be recorded for educational and quality improvement purposes </a:t>
            </a:r>
          </a:p>
          <a:p>
            <a:pPr marL="371494" indent="-371494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Please do not provide any protected health information (PHI) during any ECHO session</a:t>
            </a:r>
          </a:p>
          <a:p>
            <a:pPr marL="371494" indent="-371494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1" descr="page2image1772256">
            <a:extLst>
              <a:ext uri="{FF2B5EF4-FFF2-40B4-BE49-F238E27FC236}">
                <a16:creationId xmlns:a16="http://schemas.microsoft.com/office/drawing/2014/main" id="{2112E677-3ED6-D34A-9ABF-C1F2EFD3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4" y="162954"/>
            <a:ext cx="682783" cy="3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5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F2173-D61A-08EC-C93C-7CB845CC1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E19691F-2DA5-D01B-8AFB-AF2C26BE7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B455E9-FA17-9263-D44B-A9BD93A5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BAD9823-5B57-2F76-2CB7-EB9A79545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BFCDCD1-EE46-208B-4A50-4FF7B719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6" y="4676775"/>
            <a:ext cx="8188233" cy="1546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41882-024F-FD97-1D17-2FFF035E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773068"/>
            <a:ext cx="5457825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>
                <a:solidFill>
                  <a:srgbClr val="FFFFFF"/>
                </a:solidFill>
              </a:rPr>
              <a:t>Nighttime Awakenings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E8BABDB-09DF-78F8-AF38-12CC8065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F4566D-D7F4-6D82-177B-F097E365F1ED}"/>
              </a:ext>
            </a:extLst>
          </p:cNvPr>
          <p:cNvGrpSpPr/>
          <p:nvPr/>
        </p:nvGrpSpPr>
        <p:grpSpPr>
          <a:xfrm>
            <a:off x="658249" y="764927"/>
            <a:ext cx="1596175" cy="2738155"/>
            <a:chOff x="939871" y="2757568"/>
            <a:chExt cx="1485248" cy="2547867"/>
          </a:xfrm>
        </p:grpSpPr>
        <p:pic>
          <p:nvPicPr>
            <p:cNvPr id="5" name="Graphic 4" descr="Medicine with solid fill">
              <a:extLst>
                <a:ext uri="{FF2B5EF4-FFF2-40B4-BE49-F238E27FC236}">
                  <a16:creationId xmlns:a16="http://schemas.microsoft.com/office/drawing/2014/main" id="{3AC26032-7803-7842-5049-A781C78FB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871" y="2757568"/>
              <a:ext cx="1485247" cy="148524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E21409-9282-4A5F-D873-8E495FEF9AE2}"/>
                </a:ext>
              </a:extLst>
            </p:cNvPr>
            <p:cNvSpPr txBox="1"/>
            <p:nvPr/>
          </p:nvSpPr>
          <p:spPr>
            <a:xfrm>
              <a:off x="939871" y="4360356"/>
              <a:ext cx="1485248" cy="945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85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6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Prolonged Release Melatonin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DC77F7-124B-1FDA-D09E-1173E2D2058B}"/>
              </a:ext>
            </a:extLst>
          </p:cNvPr>
          <p:cNvGrpSpPr/>
          <p:nvPr/>
        </p:nvGrpSpPr>
        <p:grpSpPr>
          <a:xfrm>
            <a:off x="2465002" y="760899"/>
            <a:ext cx="1956570" cy="2469316"/>
            <a:chOff x="3257550" y="2902550"/>
            <a:chExt cx="1485248" cy="1874477"/>
          </a:xfrm>
        </p:grpSpPr>
        <p:pic>
          <p:nvPicPr>
            <p:cNvPr id="7" name="Graphic 6" descr="Boardroom with solid fill">
              <a:extLst>
                <a:ext uri="{FF2B5EF4-FFF2-40B4-BE49-F238E27FC236}">
                  <a16:creationId xmlns:a16="http://schemas.microsoft.com/office/drawing/2014/main" id="{88A00452-84DE-EBCD-9870-CB6799382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57919" y="2902550"/>
              <a:ext cx="1214724" cy="1214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457B5D-C23D-BD57-1966-1BFF31595108}"/>
                </a:ext>
              </a:extLst>
            </p:cNvPr>
            <p:cNvSpPr txBox="1"/>
            <p:nvPr/>
          </p:nvSpPr>
          <p:spPr>
            <a:xfrm>
              <a:off x="3257550" y="4190991"/>
              <a:ext cx="1485248" cy="58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96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Family-Based</a:t>
              </a:r>
            </a:p>
            <a:p>
              <a:pPr marL="0" marR="0" lvl="0" indent="0" algn="ctr" defTabSz="596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CBT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00E528-F123-2A4A-AEBB-3C4BE9B2F6ED}"/>
              </a:ext>
            </a:extLst>
          </p:cNvPr>
          <p:cNvGrpSpPr/>
          <p:nvPr/>
        </p:nvGrpSpPr>
        <p:grpSpPr>
          <a:xfrm>
            <a:off x="4754260" y="760899"/>
            <a:ext cx="2091027" cy="3072048"/>
            <a:chOff x="5461910" y="2737097"/>
            <a:chExt cx="3167299" cy="46532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71DAE0-0832-14EC-6DCF-6CF55B381E68}"/>
                </a:ext>
              </a:extLst>
            </p:cNvPr>
            <p:cNvGrpSpPr/>
            <p:nvPr/>
          </p:nvGrpSpPr>
          <p:grpSpPr>
            <a:xfrm>
              <a:off x="5461910" y="2737097"/>
              <a:ext cx="3001058" cy="2423838"/>
              <a:chOff x="4163787" y="2739443"/>
              <a:chExt cx="2099909" cy="1492250"/>
            </a:xfrm>
          </p:grpSpPr>
          <p:pic>
            <p:nvPicPr>
              <p:cNvPr id="9" name="Graphic 8" descr="Boardroom with solid fill">
                <a:extLst>
                  <a:ext uri="{FF2B5EF4-FFF2-40B4-BE49-F238E27FC236}">
                    <a16:creationId xmlns:a16="http://schemas.microsoft.com/office/drawing/2014/main" id="{1902ED3D-8DC9-2C59-B91C-09DF81A6C7E8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49296" y="2739443"/>
                <a:ext cx="914400" cy="1492250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4367BB3-D882-A01A-591C-198DE76EAB74}"/>
                  </a:ext>
                </a:extLst>
              </p:cNvPr>
              <p:cNvGrpSpPr/>
              <p:nvPr/>
            </p:nvGrpSpPr>
            <p:grpSpPr>
              <a:xfrm>
                <a:off x="4163787" y="2739443"/>
                <a:ext cx="1093364" cy="1492250"/>
                <a:chOff x="4163787" y="2739443"/>
                <a:chExt cx="1093364" cy="1492250"/>
              </a:xfrm>
            </p:grpSpPr>
            <p:pic>
              <p:nvPicPr>
                <p:cNvPr id="8" name="Graphic 7" descr="Medicine with solid fill">
                  <a:extLst>
                    <a:ext uri="{FF2B5EF4-FFF2-40B4-BE49-F238E27FC236}">
                      <a16:creationId xmlns:a16="http://schemas.microsoft.com/office/drawing/2014/main" id="{081B0CB3-A752-B22D-2224-B72149354B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787" y="2739443"/>
                  <a:ext cx="912405" cy="1492250"/>
                </a:xfrm>
                <a:prstGeom prst="rect">
                  <a:avLst/>
                </a:prstGeom>
              </p:spPr>
            </p:pic>
            <p:pic>
              <p:nvPicPr>
                <p:cNvPr id="11" name="Graphic 10">
                  <a:extLst>
                    <a:ext uri="{FF2B5EF4-FFF2-40B4-BE49-F238E27FC236}">
                      <a16:creationId xmlns:a16="http://schemas.microsoft.com/office/drawing/2014/main" id="{329B9D9B-E20D-D570-67AA-90BF58B9B3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2084" y="3338611"/>
                  <a:ext cx="295067" cy="293914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7C8A5-46EE-BDF2-3FBC-2163AF0F60DC}"/>
                </a:ext>
              </a:extLst>
            </p:cNvPr>
            <p:cNvSpPr txBox="1"/>
            <p:nvPr/>
          </p:nvSpPr>
          <p:spPr>
            <a:xfrm>
              <a:off x="5665576" y="5308031"/>
              <a:ext cx="2963633" cy="208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Controlled Release Melatonin</a:t>
              </a:r>
            </a:p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+ CBT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1CAE39-9B36-D42A-99FE-624C36D5E3AB}"/>
              </a:ext>
            </a:extLst>
          </p:cNvPr>
          <p:cNvGrpSpPr/>
          <p:nvPr/>
        </p:nvGrpSpPr>
        <p:grpSpPr>
          <a:xfrm>
            <a:off x="6814230" y="760899"/>
            <a:ext cx="1924791" cy="2401172"/>
            <a:chOff x="4782469" y="1144904"/>
            <a:chExt cx="1924791" cy="2401172"/>
          </a:xfrm>
        </p:grpSpPr>
        <p:pic>
          <p:nvPicPr>
            <p:cNvPr id="4" name="Graphic 3" descr="Woman with kid with solid fill">
              <a:extLst>
                <a:ext uri="{FF2B5EF4-FFF2-40B4-BE49-F238E27FC236}">
                  <a16:creationId xmlns:a16="http://schemas.microsoft.com/office/drawing/2014/main" id="{0F04A6A0-638E-3807-B88E-5958C5CA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44764" y="1144904"/>
              <a:ext cx="1600200" cy="15961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C4A0DB-9905-9461-315B-3AE0608C5B2A}"/>
                </a:ext>
              </a:extLst>
            </p:cNvPr>
            <p:cNvSpPr txBox="1"/>
            <p:nvPr/>
          </p:nvSpPr>
          <p:spPr>
            <a:xfrm>
              <a:off x="4782469" y="2838190"/>
              <a:ext cx="19247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Parent Education</a:t>
              </a:r>
            </a:p>
          </p:txBody>
        </p:sp>
      </p:grpSp>
      <p:pic>
        <p:nvPicPr>
          <p:cNvPr id="15" name="Graphic 14" descr="Medicine with solid fill">
            <a:extLst>
              <a:ext uri="{FF2B5EF4-FFF2-40B4-BE49-F238E27FC236}">
                <a16:creationId xmlns:a16="http://schemas.microsoft.com/office/drawing/2014/main" id="{C8E8EEB1-16E8-ACD0-2E86-5320050BBE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5963" y="763833"/>
            <a:ext cx="1596174" cy="1596174"/>
          </a:xfrm>
          <a:prstGeom prst="rect">
            <a:avLst/>
          </a:prstGeom>
        </p:spPr>
      </p:pic>
      <p:pic>
        <p:nvPicPr>
          <p:cNvPr id="16" name="Graphic 15" descr="Boardroom with solid fill">
            <a:extLst>
              <a:ext uri="{FF2B5EF4-FFF2-40B4-BE49-F238E27FC236}">
                <a16:creationId xmlns:a16="http://schemas.microsoft.com/office/drawing/2014/main" id="{C5B71AD8-0BC3-5C28-B709-2B72D0D21F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86332" y="750010"/>
            <a:ext cx="1600199" cy="1600200"/>
          </a:xfrm>
          <a:prstGeom prst="rect">
            <a:avLst/>
          </a:prstGeom>
        </p:spPr>
      </p:pic>
      <p:pic>
        <p:nvPicPr>
          <p:cNvPr id="17" name="Graphic 16" descr="Woman with kid with solid fill">
            <a:extLst>
              <a:ext uri="{FF2B5EF4-FFF2-40B4-BE49-F238E27FC236}">
                <a16:creationId xmlns:a16="http://schemas.microsoft.com/office/drawing/2014/main" id="{8C106B7E-51F6-E556-26B2-C5FD388034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5635" y="750009"/>
            <a:ext cx="1600200" cy="15961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0D055B-251A-D35C-EEAF-BE583DDCE483}"/>
              </a:ext>
            </a:extLst>
          </p:cNvPr>
          <p:cNvGrpSpPr/>
          <p:nvPr/>
        </p:nvGrpSpPr>
        <p:grpSpPr>
          <a:xfrm>
            <a:off x="4764371" y="750010"/>
            <a:ext cx="1960275" cy="1616529"/>
            <a:chOff x="6717480" y="1076589"/>
            <a:chExt cx="1960275" cy="1616529"/>
          </a:xfrm>
        </p:grpSpPr>
        <p:pic>
          <p:nvPicPr>
            <p:cNvPr id="18" name="Graphic 17" descr="Medicine with solid fill">
              <a:extLst>
                <a:ext uri="{FF2B5EF4-FFF2-40B4-BE49-F238E27FC236}">
                  <a16:creationId xmlns:a16="http://schemas.microsoft.com/office/drawing/2014/main" id="{518EE927-1EC5-F2EC-286E-983EFFB7F2DD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17480" y="1076589"/>
              <a:ext cx="860859" cy="160020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B017234-2071-A111-2343-59D723EBD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7466006" y="1735429"/>
              <a:ext cx="278397" cy="315176"/>
            </a:xfrm>
            <a:prstGeom prst="rect">
              <a:avLst/>
            </a:prstGeom>
          </p:spPr>
        </p:pic>
        <p:pic>
          <p:nvPicPr>
            <p:cNvPr id="20" name="Graphic 19" descr="Boardroom with solid fill">
              <a:extLst>
                <a:ext uri="{FF2B5EF4-FFF2-40B4-BE49-F238E27FC236}">
                  <a16:creationId xmlns:a16="http://schemas.microsoft.com/office/drawing/2014/main" id="{3D079220-FD87-72E5-C832-568FC40C6E05}"/>
                </a:ext>
              </a:extLst>
            </p:cNvPr>
            <p:cNvPicPr>
              <a:picLocks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815013" y="1092917"/>
              <a:ext cx="862742" cy="160020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B0A013-CA68-243F-E61D-D0F268C745A9}"/>
              </a:ext>
            </a:extLst>
          </p:cNvPr>
          <p:cNvSpPr txBox="1"/>
          <p:nvPr/>
        </p:nvSpPr>
        <p:spPr>
          <a:xfrm>
            <a:off x="6290130" y="4713846"/>
            <a:ext cx="2373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Treatment Indicator: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Wake after sleep onset &gt;60 minutes and associated distress or daytime symptoms</a:t>
            </a:r>
          </a:p>
        </p:txBody>
      </p:sp>
    </p:spTree>
    <p:extLst>
      <p:ext uri="{BB962C8B-B14F-4D97-AF65-F5344CB8AC3E}">
        <p14:creationId xmlns:p14="http://schemas.microsoft.com/office/powerpoint/2010/main" val="32408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B9CEAB-CFC5-85A6-A4E1-BFDD9854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B03E1B2-9A9C-DD27-794F-EC93C616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417D8A7-2E72-F07C-AE0F-34CCD19CD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CF14057-0B91-A8DA-02D7-F68D4BB73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3538230-BE50-996E-D8DB-712C382D3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06" y="4676775"/>
            <a:ext cx="8188233" cy="1546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D2B0D-8D08-A603-0364-7222C8EC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773068"/>
            <a:ext cx="5457825" cy="13543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>
                <a:solidFill>
                  <a:srgbClr val="FFFFFF"/>
                </a:solidFill>
              </a:rPr>
              <a:t>Total Sleep Time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EF1AB59-F45B-A280-4C36-767AB3D59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499305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E3DADD-A0FA-9C6B-EB79-6BFAF111022B}"/>
              </a:ext>
            </a:extLst>
          </p:cNvPr>
          <p:cNvGrpSpPr/>
          <p:nvPr/>
        </p:nvGrpSpPr>
        <p:grpSpPr>
          <a:xfrm>
            <a:off x="658249" y="764927"/>
            <a:ext cx="1596175" cy="2738155"/>
            <a:chOff x="939871" y="2757568"/>
            <a:chExt cx="1485248" cy="2547867"/>
          </a:xfrm>
        </p:grpSpPr>
        <p:pic>
          <p:nvPicPr>
            <p:cNvPr id="5" name="Graphic 4" descr="Medicine with solid fill">
              <a:extLst>
                <a:ext uri="{FF2B5EF4-FFF2-40B4-BE49-F238E27FC236}">
                  <a16:creationId xmlns:a16="http://schemas.microsoft.com/office/drawing/2014/main" id="{433DAED3-9FC3-5D9A-C8E8-9DAA7E8A0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871" y="2757568"/>
              <a:ext cx="1485247" cy="148524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A01912-59EA-F311-B574-613A2B6D8706}"/>
                </a:ext>
              </a:extLst>
            </p:cNvPr>
            <p:cNvSpPr txBox="1"/>
            <p:nvPr/>
          </p:nvSpPr>
          <p:spPr>
            <a:xfrm>
              <a:off x="939871" y="4360356"/>
              <a:ext cx="1485248" cy="945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85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6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Prolonged Release Melatonin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58246C-F4BC-1B25-BAD3-0C584FE1507E}"/>
              </a:ext>
            </a:extLst>
          </p:cNvPr>
          <p:cNvGrpSpPr/>
          <p:nvPr/>
        </p:nvGrpSpPr>
        <p:grpSpPr>
          <a:xfrm>
            <a:off x="2465002" y="760899"/>
            <a:ext cx="1956570" cy="2405196"/>
            <a:chOff x="3257550" y="2902550"/>
            <a:chExt cx="1485248" cy="1825803"/>
          </a:xfrm>
        </p:grpSpPr>
        <p:pic>
          <p:nvPicPr>
            <p:cNvPr id="7" name="Graphic 6" descr="Boardroom with solid fill">
              <a:extLst>
                <a:ext uri="{FF2B5EF4-FFF2-40B4-BE49-F238E27FC236}">
                  <a16:creationId xmlns:a16="http://schemas.microsoft.com/office/drawing/2014/main" id="{0FCAAEAD-B1BF-6330-5ACA-0ACBF0E63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57919" y="2902550"/>
              <a:ext cx="1214724" cy="12147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9281AE-93A3-3D4C-D63F-908352181A5B}"/>
                </a:ext>
              </a:extLst>
            </p:cNvPr>
            <p:cNvSpPr txBox="1"/>
            <p:nvPr/>
          </p:nvSpPr>
          <p:spPr>
            <a:xfrm>
              <a:off x="3257550" y="4190991"/>
              <a:ext cx="1485248" cy="53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5966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Family-Based CBT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30E6EA-E713-5730-2E74-F89EC3FA5399}"/>
              </a:ext>
            </a:extLst>
          </p:cNvPr>
          <p:cNvGrpSpPr/>
          <p:nvPr/>
        </p:nvGrpSpPr>
        <p:grpSpPr>
          <a:xfrm>
            <a:off x="4767860" y="781223"/>
            <a:ext cx="2091027" cy="3072048"/>
            <a:chOff x="5461910" y="2737097"/>
            <a:chExt cx="3167299" cy="46532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12387D-714D-4BDB-9A97-AD85E6B5BE91}"/>
                </a:ext>
              </a:extLst>
            </p:cNvPr>
            <p:cNvGrpSpPr/>
            <p:nvPr/>
          </p:nvGrpSpPr>
          <p:grpSpPr>
            <a:xfrm>
              <a:off x="5461910" y="2737097"/>
              <a:ext cx="3001058" cy="2423838"/>
              <a:chOff x="4163787" y="2739443"/>
              <a:chExt cx="2099909" cy="1492250"/>
            </a:xfrm>
          </p:grpSpPr>
          <p:pic>
            <p:nvPicPr>
              <p:cNvPr id="9" name="Graphic 8" descr="Boardroom with solid fill">
                <a:extLst>
                  <a:ext uri="{FF2B5EF4-FFF2-40B4-BE49-F238E27FC236}">
                    <a16:creationId xmlns:a16="http://schemas.microsoft.com/office/drawing/2014/main" id="{6C8DAD0B-7EBE-F32C-B985-7A28B8694134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49296" y="2739443"/>
                <a:ext cx="914400" cy="1492250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9D4DA81-8F0B-5E2A-BFEB-BB479E5C747F}"/>
                  </a:ext>
                </a:extLst>
              </p:cNvPr>
              <p:cNvGrpSpPr/>
              <p:nvPr/>
            </p:nvGrpSpPr>
            <p:grpSpPr>
              <a:xfrm>
                <a:off x="4163787" y="2739443"/>
                <a:ext cx="1093364" cy="1492250"/>
                <a:chOff x="4163787" y="2739443"/>
                <a:chExt cx="1093364" cy="1492250"/>
              </a:xfrm>
            </p:grpSpPr>
            <p:pic>
              <p:nvPicPr>
                <p:cNvPr id="8" name="Graphic 7" descr="Medicine with solid fill">
                  <a:extLst>
                    <a:ext uri="{FF2B5EF4-FFF2-40B4-BE49-F238E27FC236}">
                      <a16:creationId xmlns:a16="http://schemas.microsoft.com/office/drawing/2014/main" id="{57293987-F44D-A284-9A41-F75E3ABB5A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3787" y="2739443"/>
                  <a:ext cx="912405" cy="1492250"/>
                </a:xfrm>
                <a:prstGeom prst="rect">
                  <a:avLst/>
                </a:prstGeom>
              </p:spPr>
            </p:pic>
            <p:pic>
              <p:nvPicPr>
                <p:cNvPr id="11" name="Graphic 10">
                  <a:extLst>
                    <a:ext uri="{FF2B5EF4-FFF2-40B4-BE49-F238E27FC236}">
                      <a16:creationId xmlns:a16="http://schemas.microsoft.com/office/drawing/2014/main" id="{920F4C07-1CE1-4D79-2248-D28A28D89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2084" y="3338611"/>
                  <a:ext cx="295067" cy="293914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AF309-A5B5-CACC-DB76-CB5DDED09915}"/>
                </a:ext>
              </a:extLst>
            </p:cNvPr>
            <p:cNvSpPr txBox="1"/>
            <p:nvPr/>
          </p:nvSpPr>
          <p:spPr>
            <a:xfrm>
              <a:off x="5665576" y="5308031"/>
              <a:ext cx="2963633" cy="208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Controlled Release Melatonin</a:t>
              </a:r>
            </a:p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+ CBT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D13DEC-EE86-9A9E-B9F0-07A3B20AA9B0}"/>
              </a:ext>
            </a:extLst>
          </p:cNvPr>
          <p:cNvGrpSpPr/>
          <p:nvPr/>
        </p:nvGrpSpPr>
        <p:grpSpPr>
          <a:xfrm>
            <a:off x="6808856" y="764923"/>
            <a:ext cx="1924791" cy="2401172"/>
            <a:chOff x="4782469" y="1144904"/>
            <a:chExt cx="1924791" cy="2401172"/>
          </a:xfrm>
        </p:grpSpPr>
        <p:pic>
          <p:nvPicPr>
            <p:cNvPr id="4" name="Graphic 3" descr="Woman with kid with solid fill">
              <a:extLst>
                <a:ext uri="{FF2B5EF4-FFF2-40B4-BE49-F238E27FC236}">
                  <a16:creationId xmlns:a16="http://schemas.microsoft.com/office/drawing/2014/main" id="{F63931F1-B506-E975-0793-D2A2F2C1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44764" y="1144904"/>
              <a:ext cx="1600200" cy="15961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EDAAE9-ADFC-E6AE-03B8-3C44BFF8E09D}"/>
                </a:ext>
              </a:extLst>
            </p:cNvPr>
            <p:cNvSpPr txBox="1"/>
            <p:nvPr/>
          </p:nvSpPr>
          <p:spPr>
            <a:xfrm>
              <a:off x="4782469" y="2838190"/>
              <a:ext cx="19247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970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Parent Education</a:t>
              </a:r>
            </a:p>
          </p:txBody>
        </p:sp>
      </p:grpSp>
      <p:pic>
        <p:nvPicPr>
          <p:cNvPr id="15" name="Graphic 14" descr="Medicine with solid fill">
            <a:extLst>
              <a:ext uri="{FF2B5EF4-FFF2-40B4-BE49-F238E27FC236}">
                <a16:creationId xmlns:a16="http://schemas.microsoft.com/office/drawing/2014/main" id="{4C578906-F7DD-5C11-BC66-E87D8D220A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5963" y="763833"/>
            <a:ext cx="1596174" cy="1596174"/>
          </a:xfrm>
          <a:prstGeom prst="rect">
            <a:avLst/>
          </a:prstGeom>
        </p:spPr>
      </p:pic>
      <p:pic>
        <p:nvPicPr>
          <p:cNvPr id="16" name="Graphic 15" descr="Boardroom with solid fill">
            <a:extLst>
              <a:ext uri="{FF2B5EF4-FFF2-40B4-BE49-F238E27FC236}">
                <a16:creationId xmlns:a16="http://schemas.microsoft.com/office/drawing/2014/main" id="{F4A6F4B0-5D42-90F6-95C2-41077E2B8D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86332" y="750010"/>
            <a:ext cx="1600199" cy="1600200"/>
          </a:xfrm>
          <a:prstGeom prst="rect">
            <a:avLst/>
          </a:prstGeom>
        </p:spPr>
      </p:pic>
      <p:pic>
        <p:nvPicPr>
          <p:cNvPr id="17" name="Graphic 16" descr="Woman with kid with solid fill">
            <a:extLst>
              <a:ext uri="{FF2B5EF4-FFF2-40B4-BE49-F238E27FC236}">
                <a16:creationId xmlns:a16="http://schemas.microsoft.com/office/drawing/2014/main" id="{16068842-79DB-A090-11DF-D6F4D76F5A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0261" y="754033"/>
            <a:ext cx="1600200" cy="15961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859D-1753-33AF-F066-FB2DB5C7ABFD}"/>
              </a:ext>
            </a:extLst>
          </p:cNvPr>
          <p:cNvGrpSpPr/>
          <p:nvPr/>
        </p:nvGrpSpPr>
        <p:grpSpPr>
          <a:xfrm>
            <a:off x="4777971" y="770334"/>
            <a:ext cx="1960275" cy="1616529"/>
            <a:chOff x="6717480" y="1076589"/>
            <a:chExt cx="1960275" cy="1616529"/>
          </a:xfrm>
        </p:grpSpPr>
        <p:pic>
          <p:nvPicPr>
            <p:cNvPr id="18" name="Graphic 17" descr="Medicine with solid fill">
              <a:extLst>
                <a:ext uri="{FF2B5EF4-FFF2-40B4-BE49-F238E27FC236}">
                  <a16:creationId xmlns:a16="http://schemas.microsoft.com/office/drawing/2014/main" id="{54226CC7-85C5-CCE0-5900-854DC706F320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17480" y="1076589"/>
              <a:ext cx="860859" cy="1600201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E96097F-CE2A-B92A-8BB6-31B609EC4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7466006" y="1735429"/>
              <a:ext cx="278397" cy="315176"/>
            </a:xfrm>
            <a:prstGeom prst="rect">
              <a:avLst/>
            </a:prstGeom>
          </p:spPr>
        </p:pic>
        <p:pic>
          <p:nvPicPr>
            <p:cNvPr id="20" name="Graphic 19" descr="Boardroom with solid fill">
              <a:extLst>
                <a:ext uri="{FF2B5EF4-FFF2-40B4-BE49-F238E27FC236}">
                  <a16:creationId xmlns:a16="http://schemas.microsoft.com/office/drawing/2014/main" id="{B51764FB-D7B1-DEC0-AB54-00A4D27A0B91}"/>
                </a:ext>
              </a:extLst>
            </p:cNvPr>
            <p:cNvPicPr>
              <a:picLocks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815013" y="1092917"/>
              <a:ext cx="862742" cy="160020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F8D0DB-25B7-2906-A908-E82977947A04}"/>
              </a:ext>
            </a:extLst>
          </p:cNvPr>
          <p:cNvGrpSpPr/>
          <p:nvPr/>
        </p:nvGrpSpPr>
        <p:grpSpPr>
          <a:xfrm>
            <a:off x="1330788" y="2771745"/>
            <a:ext cx="4065608" cy="1800256"/>
            <a:chOff x="2537018" y="2726002"/>
            <a:chExt cx="4065608" cy="1800256"/>
          </a:xfrm>
        </p:grpSpPr>
        <p:pic>
          <p:nvPicPr>
            <p:cNvPr id="14" name="Graphic 13" descr="Bed with solid fill">
              <a:extLst>
                <a:ext uri="{FF2B5EF4-FFF2-40B4-BE49-F238E27FC236}">
                  <a16:creationId xmlns:a16="http://schemas.microsoft.com/office/drawing/2014/main" id="{440746F8-E014-B09C-AFFE-40E1E80E1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769722" y="2726002"/>
              <a:ext cx="1600200" cy="16002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5C937A-C325-B8FE-91C6-EEF181DE955C}"/>
                </a:ext>
              </a:extLst>
            </p:cNvPr>
            <p:cNvSpPr txBox="1"/>
            <p:nvPr/>
          </p:nvSpPr>
          <p:spPr>
            <a:xfrm>
              <a:off x="2537018" y="4126148"/>
              <a:ext cx="4065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Sound-to-Sleep Mattress Technology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08AE3F-AB7A-EC5D-73DA-B7C984D54551}"/>
              </a:ext>
            </a:extLst>
          </p:cNvPr>
          <p:cNvSpPr txBox="1"/>
          <p:nvPr/>
        </p:nvSpPr>
        <p:spPr>
          <a:xfrm>
            <a:off x="6236593" y="4713101"/>
            <a:ext cx="2524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Treatment Indicator: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Total sleep time less than developmentally appropriate + distress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or daytime symptoms</a:t>
            </a:r>
          </a:p>
        </p:txBody>
      </p:sp>
    </p:spTree>
    <p:extLst>
      <p:ext uri="{BB962C8B-B14F-4D97-AF65-F5344CB8AC3E}">
        <p14:creationId xmlns:p14="http://schemas.microsoft.com/office/powerpoint/2010/main" val="6436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62111-EA62-5E79-1C97-79F9EA219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9AA4C-B47B-025F-BA7F-992EAFCA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9" y="643467"/>
            <a:ext cx="3163330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dirty="0">
                <a:solidFill>
                  <a:srgbClr val="FFFFFF"/>
                </a:solidFill>
              </a:rPr>
              <a:t>Empirically Supported Interventions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5DF98A1-DF6C-76C3-8935-D078D7DC0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220472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0836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76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53FDF-4032-95A4-0F28-9C28AF4E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Safety Devices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AE6B13-45A3-FC9B-D757-6EEF6D77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5887" b="-2"/>
          <a:stretch/>
        </p:blipFill>
        <p:spPr bwMode="auto">
          <a:xfrm>
            <a:off x="241299" y="465718"/>
            <a:ext cx="3251711" cy="22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5E8E0-E313-BABB-4BC9-30D146F8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971" y="917725"/>
            <a:ext cx="2937837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Smart beds (i.e., Chubby  Beds)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Decrease risk of eloping, falls, and injuries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Reduce sensory input to promote a calming environment</a:t>
            </a:r>
          </a:p>
          <a:p>
            <a:pPr marL="128019" lvl="1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Door Alarms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Alert parents to elopement</a:t>
            </a:r>
          </a:p>
          <a:p>
            <a:pPr marL="128019" lvl="1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Gates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Decrease elopement risk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2C53EA6-829C-1CA0-E511-F16F0296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2711230"/>
            <a:ext cx="3247351" cy="18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or/Window Entry Alarm">
            <a:extLst>
              <a:ext uri="{FF2B5EF4-FFF2-40B4-BE49-F238E27FC236}">
                <a16:creationId xmlns:a16="http://schemas.microsoft.com/office/drawing/2014/main" id="{8142BE0B-C66A-DFB7-C9C2-0749EB1E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10" y="465718"/>
            <a:ext cx="2046379" cy="20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6&quot; Extra Tall Safety Gates, Pet Gates 29.5&quot; to 40.6&quot;/43.3&quot;/46&quot; Wide Baby Gates Dog Gate Tooca Color: White Size: 36&quot; H x 40.6&quot; W x 1.5&quot; D">
            <a:extLst>
              <a:ext uri="{FF2B5EF4-FFF2-40B4-BE49-F238E27FC236}">
                <a16:creationId xmlns:a16="http://schemas.microsoft.com/office/drawing/2014/main" id="{000341D1-630B-2835-9670-2617643C1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10" y="2525621"/>
            <a:ext cx="2046379" cy="20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6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1ADBA-5BCE-7610-842F-4E9B182CD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E47667-8CE3-466C-B745-9411E1CE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44D33-97EB-4277-B538-B458E3FD1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693" y="620720"/>
            <a:ext cx="5486799" cy="5593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2F20A-0294-8FCB-9DA5-CAD611C3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59" y="1105351"/>
            <a:ext cx="4815530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200" dirty="0">
                <a:solidFill>
                  <a:srgbClr val="FFFFFF"/>
                </a:solidFill>
              </a:rPr>
              <a:t>CBT Based Strategies for Improving sleep in </a:t>
            </a:r>
            <a:r>
              <a:rPr lang="en-US" sz="4200" dirty="0" err="1">
                <a:solidFill>
                  <a:srgbClr val="FFFFFF"/>
                </a:solidFill>
              </a:rPr>
              <a:t>asd</a:t>
            </a:r>
            <a:endParaRPr lang="en-US" sz="42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534F52-E710-4998-921B-6147812C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95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0A23D-BBDB-4BEA-8515-A7D0DF9B3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750" y="620720"/>
            <a:ext cx="2569118" cy="5593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DCF10-CA1E-8B59-6BAC-019C4758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ECEB1-8C7B-A345-F252-F0481036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Visual Schedules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0CE0AB-2F8D-7B37-B227-FD421C43FF37}"/>
              </a:ext>
            </a:extLst>
          </p:cNvPr>
          <p:cNvSpPr txBox="1"/>
          <p:nvPr/>
        </p:nvSpPr>
        <p:spPr>
          <a:xfrm>
            <a:off x="768096" y="2286000"/>
            <a:ext cx="2843784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Stimulating or difficult activities should occur earlier in the routine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Break down complex multi-step activities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Decrease anxiety about what will happen next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Should be kept in a location visible to child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FBFE8-8792-2E2A-EDAB-C7CC430C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981" y="1957248"/>
            <a:ext cx="4825807" cy="27265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5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750A0-3FFA-5A3A-A79C-A1FDAA5B3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9D91D-F770-6508-DA95-EDC3E1EF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Bedtime Checklist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43E69D-F302-4122-226E-A0EBC93C2D77}"/>
              </a:ext>
            </a:extLst>
          </p:cNvPr>
          <p:cNvSpPr txBox="1"/>
          <p:nvPr/>
        </p:nvSpPr>
        <p:spPr>
          <a:xfrm>
            <a:off x="768096" y="2286000"/>
            <a:ext cx="2843784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Stimulating or difficult activities should occur earlier in the routine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Break down complex multi-step activities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Decrease anxiety about what will happen next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Should be kept in a location visible to child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Child should be able to check items off independently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44B44-0355-DBCA-3770-915F5FAA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6" t="2232" r="2235" b="2523"/>
          <a:stretch/>
        </p:blipFill>
        <p:spPr>
          <a:xfrm>
            <a:off x="4672910" y="1408670"/>
            <a:ext cx="3899589" cy="40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BA4B97-A548-3D56-2F42-19862167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B0695-457A-4185-4215-0FA0628E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dirty="0">
                <a:solidFill>
                  <a:schemeClr val="tx1"/>
                </a:solidFill>
              </a:rPr>
              <a:t>Social Story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2EAAFAE-1F8A-D7FD-0A3F-7DAF443E946A}"/>
              </a:ext>
            </a:extLst>
          </p:cNvPr>
          <p:cNvSpPr txBox="1"/>
          <p:nvPr/>
        </p:nvSpPr>
        <p:spPr>
          <a:xfrm>
            <a:off x="768096" y="2286000"/>
            <a:ext cx="2843784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Developed with specific challenges and interests in mind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Helps communicate expectations and give the child a plan to manage challenging situations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Should be reviewed frequently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C07FD-8063-AAF7-4705-9E872F060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488"/>
          <a:stretch/>
        </p:blipFill>
        <p:spPr>
          <a:xfrm>
            <a:off x="4379976" y="401920"/>
            <a:ext cx="4441371" cy="60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51965-AFDA-27FB-1E4C-BCDF0A123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ABFE2-E920-6328-99C6-73AB9ADD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</a:rPr>
              <a:t>Bedtime Pass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FA9A61-AC34-C13D-5831-65E9C1A061BE}"/>
              </a:ext>
            </a:extLst>
          </p:cNvPr>
          <p:cNvSpPr txBox="1"/>
          <p:nvPr/>
        </p:nvSpPr>
        <p:spPr>
          <a:xfrm>
            <a:off x="768096" y="2286000"/>
            <a:ext cx="2843784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Given to child before bed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Can be exchanged for a nighttime visit to parents’ room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Can be exchanged for a reward in the morning if not used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/>
              <a:t>Child should be reminded of the pass before bed, a story can be used to help explain and remind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4B446-2464-F22A-AC24-A228AE2D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770" r="1418" b="-1"/>
          <a:stretch/>
        </p:blipFill>
        <p:spPr>
          <a:xfrm>
            <a:off x="4572000" y="640080"/>
            <a:ext cx="40919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3879F7-1245-DB1F-590E-9F797DBBA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762D-2E17-7E38-88B0-1B7D89E2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/>
              <a:t>Sleep Hygiene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06810-33E5-A073-94D2-E9F566B0BCC7}"/>
              </a:ext>
            </a:extLst>
          </p:cNvPr>
          <p:cNvSpPr txBox="1"/>
          <p:nvPr/>
        </p:nvSpPr>
        <p:spPr>
          <a:xfrm>
            <a:off x="768096" y="2286000"/>
            <a:ext cx="4550113" cy="402336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Ensure pajamas and bedding are comfortable and meet sensory needs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Consider </a:t>
            </a:r>
            <a:r>
              <a:rPr lang="en-US" dirty="0" err="1"/>
              <a:t>lycra</a:t>
            </a:r>
            <a:r>
              <a:rPr lang="en-US" dirty="0"/>
              <a:t> sheets (sensory compression sheets)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Consider weighted blankets per the American Academy of Neurology Treatment Recommendations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White noise may help minimize nighttime awakenings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Suggestions for relaxing activities before bed: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Massage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Music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Reading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Self-Rocking </a:t>
            </a:r>
          </a:p>
        </p:txBody>
      </p:sp>
      <p:pic>
        <p:nvPicPr>
          <p:cNvPr id="6" name="Picture 5" descr="A moon and stars in the night sky&#10;&#10;Description automatically generated">
            <a:extLst>
              <a:ext uri="{FF2B5EF4-FFF2-40B4-BE49-F238E27FC236}">
                <a16:creationId xmlns:a16="http://schemas.microsoft.com/office/drawing/2014/main" id="{A6A70A2D-D846-B10E-5963-D0A26D9DAD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180" r="14180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628650" y="767594"/>
            <a:ext cx="7886701" cy="78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marL="6350">
              <a:buSzPts val="4400"/>
            </a:pPr>
            <a:r>
              <a:rPr lang="en-US" sz="4800" dirty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Agenda</a:t>
            </a:r>
            <a:endParaRPr sz="4800" dirty="0">
              <a:solidFill>
                <a:srgbClr val="006FC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</p:txBody>
      </p:sp>
      <p:graphicFrame>
        <p:nvGraphicFramePr>
          <p:cNvPr id="200" name="Google Shape;200;p3"/>
          <p:cNvGraphicFramePr/>
          <p:nvPr>
            <p:extLst>
              <p:ext uri="{D42A27DB-BD31-4B8C-83A1-F6EECF244321}">
                <p14:modId xmlns:p14="http://schemas.microsoft.com/office/powerpoint/2010/main" val="1104759089"/>
              </p:ext>
            </p:extLst>
          </p:nvPr>
        </p:nvGraphicFramePr>
        <p:xfrm>
          <a:off x="628651" y="1726841"/>
          <a:ext cx="7886700" cy="299172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4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3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Time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34294" marB="3429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Topic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34294" marB="3429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Presenter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34294" marB="3429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7:30 – 7:35 AM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Welcome  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Liz Cantor, PhD</a:t>
                      </a:r>
                      <a:endParaRPr sz="18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7:35 – 8:00 AM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Didactic Session: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Sleep and Autism Spectrum Disorder</a:t>
                      </a: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Lindsay Stager, PhD</a:t>
                      </a: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8:00– 8:25 AM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Case Presentation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Blackstone Valley Pediatrics</a:t>
                      </a: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8:25-8:30 AM</a:t>
                      </a:r>
                      <a:endParaRPr sz="1800" b="0" i="0" u="none" strike="noStrike" cap="none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Wrap Up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39797295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9B32A3-1523-991E-C40C-2F81693A6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269428"/>
              </p:ext>
            </p:extLst>
          </p:nvPr>
        </p:nvGraphicFramePr>
        <p:xfrm>
          <a:off x="577850" y="1874767"/>
          <a:ext cx="7988300" cy="415864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988300">
                  <a:extLst>
                    <a:ext uri="{9D8B030D-6E8A-4147-A177-3AD203B41FA5}">
                      <a16:colId xmlns:a16="http://schemas.microsoft.com/office/drawing/2014/main" val="771955126"/>
                    </a:ext>
                  </a:extLst>
                </a:gridCol>
              </a:tblGrid>
              <a:tr h="2033167">
                <a:tc>
                  <a:txBody>
                    <a:bodyPr/>
                    <a:lstStyle/>
                    <a:p>
                      <a:pPr marL="579438" indent="-457200" algn="l" fontAlgn="b">
                        <a:tabLst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9438" indent="-457200" algn="l" fontAlgn="b">
                        <a:tabLst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Autism Speaks. (2017, March 6). Sleep. Accessed October 7, 2024. https://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www.autismspeaks.org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/sleep</a:t>
                      </a:r>
                    </a:p>
                    <a:p>
                      <a:pPr marL="579438" indent="-457200" algn="l" fontAlgn="b">
                        <a:tabLst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Veatch, O.J., Maxwell-Horn, A.C. &amp; Malow, B.A. Sleep in Autism Spectrum Disorders.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 Sleep Medicine Rep.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2015; 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131–140. doi:10.1007/s40675-015-0012-1</a:t>
                      </a:r>
                    </a:p>
                    <a:p>
                      <a:pPr marL="579438" indent="-457200" algn="l" fontAlgn="b">
                        <a:tabLst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Williams Buckley A,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Hirtz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Oskoui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M, et al. Practice guideline: Treatment for insomnia and disrupted sleep behavior in children and adolescents with autism spectrum disorder: Report of the Guideline Development, Dissemination, and Implementation Subcommittee of the American Academy of Neurology. 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Neurology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2020;94(9):392-404. doi:10.1212/WNL.0000000000009033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63" marR="6263" marT="6263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567858"/>
                  </a:ext>
                </a:extLst>
              </a:tr>
              <a:tr h="106058">
                <a:tc>
                  <a:txBody>
                    <a:bodyPr/>
                    <a:lstStyle/>
                    <a:p>
                      <a:pPr marL="0" indent="114300" algn="l" rtl="0" fontAlgn="ctr">
                        <a:tabLst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63" marR="6263" marT="6263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5444482"/>
                  </a:ext>
                </a:extLst>
              </a:tr>
              <a:tr h="106058">
                <a:tc>
                  <a:txBody>
                    <a:bodyPr/>
                    <a:lstStyle/>
                    <a:p>
                      <a:pPr marL="0" indent="114300" algn="l" rtl="0" fontAlgn="ctr">
                        <a:tabLst/>
                      </a:pPr>
                      <a:endParaRPr lang="en-US" sz="900" b="0" i="0" u="none" strike="noStrike" dirty="0">
                        <a:solidFill>
                          <a:srgbClr val="0563C1"/>
                        </a:solidFill>
                        <a:effectLst/>
                        <a:latin typeface="+mj-lt"/>
                      </a:endParaRPr>
                    </a:p>
                  </a:txBody>
                  <a:tcPr marL="6263" marR="6263" marT="6263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4986668"/>
                  </a:ext>
                </a:extLst>
              </a:tr>
              <a:tr h="106058">
                <a:tc>
                  <a:txBody>
                    <a:bodyPr/>
                    <a:lstStyle/>
                    <a:p>
                      <a:pPr marL="228600" indent="-114300" algn="l" rtl="0" fontAlgn="ctr">
                        <a:tabLst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63" marR="6263" marT="6263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780145"/>
                  </a:ext>
                </a:extLst>
              </a:tr>
              <a:tr h="106058">
                <a:tc>
                  <a:txBody>
                    <a:bodyPr/>
                    <a:lstStyle/>
                    <a:p>
                      <a:pPr marL="0" indent="114300" algn="l" rtl="0" fontAlgn="ctr">
                        <a:tabLst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63" marR="6263" marT="6263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791514"/>
                  </a:ext>
                </a:extLst>
              </a:tr>
              <a:tr h="106058">
                <a:tc>
                  <a:txBody>
                    <a:bodyPr/>
                    <a:lstStyle/>
                    <a:p>
                      <a:pPr marL="0" indent="114300" algn="l" rtl="0" fontAlgn="ctr">
                        <a:tabLst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63" marR="6263" marT="6263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718613"/>
                  </a:ext>
                </a:extLst>
              </a:tr>
              <a:tr h="106058">
                <a:tc>
                  <a:txBody>
                    <a:bodyPr/>
                    <a:lstStyle/>
                    <a:p>
                      <a:pPr marL="0" indent="114300" algn="l" rtl="0" fontAlgn="ctr">
                        <a:tabLst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63" marR="6263" marT="6263" marB="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562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671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555657" y="666531"/>
            <a:ext cx="7886701" cy="10490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SzPct val="99977"/>
            </a:pPr>
            <a:r>
              <a:rPr lang="en-US" sz="4800" dirty="0">
                <a:solidFill>
                  <a:srgbClr val="006FC0"/>
                </a:solidFill>
                <a:latin typeface="Tahoma"/>
                <a:ea typeface="Tahoma"/>
                <a:cs typeface="Tahoma"/>
              </a:rPr>
              <a:t>CME Credits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(Pending credit for MDs, PAs, Rx, RNs, NPs, PsyD, PhD)</a:t>
            </a:r>
            <a:endParaRPr sz="3600" dirty="0"/>
          </a:p>
        </p:txBody>
      </p:sp>
      <p:sp>
        <p:nvSpPr>
          <p:cNvPr id="320" name="Google Shape;320;p19"/>
          <p:cNvSpPr txBox="1"/>
          <p:nvPr/>
        </p:nvSpPr>
        <p:spPr>
          <a:xfrm>
            <a:off x="454780" y="2074171"/>
            <a:ext cx="7138897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defTabSz="6858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CME Credits – Please request session credits when filling out the evaluation at the end of the meeting.</a:t>
            </a:r>
            <a:b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17" indent="-342917" defTabSz="68580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Evaluation/Credit Request Form: </a:t>
            </a:r>
          </a:p>
          <a:p>
            <a:pPr defTabSz="685800">
              <a:buClr>
                <a:srgbClr val="000000"/>
              </a:buClr>
              <a:buSzPts val="2400"/>
            </a:pP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b="1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https://www.surveymonkey.com/r/echosleep</a:t>
            </a:r>
            <a:r>
              <a:rPr lang="en-US" b="1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1050" b="1" kern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454780" y="4752119"/>
            <a:ext cx="8377493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1A191A"/>
              </a:buClr>
              <a:buSzPts val="1600"/>
            </a:pPr>
            <a:r>
              <a:rPr lang="en-US" sz="1200" i="1" kern="0" dirty="0">
                <a:solidFill>
                  <a:srgbClr val="1A191A"/>
                </a:solidFill>
                <a:latin typeface="+mj-lt"/>
                <a:ea typeface="Arial"/>
                <a:cs typeface="Calibri" panose="020F0502020204030204" pitchFamily="34" charset="0"/>
                <a:sym typeface="Arial"/>
              </a:rPr>
              <a:t>The AAFP has reviewed ‘Advancing Community-Oriented Comprehensive Primary Care Through Improved Care Delivery Design and Community Health,’ and AAFP credit is pending. Term of approval is from 04/19/2024 – 04/19/2025. Physicians should claim only the credit commensurate with the extent of their participation in the activity. </a:t>
            </a:r>
            <a:endParaRPr sz="16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defTabSz="685800">
              <a:buClr>
                <a:srgbClr val="1A191A"/>
              </a:buClr>
              <a:buSzPts val="1600"/>
            </a:pPr>
            <a:r>
              <a:rPr lang="en-US" sz="1200" i="1" kern="0" dirty="0">
                <a:solidFill>
                  <a:srgbClr val="1A191A"/>
                </a:solidFill>
                <a:latin typeface="+mj-lt"/>
                <a:cs typeface="Arial"/>
                <a:sym typeface="Arial"/>
              </a:rPr>
              <a:t>NPs and RNs can also receive credit through AAFP’s partnership with the American Nurses Credentialing Center (ANCC) and the American Academy of Nurse Practitioners Certification Board (AANPCB).</a:t>
            </a:r>
            <a:endParaRPr sz="1200" kern="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9" descr="page2image1772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66" y="203433"/>
            <a:ext cx="682783" cy="3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AE5D5-F51C-426A-86DA-6221F44D7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281" y="2556699"/>
            <a:ext cx="1914792" cy="1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4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8B57CB-3F77-A047-290C-7D0B4811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657350"/>
            <a:ext cx="5915026" cy="590066"/>
          </a:xfrm>
        </p:spPr>
        <p:txBody>
          <a:bodyPr anchor="ctr">
            <a:normAutofit/>
          </a:bodyPr>
          <a:lstStyle/>
          <a:p>
            <a:r>
              <a:rPr lang="en-US" sz="3375" dirty="0"/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7053D-F024-AC19-A608-A56D05AAAB8D}"/>
              </a:ext>
            </a:extLst>
          </p:cNvPr>
          <p:cNvSpPr txBox="1"/>
          <p:nvPr/>
        </p:nvSpPr>
        <p:spPr>
          <a:xfrm>
            <a:off x="1200150" y="2731699"/>
            <a:ext cx="657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2800" b="1" dirty="0">
                <a:solidFill>
                  <a:srgbClr val="3A3838">
                    <a:lumMod val="50000"/>
                  </a:srgbClr>
                </a:solidFill>
                <a:latin typeface="+mj-lt"/>
              </a:rPr>
              <a:t>Next Meeting:</a:t>
            </a:r>
            <a:r>
              <a:rPr lang="en-US" sz="2800" dirty="0">
                <a:solidFill>
                  <a:srgbClr val="3A3838">
                    <a:lumMod val="50000"/>
                  </a:srgbClr>
                </a:solidFill>
                <a:latin typeface="+mj-lt"/>
              </a:rPr>
              <a:t> Elementary School ages 6-10</a:t>
            </a:r>
          </a:p>
          <a:p>
            <a:pPr defTabSz="514350">
              <a:defRPr/>
            </a:pPr>
            <a:r>
              <a:rPr lang="en-US" sz="2400" dirty="0">
                <a:solidFill>
                  <a:srgbClr val="3A3838">
                    <a:lumMod val="50000"/>
                  </a:srgbClr>
                </a:solidFill>
                <a:latin typeface="+mj-lt"/>
              </a:rPr>
              <a:t>Thursday , November 21</a:t>
            </a:r>
            <a:r>
              <a:rPr lang="en-US" sz="2400" baseline="30000" dirty="0">
                <a:solidFill>
                  <a:srgbClr val="3A3838">
                    <a:lumMod val="50000"/>
                  </a:srgbClr>
                </a:solidFill>
                <a:latin typeface="+mj-lt"/>
              </a:rPr>
              <a:t>st</a:t>
            </a:r>
            <a:r>
              <a:rPr lang="en-US" sz="2400" dirty="0">
                <a:solidFill>
                  <a:srgbClr val="3A3838">
                    <a:lumMod val="50000"/>
                  </a:srgbClr>
                </a:solidFill>
                <a:latin typeface="+mj-lt"/>
              </a:rPr>
              <a:t>, 2024 - 7:30 – 8:30 AM</a:t>
            </a:r>
          </a:p>
          <a:p>
            <a:pPr defTabSz="514350">
              <a:defRPr/>
            </a:pPr>
            <a:endParaRPr lang="en-US" sz="1400" dirty="0">
              <a:solidFill>
                <a:srgbClr val="3A3838">
                  <a:lumMod val="50000"/>
                </a:srgb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defTabSz="514350">
              <a:defRPr/>
            </a:pPr>
            <a:r>
              <a:rPr lang="en-US" sz="1400" dirty="0">
                <a:solidFill>
                  <a:srgbClr val="3A3838">
                    <a:lumMod val="50000"/>
                  </a:srgbClr>
                </a:solidFill>
                <a:latin typeface="+mj-lt"/>
                <a:ea typeface="Calibri"/>
                <a:cs typeface="Calibri"/>
                <a:sym typeface="Calibri"/>
              </a:rPr>
              <a:t>Evaluation/Credit Request Form: </a:t>
            </a:r>
            <a:r>
              <a:rPr lang="en-US" sz="1400" dirty="0">
                <a:latin typeface="+mj-lt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https://www.surveymonkey.com/r/echosleep</a:t>
            </a:r>
            <a:r>
              <a:rPr lang="en-US" sz="1400" dirty="0">
                <a:latin typeface="+mj-lt"/>
                <a:ea typeface="Calibri"/>
                <a:cs typeface="Calibri"/>
                <a:sym typeface="Calibri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61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3">
            <a:extLst>
              <a:ext uri="{FF2B5EF4-FFF2-40B4-BE49-F238E27FC236}">
                <a16:creationId xmlns:a16="http://schemas.microsoft.com/office/drawing/2014/main" id="{AF2B6554-7FFA-470E-CA36-6F7FC5C676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396" y="761493"/>
            <a:ext cx="5915026" cy="5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4763">
              <a:buSzPts val="4400"/>
            </a:pPr>
            <a:r>
              <a:rPr lang="en-US" sz="4800" dirty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Announcement</a:t>
            </a:r>
            <a:endParaRPr sz="4800" dirty="0">
              <a:solidFill>
                <a:srgbClr val="006FC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AD2FB-C2EC-2748-2793-C882E14A6189}"/>
              </a:ext>
            </a:extLst>
          </p:cNvPr>
          <p:cNvSpPr txBox="1"/>
          <p:nvPr/>
        </p:nvSpPr>
        <p:spPr>
          <a:xfrm>
            <a:off x="706170" y="2170963"/>
            <a:ext cx="7731659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200" dirty="0">
                <a:solidFill>
                  <a:srgbClr val="3A3838"/>
                </a:solidFill>
                <a:latin typeface="Calibri" panose="020F0502020204030204"/>
              </a:rPr>
              <a:t>Thursday </a:t>
            </a:r>
            <a:r>
              <a:rPr lang="en-US" sz="3200" b="1" dirty="0">
                <a:solidFill>
                  <a:srgbClr val="3A3838"/>
                </a:solidFill>
                <a:latin typeface="Calibri" panose="020F0502020204030204"/>
              </a:rPr>
              <a:t>December 19</a:t>
            </a:r>
            <a:r>
              <a:rPr lang="en-US" sz="3200" b="1" baseline="30000" dirty="0">
                <a:solidFill>
                  <a:srgbClr val="3A3838"/>
                </a:solidFill>
                <a:latin typeface="Calibri" panose="020F0502020204030204"/>
              </a:rPr>
              <a:t>th</a:t>
            </a:r>
            <a:r>
              <a:rPr lang="en-US" sz="3200" dirty="0">
                <a:solidFill>
                  <a:srgbClr val="3A3838"/>
                </a:solidFill>
                <a:latin typeface="Calibri" panose="020F0502020204030204"/>
              </a:rPr>
              <a:t> Session 8 </a:t>
            </a:r>
            <a:r>
              <a:rPr lang="en-US" sz="3200" b="1" u="sng" dirty="0">
                <a:solidFill>
                  <a:srgbClr val="3A3838"/>
                </a:solidFill>
                <a:latin typeface="Calibri" panose="020F0502020204030204"/>
              </a:rPr>
              <a:t>extended</a:t>
            </a:r>
            <a:r>
              <a:rPr lang="en-US" sz="3200" dirty="0">
                <a:solidFill>
                  <a:srgbClr val="3A3838"/>
                </a:solidFill>
                <a:latin typeface="Calibri" panose="020F0502020204030204"/>
              </a:rPr>
              <a:t> to 90mins 7:30-</a:t>
            </a:r>
            <a:r>
              <a:rPr lang="en-US" sz="3200" b="1" dirty="0">
                <a:solidFill>
                  <a:srgbClr val="3A3838"/>
                </a:solidFill>
                <a:latin typeface="Calibri" panose="020F0502020204030204"/>
              </a:rPr>
              <a:t>9:00 AM</a:t>
            </a:r>
          </a:p>
          <a:p>
            <a:pPr defTabSz="685800">
              <a:defRPr/>
            </a:pPr>
            <a:endParaRPr lang="en-US" sz="2400" b="1" dirty="0">
              <a:solidFill>
                <a:srgbClr val="3A3838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2100" b="1" dirty="0">
                <a:solidFill>
                  <a:srgbClr val="3A3838"/>
                </a:solidFill>
                <a:latin typeface="+mj-lt"/>
              </a:rPr>
              <a:t>Agenda: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Middle School (ages 11-13)</a:t>
            </a:r>
            <a:endParaRPr lang="en-US" sz="1350" b="1" dirty="0"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Case presentation: </a:t>
            </a:r>
            <a:r>
              <a:rPr lang="en-US" sz="135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Waterman Pediatrics</a:t>
            </a:r>
            <a:endParaRPr lang="en-US" sz="1350" dirty="0"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1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PDSA Review from Practices </a:t>
            </a:r>
            <a:endParaRPr lang="en-US" sz="1350" b="1" dirty="0"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685800">
              <a:defRPr/>
            </a:pPr>
            <a:endParaRPr lang="en-US" sz="2400" b="1" dirty="0">
              <a:solidFill>
                <a:srgbClr val="3A3838"/>
              </a:solidFill>
              <a:latin typeface="Calibri" panose="020F0502020204030204"/>
            </a:endParaRPr>
          </a:p>
        </p:txBody>
      </p:sp>
      <p:pic>
        <p:nvPicPr>
          <p:cNvPr id="9" name="Graphic 8" descr="Bell outline">
            <a:extLst>
              <a:ext uri="{FF2B5EF4-FFF2-40B4-BE49-F238E27FC236}">
                <a16:creationId xmlns:a16="http://schemas.microsoft.com/office/drawing/2014/main" id="{5945F9D5-91B4-12F7-D5AF-C89275F69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6967" y="761493"/>
            <a:ext cx="590066" cy="5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7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3001" y="160641"/>
            <a:ext cx="7916356" cy="4312508"/>
          </a:xfrm>
        </p:spPr>
        <p:txBody>
          <a:bodyPr>
            <a:noAutofit/>
          </a:bodyPr>
          <a:lstStyle/>
          <a:p>
            <a:pPr algn="l"/>
            <a:r>
              <a:rPr lang="en-US" sz="5400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and Autism Spectrum Disorder</a:t>
            </a:r>
            <a:br>
              <a:rPr lang="en-US" sz="5400" cap="non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cap="none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3001" y="3470637"/>
            <a:ext cx="8480999" cy="8198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Lindsay Stager, PhD</a:t>
            </a:r>
            <a:endParaRPr lang="en-US" sz="20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EF1B95-5412-AB65-0DBC-61D9E79A4A64}"/>
              </a:ext>
            </a:extLst>
          </p:cNvPr>
          <p:cNvCxnSpPr>
            <a:cxnSpLocks/>
          </p:cNvCxnSpPr>
          <p:nvPr/>
        </p:nvCxnSpPr>
        <p:spPr>
          <a:xfrm>
            <a:off x="0" y="670971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C6CE4AF-6F29-A7AF-64C9-E0730739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01" y="4895020"/>
            <a:ext cx="3548781" cy="14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4216A-95AE-1790-6EE7-F6042C13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5EFFA8-75FB-2D88-D64F-F8C518D2D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583885"/>
              </p:ext>
            </p:extLst>
          </p:nvPr>
        </p:nvGraphicFramePr>
        <p:xfrm>
          <a:off x="3930370" y="968375"/>
          <a:ext cx="4731029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36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1E7C082-5B81-400A-A1DE-7CA9F26ED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D54232-CDE1-4B53-B430-AB82206F6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7E47667-8CE3-466C-B745-9411E1CE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F44D33-97EB-4277-B538-B458E3FD1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693" y="620720"/>
            <a:ext cx="5486799" cy="5593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F7C63-EB5B-B8ED-9E7F-6189F896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59" y="1105351"/>
            <a:ext cx="4815530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200" dirty="0">
                <a:solidFill>
                  <a:srgbClr val="FFFFFF"/>
                </a:solidFill>
              </a:rPr>
              <a:t>What is Autism Spectrum Disorder (ASD)?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534F52-E710-4998-921B-6147812C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95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9D0A23D-BBDB-4BEA-8515-A7D0DF9B3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750" y="620720"/>
            <a:ext cx="2569118" cy="5593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6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695245-44E3-4A14-900A-D0603664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4A4CE-631B-D463-451D-0B5FF86D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dirty="0">
                <a:solidFill>
                  <a:srgbClr val="FFFFFF"/>
                </a:solidFill>
              </a:rPr>
              <a:t>Two Primary Features of ASD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9BEC9C-DE1D-B77D-D8E4-780C29820F70}"/>
              </a:ext>
            </a:extLst>
          </p:cNvPr>
          <p:cNvGrpSpPr/>
          <p:nvPr/>
        </p:nvGrpSpPr>
        <p:grpSpPr>
          <a:xfrm>
            <a:off x="4190324" y="3487257"/>
            <a:ext cx="4231481" cy="2386800"/>
            <a:chOff x="0" y="2503825"/>
            <a:chExt cx="4231481" cy="23868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19DD942-B8FE-D425-169D-8808F47F1D1D}"/>
                </a:ext>
              </a:extLst>
            </p:cNvPr>
            <p:cNvSpPr/>
            <p:nvPr/>
          </p:nvSpPr>
          <p:spPr>
            <a:xfrm>
              <a:off x="0" y="2503825"/>
              <a:ext cx="4231481" cy="238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625516"/>
                <a:satOff val="-24796"/>
                <a:lumOff val="-3334"/>
                <a:alphaOff val="0"/>
              </a:schemeClr>
            </a:fillRef>
            <a:effectRef idx="0">
              <a:schemeClr val="accent3">
                <a:hueOff val="4625516"/>
                <a:satOff val="-24796"/>
                <a:lumOff val="-333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84C01186-2005-80EC-FB04-9CE40B696B55}"/>
                </a:ext>
              </a:extLst>
            </p:cNvPr>
            <p:cNvSpPr txBox="1"/>
            <p:nvPr/>
          </p:nvSpPr>
          <p:spPr>
            <a:xfrm>
              <a:off x="116514" y="2620339"/>
              <a:ext cx="3998453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/>
                <a:t>Restricted, Repetitive Patterns of Behavior, Interests, or Activities</a:t>
              </a:r>
              <a:endParaRPr lang="en-US" sz="3000" kern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B7E2EA-9591-4548-B3F4-1BA973F98FE7}"/>
              </a:ext>
            </a:extLst>
          </p:cNvPr>
          <p:cNvGrpSpPr/>
          <p:nvPr/>
        </p:nvGrpSpPr>
        <p:grpSpPr>
          <a:xfrm>
            <a:off x="4190324" y="983943"/>
            <a:ext cx="4231481" cy="2386800"/>
            <a:chOff x="0" y="30624"/>
            <a:chExt cx="4231481" cy="23868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1C130D7-A2F5-3BAD-0CEE-46A0C6877D33}"/>
                </a:ext>
              </a:extLst>
            </p:cNvPr>
            <p:cNvSpPr/>
            <p:nvPr/>
          </p:nvSpPr>
          <p:spPr>
            <a:xfrm>
              <a:off x="0" y="30624"/>
              <a:ext cx="4231481" cy="238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1FFBD3C0-153F-2568-F17E-71A888F517BE}"/>
                </a:ext>
              </a:extLst>
            </p:cNvPr>
            <p:cNvSpPr txBox="1"/>
            <p:nvPr/>
          </p:nvSpPr>
          <p:spPr>
            <a:xfrm>
              <a:off x="116514" y="147138"/>
              <a:ext cx="3998453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i="0" kern="1200" dirty="0"/>
                <a:t>Persistent Deficits in Social Communication and Social Interaction Across Multiple Contexts</a:t>
              </a:r>
              <a:endParaRPr lang="en-US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05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4C39CE-1BA3-EE6A-A633-0547CF60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cap="none" dirty="0">
                <a:solidFill>
                  <a:srgbClr val="272F37"/>
                </a:solidFill>
                <a:effectLst/>
                <a:latin typeface="open-sans"/>
              </a:rPr>
              <a:t>Persistent Deficits in Social Communication and Social Interaction Across Multiple Contexts</a:t>
            </a:r>
            <a:endParaRPr lang="en-US" cap="none" dirty="0"/>
          </a:p>
        </p:txBody>
      </p:sp>
      <p:pic>
        <p:nvPicPr>
          <p:cNvPr id="1026" name="Picture 2" descr="Concept Drawing of Autism Awareness">
            <a:extLst>
              <a:ext uri="{FF2B5EF4-FFF2-40B4-BE49-F238E27FC236}">
                <a16:creationId xmlns:a16="http://schemas.microsoft.com/office/drawing/2014/main" id="{12239322-EF1E-944F-B7B9-8AA4141EB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16161" r="12828" b="17172"/>
          <a:stretch/>
        </p:blipFill>
        <p:spPr bwMode="auto">
          <a:xfrm>
            <a:off x="768095" y="2498473"/>
            <a:ext cx="4552039" cy="37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2884C4-24FC-4013-6BAE-163A16429CB6}"/>
              </a:ext>
            </a:extLst>
          </p:cNvPr>
          <p:cNvSpPr/>
          <p:nvPr/>
        </p:nvSpPr>
        <p:spPr>
          <a:xfrm>
            <a:off x="6487839" y="2379663"/>
            <a:ext cx="2334885" cy="1111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272F37"/>
                </a:solidFill>
                <a:effectLst/>
                <a:latin typeface="open-sans"/>
              </a:rPr>
              <a:t>Deficits in social-emotional reciprocity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99491-2B8E-622E-71D0-F1091920D52C}"/>
              </a:ext>
            </a:extLst>
          </p:cNvPr>
          <p:cNvSpPr/>
          <p:nvPr/>
        </p:nvSpPr>
        <p:spPr>
          <a:xfrm>
            <a:off x="6487839" y="3721049"/>
            <a:ext cx="2334885" cy="1111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272F37"/>
                </a:solidFill>
                <a:effectLst/>
                <a:latin typeface="open-sans"/>
              </a:rPr>
              <a:t>Deficits in nonverbal communication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FA0CF-5A2F-83EE-FF9E-D482261FFED3}"/>
              </a:ext>
            </a:extLst>
          </p:cNvPr>
          <p:cNvSpPr/>
          <p:nvPr/>
        </p:nvSpPr>
        <p:spPr>
          <a:xfrm>
            <a:off x="6487838" y="5077575"/>
            <a:ext cx="2334885" cy="1111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rgbClr val="272F37"/>
                </a:solidFill>
                <a:effectLst/>
                <a:latin typeface="open-sans"/>
              </a:rPr>
              <a:t>Difficulty developing and maintaining social relationships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80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1_CTC-RI">
  <a:themeElements>
    <a:clrScheme name="Custom 38">
      <a:dk1>
        <a:srgbClr val="0070C0"/>
      </a:dk1>
      <a:lt1>
        <a:sysClr val="window" lastClr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FFFF00"/>
      </a:hlink>
      <a:folHlink>
        <a:srgbClr val="85C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C78259A-F8B1-40D7-AB9E-19E8C3A4E80B}" vid="{73BB5B4D-E882-4284-80BE-91E727901D9B}"/>
    </a:ext>
  </a:extLst>
</a:theme>
</file>

<file path=ppt/theme/theme3.xml><?xml version="1.0" encoding="utf-8"?>
<a:theme xmlns:a="http://schemas.openxmlformats.org/drawingml/2006/main" name="CTC-RI">
  <a:themeElements>
    <a:clrScheme name="Custom 53">
      <a:dk1>
        <a:srgbClr val="0070C0"/>
      </a:dk1>
      <a:lt1>
        <a:srgbClr val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FFC000"/>
      </a:hlink>
      <a:folHlink>
        <a:srgbClr val="85C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34421</TotalTime>
  <Words>1211</Words>
  <Application>Microsoft Office PowerPoint</Application>
  <PresentationFormat>On-screen Show (4:3)</PresentationFormat>
  <Paragraphs>196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Al Nile</vt:lpstr>
      <vt:lpstr>Arial</vt:lpstr>
      <vt:lpstr>Calibri</vt:lpstr>
      <vt:lpstr>open-sans</vt:lpstr>
      <vt:lpstr>Tahoma</vt:lpstr>
      <vt:lpstr>Times New Roman</vt:lpstr>
      <vt:lpstr>Tw Cen MT</vt:lpstr>
      <vt:lpstr>Tw Cen MT Condensed</vt:lpstr>
      <vt:lpstr>Wingdings</vt:lpstr>
      <vt:lpstr>Wingdings 3</vt:lpstr>
      <vt:lpstr>Integral</vt:lpstr>
      <vt:lpstr>1_CTC-RI</vt:lpstr>
      <vt:lpstr>CTC-RI</vt:lpstr>
      <vt:lpstr>Pediatric Sleep ECHO®  Session 6: sleep and autism spectrum disorder   </vt:lpstr>
      <vt:lpstr>Welcome</vt:lpstr>
      <vt:lpstr>Agenda</vt:lpstr>
      <vt:lpstr>Announcement</vt:lpstr>
      <vt:lpstr>Sleep and Autism Spectrum Disorder </vt:lpstr>
      <vt:lpstr>Objectives</vt:lpstr>
      <vt:lpstr>What is Autism Spectrum Disorder (ASD)?</vt:lpstr>
      <vt:lpstr>Two Primary Features of ASD</vt:lpstr>
      <vt:lpstr>Persistent Deficits in Social Communication and Social Interaction Across Multiple Contexts</vt:lpstr>
      <vt:lpstr>Restricted, Repetitive Patterns of Behavior, Interests, or Activities</vt:lpstr>
      <vt:lpstr>Sleep and ASD</vt:lpstr>
      <vt:lpstr>Sleep and ASD</vt:lpstr>
      <vt:lpstr>Empirically Supported Interventions</vt:lpstr>
      <vt:lpstr>American Academy of Neurology Treatment Recommendations</vt:lpstr>
      <vt:lpstr>American Academy of Neurology Treatment Recommendations</vt:lpstr>
      <vt:lpstr>American Academy of Neurology Treatment Recommendations</vt:lpstr>
      <vt:lpstr>Bedtime Resistance</vt:lpstr>
      <vt:lpstr>Sleep Onset Latency (SOL)</vt:lpstr>
      <vt:lpstr>Sleep Efficiency (SE)</vt:lpstr>
      <vt:lpstr>Nighttime Awakenings</vt:lpstr>
      <vt:lpstr>Total Sleep Time</vt:lpstr>
      <vt:lpstr>Empirically Supported Interventions</vt:lpstr>
      <vt:lpstr>Safety Devices</vt:lpstr>
      <vt:lpstr>CBT Based Strategies for Improving sleep in asd</vt:lpstr>
      <vt:lpstr>Visual Schedules</vt:lpstr>
      <vt:lpstr>Bedtime Checklist</vt:lpstr>
      <vt:lpstr>Social Story</vt:lpstr>
      <vt:lpstr>Bedtime Pass</vt:lpstr>
      <vt:lpstr>Sleep Hygiene Considerations</vt:lpstr>
      <vt:lpstr>References</vt:lpstr>
      <vt:lpstr>CME Credits  (Pending credit for MDs, PAs, Rx, RNs, NPs, PsyD, PhD)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Stager</dc:creator>
  <cp:lastModifiedBy>Phos Ivestei</cp:lastModifiedBy>
  <cp:revision>243</cp:revision>
  <dcterms:created xsi:type="dcterms:W3CDTF">2020-05-18T15:16:08Z</dcterms:created>
  <dcterms:modified xsi:type="dcterms:W3CDTF">2024-10-21T18:01:40Z</dcterms:modified>
</cp:coreProperties>
</file>