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2" r:id="rId1"/>
    <p:sldMasterId id="2147484595" r:id="rId2"/>
    <p:sldMasterId id="2147484606" r:id="rId3"/>
  </p:sldMasterIdLst>
  <p:notesMasterIdLst>
    <p:notesMasterId r:id="rId32"/>
  </p:notesMasterIdLst>
  <p:sldIdLst>
    <p:sldId id="378" r:id="rId4"/>
    <p:sldId id="379" r:id="rId5"/>
    <p:sldId id="380" r:id="rId6"/>
    <p:sldId id="1041" r:id="rId7"/>
    <p:sldId id="256" r:id="rId8"/>
    <p:sldId id="334" r:id="rId9"/>
    <p:sldId id="369" r:id="rId10"/>
    <p:sldId id="364" r:id="rId11"/>
    <p:sldId id="372" r:id="rId12"/>
    <p:sldId id="370" r:id="rId13"/>
    <p:sldId id="368" r:id="rId14"/>
    <p:sldId id="371" r:id="rId15"/>
    <p:sldId id="257" r:id="rId16"/>
    <p:sldId id="362" r:id="rId17"/>
    <p:sldId id="361" r:id="rId18"/>
    <p:sldId id="373" r:id="rId19"/>
    <p:sldId id="363" r:id="rId20"/>
    <p:sldId id="374" r:id="rId21"/>
    <p:sldId id="360" r:id="rId22"/>
    <p:sldId id="365" r:id="rId23"/>
    <p:sldId id="375" r:id="rId24"/>
    <p:sldId id="376" r:id="rId25"/>
    <p:sldId id="377" r:id="rId26"/>
    <p:sldId id="366" r:id="rId27"/>
    <p:sldId id="367" r:id="rId28"/>
    <p:sldId id="317" r:id="rId29"/>
    <p:sldId id="1044" r:id="rId30"/>
    <p:sldId id="1045" r:id="rId31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bian, Aaron (Campus)" initials="FA(" lastIdx="20" clrIdx="0"/>
  <p:cmAuthor id="2" name="Stager, Lindsay M (Campus)" initials="SLM(" lastIdx="3" clrIdx="1">
    <p:extLst>
      <p:ext uri="{19B8F6BF-5375-455C-9EA6-DF929625EA0E}">
        <p15:presenceInfo xmlns:p15="http://schemas.microsoft.com/office/powerpoint/2012/main" userId="S::lmstager@uab.edu::55794f02-5dd0-4ebe-9183-7b94f7081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B52"/>
    <a:srgbClr val="FAFAFA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2745"/>
  </p:normalViewPr>
  <p:slideViewPr>
    <p:cSldViewPr snapToGrid="0" snapToObjects="1">
      <p:cViewPr varScale="1">
        <p:scale>
          <a:sx n="91" d="100"/>
          <a:sy n="91" d="100"/>
        </p:scale>
        <p:origin x="17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09E8-20F9-5D48-BD23-FC4B29AB12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B7FBB-6D85-BD41-A498-E452F673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95613" y="862013"/>
            <a:ext cx="3103562" cy="232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909431" y="3318448"/>
            <a:ext cx="7275443" cy="271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5151335" y="6549505"/>
            <a:ext cx="3940865" cy="34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A8367-B032-3AEE-7C0F-35DA2ECC0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A8EA9-BA01-582D-8A42-780B19AE6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78104-99C8-7F3E-12FB-32000636D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Findings may be confounded by different ADHD subtypes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Subjective and objective reports do not always align in kids – may relate to parental hypervigilance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7C4FA-3B4B-0647-E06E-464620182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A24C7-6E27-10D0-7C24-57721E85D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21569-A4A4-A282-74A6-CC40826BA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82EEC-01EB-E196-B613-60C33C747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F5986-6EE2-A33A-0CA4-7EBBC324C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64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F920D-D1C6-91B5-0012-22ED6475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C8F43-4C7D-C50B-8A32-A023A4267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4DA98-5CD6-134E-5BFA-F0501404C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9089E-C0AA-87E6-D36A-3AED9349B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2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F654-1998-BE47-9AAB-DC5694F20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17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95613" y="862013"/>
            <a:ext cx="3103562" cy="232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909431" y="3318448"/>
            <a:ext cx="7275443" cy="271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:notes"/>
          <p:cNvSpPr txBox="1">
            <a:spLocks noGrp="1"/>
          </p:cNvSpPr>
          <p:nvPr>
            <p:ph type="sldNum" idx="12"/>
          </p:nvPr>
        </p:nvSpPr>
        <p:spPr>
          <a:xfrm>
            <a:off x="5151335" y="6549505"/>
            <a:ext cx="3940865" cy="34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6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50AB2-68A4-8E2E-3DFD-62765F7C3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43453-8344-340A-DA38-16E7CDC02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EE890-ED53-25AC-1369-3DFA13E01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53A90-6660-E57F-365C-B2E059F24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8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8255-FB61-D96A-7EC1-A46B9A60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FC5A61-546F-1878-73F9-FB7636B3A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B10C7-A778-BD2F-CE68-C9568D9C4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2BA17-CE41-5320-B241-C2F67246E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Symptoms of </a:t>
            </a:r>
            <a:r>
              <a:rPr lang="en-US" dirty="0" err="1"/>
              <a:t>osa</a:t>
            </a:r>
            <a:r>
              <a:rPr lang="en-US" dirty="0"/>
              <a:t> and RLS when to refer objectives 11/8 and slides 11/14</a:t>
            </a:r>
          </a:p>
          <a:p>
            <a:endParaRPr lang="en-US" dirty="0"/>
          </a:p>
          <a:p>
            <a:r>
              <a:rPr lang="en-US" dirty="0"/>
              <a:t>School age girls share a room, sleep problems 6 &amp;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7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B006F-E325-0E66-8371-A9BF12424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BED6B-9282-0E9A-6748-32252C019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E7ACF-6A30-960F-725A-5F8CD9735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251FC-11C8-9B13-3F4F-0A52E6794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8D91A-A2EE-4B54-B3C6-F6C67903BA9C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675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4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1_Title Onl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7876" y="161206"/>
            <a:ext cx="1783862" cy="6231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4"/>
          <p:cNvSpPr/>
          <p:nvPr/>
        </p:nvSpPr>
        <p:spPr>
          <a:xfrm>
            <a:off x="-1" y="3"/>
            <a:ext cx="9144000" cy="695537"/>
          </a:xfrm>
          <a:custGeom>
            <a:avLst/>
            <a:gdLst/>
            <a:ahLst/>
            <a:cxnLst/>
            <a:rect l="l" t="t" r="r" b="b"/>
            <a:pathLst>
              <a:path w="18288000" h="1043305" extrusionOk="0">
                <a:moveTo>
                  <a:pt x="18288000" y="0"/>
                </a:moveTo>
                <a:lnTo>
                  <a:pt x="0" y="0"/>
                </a:lnTo>
                <a:lnTo>
                  <a:pt x="0" y="1043177"/>
                </a:lnTo>
                <a:lnTo>
                  <a:pt x="18288000" y="1043177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4"/>
          <p:cNvSpPr/>
          <p:nvPr/>
        </p:nvSpPr>
        <p:spPr>
          <a:xfrm>
            <a:off x="1" y="96519"/>
            <a:ext cx="9134475" cy="721360"/>
          </a:xfrm>
          <a:custGeom>
            <a:avLst/>
            <a:gdLst/>
            <a:ahLst/>
            <a:cxnLst/>
            <a:rect l="l" t="t" r="r" b="b"/>
            <a:pathLst>
              <a:path w="18268950" h="1082040" extrusionOk="0">
                <a:moveTo>
                  <a:pt x="18268950" y="0"/>
                </a:moveTo>
                <a:lnTo>
                  <a:pt x="0" y="0"/>
                </a:lnTo>
                <a:lnTo>
                  <a:pt x="0" y="1082040"/>
                </a:lnTo>
                <a:lnTo>
                  <a:pt x="18268950" y="1082040"/>
                </a:lnTo>
                <a:lnTo>
                  <a:pt x="1826895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141224" y="642112"/>
            <a:ext cx="6831330" cy="34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 i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4"/>
          <p:cNvSpPr txBox="1">
            <a:spLocks noGrp="1"/>
          </p:cNvSpPr>
          <p:nvPr>
            <p:ph type="ftr" idx="11"/>
          </p:nvPr>
        </p:nvSpPr>
        <p:spPr>
          <a:xfrm>
            <a:off x="2725547" y="6457535"/>
            <a:ext cx="257556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457200" y="6377941"/>
            <a:ext cx="210312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ldNum" idx="12"/>
          </p:nvPr>
        </p:nvSpPr>
        <p:spPr>
          <a:xfrm>
            <a:off x="6583681" y="6377940"/>
            <a:ext cx="210312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5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88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A2D1-44B0-6E47-BB2D-EBAE7A80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83" y="2710929"/>
            <a:ext cx="8155124" cy="1177550"/>
          </a:xfrm>
        </p:spPr>
        <p:txBody>
          <a:bodyPr anchor="b">
            <a:normAutofit/>
          </a:bodyPr>
          <a:lstStyle>
            <a:lvl1pPr algn="l">
              <a:defRPr sz="40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E501-A3A1-6942-B050-33FAAA70A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183" y="4266996"/>
            <a:ext cx="8155124" cy="1006120"/>
          </a:xfrm>
        </p:spPr>
        <p:txBody>
          <a:bodyPr/>
          <a:lstStyle>
            <a:lvl1pPr marL="0" marR="0" indent="0" algn="l" defTabSz="68586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31" indent="0" algn="ctr">
              <a:buNone/>
              <a:defRPr sz="1501"/>
            </a:lvl2pPr>
            <a:lvl3pPr marL="685863" indent="0" algn="ctr">
              <a:buNone/>
              <a:defRPr sz="1351"/>
            </a:lvl3pPr>
            <a:lvl4pPr marL="1028794" indent="0" algn="ctr">
              <a:buNone/>
              <a:defRPr sz="1200"/>
            </a:lvl4pPr>
            <a:lvl5pPr marL="1371725" indent="0" algn="ctr">
              <a:buNone/>
              <a:defRPr sz="1200"/>
            </a:lvl5pPr>
            <a:lvl6pPr marL="1714657" indent="0" algn="ctr">
              <a:buNone/>
              <a:defRPr sz="1200"/>
            </a:lvl6pPr>
            <a:lvl7pPr marL="2057587" indent="0" algn="ctr">
              <a:buNone/>
              <a:defRPr sz="1200"/>
            </a:lvl7pPr>
            <a:lvl8pPr marL="2400519" indent="0" algn="ctr">
              <a:buNone/>
              <a:defRPr sz="1200"/>
            </a:lvl8pPr>
            <a:lvl9pPr marL="2743450" indent="0" algn="ctr">
              <a:buNone/>
              <a:defRPr sz="1200"/>
            </a:lvl9pPr>
          </a:lstStyle>
          <a:p>
            <a:r>
              <a:rPr lang="en-US" dirty="0"/>
              <a:t>Click to edit Master subtitle style (Names, Titles) </a:t>
            </a:r>
            <a:r>
              <a:rPr lang="en-US" b="1" dirty="0"/>
              <a:t>(Committee Name)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ECF62-4C0A-AE42-87A4-736CEA02F606}"/>
              </a:ext>
            </a:extLst>
          </p:cNvPr>
          <p:cNvSpPr/>
          <p:nvPr userDrawn="1"/>
        </p:nvSpPr>
        <p:spPr>
          <a:xfrm>
            <a:off x="0" y="6297770"/>
            <a:ext cx="9144000" cy="560232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451041A-816A-D749-9970-4F0089116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6" y="921308"/>
            <a:ext cx="3809990" cy="1411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936652" y="5873041"/>
            <a:ext cx="2955489" cy="325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350" i="1" dirty="0">
                <a:latin typeface="Calibri" panose="020F0502020204030204" pitchFamily="34" charset="0"/>
                <a:cs typeface="Calibri" panose="020F0502020204030204" pitchFamily="34" charset="0"/>
              </a:rPr>
              <a:t>Care Transformation Collaborative of RI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128789"/>
            <a:ext cx="9144000" cy="6954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E951E-1C9B-F949-930B-A91BC84E0B6B}"/>
              </a:ext>
            </a:extLst>
          </p:cNvPr>
          <p:cNvSpPr/>
          <p:nvPr userDrawn="1"/>
        </p:nvSpPr>
        <p:spPr>
          <a:xfrm>
            <a:off x="0" y="0"/>
            <a:ext cx="9144000" cy="72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97095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A4E-0AE5-9F42-877E-12AC156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3848-E5D0-9243-9A93-C6867418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70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1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34293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682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374B-7ADE-5E49-B2E3-4462C1D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1E23-87F2-A04D-925F-C6B364AA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99C1-3111-9140-A8A0-A0D31B24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87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1517-3188-F645-B0E6-B9C1BA6A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641683"/>
            <a:ext cx="7886701" cy="1049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9903-DA49-8D48-A2AC-32F4C6C4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4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1" indent="0">
              <a:buNone/>
              <a:defRPr sz="1501" b="1"/>
            </a:lvl2pPr>
            <a:lvl3pPr marL="685863" indent="0">
              <a:buNone/>
              <a:defRPr sz="1351" b="1"/>
            </a:lvl3pPr>
            <a:lvl4pPr marL="1028794" indent="0">
              <a:buNone/>
              <a:defRPr sz="1200" b="1"/>
            </a:lvl4pPr>
            <a:lvl5pPr marL="1371725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7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8030-8A58-ED4F-A7B8-4A1DD16F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1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4FA6-04E8-B341-A50C-B4B57737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1" indent="0">
              <a:buNone/>
              <a:defRPr sz="1501" b="1"/>
            </a:lvl2pPr>
            <a:lvl3pPr marL="685863" indent="0">
              <a:buNone/>
              <a:defRPr sz="1351" b="1"/>
            </a:lvl3pPr>
            <a:lvl4pPr marL="1028794" indent="0">
              <a:buNone/>
              <a:defRPr sz="1200" b="1"/>
            </a:lvl4pPr>
            <a:lvl5pPr marL="1371725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7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E830F-9150-D541-B7C9-17FABC87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0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64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FA0-E515-054E-9B8F-95152AD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01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411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4E8-6EFE-5F46-8687-102AF32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641684"/>
            <a:ext cx="2949178" cy="14157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1BB-297C-9045-926B-51C3101E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987429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04F-9A18-F54A-A3DD-00A84B7C8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49"/>
            </a:lvl2pPr>
            <a:lvl3pPr marL="685863" indent="0">
              <a:buNone/>
              <a:defRPr sz="901"/>
            </a:lvl3pPr>
            <a:lvl4pPr marL="1028794" indent="0">
              <a:buNone/>
              <a:defRPr sz="751"/>
            </a:lvl4pPr>
            <a:lvl5pPr marL="1371725" indent="0">
              <a:buNone/>
              <a:defRPr sz="751"/>
            </a:lvl5pPr>
            <a:lvl6pPr marL="1714657" indent="0">
              <a:buNone/>
              <a:defRPr sz="751"/>
            </a:lvl6pPr>
            <a:lvl7pPr marL="2057587" indent="0">
              <a:buNone/>
              <a:defRPr sz="751"/>
            </a:lvl7pPr>
            <a:lvl8pPr marL="2400519" indent="0">
              <a:buNone/>
              <a:defRPr sz="751"/>
            </a:lvl8pPr>
            <a:lvl9pPr marL="2743450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03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3038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9" y="0"/>
            <a:ext cx="47625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31520"/>
            <a:ext cx="2400300" cy="2148839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1" y="807480"/>
            <a:ext cx="5300103" cy="53902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1" y="6395147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2F06-D974-4759-ACE9-A161C6DF30CD}" type="datetime1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6470" y="6363577"/>
            <a:ext cx="4880288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691" y="6363576"/>
            <a:ext cx="61416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873A4-313D-4173-B1C4-3F2E1433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6539" y="130150"/>
            <a:ext cx="1828800" cy="677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32347" y="641684"/>
            <a:ext cx="8855243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71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5F8-CC02-794C-8091-3CDDCFC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641684"/>
            <a:ext cx="2949178" cy="14157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395-4A47-5244-8986-53DF2767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987429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31" indent="0">
              <a:buNone/>
              <a:defRPr sz="2101"/>
            </a:lvl2pPr>
            <a:lvl3pPr marL="685863" indent="0">
              <a:buNone/>
              <a:defRPr sz="1800"/>
            </a:lvl3pPr>
            <a:lvl4pPr marL="1028794" indent="0">
              <a:buNone/>
              <a:defRPr sz="1501"/>
            </a:lvl4pPr>
            <a:lvl5pPr marL="1371725" indent="0">
              <a:buNone/>
              <a:defRPr sz="1501"/>
            </a:lvl5pPr>
            <a:lvl6pPr marL="1714657" indent="0">
              <a:buNone/>
              <a:defRPr sz="1501"/>
            </a:lvl6pPr>
            <a:lvl7pPr marL="2057587" indent="0">
              <a:buNone/>
              <a:defRPr sz="1501"/>
            </a:lvl7pPr>
            <a:lvl8pPr marL="2400519" indent="0">
              <a:buNone/>
              <a:defRPr sz="1501"/>
            </a:lvl8pPr>
            <a:lvl9pPr marL="2743450" indent="0">
              <a:buNone/>
              <a:defRPr sz="15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766-4AA8-524E-99FC-04D31DC1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49"/>
            </a:lvl2pPr>
            <a:lvl3pPr marL="685863" indent="0">
              <a:buNone/>
              <a:defRPr sz="901"/>
            </a:lvl3pPr>
            <a:lvl4pPr marL="1028794" indent="0">
              <a:buNone/>
              <a:defRPr sz="751"/>
            </a:lvl4pPr>
            <a:lvl5pPr marL="1371725" indent="0">
              <a:buNone/>
              <a:defRPr sz="751"/>
            </a:lvl5pPr>
            <a:lvl6pPr marL="1714657" indent="0">
              <a:buNone/>
              <a:defRPr sz="751"/>
            </a:lvl6pPr>
            <a:lvl7pPr marL="2057587" indent="0">
              <a:buNone/>
              <a:defRPr sz="751"/>
            </a:lvl7pPr>
            <a:lvl8pPr marL="2400519" indent="0">
              <a:buNone/>
              <a:defRPr sz="751"/>
            </a:lvl8pPr>
            <a:lvl9pPr marL="2743450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78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628651" y="641687"/>
            <a:ext cx="78867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432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>
            <a:spLocks noGrp="1"/>
          </p:cNvSpPr>
          <p:nvPr>
            <p:ph type="title"/>
          </p:nvPr>
        </p:nvSpPr>
        <p:spPr>
          <a:xfrm>
            <a:off x="629842" y="641683"/>
            <a:ext cx="7886701" cy="104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body" idx="1"/>
          </p:nvPr>
        </p:nvSpPr>
        <p:spPr>
          <a:xfrm>
            <a:off x="629843" y="1681164"/>
            <a:ext cx="386834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1501" b="1"/>
            </a:lvl2pPr>
            <a:lvl3pPr marL="1028700" lvl="2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351" b="1"/>
            </a:lvl3pPr>
            <a:lvl4pPr marL="1371600" lvl="3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body" idx="2"/>
          </p:nvPr>
        </p:nvSpPr>
        <p:spPr>
          <a:xfrm>
            <a:off x="629843" y="2505075"/>
            <a:ext cx="386834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body" idx="3"/>
          </p:nvPr>
        </p:nvSpPr>
        <p:spPr>
          <a:xfrm>
            <a:off x="4629153" y="1681164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1501" b="1"/>
            </a:lvl2pPr>
            <a:lvl3pPr marL="1028700" lvl="2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351" b="1"/>
            </a:lvl3pPr>
            <a:lvl4pPr marL="1371600" lvl="3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4"/>
          </p:nvPr>
        </p:nvSpPr>
        <p:spPr>
          <a:xfrm>
            <a:off x="4629153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72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6"/>
          <p:cNvSpPr txBox="1">
            <a:spLocks noGrp="1"/>
          </p:cNvSpPr>
          <p:nvPr>
            <p:ph type="title"/>
          </p:nvPr>
        </p:nvSpPr>
        <p:spPr>
          <a:xfrm>
            <a:off x="629843" y="641684"/>
            <a:ext cx="2949178" cy="141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>
            <a:spLocks noGrp="1"/>
          </p:cNvSpPr>
          <p:nvPr>
            <p:ph type="pic" idx="2"/>
          </p:nvPr>
        </p:nvSpPr>
        <p:spPr>
          <a:xfrm>
            <a:off x="3887392" y="987429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6"/>
          <p:cNvSpPr txBox="1">
            <a:spLocks noGrp="1"/>
          </p:cNvSpPr>
          <p:nvPr>
            <p:ph type="body" idx="1"/>
          </p:nvPr>
        </p:nvSpPr>
        <p:spPr>
          <a:xfrm>
            <a:off x="629843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99"/>
              <a:buNone/>
              <a:defRPr sz="1049"/>
            </a:lvl2pPr>
            <a:lvl3pPr marL="1028700" lvl="2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901"/>
            </a:lvl3pPr>
            <a:lvl4pPr marL="1371600" lvl="3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4pPr>
            <a:lvl5pPr marL="1714500" lvl="4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5pPr>
            <a:lvl6pPr marL="2057400" lvl="5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6pPr>
            <a:lvl7pPr marL="2400300" lvl="6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7pPr>
            <a:lvl8pPr marL="2743200" lvl="7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8pPr>
            <a:lvl9pPr marL="3086100" lvl="8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696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1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34293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08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68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172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9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2492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192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8B99C93-F56F-46AB-9EB8-53614A95B15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p:hf sldNum="0"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06425"/>
            <a:ext cx="9144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952F-5EBD-B441-98F8-D43B76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41687"/>
            <a:ext cx="7886701" cy="104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A2F-EAC7-514E-9EB6-8FA6917A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B6A-119A-4D49-B591-91D20A88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217-D37F-3B46-A238-743F9246B98D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5736-0CB6-7643-84E5-931F2AB5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3" y="6356354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9676-5C45-234F-83F7-F8661B50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2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0205-19D0-7E4A-9ED8-815C205B5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06539" y="130150"/>
            <a:ext cx="1828800" cy="6773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32347" y="641684"/>
            <a:ext cx="8855243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96914"/>
            <a:ext cx="9144000" cy="461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E323F0-759C-C749-AA22-883B54398341}"/>
              </a:ext>
            </a:extLst>
          </p:cNvPr>
          <p:cNvSpPr txBox="1">
            <a:spLocks/>
          </p:cNvSpPr>
          <p:nvPr userDrawn="1"/>
        </p:nvSpPr>
        <p:spPr>
          <a:xfrm>
            <a:off x="628651" y="644843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A414-2E57-E141-944D-0E383832F5B5}" type="datetime1">
              <a:rPr lang="en-US" sz="1350" smtClean="0"/>
              <a:pPr/>
              <a:t>11/18/2024</a:t>
            </a:fld>
            <a:endParaRPr lang="en-US" sz="135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463CF-D589-5343-9B25-534697E39CF9}"/>
              </a:ext>
            </a:extLst>
          </p:cNvPr>
          <p:cNvSpPr txBox="1">
            <a:spLocks/>
          </p:cNvSpPr>
          <p:nvPr userDrawn="1"/>
        </p:nvSpPr>
        <p:spPr>
          <a:xfrm>
            <a:off x="6572251" y="644843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1F0205-19D0-7E4A-9ED8-815C205B56F5}" type="slidenum">
              <a:rPr lang="en-US" sz="1350" smtClean="0"/>
              <a:pPr algn="r"/>
              <a:t>‹#›</a:t>
            </a:fld>
            <a:endParaRPr lang="en-US" sz="1350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2686052" y="6451943"/>
            <a:ext cx="37810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 dirty="0">
                <a:solidFill>
                  <a:schemeClr val="bg1"/>
                </a:solidFill>
              </a:rPr>
              <a:t>Prepared by 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192268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</p:sldLayoutIdLst>
  <p:hf hdr="0" ftr="0" dt="0"/>
  <p:txStyles>
    <p:titleStyle>
      <a:lvl1pPr algn="l" defTabSz="685863" rtl="0" eaLnBrk="1" latinLnBrk="0" hangingPunct="1">
        <a:lnSpc>
          <a:spcPct val="90000"/>
        </a:lnSpc>
        <a:spcBef>
          <a:spcPct val="0"/>
        </a:spcBef>
        <a:buNone/>
        <a:defRPr sz="33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397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0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190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1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3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4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6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5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9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/>
          <p:nvPr/>
        </p:nvSpPr>
        <p:spPr>
          <a:xfrm>
            <a:off x="0" y="6306425"/>
            <a:ext cx="9144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5"/>
          <p:cNvSpPr txBox="1">
            <a:spLocks noGrp="1"/>
          </p:cNvSpPr>
          <p:nvPr>
            <p:ph type="title"/>
          </p:nvPr>
        </p:nvSpPr>
        <p:spPr>
          <a:xfrm>
            <a:off x="628651" y="641687"/>
            <a:ext cx="78867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1"/>
              <a:buFont typeface="Calibri"/>
              <a:buNone/>
              <a:defRPr sz="44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63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1"/>
              <a:buFont typeface="Arial"/>
              <a:buChar char="•"/>
              <a:defRPr sz="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1"/>
              <a:buFont typeface="Arial"/>
              <a:buChar char="•"/>
              <a:defRPr sz="20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dt" idx="10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ftr" idx="11"/>
          </p:nvPr>
        </p:nvSpPr>
        <p:spPr>
          <a:xfrm>
            <a:off x="2955966" y="6366989"/>
            <a:ext cx="3086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Google Shape;61;p45"/>
          <p:cNvSpPr txBox="1">
            <a:spLocks noGrp="1"/>
          </p:cNvSpPr>
          <p:nvPr>
            <p:ph type="sldNum" idx="12"/>
          </p:nvPr>
        </p:nvSpPr>
        <p:spPr>
          <a:xfrm>
            <a:off x="6457952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2" name="Google Shape;62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6539" y="130150"/>
            <a:ext cx="1828800" cy="677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45"/>
          <p:cNvCxnSpPr/>
          <p:nvPr/>
        </p:nvCxnSpPr>
        <p:spPr>
          <a:xfrm>
            <a:off x="132347" y="641684"/>
            <a:ext cx="8855243" cy="0"/>
          </a:xfrm>
          <a:prstGeom prst="straightConnector1">
            <a:avLst/>
          </a:prstGeom>
          <a:noFill/>
          <a:ln w="25400" cap="flat" cmpd="sng">
            <a:solidFill>
              <a:srgbClr val="F7B3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45"/>
          <p:cNvSpPr/>
          <p:nvPr/>
        </p:nvSpPr>
        <p:spPr>
          <a:xfrm>
            <a:off x="0" y="6396914"/>
            <a:ext cx="9144000" cy="46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5"/>
          <p:cNvSpPr txBox="1"/>
          <p:nvPr/>
        </p:nvSpPr>
        <p:spPr>
          <a:xfrm>
            <a:off x="628651" y="64484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5"/>
          <p:cNvSpPr txBox="1"/>
          <p:nvPr/>
        </p:nvSpPr>
        <p:spPr>
          <a:xfrm>
            <a:off x="6572251" y="64484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3094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echoslee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echosleep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/>
        </p:nvSpPr>
        <p:spPr>
          <a:xfrm>
            <a:off x="2731897" y="5706752"/>
            <a:ext cx="2562860" cy="1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13" rIns="0" bIns="0" anchor="t" anchorCtr="0">
            <a:spAutoFit/>
          </a:bodyPr>
          <a:lstStyle/>
          <a:p>
            <a:pPr>
              <a:buClr>
                <a:srgbClr val="FFFFFF"/>
              </a:buClr>
              <a:buSzPts val="1200"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Prepared by Care Transformation Collaborative of RI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-1" y="6462364"/>
            <a:ext cx="9144000" cy="420370"/>
          </a:xfrm>
          <a:custGeom>
            <a:avLst/>
            <a:gdLst/>
            <a:ahLst/>
            <a:cxnLst/>
            <a:rect l="l" t="t" r="r" b="b"/>
            <a:pathLst>
              <a:path w="18288000" h="840740" extrusionOk="0">
                <a:moveTo>
                  <a:pt x="18288000" y="0"/>
                </a:moveTo>
                <a:lnTo>
                  <a:pt x="0" y="0"/>
                </a:lnTo>
                <a:lnTo>
                  <a:pt x="0" y="840485"/>
                </a:lnTo>
                <a:lnTo>
                  <a:pt x="18288000" y="840485"/>
                </a:lnTo>
                <a:lnTo>
                  <a:pt x="18288000" y="0"/>
                </a:lnTo>
                <a:close/>
              </a:path>
            </a:pathLst>
          </a:custGeom>
          <a:solidFill>
            <a:srgbClr val="F7B3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4102" y="1647381"/>
            <a:ext cx="3684883" cy="9655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3276766" y="5387556"/>
            <a:ext cx="2595753" cy="19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38" rIns="0" bIns="0" anchor="t" anchorCtr="0">
            <a:spAutoFit/>
          </a:bodyPr>
          <a:lstStyle/>
          <a:p>
            <a:pPr marL="6350">
              <a:buClr>
                <a:srgbClr val="006FC0"/>
              </a:buClr>
              <a:buSzPts val="1200"/>
            </a:pPr>
            <a:r>
              <a:rPr lang="en-US" sz="1200" i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Care Transformation Collaborative of RI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 txBox="1">
            <a:spLocks noGrp="1"/>
          </p:cNvSpPr>
          <p:nvPr>
            <p:ph type="title"/>
          </p:nvPr>
        </p:nvSpPr>
        <p:spPr>
          <a:xfrm>
            <a:off x="3" y="2840320"/>
            <a:ext cx="9143999" cy="2015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175" rIns="0" bIns="0" rtlCol="0" anchor="t" anchorCtr="0">
            <a:spAutoFit/>
          </a:bodyPr>
          <a:lstStyle/>
          <a:p>
            <a:pPr marL="6543" algn="ctr"/>
            <a:r>
              <a:rPr lang="en-US" sz="2700" dirty="0"/>
              <a:t>Pediatric Sleep ECHO</a:t>
            </a:r>
            <a:r>
              <a:rPr lang="en-US" sz="2700" baseline="30000" dirty="0"/>
              <a:t>®</a:t>
            </a:r>
            <a:br>
              <a:rPr lang="en-US" sz="2700" baseline="30000" dirty="0"/>
            </a:br>
            <a:br>
              <a:rPr lang="en-US" sz="2700" baseline="30000" dirty="0"/>
            </a:br>
            <a:r>
              <a:rPr lang="en-US" sz="2000" dirty="0">
                <a:solidFill>
                  <a:schemeClr val="dk1"/>
                </a:solidFill>
              </a:rPr>
              <a:t>Session 7:</a:t>
            </a:r>
            <a:br>
              <a:rPr lang="en-US" sz="2000" dirty="0">
                <a:solidFill>
                  <a:schemeClr val="dk1"/>
                </a:solidFill>
              </a:rPr>
            </a:br>
            <a:r>
              <a:rPr lang="en-US" sz="2000" dirty="0">
                <a:solidFill>
                  <a:schemeClr val="dk1"/>
                </a:solidFill>
              </a:rPr>
              <a:t>SLEEP IN ELEMENTARY SCHOOL AGED CHILDREN</a:t>
            </a:r>
            <a:br>
              <a:rPr lang="en-US" sz="2000" dirty="0">
                <a:solidFill>
                  <a:schemeClr val="dk1"/>
                </a:solidFill>
              </a:rPr>
            </a:br>
            <a:r>
              <a:rPr lang="en-US" sz="2000" dirty="0">
                <a:solidFill>
                  <a:schemeClr val="dk1"/>
                </a:solidFill>
              </a:rPr>
              <a:t>(AGES 6-10)</a:t>
            </a:r>
            <a:br>
              <a:rPr lang="en-US" sz="2000" dirty="0">
                <a:solidFill>
                  <a:schemeClr val="dk1"/>
                </a:solidFill>
              </a:rPr>
            </a:br>
            <a:br>
              <a:rPr lang="en-US" sz="2000" dirty="0">
                <a:solidFill>
                  <a:schemeClr val="dk1"/>
                </a:solidFill>
              </a:rPr>
            </a:br>
            <a:br>
              <a:rPr lang="en-US" sz="2000" dirty="0"/>
            </a:br>
            <a:endParaRPr lang="en-US" sz="1803" dirty="0"/>
          </a:p>
        </p:txBody>
      </p:sp>
      <p:pic>
        <p:nvPicPr>
          <p:cNvPr id="179" name="Google Shape;179;p1" descr="page2image1772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919938"/>
            <a:ext cx="929026" cy="4881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"/>
          <p:cNvSpPr txBox="1"/>
          <p:nvPr/>
        </p:nvSpPr>
        <p:spPr>
          <a:xfrm>
            <a:off x="3274124" y="4268461"/>
            <a:ext cx="309998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69C3"/>
              </a:buClr>
              <a:buSzPts val="2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Date: NOVEMBER 21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2024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579421" y="4740922"/>
            <a:ext cx="7985157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35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NOTE: Project ECHO case consultations do not create or otherwise establish a provider-patient relationship between any clinician and any patient whose case is being presented in a project ECHO setting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02140-65CC-7455-392E-5FBF2354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1CE8C-B94D-E5D0-1646-EC42A01AA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2" y="1600201"/>
            <a:ext cx="5373505" cy="4614333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tx1"/>
                </a:solidFill>
              </a:rPr>
              <a:t>Cognitive and Behavioral Correlates of Poor Sleep</a:t>
            </a:r>
            <a:br>
              <a:rPr lang="en-US" sz="5700" dirty="0">
                <a:solidFill>
                  <a:schemeClr val="tx1"/>
                </a:solidFill>
              </a:rPr>
            </a:br>
            <a:br>
              <a:rPr lang="en-US" sz="5700" dirty="0">
                <a:solidFill>
                  <a:schemeClr val="tx1"/>
                </a:solidFill>
              </a:rPr>
            </a:br>
            <a:endParaRPr lang="en-US" sz="57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9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0AC70-90C5-6FAE-8ADD-953B97D5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117F94-4A49-4CCB-AB97-121615AE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2D886B-2CB8-3A51-F7E3-49E528973231}"/>
              </a:ext>
            </a:extLst>
          </p:cNvPr>
          <p:cNvSpPr/>
          <p:nvPr/>
        </p:nvSpPr>
        <p:spPr>
          <a:xfrm>
            <a:off x="2" y="0"/>
            <a:ext cx="34861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005C0C-F883-4D88-2162-FFE6176C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3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600" dirty="0">
                <a:solidFill>
                  <a:srgbClr val="FFFFFF"/>
                </a:solidFill>
              </a:rPr>
              <a:t>Cognitive and behavioral Correlates of poor sleep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FF5E6F-C1CF-4BEB-612A-E75A1CC66B3C}"/>
              </a:ext>
            </a:extLst>
          </p:cNvPr>
          <p:cNvGrpSpPr/>
          <p:nvPr/>
        </p:nvGrpSpPr>
        <p:grpSpPr>
          <a:xfrm>
            <a:off x="3731078" y="406913"/>
            <a:ext cx="5176159" cy="1950206"/>
            <a:chOff x="1983920" y="2453897"/>
            <a:chExt cx="5176159" cy="19502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16B548-EB62-A100-5F6D-817B286DBC89}"/>
                </a:ext>
              </a:extLst>
            </p:cNvPr>
            <p:cNvGrpSpPr/>
            <p:nvPr/>
          </p:nvGrpSpPr>
          <p:grpSpPr>
            <a:xfrm>
              <a:off x="1983920" y="2453897"/>
              <a:ext cx="5176159" cy="483536"/>
              <a:chOff x="0" y="5820"/>
              <a:chExt cx="5176159" cy="483536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C3F43A4-A178-FF22-36ED-875AC0772D9C}"/>
                  </a:ext>
                </a:extLst>
              </p:cNvPr>
              <p:cNvSpPr/>
              <p:nvPr/>
            </p:nvSpPr>
            <p:spPr>
              <a:xfrm>
                <a:off x="0" y="5820"/>
                <a:ext cx="5176159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6C165C6F-705E-FF43-6E84-C2DE88105C9E}"/>
                  </a:ext>
                </a:extLst>
              </p:cNvPr>
              <p:cNvSpPr txBox="1"/>
              <p:nvPr/>
            </p:nvSpPr>
            <p:spPr>
              <a:xfrm>
                <a:off x="26336" y="32156"/>
                <a:ext cx="5123487" cy="4572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/>
                  <a:t>OSA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5C22C5-2E16-7A49-E846-4954A8B76015}"/>
                </a:ext>
              </a:extLst>
            </p:cNvPr>
            <p:cNvGrpSpPr/>
            <p:nvPr/>
          </p:nvGrpSpPr>
          <p:grpSpPr>
            <a:xfrm>
              <a:off x="1983920" y="2993398"/>
              <a:ext cx="5176159" cy="1410705"/>
              <a:chOff x="0" y="545321"/>
              <a:chExt cx="5176159" cy="141070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68B7F4-3299-D1BB-9A92-DC5F441A74AA}"/>
                  </a:ext>
                </a:extLst>
              </p:cNvPr>
              <p:cNvSpPr/>
              <p:nvPr/>
            </p:nvSpPr>
            <p:spPr>
              <a:xfrm>
                <a:off x="0" y="545321"/>
                <a:ext cx="5176159" cy="141070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DF320-8449-3E51-337F-6BE55F5575AA}"/>
                  </a:ext>
                </a:extLst>
              </p:cNvPr>
              <p:cNvSpPr txBox="1"/>
              <p:nvPr/>
            </p:nvSpPr>
            <p:spPr>
              <a:xfrm>
                <a:off x="0" y="545321"/>
                <a:ext cx="5176159" cy="14107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343" tIns="25400" rIns="142240" bIns="25400" numCol="1" spcCol="1270" anchor="t" anchorCtr="0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 dirty="0"/>
                  <a:t>Decreased attention, memory, and executive function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 dirty="0"/>
                  <a:t>Increased mood concerns, behavior problems, and academic difficulties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endParaRPr lang="en-US" sz="20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A154F1-EA7A-0D7D-E80F-1D980F86C2C0}"/>
              </a:ext>
            </a:extLst>
          </p:cNvPr>
          <p:cNvGrpSpPr/>
          <p:nvPr/>
        </p:nvGrpSpPr>
        <p:grpSpPr>
          <a:xfrm>
            <a:off x="3704853" y="2361193"/>
            <a:ext cx="5176159" cy="1300784"/>
            <a:chOff x="1983920" y="2785982"/>
            <a:chExt cx="5176159" cy="130078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B3125E-6D22-09E7-C061-BF00460233CB}"/>
                </a:ext>
              </a:extLst>
            </p:cNvPr>
            <p:cNvGrpSpPr/>
            <p:nvPr/>
          </p:nvGrpSpPr>
          <p:grpSpPr>
            <a:xfrm>
              <a:off x="1983920" y="2785982"/>
              <a:ext cx="5176159" cy="468677"/>
              <a:chOff x="0" y="1970774"/>
              <a:chExt cx="5176159" cy="46867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786AFC3-3454-93B1-DE6A-9DBA5CE42B62}"/>
                  </a:ext>
                </a:extLst>
              </p:cNvPr>
              <p:cNvSpPr/>
              <p:nvPr/>
            </p:nvSpPr>
            <p:spPr>
              <a:xfrm>
                <a:off x="0" y="1970774"/>
                <a:ext cx="5176159" cy="457200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5326129"/>
                  <a:satOff val="-12960"/>
                  <a:lumOff val="-3006"/>
                  <a:alphaOff val="0"/>
                </a:schemeClr>
              </a:fillRef>
              <a:effectRef idx="0">
                <a:schemeClr val="accent5">
                  <a:hueOff val="5326129"/>
                  <a:satOff val="-12960"/>
                  <a:lumOff val="-300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ounded Rectangle 4">
                <a:extLst>
                  <a:ext uri="{FF2B5EF4-FFF2-40B4-BE49-F238E27FC236}">
                    <a16:creationId xmlns:a16="http://schemas.microsoft.com/office/drawing/2014/main" id="{3042DB8E-6D26-3A09-DABB-FAC1223F765F}"/>
                  </a:ext>
                </a:extLst>
              </p:cNvPr>
              <p:cNvSpPr txBox="1"/>
              <p:nvPr/>
            </p:nvSpPr>
            <p:spPr>
              <a:xfrm>
                <a:off x="26225" y="1982251"/>
                <a:ext cx="5123709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/>
                  <a:t>Restless Leg Syndrome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66491F-C9AE-1466-CCBA-ECBC0BE16E39}"/>
                </a:ext>
              </a:extLst>
            </p:cNvPr>
            <p:cNvGrpSpPr/>
            <p:nvPr/>
          </p:nvGrpSpPr>
          <p:grpSpPr>
            <a:xfrm>
              <a:off x="1983920" y="3308446"/>
              <a:ext cx="5176159" cy="778320"/>
              <a:chOff x="0" y="2493238"/>
              <a:chExt cx="5176159" cy="7783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F72325-19CE-5DBF-0AD8-F84FE2F50EE7}"/>
                  </a:ext>
                </a:extLst>
              </p:cNvPr>
              <p:cNvSpPr/>
              <p:nvPr/>
            </p:nvSpPr>
            <p:spPr>
              <a:xfrm>
                <a:off x="0" y="2493238"/>
                <a:ext cx="5176159" cy="7783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7B7DD4-944E-84D7-0CB1-5AE94C3F7E21}"/>
                  </a:ext>
                </a:extLst>
              </p:cNvPr>
              <p:cNvSpPr txBox="1"/>
              <p:nvPr/>
            </p:nvSpPr>
            <p:spPr>
              <a:xfrm>
                <a:off x="0" y="2493238"/>
                <a:ext cx="5176159" cy="7783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343" tIns="25400" rIns="142240" bIns="25400" numCol="1" spcCol="1270" anchor="t" anchorCtr="0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/>
                  <a:t>Decreased cognition and attention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/>
                  <a:t>Increased mood and behavior concerns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6A912F-9EA1-0672-0D3A-186DB775B5A4}"/>
              </a:ext>
            </a:extLst>
          </p:cNvPr>
          <p:cNvGrpSpPr/>
          <p:nvPr/>
        </p:nvGrpSpPr>
        <p:grpSpPr>
          <a:xfrm>
            <a:off x="3704854" y="3648803"/>
            <a:ext cx="5176159" cy="1318032"/>
            <a:chOff x="1983920" y="2769984"/>
            <a:chExt cx="5176159" cy="13180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C9E2B2-0A2B-2E43-0D19-5EA4ADD36381}"/>
                </a:ext>
              </a:extLst>
            </p:cNvPr>
            <p:cNvGrpSpPr/>
            <p:nvPr/>
          </p:nvGrpSpPr>
          <p:grpSpPr>
            <a:xfrm>
              <a:off x="1983920" y="2769984"/>
              <a:ext cx="5176159" cy="483547"/>
              <a:chOff x="0" y="3271558"/>
              <a:chExt cx="5176159" cy="483547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3E1E844B-A33D-647B-DE53-40CF7CAB7E76}"/>
                  </a:ext>
                </a:extLst>
              </p:cNvPr>
              <p:cNvSpPr/>
              <p:nvPr/>
            </p:nvSpPr>
            <p:spPr>
              <a:xfrm>
                <a:off x="0" y="3271558"/>
                <a:ext cx="5176159" cy="4572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10652258"/>
                  <a:satOff val="-25919"/>
                  <a:lumOff val="-6013"/>
                  <a:alphaOff val="0"/>
                </a:schemeClr>
              </a:fillRef>
              <a:effectRef idx="0">
                <a:schemeClr val="accent5">
                  <a:hueOff val="10652258"/>
                  <a:satOff val="-25919"/>
                  <a:lumOff val="-601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53B7AC86-478B-8EA9-D5CC-44D577973A17}"/>
                  </a:ext>
                </a:extLst>
              </p:cNvPr>
              <p:cNvSpPr txBox="1"/>
              <p:nvPr/>
            </p:nvSpPr>
            <p:spPr>
              <a:xfrm>
                <a:off x="26347" y="3297905"/>
                <a:ext cx="5123465" cy="4572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Delayed Sleep Phase Disorder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1F7F32-1E2F-43DD-62BD-BCCD30760043}"/>
                </a:ext>
              </a:extLst>
            </p:cNvPr>
            <p:cNvGrpSpPr/>
            <p:nvPr/>
          </p:nvGrpSpPr>
          <p:grpSpPr>
            <a:xfrm>
              <a:off x="1983920" y="3309696"/>
              <a:ext cx="5176159" cy="778320"/>
              <a:chOff x="0" y="3811270"/>
              <a:chExt cx="5176159" cy="7783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500D2A4-ED29-E5D5-A6DD-1E332E0A5415}"/>
                  </a:ext>
                </a:extLst>
              </p:cNvPr>
              <p:cNvSpPr/>
              <p:nvPr/>
            </p:nvSpPr>
            <p:spPr>
              <a:xfrm>
                <a:off x="0" y="3811270"/>
                <a:ext cx="5176159" cy="7783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5EAA10-412F-DAC0-E0F4-63131FC18DA4}"/>
                  </a:ext>
                </a:extLst>
              </p:cNvPr>
              <p:cNvSpPr txBox="1"/>
              <p:nvPr/>
            </p:nvSpPr>
            <p:spPr>
              <a:xfrm>
                <a:off x="0" y="3811270"/>
                <a:ext cx="5176159" cy="7783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343" tIns="25400" rIns="142240" bIns="25400" numCol="1" spcCol="1270" anchor="t" anchorCtr="0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 dirty="0"/>
                  <a:t>Decreased attention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 dirty="0"/>
                  <a:t>Increased impulsivity and hyperactivity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530F43-5512-5B56-6516-31F0FBD40B27}"/>
              </a:ext>
            </a:extLst>
          </p:cNvPr>
          <p:cNvGrpSpPr/>
          <p:nvPr/>
        </p:nvGrpSpPr>
        <p:grpSpPr>
          <a:xfrm>
            <a:off x="3731079" y="5042457"/>
            <a:ext cx="5176159" cy="1315533"/>
            <a:chOff x="1983920" y="2771234"/>
            <a:chExt cx="5176159" cy="131553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8C17847-3CFC-49ED-F33B-F4567241C80F}"/>
                </a:ext>
              </a:extLst>
            </p:cNvPr>
            <p:cNvGrpSpPr/>
            <p:nvPr/>
          </p:nvGrpSpPr>
          <p:grpSpPr>
            <a:xfrm>
              <a:off x="1983920" y="2771234"/>
              <a:ext cx="5176159" cy="483425"/>
              <a:chOff x="0" y="4589590"/>
              <a:chExt cx="5176159" cy="483425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FE860BA2-8DAA-32B8-9622-88AC9F05B9DA}"/>
                  </a:ext>
                </a:extLst>
              </p:cNvPr>
              <p:cNvSpPr/>
              <p:nvPr/>
            </p:nvSpPr>
            <p:spPr>
              <a:xfrm>
                <a:off x="0" y="4589590"/>
                <a:ext cx="5176159" cy="4572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15978386"/>
                  <a:satOff val="-38879"/>
                  <a:lumOff val="-9019"/>
                  <a:alphaOff val="0"/>
                </a:schemeClr>
              </a:fillRef>
              <a:effectRef idx="0">
                <a:schemeClr val="accent5">
                  <a:hueOff val="15978386"/>
                  <a:satOff val="-38879"/>
                  <a:lumOff val="-90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Rounded Rectangle 4">
                <a:extLst>
                  <a:ext uri="{FF2B5EF4-FFF2-40B4-BE49-F238E27FC236}">
                    <a16:creationId xmlns:a16="http://schemas.microsoft.com/office/drawing/2014/main" id="{151238CE-6A2D-0CCA-36C0-D0799F3F7459}"/>
                  </a:ext>
                </a:extLst>
              </p:cNvPr>
              <p:cNvSpPr txBox="1"/>
              <p:nvPr/>
            </p:nvSpPr>
            <p:spPr>
              <a:xfrm>
                <a:off x="26225" y="4615815"/>
                <a:ext cx="5123709" cy="4572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/>
                  <a:t>Behavioral Insomnia of Childhood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078AAC-4ED6-3DC0-35E9-0B037460D273}"/>
                </a:ext>
              </a:extLst>
            </p:cNvPr>
            <p:cNvGrpSpPr/>
            <p:nvPr/>
          </p:nvGrpSpPr>
          <p:grpSpPr>
            <a:xfrm>
              <a:off x="1983920" y="3308447"/>
              <a:ext cx="5176159" cy="778320"/>
              <a:chOff x="0" y="5126803"/>
              <a:chExt cx="5176159" cy="7783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2BAADEA-5989-2E5D-81A7-4E3A0E524B1F}"/>
                  </a:ext>
                </a:extLst>
              </p:cNvPr>
              <p:cNvSpPr/>
              <p:nvPr/>
            </p:nvSpPr>
            <p:spPr>
              <a:xfrm>
                <a:off x="0" y="5126803"/>
                <a:ext cx="5176159" cy="7783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9158F3-69AB-01C9-4038-E3044819CC14}"/>
                  </a:ext>
                </a:extLst>
              </p:cNvPr>
              <p:cNvSpPr txBox="1"/>
              <p:nvPr/>
            </p:nvSpPr>
            <p:spPr>
              <a:xfrm>
                <a:off x="0" y="5126803"/>
                <a:ext cx="5176159" cy="7783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343" tIns="25400" rIns="142240" bIns="25400" numCol="1" spcCol="1270" anchor="t" anchorCtr="0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/>
                  <a:t>Decreased attentions and concentration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"/>
                </a:pPr>
                <a:r>
                  <a:rPr lang="en-US" sz="2000"/>
                  <a:t>Increased daytime sleepiness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10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82B25-9E9B-725A-AA7A-20F3649B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3DB4BE-2369-95B9-009F-2FB191CFB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2" y="643467"/>
            <a:ext cx="5373505" cy="5571066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tx1"/>
                </a:solidFill>
              </a:rPr>
              <a:t>Sleep concerns among children with </a:t>
            </a:r>
            <a:r>
              <a:rPr lang="en-US" sz="5700" dirty="0" err="1">
                <a:solidFill>
                  <a:schemeClr val="tx1"/>
                </a:solidFill>
              </a:rPr>
              <a:t>adhd</a:t>
            </a:r>
            <a:br>
              <a:rPr lang="en-US" sz="5700" dirty="0">
                <a:solidFill>
                  <a:schemeClr val="tx1"/>
                </a:solidFill>
              </a:rPr>
            </a:br>
            <a:endParaRPr lang="en-US" sz="57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96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17F94-4A49-4CCB-AB97-121615AE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4263D5-8098-4EB6-964C-83A0E23F5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421D91-74B0-4049-948E-92CCA3A6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850" y="0"/>
            <a:ext cx="34861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4C39CE-1BA3-EE6A-A633-0547CF60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453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>
                <a:solidFill>
                  <a:srgbClr val="FFFFFF"/>
                </a:solidFill>
              </a:rPr>
              <a:t>Sleep in Children with ADHD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4EDD8-2519-3D40-A3B0-AAFA171836B8}"/>
              </a:ext>
            </a:extLst>
          </p:cNvPr>
          <p:cNvSpPr txBox="1"/>
          <p:nvPr/>
        </p:nvSpPr>
        <p:spPr>
          <a:xfrm>
            <a:off x="441842" y="1197775"/>
            <a:ext cx="45485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 – 55% of children with ADHD have reported sleep concerns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Risk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Psychotropic 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Comorbid mood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Central nervous system dysfunction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Alterations in the timing and pattern of melatonin secretion or responsiveness to environmental cues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Disrupted neurotransmitter pathways (i.e., noradrenergic and dopaminergic pathways)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80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F934BA-52B1-97AA-5DB2-79F6FCF24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7B95A2-0CC6-9068-02BA-2840A981B424}"/>
              </a:ext>
            </a:extLst>
          </p:cNvPr>
          <p:cNvSpPr/>
          <p:nvPr/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4AB2DC-2804-5E02-682F-64CA4951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3" y="804333"/>
            <a:ext cx="2476809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dirty="0">
                <a:solidFill>
                  <a:srgbClr val="FFFFFF"/>
                </a:solidFill>
              </a:rPr>
              <a:t>Sleep in Children with ADHD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26C87-A14D-1365-01FE-454B9D759923}"/>
              </a:ext>
            </a:extLst>
          </p:cNvPr>
          <p:cNvSpPr txBox="1"/>
          <p:nvPr/>
        </p:nvSpPr>
        <p:spPr>
          <a:xfrm>
            <a:off x="3832413" y="804333"/>
            <a:ext cx="4610377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 rates of parent reported sleep concerns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Difficulty initiating and maintaining sleep (~25-50%)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Poor sleep quality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Short sleep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Daytime sleepiness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Difficulty transitioning to sleep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Objective findings compared to healthy controls: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Greater between night variability in sleep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Greater sleep onset latency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Lower sleep efficiency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Higher apnea–hypopnea index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Larger number of sleep stage shifts per hour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Higher incidence of periodic limb movements in sleep</a:t>
            </a:r>
          </a:p>
        </p:txBody>
      </p:sp>
    </p:spTree>
    <p:extLst>
      <p:ext uri="{BB962C8B-B14F-4D97-AF65-F5344CB8AC3E}">
        <p14:creationId xmlns:p14="http://schemas.microsoft.com/office/powerpoint/2010/main" val="11908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7F136-0C44-BBDB-5399-3158838A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027E353-963D-3DBA-A64A-5CD195518B04}"/>
              </a:ext>
            </a:extLst>
          </p:cNvPr>
          <p:cNvSpPr/>
          <p:nvPr/>
        </p:nvSpPr>
        <p:spPr>
          <a:xfrm>
            <a:off x="0" y="2"/>
            <a:ext cx="9144000" cy="20848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CBAEA5-41B5-B1CF-B54B-325CAD4C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85216"/>
            <a:ext cx="7526809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5000" dirty="0">
                <a:solidFill>
                  <a:schemeClr val="bg1"/>
                </a:solidFill>
              </a:rPr>
              <a:t>Sleep Disorders Commonly Associated with ADHD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B1832-56B9-84A3-CE37-906308FE4093}"/>
              </a:ext>
            </a:extLst>
          </p:cNvPr>
          <p:cNvSpPr txBox="1"/>
          <p:nvPr/>
        </p:nvSpPr>
        <p:spPr>
          <a:xfrm>
            <a:off x="768097" y="2498271"/>
            <a:ext cx="7543147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/>
              <a:t>Obstructive Sleep Apnea</a:t>
            </a:r>
          </a:p>
          <a:p>
            <a:pPr marL="285750" indent="-157163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Up to 25% of ADHD diagnoses may relate to symptoms of sleep-disordered breathing</a:t>
            </a:r>
          </a:p>
          <a:p>
            <a:pPr marL="285750" indent="-157163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Habitual snoring is three times more common in children with ADHD (33%)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/>
              <a:t>Restless Leg Syndrome</a:t>
            </a:r>
          </a:p>
          <a:p>
            <a:pPr marL="285750" indent="-157163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Up to 44% of children with ADHD have RLS symptoms</a:t>
            </a:r>
          </a:p>
          <a:p>
            <a:pPr marL="285750" indent="-157163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26% of RLS pediatric patients have symptoms of ADHD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/>
              <a:t>Delayed Sleep Phase Disorder</a:t>
            </a:r>
          </a:p>
          <a:p>
            <a:pPr marL="285750" indent="-157163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Children with ADHD have delayed melatonin secretion and increased eveningness preference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2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AC45E-FF27-0C33-7195-B92D69257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660C05-1FBC-3D00-AFAE-BC3C69B64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anose="020B0602020104020603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81FD1-9BE4-C952-30FC-DE975C1F9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2" y="643467"/>
            <a:ext cx="5373505" cy="5571066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tx1"/>
                </a:solidFill>
              </a:rPr>
              <a:t>Assessment Recommendations</a:t>
            </a:r>
            <a:br>
              <a:rPr lang="en-US" sz="5700" dirty="0">
                <a:solidFill>
                  <a:schemeClr val="tx1"/>
                </a:solidFill>
              </a:rPr>
            </a:br>
            <a:endParaRPr lang="en-US" sz="57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BB8EF2-873A-2D16-ABA5-546B3E7A3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48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8FA14-E28B-F498-1329-40E217F8C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17F94-4A49-4CCB-AB97-121615AE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8FDC5364-8F6F-4067-78B9-AE7C92AD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dirty="0"/>
              <a:t>Assessment Recommendations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B42492-E58F-226A-0315-93EE8ADE4C35}"/>
              </a:ext>
            </a:extLst>
          </p:cNvPr>
          <p:cNvGrpSpPr/>
          <p:nvPr/>
        </p:nvGrpSpPr>
        <p:grpSpPr>
          <a:xfrm>
            <a:off x="578690" y="1990210"/>
            <a:ext cx="2560320" cy="4326408"/>
            <a:chOff x="578690" y="1990210"/>
            <a:chExt cx="2560320" cy="43264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B78F3BD-8F09-53EB-A7F7-5A4A2A2338A8}"/>
                </a:ext>
              </a:extLst>
            </p:cNvPr>
            <p:cNvGrpSpPr/>
            <p:nvPr/>
          </p:nvGrpSpPr>
          <p:grpSpPr>
            <a:xfrm>
              <a:off x="578690" y="1990210"/>
              <a:ext cx="2560320" cy="4326408"/>
              <a:chOff x="0" y="35936"/>
              <a:chExt cx="2660904" cy="432640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C36809-7CF7-1E45-019C-67FB1A0661BF}"/>
                  </a:ext>
                </a:extLst>
              </p:cNvPr>
              <p:cNvSpPr/>
              <p:nvPr/>
            </p:nvSpPr>
            <p:spPr>
              <a:xfrm>
                <a:off x="0" y="35936"/>
                <a:ext cx="2660904" cy="432640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90000"/>
                </a:schemeClr>
              </a:solidFill>
              <a:ln>
                <a:solidFill>
                  <a:schemeClr val="accent2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A6EE33-73F7-42F1-21D8-8EBE83376B48}"/>
                  </a:ext>
                </a:extLst>
              </p:cNvPr>
              <p:cNvSpPr txBox="1"/>
              <p:nvPr/>
            </p:nvSpPr>
            <p:spPr>
              <a:xfrm>
                <a:off x="196847" y="1235261"/>
                <a:ext cx="2273308" cy="2595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616" tIns="330200" rIns="177616" bIns="330200" numCol="1" spcCol="1270" anchor="t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Screen for sleep problems in children with ADHD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dirty="0"/>
                  <a:t>BEARS Sleep Screening Tool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dirty="0"/>
                  <a:t>The Children’s Sleep Habits Questionnaire 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77700-21F3-A4F3-77F6-A2E53C748F17}"/>
                </a:ext>
              </a:extLst>
            </p:cNvPr>
            <p:cNvGrpSpPr/>
            <p:nvPr/>
          </p:nvGrpSpPr>
          <p:grpSpPr>
            <a:xfrm>
              <a:off x="1377221" y="2239929"/>
              <a:ext cx="956838" cy="956838"/>
              <a:chOff x="601675" y="288694"/>
              <a:chExt cx="956838" cy="95683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431F4D-9317-9D46-CCE5-15632AC39DEB}"/>
                  </a:ext>
                </a:extLst>
              </p:cNvPr>
              <p:cNvSpPr/>
              <p:nvPr/>
            </p:nvSpPr>
            <p:spPr>
              <a:xfrm>
                <a:off x="601675" y="288694"/>
                <a:ext cx="956838" cy="956838"/>
              </a:xfrm>
              <a:prstGeom prst="ellips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6F7622C7-C2E0-4AE1-04FA-C2F4969DC5BB}"/>
                  </a:ext>
                </a:extLst>
              </p:cNvPr>
              <p:cNvSpPr txBox="1"/>
              <p:nvPr/>
            </p:nvSpPr>
            <p:spPr>
              <a:xfrm>
                <a:off x="741801" y="428820"/>
                <a:ext cx="676586" cy="6765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599" tIns="12700" rIns="74599" bIns="12700" numCol="1" spcCol="1270" anchor="ctr" anchorCtr="0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800" dirty="0"/>
                  <a:t>1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F61157-75FB-B738-7E65-E36F1D51A61E}"/>
              </a:ext>
            </a:extLst>
          </p:cNvPr>
          <p:cNvGrpSpPr/>
          <p:nvPr/>
        </p:nvGrpSpPr>
        <p:grpSpPr>
          <a:xfrm>
            <a:off x="3293445" y="1988352"/>
            <a:ext cx="2560320" cy="4325100"/>
            <a:chOff x="3293445" y="1988352"/>
            <a:chExt cx="2560320" cy="43251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3CBD5C-D0FA-9BA5-276B-FD87F1C70477}"/>
                </a:ext>
              </a:extLst>
            </p:cNvPr>
            <p:cNvGrpSpPr/>
            <p:nvPr/>
          </p:nvGrpSpPr>
          <p:grpSpPr>
            <a:xfrm>
              <a:off x="3293445" y="1988352"/>
              <a:ext cx="2560320" cy="4325100"/>
              <a:chOff x="2506005" y="35936"/>
              <a:chExt cx="2278186" cy="43251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9FA091-67C4-B769-1541-F02EF2163CE1}"/>
                  </a:ext>
                </a:extLst>
              </p:cNvPr>
              <p:cNvSpPr/>
              <p:nvPr/>
            </p:nvSpPr>
            <p:spPr>
              <a:xfrm>
                <a:off x="2506005" y="35936"/>
                <a:ext cx="2278186" cy="43251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90000"/>
                </a:schemeClr>
              </a:solidFill>
              <a:ln>
                <a:solidFill>
                  <a:schemeClr val="accent5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2">
                <a:schemeClr val="accent2">
                  <a:tint val="40000"/>
                  <a:alpha val="90000"/>
                  <a:hueOff val="-4349372"/>
                  <a:satOff val="12089"/>
                  <a:lumOff val="2356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4349372"/>
                  <a:satOff val="12089"/>
                  <a:lumOff val="2356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-4349372"/>
                  <a:satOff val="12089"/>
                  <a:lumOff val="235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66C3C9-6A80-9E65-CA3C-8489AA2039E2}"/>
                  </a:ext>
                </a:extLst>
              </p:cNvPr>
              <p:cNvSpPr txBox="1"/>
              <p:nvPr/>
            </p:nvSpPr>
            <p:spPr>
              <a:xfrm>
                <a:off x="2506005" y="1237119"/>
                <a:ext cx="2278186" cy="30043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616" tIns="330200" rIns="177616" bIns="330200" numCol="1" spcCol="1270" anchor="t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If indicated, conduct more in-depth assessment of sleep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dirty="0"/>
                  <a:t>Sleep Diaries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dirty="0"/>
                  <a:t>Polysomnography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06EF64-AF37-AB59-336B-1F66E5CB8774}"/>
                </a:ext>
              </a:extLst>
            </p:cNvPr>
            <p:cNvGrpSpPr/>
            <p:nvPr/>
          </p:nvGrpSpPr>
          <p:grpSpPr>
            <a:xfrm>
              <a:off x="4093581" y="2239929"/>
              <a:ext cx="956838" cy="956838"/>
              <a:chOff x="3166755" y="288691"/>
              <a:chExt cx="956838" cy="95683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8D52C65-6FB9-44DE-54FA-BCFB716F524C}"/>
                  </a:ext>
                </a:extLst>
              </p:cNvPr>
              <p:cNvSpPr/>
              <p:nvPr/>
            </p:nvSpPr>
            <p:spPr>
              <a:xfrm>
                <a:off x="3166755" y="288691"/>
                <a:ext cx="956838" cy="956838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>
                  <a:hueOff val="-3395409"/>
                  <a:satOff val="-6361"/>
                  <a:lumOff val="10823"/>
                  <a:alphaOff val="0"/>
                </a:schemeClr>
              </a:lnRef>
              <a:fillRef idx="1">
                <a:schemeClr val="accent2">
                  <a:hueOff val="-3395409"/>
                  <a:satOff val="-6361"/>
                  <a:lumOff val="10823"/>
                  <a:alphaOff val="0"/>
                </a:schemeClr>
              </a:fillRef>
              <a:effectRef idx="0">
                <a:schemeClr val="accent2">
                  <a:hueOff val="-3395409"/>
                  <a:satOff val="-6361"/>
                  <a:lumOff val="1082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4">
                <a:extLst>
                  <a:ext uri="{FF2B5EF4-FFF2-40B4-BE49-F238E27FC236}">
                    <a16:creationId xmlns:a16="http://schemas.microsoft.com/office/drawing/2014/main" id="{C4734FA1-F8C9-899C-494E-5265F48DF628}"/>
                  </a:ext>
                </a:extLst>
              </p:cNvPr>
              <p:cNvSpPr txBox="1"/>
              <p:nvPr/>
            </p:nvSpPr>
            <p:spPr>
              <a:xfrm>
                <a:off x="3306881" y="428817"/>
                <a:ext cx="676586" cy="6765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599" tIns="12700" rIns="74599" bIns="12700" numCol="1" spcCol="1270" anchor="ctr" anchorCtr="0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800" dirty="0"/>
                  <a:t>2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C58753-D9A8-8C38-2B07-86B8EE117AC0}"/>
              </a:ext>
            </a:extLst>
          </p:cNvPr>
          <p:cNvGrpSpPr/>
          <p:nvPr/>
        </p:nvGrpSpPr>
        <p:grpSpPr>
          <a:xfrm>
            <a:off x="6008200" y="1988352"/>
            <a:ext cx="2560320" cy="4325100"/>
            <a:chOff x="6008200" y="1988352"/>
            <a:chExt cx="2560320" cy="43251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5A2606-1290-AE08-8A4C-21D4EFD8D798}"/>
                </a:ext>
              </a:extLst>
            </p:cNvPr>
            <p:cNvGrpSpPr/>
            <p:nvPr/>
          </p:nvGrpSpPr>
          <p:grpSpPr>
            <a:xfrm>
              <a:off x="6008200" y="1988352"/>
              <a:ext cx="2560320" cy="4325100"/>
              <a:chOff x="5012010" y="35936"/>
              <a:chExt cx="2278186" cy="43251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07E239-0BA4-0DC3-F33A-A9720FA7D6D5}"/>
                  </a:ext>
                </a:extLst>
              </p:cNvPr>
              <p:cNvSpPr/>
              <p:nvPr/>
            </p:nvSpPr>
            <p:spPr>
              <a:xfrm>
                <a:off x="5012010" y="35936"/>
                <a:ext cx="2278186" cy="43251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2">
                <a:schemeClr val="accent2">
                  <a:tint val="40000"/>
                  <a:alpha val="90000"/>
                  <a:hueOff val="-8698745"/>
                  <a:satOff val="24178"/>
                  <a:lumOff val="4713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698745"/>
                  <a:satOff val="24178"/>
                  <a:lumOff val="4713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-8698745"/>
                  <a:satOff val="24178"/>
                  <a:lumOff val="471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C6EA0A-E34B-7377-1856-9CAAB0F688A5}"/>
                  </a:ext>
                </a:extLst>
              </p:cNvPr>
              <p:cNvSpPr txBox="1"/>
              <p:nvPr/>
            </p:nvSpPr>
            <p:spPr>
              <a:xfrm>
                <a:off x="5012010" y="1237119"/>
                <a:ext cx="2278186" cy="30043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616" tIns="330200" rIns="177616" bIns="330200" numCol="1" spcCol="1270" anchor="t" anchorCtr="0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/>
                  <a:t>Treat documented sleep disturbances prior to diagnosing ADHD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62FE9F6-F7F2-6AE9-7CB9-1AF957D337D3}"/>
                </a:ext>
              </a:extLst>
            </p:cNvPr>
            <p:cNvGrpSpPr/>
            <p:nvPr/>
          </p:nvGrpSpPr>
          <p:grpSpPr>
            <a:xfrm>
              <a:off x="6809941" y="2239929"/>
              <a:ext cx="956838" cy="956838"/>
              <a:chOff x="5228481" y="114303"/>
              <a:chExt cx="956838" cy="95683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3D3B3B3-2AEE-8D01-0178-0B00A553610E}"/>
                  </a:ext>
                </a:extLst>
              </p:cNvPr>
              <p:cNvSpPr/>
              <p:nvPr/>
            </p:nvSpPr>
            <p:spPr>
              <a:xfrm>
                <a:off x="5228481" y="114303"/>
                <a:ext cx="956838" cy="95683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>
                  <a:hueOff val="-6790817"/>
                  <a:satOff val="-12722"/>
                  <a:lumOff val="21646"/>
                  <a:alphaOff val="0"/>
                </a:schemeClr>
              </a:lnRef>
              <a:fillRef idx="1">
                <a:schemeClr val="accent2">
                  <a:hueOff val="-6790817"/>
                  <a:satOff val="-12722"/>
                  <a:lumOff val="21646"/>
                  <a:alphaOff val="0"/>
                </a:schemeClr>
              </a:fillRef>
              <a:effectRef idx="0">
                <a:schemeClr val="accent2">
                  <a:hueOff val="-6790817"/>
                  <a:satOff val="-12722"/>
                  <a:lumOff val="2164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4">
                <a:extLst>
                  <a:ext uri="{FF2B5EF4-FFF2-40B4-BE49-F238E27FC236}">
                    <a16:creationId xmlns:a16="http://schemas.microsoft.com/office/drawing/2014/main" id="{E8103697-A127-366E-50D6-AAEDFA0CCC57}"/>
                  </a:ext>
                </a:extLst>
              </p:cNvPr>
              <p:cNvSpPr txBox="1"/>
              <p:nvPr/>
            </p:nvSpPr>
            <p:spPr>
              <a:xfrm>
                <a:off x="5368607" y="254429"/>
                <a:ext cx="676586" cy="6765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599" tIns="12700" rIns="74599" bIns="12700" numCol="1" spcCol="1270" anchor="ctr" anchorCtr="0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80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87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D5A28-35A0-3A2C-49FA-1F02C162C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591D0A-FA98-06BA-EB7E-08186E6A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w Cen MT" panose="020B0602020104020603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C7245D-C699-FC22-5315-4DF8658BD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2" y="1208315"/>
            <a:ext cx="5373505" cy="5006219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tx1"/>
                </a:solidFill>
              </a:rPr>
              <a:t>Empirically Supported Interventions for healthy sleep among children ages 6-10</a:t>
            </a:r>
            <a:br>
              <a:rPr lang="en-US" sz="5700" dirty="0">
                <a:solidFill>
                  <a:schemeClr val="tx1"/>
                </a:solidFill>
              </a:rPr>
            </a:br>
            <a:endParaRPr lang="en-US" sz="57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E6ED2-8359-7A44-BEE3-82F6B6B3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50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CF8B2-E735-3A6D-A89F-4A9FB7FC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A507F1-2EB5-4798-A15F-A7C34A0A6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F53817-DA39-4DCE-ADDC-F84A3650E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7CFC73E-3E90-4B19-A7DF-742374539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21823-33B3-118E-6019-FA4019FFC6EF}"/>
              </a:ext>
            </a:extLst>
          </p:cNvPr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7DB1-0A66-9E35-5816-AB423D4D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>
                <a:solidFill>
                  <a:srgbClr val="FFFFFF"/>
                </a:solidFill>
              </a:rPr>
              <a:t>Sleep Hygiene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C5034-4CD2-4D41-9F8C-C90A0B9EA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FB8C64-39D1-4D21-A1AE-7311CDAF9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446F88-E03E-4F71-B62A-C8D25CA6E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B0326ED-9C31-00E8-BAAA-77E6CDFAAECF}"/>
              </a:ext>
            </a:extLst>
          </p:cNvPr>
          <p:cNvGrpSpPr/>
          <p:nvPr/>
        </p:nvGrpSpPr>
        <p:grpSpPr>
          <a:xfrm>
            <a:off x="337913" y="945036"/>
            <a:ext cx="4005855" cy="2669901"/>
            <a:chOff x="2836662" y="2272398"/>
            <a:chExt cx="3470675" cy="231320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0920346-1BC9-FBC6-EFC4-36D48005C784}"/>
                </a:ext>
              </a:extLst>
            </p:cNvPr>
            <p:cNvSpPr/>
            <p:nvPr/>
          </p:nvSpPr>
          <p:spPr>
            <a:xfrm>
              <a:off x="2836662" y="2272398"/>
              <a:ext cx="3123607" cy="198349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C12237-A3C0-F879-C1CC-EA63804036A9}"/>
                </a:ext>
              </a:extLst>
            </p:cNvPr>
            <p:cNvGrpSpPr/>
            <p:nvPr/>
          </p:nvGrpSpPr>
          <p:grpSpPr>
            <a:xfrm>
              <a:off x="3183730" y="2602112"/>
              <a:ext cx="3123607" cy="1983490"/>
              <a:chOff x="347957" y="1184474"/>
              <a:chExt cx="3123607" cy="198349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3CD2006-D962-6AB3-880D-E30472C5F882}"/>
                  </a:ext>
                </a:extLst>
              </p:cNvPr>
              <p:cNvSpPr/>
              <p:nvPr/>
            </p:nvSpPr>
            <p:spPr>
              <a:xfrm>
                <a:off x="347957" y="1184474"/>
                <a:ext cx="3123607" cy="198349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3FCBEDEA-D35F-87FA-DD7E-6BBD191DB55B}"/>
                  </a:ext>
                </a:extLst>
              </p:cNvPr>
              <p:cNvSpPr txBox="1"/>
              <p:nvPr/>
            </p:nvSpPr>
            <p:spPr>
              <a:xfrm>
                <a:off x="406051" y="1242568"/>
                <a:ext cx="3007419" cy="18673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17570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45" dirty="0"/>
                  <a:t>Not a stand-alone treatment</a:t>
                </a:r>
                <a:endParaRPr lang="en-US" sz="2300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EA82C5-CCC2-ED4D-322A-2FB308650CFE}"/>
              </a:ext>
            </a:extLst>
          </p:cNvPr>
          <p:cNvGrpSpPr/>
          <p:nvPr/>
        </p:nvGrpSpPr>
        <p:grpSpPr>
          <a:xfrm>
            <a:off x="4831160" y="885967"/>
            <a:ext cx="4026789" cy="2683855"/>
            <a:chOff x="2989063" y="2424798"/>
            <a:chExt cx="3470674" cy="231320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37EDF1D-DEEB-9B87-105B-8152A59CD7E7}"/>
                </a:ext>
              </a:extLst>
            </p:cNvPr>
            <p:cNvSpPr/>
            <p:nvPr/>
          </p:nvSpPr>
          <p:spPr>
            <a:xfrm>
              <a:off x="2989063" y="2424798"/>
              <a:ext cx="3123607" cy="198349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ACD81C-7180-8253-0BC4-4BD6CEC73A4A}"/>
                </a:ext>
              </a:extLst>
            </p:cNvPr>
            <p:cNvGrpSpPr/>
            <p:nvPr/>
          </p:nvGrpSpPr>
          <p:grpSpPr>
            <a:xfrm>
              <a:off x="3336130" y="2754512"/>
              <a:ext cx="3123607" cy="1983490"/>
              <a:chOff x="4165699" y="1184474"/>
              <a:chExt cx="3123607" cy="1983490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E522BA4-B243-5751-7668-0EE043897D31}"/>
                  </a:ext>
                </a:extLst>
              </p:cNvPr>
              <p:cNvSpPr/>
              <p:nvPr/>
            </p:nvSpPr>
            <p:spPr>
              <a:xfrm>
                <a:off x="4165699" y="1184474"/>
                <a:ext cx="3123607" cy="198349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ounded Rectangle 5">
                <a:extLst>
                  <a:ext uri="{FF2B5EF4-FFF2-40B4-BE49-F238E27FC236}">
                    <a16:creationId xmlns:a16="http://schemas.microsoft.com/office/drawing/2014/main" id="{A978FF6A-EA73-6A74-881D-4E410389EC39}"/>
                  </a:ext>
                </a:extLst>
              </p:cNvPr>
              <p:cNvSpPr txBox="1"/>
              <p:nvPr/>
            </p:nvSpPr>
            <p:spPr>
              <a:xfrm>
                <a:off x="4223793" y="1242568"/>
                <a:ext cx="3007419" cy="18673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18592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68"/>
                  <a:t>May have been abandoned by parents of children with ADHD due to prioritization of other  behavioral goals</a:t>
                </a:r>
                <a:endParaRPr lang="en-US" sz="23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6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874" y="682535"/>
            <a:ext cx="5915026" cy="744755"/>
          </a:xfrm>
          <a:prstGeom prst="rect">
            <a:avLst/>
          </a:prstGeom>
        </p:spPr>
        <p:txBody>
          <a:bodyPr vert="horz" wrap="square" lIns="0" tIns="6032" rIns="0" bIns="0" rtlCol="0" anchor="ctr">
            <a:spAutoFit/>
          </a:bodyPr>
          <a:lstStyle/>
          <a:p>
            <a:pPr marL="6350">
              <a:lnSpc>
                <a:spcPct val="100000"/>
              </a:lnSpc>
              <a:spcBef>
                <a:spcPts val="47"/>
              </a:spcBef>
            </a:pPr>
            <a:r>
              <a:rPr lang="en-US" sz="4800" spc="-115" dirty="0"/>
              <a:t>Welcome</a:t>
            </a:r>
            <a:endParaRPr sz="4800" spc="-145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595267" y="1588117"/>
            <a:ext cx="8180371" cy="4188046"/>
          </a:xfrm>
        </p:spPr>
        <p:txBody>
          <a:bodyPr>
            <a:normAutofit/>
          </a:bodyPr>
          <a:lstStyle/>
          <a:p>
            <a:pPr marL="371494" indent="-371494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session will be recorded for educational and quality improvement purposes </a:t>
            </a:r>
          </a:p>
          <a:p>
            <a:pPr marL="371494" indent="-371494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Please do not provide any protected health information (PHI) during any ECHO session</a:t>
            </a:r>
          </a:p>
          <a:p>
            <a:pPr marL="371494" indent="-371494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1" descr="page2image1772256">
            <a:extLst>
              <a:ext uri="{FF2B5EF4-FFF2-40B4-BE49-F238E27FC236}">
                <a16:creationId xmlns:a16="http://schemas.microsoft.com/office/drawing/2014/main" id="{2112E677-3ED6-D34A-9ABF-C1F2EFD3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" y="162954"/>
            <a:ext cx="682783" cy="3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5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B5F65-CA45-3373-9297-E4F543C2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5B64BA-F594-2E0E-B6D4-73A30ECC085F}"/>
              </a:ext>
            </a:extLst>
          </p:cNvPr>
          <p:cNvSpPr/>
          <p:nvPr/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BB5DB-2190-2797-D38E-116ADA98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3" y="804333"/>
            <a:ext cx="2476809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dirty="0">
                <a:solidFill>
                  <a:srgbClr val="FFFFFF"/>
                </a:solidFill>
              </a:rPr>
              <a:t>Mood and Bedtime Resistance</a:t>
            </a:r>
            <a:endParaRPr lang="en-US" sz="50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736F7-AD51-4DE1-AD23-29D4B8349C16}"/>
              </a:ext>
            </a:extLst>
          </p:cNvPr>
          <p:cNvSpPr txBox="1"/>
          <p:nvPr/>
        </p:nvSpPr>
        <p:spPr>
          <a:xfrm>
            <a:off x="3832413" y="804333"/>
            <a:ext cx="4610377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~30% of children with ADHD have comorbid anxiety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Nighttime anxiety can make it hard for kids to sleep and increase risk for bedtime refusal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Psychotherapy</a:t>
            </a:r>
          </a:p>
          <a:p>
            <a:pPr marL="1200150" lvl="2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Sleep restriction, bedtime fading, and/or stimulus control</a:t>
            </a:r>
          </a:p>
          <a:p>
            <a:pPr marL="1200150" lvl="2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Psychoeducation about sleep hygiene</a:t>
            </a:r>
          </a:p>
          <a:p>
            <a:pPr marL="1200150" lvl="2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Relaxation techniques to reduce anxiety</a:t>
            </a:r>
          </a:p>
          <a:p>
            <a:pPr marL="1200150" lvl="2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Cognitive restructuring of maladaptive thoughts regarding sleep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Medications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37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01CF1-A49B-2F7F-5136-0337BA38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368A0C-DD65-BB1C-5714-F99D8040DA49}"/>
              </a:ext>
            </a:extLst>
          </p:cNvPr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0E0E3-99C7-4959-781C-6E6D8450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>
                <a:solidFill>
                  <a:srgbClr val="FFFFFF"/>
                </a:solidFill>
              </a:rPr>
              <a:t>Positive Reinforcement</a:t>
            </a:r>
          </a:p>
        </p:txBody>
      </p:sp>
      <p:pic>
        <p:nvPicPr>
          <p:cNvPr id="1028" name="Picture 4" descr="Bedtime Reward Chart when a Child Won't Stay in Bed Simply Sweet Days">
            <a:extLst>
              <a:ext uri="{FF2B5EF4-FFF2-40B4-BE49-F238E27FC236}">
                <a16:creationId xmlns:a16="http://schemas.microsoft.com/office/drawing/2014/main" id="{2F2DA322-5770-C6BA-2DDD-DF515CF1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5894614" cy="45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CC989-51BA-EBBC-66B9-651B7022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770" r="1418" b="-1"/>
          <a:stretch/>
        </p:blipFill>
        <p:spPr>
          <a:xfrm>
            <a:off x="5802721" y="-1"/>
            <a:ext cx="3341279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78172-7544-2C38-4104-33D6D8F8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8E9F20-4906-9023-2C71-7959E36F33C2}"/>
              </a:ext>
            </a:extLst>
          </p:cNvPr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DAE44-8BCD-6A99-133E-4D8D9383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>
                <a:solidFill>
                  <a:srgbClr val="FFFFFF"/>
                </a:solidFill>
              </a:rPr>
              <a:t>Comfort Objects</a:t>
            </a:r>
          </a:p>
        </p:txBody>
      </p:sp>
      <p:pic>
        <p:nvPicPr>
          <p:cNvPr id="2050" name="Picture 2" descr="Softest Bunny – Vermont Teddy Bear">
            <a:extLst>
              <a:ext uri="{FF2B5EF4-FFF2-40B4-BE49-F238E27FC236}">
                <a16:creationId xmlns:a16="http://schemas.microsoft.com/office/drawing/2014/main" id="{E6308579-E070-4DEB-2017-40D3DB3B4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2" y="0"/>
            <a:ext cx="41147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noma Lavender - Lavender Dot Spa Blankie – Hampton Court Essential  Luxuries &amp; The Lavender Shop">
            <a:extLst>
              <a:ext uri="{FF2B5EF4-FFF2-40B4-BE49-F238E27FC236}">
                <a16:creationId xmlns:a16="http://schemas.microsoft.com/office/drawing/2014/main" id="{1198CAE5-D90D-22DA-DA4C-C4F04FC4C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547"/>
          <a:stretch/>
        </p:blipFill>
        <p:spPr bwMode="auto">
          <a:xfrm>
            <a:off x="6090559" y="1259600"/>
            <a:ext cx="3053443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t's Make Memories Personalized Rag ...">
            <a:extLst>
              <a:ext uri="{FF2B5EF4-FFF2-40B4-BE49-F238E27FC236}">
                <a16:creationId xmlns:a16="http://schemas.microsoft.com/office/drawing/2014/main" id="{E1D1CA74-19B7-6914-BFCE-6A6ABB66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57" y="434823"/>
            <a:ext cx="23622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693DE-ECF6-AA8B-F6DA-8353564B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F68583-95A2-44D1-D6B8-056383DD4450}"/>
              </a:ext>
            </a:extLst>
          </p:cNvPr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E1C48-DD5A-9F3E-CE9E-15AB6923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>
                <a:solidFill>
                  <a:srgbClr val="FFFFFF"/>
                </a:solidFill>
              </a:rPr>
              <a:t>Relaxation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B8ED0-A270-4A48-B518-7539D730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989" y="16329"/>
            <a:ext cx="4711700" cy="4538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9FA10-BF3F-6E07-D88B-703ABBAA709E}"/>
              </a:ext>
            </a:extLst>
          </p:cNvPr>
          <p:cNvSpPr txBox="1"/>
          <p:nvPr/>
        </p:nvSpPr>
        <p:spPr>
          <a:xfrm>
            <a:off x="449502" y="289646"/>
            <a:ext cx="391748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5 – 4 - 3 – 2 – 1</a:t>
            </a:r>
          </a:p>
          <a:p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Deep Breathing: A way to teach empathy, love, and peace">
            <a:extLst>
              <a:ext uri="{FF2B5EF4-FFF2-40B4-BE49-F238E27FC236}">
                <a16:creationId xmlns:a16="http://schemas.microsoft.com/office/drawing/2014/main" id="{100A8DD3-FF47-D3C7-898E-B0494491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042412"/>
            <a:ext cx="4507617" cy="34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CD581B-20E8-1EB2-42AB-513518B72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AA7C513-277B-4325-9779-116946C0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8405876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0F6923-DC2F-4143-ACA0-519D0FE6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6" y="4150596"/>
            <a:ext cx="2436391" cy="221966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9B32C-704E-4A0B-BD7B-186B7051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3308" y="4150596"/>
            <a:ext cx="584604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CF4AFA-FCF5-F9FC-0E89-E48C59773D02}"/>
              </a:ext>
            </a:extLst>
          </p:cNvPr>
          <p:cNvSpPr/>
          <p:nvPr/>
        </p:nvSpPr>
        <p:spPr>
          <a:xfrm>
            <a:off x="2923308" y="4150596"/>
            <a:ext cx="5857218" cy="2219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C5109-10BE-E0E2-AF6B-759F7250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727" y="4391025"/>
            <a:ext cx="5394083" cy="1738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dirty="0">
                <a:solidFill>
                  <a:srgbClr val="FFFFFF"/>
                </a:solidFill>
              </a:rPr>
              <a:t>Nighttime ADHD Symptoms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795EE-85EA-7D7C-B526-86E1B569B68F}"/>
              </a:ext>
            </a:extLst>
          </p:cNvPr>
          <p:cNvSpPr txBox="1"/>
          <p:nvPr/>
        </p:nvSpPr>
        <p:spPr>
          <a:xfrm>
            <a:off x="861948" y="966217"/>
            <a:ext cx="7440676" cy="254573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Use of stimulant medications earlier in the day may lead to return to baseline or rebound ADHD symptoms at night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Late-day supplementation of medication with a short-acting psychostimulant may be effective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 of relaxation strategies may also be helpful</a:t>
            </a:r>
          </a:p>
        </p:txBody>
      </p:sp>
    </p:spTree>
    <p:extLst>
      <p:ext uri="{BB962C8B-B14F-4D97-AF65-F5344CB8AC3E}">
        <p14:creationId xmlns:p14="http://schemas.microsoft.com/office/powerpoint/2010/main" val="13228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18556-B77A-FE71-8B43-6DBCF978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0531-64DF-130C-09BC-433F434C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8" y="585216"/>
            <a:ext cx="4550113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/>
              <a:t>Prolonged sleep onset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C19C2-FD50-4D47-EB39-CFE211F09A6E}"/>
              </a:ext>
            </a:extLst>
          </p:cNvPr>
          <p:cNvSpPr txBox="1"/>
          <p:nvPr/>
        </p:nvSpPr>
        <p:spPr>
          <a:xfrm>
            <a:off x="768098" y="2286000"/>
            <a:ext cx="4550113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Assess for developmentaly appropriate bed and wake time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Consider the potential impact of stimulants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consider moving administration earlier in the day, changing to shorter-acting doses, or switching to non-stimulant medications like atomoxetine or guanfacine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Children with ADHD may have delayed sleep phase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3-6mg of immediate release melatonin 20 minutes before bed may improve sleep onset latency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Bedtime fading may also be effective</a:t>
            </a:r>
          </a:p>
        </p:txBody>
      </p:sp>
      <p:pic>
        <p:nvPicPr>
          <p:cNvPr id="14" name="Picture 13" descr="Bunny stuff lying in bed and alarm clock">
            <a:extLst>
              <a:ext uri="{FF2B5EF4-FFF2-40B4-BE49-F238E27FC236}">
                <a16:creationId xmlns:a16="http://schemas.microsoft.com/office/drawing/2014/main" id="{FDD6E78A-9583-EEA5-7A20-5965EFCE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59" r="28373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9B32A3-1523-991E-C40C-2F81693A6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78429"/>
              </p:ext>
            </p:extLst>
          </p:nvPr>
        </p:nvGraphicFramePr>
        <p:xfrm>
          <a:off x="577850" y="1874769"/>
          <a:ext cx="7988300" cy="409058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988300">
                  <a:extLst>
                    <a:ext uri="{9D8B030D-6E8A-4147-A177-3AD203B41FA5}">
                      <a16:colId xmlns:a16="http://schemas.microsoft.com/office/drawing/2014/main" val="771955126"/>
                    </a:ext>
                  </a:extLst>
                </a:gridCol>
              </a:tblGrid>
              <a:tr h="3493646">
                <a:tc>
                  <a:txBody>
                    <a:bodyPr/>
                    <a:lstStyle/>
                    <a:p>
                      <a:pPr marL="579438" indent="-457200" algn="l" fontAlgn="b">
                        <a:tabLst/>
                      </a:pP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9438" indent="-457200" algn="l" fontAlgn="b">
                        <a:tabLst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Carter, K. A., Hathaway, N. E., &amp;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Lettieri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C. F. (2014). Common sleep disorders in children.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Family Physician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(5), 368–377.</a:t>
                      </a:r>
                    </a:p>
                    <a:p>
                      <a:pPr marL="579438" indent="-457200" algn="l" fontAlgn="b">
                        <a:tabLst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Owens, J. A. (2009). A clinical overview of sleep and attention-deficit/hyperactivity disorder in children and adolescents.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the Canadian Academy of Child and Adolescent Psychiatry.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(2), 92-102. </a:t>
                      </a:r>
                    </a:p>
                    <a:p>
                      <a:pPr marL="579438" indent="-457200" algn="l" fontAlgn="b">
                        <a:tabLst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der Heijden, K. B., Smits, M. G., Van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Someren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E. J.,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Ridderinkhof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K. R., &amp; Gunning, W. B. (2007). Effect of melatonin on sleep, behavior, and cognition in ADHD and chronic sleep-onset insomnia.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the American Academy of Child and Adolescent Psychiatry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(2), 233–241. doi: 10.1097/01.chi.0000246055.76167.0d</a:t>
                      </a:r>
                    </a:p>
                    <a:p>
                      <a:pPr marL="579438" indent="-457200" algn="l" fontAlgn="b">
                        <a:tabLst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Weiss, M. D., Wasdell, M. B.,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Bomben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M. M., Rea, K. J., &amp; Freeman, R. D. (2006). Sleep hygiene and melatonin treatment for children and adolescents with ADHD and initial insomnia.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Journal of the American Academy of Child &amp; Adolescent Psychiatry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45(5), 512-519, doi: 10.1097/01 chi.0000205706.78818.ef.</a:t>
                      </a:r>
                    </a:p>
                    <a:p>
                      <a:pPr marL="579438" indent="-457200" algn="l" fontAlgn="b">
                        <a:tabLst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3" marR="6263" marT="6263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567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671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555657" y="666531"/>
            <a:ext cx="78867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SzPct val="99977"/>
            </a:pPr>
            <a:r>
              <a:rPr lang="en-US" sz="4800" dirty="0">
                <a:solidFill>
                  <a:srgbClr val="006FC0"/>
                </a:solidFill>
                <a:latin typeface="Tahoma"/>
                <a:ea typeface="Tahoma"/>
                <a:cs typeface="Tahoma"/>
              </a:rPr>
              <a:t>CME Credits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(Pending credit for MDs, PAs, Rx, RNs, NPs, PsyD, PhD)</a:t>
            </a:r>
            <a:endParaRPr sz="3600" dirty="0"/>
          </a:p>
        </p:txBody>
      </p:sp>
      <p:sp>
        <p:nvSpPr>
          <p:cNvPr id="320" name="Google Shape;320;p19"/>
          <p:cNvSpPr txBox="1"/>
          <p:nvPr/>
        </p:nvSpPr>
        <p:spPr>
          <a:xfrm>
            <a:off x="454780" y="2074171"/>
            <a:ext cx="7138897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marR="0" lvl="0" indent="-342917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CME Credits – Please request session credits when filling out the evaluation at the end of the meeting.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17" marR="0" lvl="0" indent="-342917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Evaluation/Credit Request Form: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https://www.surveymonkey.com/r/echosleep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454780" y="4752119"/>
            <a:ext cx="837749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91A"/>
              </a:buClr>
              <a:buSzPts val="1600"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1A191A"/>
                </a:solidFill>
                <a:effectLst/>
                <a:uLnTx/>
                <a:uFillTx/>
                <a:latin typeface="Calibri" panose="020F0502020204030204"/>
                <a:ea typeface="Arial"/>
                <a:cs typeface="Calibri" panose="020F0502020204030204" pitchFamily="34" charset="0"/>
                <a:sym typeface="Arial"/>
              </a:rPr>
              <a:t>The AAFP has reviewed ‘Advancing Community-Oriented Comprehensive Primary Care Through Improved Care Delivery Design and Community Health,’ and AAFP credit is pending. Term of approval is from 04/19/2024 – 04/19/2025. Physicians should claim only the credit commensurate with the extent of their participation in the activity.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91A"/>
              </a:buClr>
              <a:buSzPts val="1600"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1A191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NPs and RNs can also receive credit through AAFP’s partnership with the American Nurses Credentialing Center (ANCC) and the American Academy of Nurse Practitioners Certification Board (AANPCB).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9" descr="page2image1772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66" y="203433"/>
            <a:ext cx="682783" cy="3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AE5D5-F51C-426A-86DA-6221F44D7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81" y="2556699"/>
            <a:ext cx="1914792" cy="1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B57CB-3F77-A047-290C-7D0B4811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657350"/>
            <a:ext cx="5915026" cy="590066"/>
          </a:xfrm>
        </p:spPr>
        <p:txBody>
          <a:bodyPr anchor="ctr">
            <a:normAutofit/>
          </a:bodyPr>
          <a:lstStyle/>
          <a:p>
            <a:r>
              <a:rPr lang="en-US" sz="3375" dirty="0"/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7053D-F024-AC19-A608-A56D05AAAB8D}"/>
              </a:ext>
            </a:extLst>
          </p:cNvPr>
          <p:cNvSpPr txBox="1"/>
          <p:nvPr/>
        </p:nvSpPr>
        <p:spPr>
          <a:xfrm>
            <a:off x="1200150" y="2731699"/>
            <a:ext cx="6572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Meeting: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 8: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 aged children (11-13) and Practice PDSA’s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3A383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 , December 19th, 2024 -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7:30 – 9:00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(Extended 90 minute session)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A383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Evaluation/Credit Request Form: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https://www.surveymonkey.com/r/echosleep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1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628652" y="767594"/>
            <a:ext cx="7886701" cy="7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6350">
              <a:buSzPts val="4400"/>
            </a:pPr>
            <a:r>
              <a:rPr lang="en-US" sz="4800" dirty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Agenda</a:t>
            </a:r>
            <a:endParaRPr sz="4800" dirty="0">
              <a:solidFill>
                <a:srgbClr val="006FC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</p:txBody>
      </p:sp>
      <p:graphicFrame>
        <p:nvGraphicFramePr>
          <p:cNvPr id="200" name="Google Shape;200;p3"/>
          <p:cNvGraphicFramePr/>
          <p:nvPr>
            <p:extLst>
              <p:ext uri="{D42A27DB-BD31-4B8C-83A1-F6EECF244321}">
                <p14:modId xmlns:p14="http://schemas.microsoft.com/office/powerpoint/2010/main" val="419116525"/>
              </p:ext>
            </p:extLst>
          </p:nvPr>
        </p:nvGraphicFramePr>
        <p:xfrm>
          <a:off x="628651" y="1726843"/>
          <a:ext cx="7886700" cy="299172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3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Time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Topic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Presenter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7:30 – 7:35 AM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Welcome  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Liz Cantor, PhD</a:t>
                      </a:r>
                      <a:endParaRPr sz="18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7:35 – 8:00 AM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Didactic Session: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Sleep in Elementary School Aged Children (Ages 6-10)</a:t>
                      </a: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Lindsay Stager, PhD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8:00– 8:25 AM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Case Presentation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Carrie Roy, FNP-BC, PRIMA Pediatrics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8:25-8:30 AM</a:t>
                      </a:r>
                      <a:endParaRPr sz="1800" b="0" i="0" u="none" strike="noStrike" cap="none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Wrap Up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39797295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3">
            <a:extLst>
              <a:ext uri="{FF2B5EF4-FFF2-40B4-BE49-F238E27FC236}">
                <a16:creationId xmlns:a16="http://schemas.microsoft.com/office/drawing/2014/main" id="{AF2B6554-7FFA-470E-CA36-6F7FC5C676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396" y="761493"/>
            <a:ext cx="5915026" cy="5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4763">
              <a:buSzPts val="4400"/>
            </a:pPr>
            <a:r>
              <a:rPr lang="en-US" sz="4800" dirty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Announcement</a:t>
            </a:r>
            <a:endParaRPr sz="4800" dirty="0">
              <a:solidFill>
                <a:srgbClr val="006FC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AD2FB-C2EC-2748-2793-C882E14A6189}"/>
              </a:ext>
            </a:extLst>
          </p:cNvPr>
          <p:cNvSpPr txBox="1"/>
          <p:nvPr/>
        </p:nvSpPr>
        <p:spPr>
          <a:xfrm>
            <a:off x="706172" y="2170965"/>
            <a:ext cx="7731659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200" dirty="0">
                <a:solidFill>
                  <a:srgbClr val="3A3838"/>
                </a:solidFill>
                <a:latin typeface="Calibri" panose="020F0502020204030204"/>
              </a:rPr>
              <a:t>Thursday </a:t>
            </a:r>
            <a:r>
              <a:rPr lang="en-US" sz="3200" b="1" dirty="0">
                <a:solidFill>
                  <a:srgbClr val="3A3838"/>
                </a:solidFill>
                <a:latin typeface="Calibri" panose="020F0502020204030204"/>
              </a:rPr>
              <a:t>December 19</a:t>
            </a:r>
            <a:r>
              <a:rPr lang="en-US" sz="3200" b="1" baseline="30000" dirty="0">
                <a:solidFill>
                  <a:srgbClr val="3A3838"/>
                </a:solidFill>
                <a:latin typeface="Calibri" panose="020F0502020204030204"/>
              </a:rPr>
              <a:t>th</a:t>
            </a:r>
            <a:r>
              <a:rPr lang="en-US" sz="3200" dirty="0">
                <a:solidFill>
                  <a:srgbClr val="3A3838"/>
                </a:solidFill>
                <a:latin typeface="Calibri" panose="020F0502020204030204"/>
              </a:rPr>
              <a:t> Session 8 </a:t>
            </a:r>
            <a:r>
              <a:rPr lang="en-US" sz="3200" b="1" u="sng" dirty="0">
                <a:solidFill>
                  <a:srgbClr val="3A3838"/>
                </a:solidFill>
                <a:latin typeface="Calibri" panose="020F0502020204030204"/>
              </a:rPr>
              <a:t>extended</a:t>
            </a:r>
            <a:r>
              <a:rPr lang="en-US" sz="3200" dirty="0">
                <a:solidFill>
                  <a:srgbClr val="3A3838"/>
                </a:solidFill>
                <a:latin typeface="Calibri" panose="020F0502020204030204"/>
              </a:rPr>
              <a:t> to </a:t>
            </a:r>
            <a:r>
              <a:rPr lang="en-US" sz="3200" b="1" dirty="0">
                <a:solidFill>
                  <a:srgbClr val="3A3838"/>
                </a:solidFill>
                <a:latin typeface="Calibri" panose="020F0502020204030204"/>
              </a:rPr>
              <a:t>90 </a:t>
            </a:r>
            <a:r>
              <a:rPr lang="en-US" sz="3200" dirty="0">
                <a:solidFill>
                  <a:srgbClr val="3A3838"/>
                </a:solidFill>
                <a:latin typeface="Calibri" panose="020F0502020204030204"/>
              </a:rPr>
              <a:t>mins</a:t>
            </a:r>
            <a:r>
              <a:rPr lang="en-US" sz="3200" b="1" dirty="0">
                <a:solidFill>
                  <a:srgbClr val="3A3838"/>
                </a:solidFill>
                <a:latin typeface="Calibri" panose="020F0502020204030204"/>
              </a:rPr>
              <a:t> (7:30-9:00 AM)</a:t>
            </a:r>
          </a:p>
          <a:p>
            <a:pPr defTabSz="685800">
              <a:defRPr/>
            </a:pPr>
            <a:endParaRPr lang="en-US" sz="2400" b="1" dirty="0">
              <a:solidFill>
                <a:srgbClr val="3A3838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2100" b="1" dirty="0">
                <a:solidFill>
                  <a:srgbClr val="3A3838"/>
                </a:solidFill>
                <a:latin typeface="Arial"/>
              </a:rPr>
              <a:t>Agenda: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  <a:cs typeface="Aptos" panose="020B0004020202020204" pitchFamily="34" charset="0"/>
              </a:rPr>
              <a:t>Middle School (ages 11-13)</a:t>
            </a:r>
            <a:endParaRPr lang="en-US" sz="1350" b="1" dirty="0">
              <a:solidFill>
                <a:srgbClr val="0070C0"/>
              </a:solidFill>
              <a:latin typeface="Arial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  <a:cs typeface="Aptos" panose="020B0004020202020204" pitchFamily="34" charset="0"/>
              </a:rPr>
              <a:t>Case presentation: </a:t>
            </a:r>
            <a:r>
              <a:rPr lang="en-US" sz="1350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  <a:cs typeface="Aptos" panose="020B0004020202020204" pitchFamily="34" charset="0"/>
              </a:rPr>
              <a:t>Waterman Pediatrics</a:t>
            </a:r>
            <a:endParaRPr lang="en-US" sz="1350" dirty="0">
              <a:solidFill>
                <a:srgbClr val="0070C0"/>
              </a:solidFill>
              <a:latin typeface="Arial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  <a:cs typeface="Aptos" panose="020B0004020202020204" pitchFamily="34" charset="0"/>
              </a:rPr>
              <a:t>PDSA Review from Practices </a:t>
            </a:r>
            <a:endParaRPr lang="en-US" sz="1350" b="1" dirty="0">
              <a:solidFill>
                <a:srgbClr val="0070C0"/>
              </a:solidFill>
              <a:latin typeface="Arial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685800">
              <a:defRPr/>
            </a:pPr>
            <a:endParaRPr lang="en-US" sz="2400" b="1" dirty="0">
              <a:solidFill>
                <a:srgbClr val="3A3838"/>
              </a:solidFill>
              <a:latin typeface="Calibri" panose="020F0502020204030204"/>
            </a:endParaRPr>
          </a:p>
        </p:txBody>
      </p:sp>
      <p:pic>
        <p:nvPicPr>
          <p:cNvPr id="9" name="Graphic 8" descr="Bell outline">
            <a:extLst>
              <a:ext uri="{FF2B5EF4-FFF2-40B4-BE49-F238E27FC236}">
                <a16:creationId xmlns:a16="http://schemas.microsoft.com/office/drawing/2014/main" id="{5945F9D5-91B4-12F7-D5AF-C89275F6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6967" y="761493"/>
            <a:ext cx="590066" cy="5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3001" y="160641"/>
            <a:ext cx="7916356" cy="4312508"/>
          </a:xfrm>
        </p:spPr>
        <p:txBody>
          <a:bodyPr>
            <a:noAutofit/>
          </a:bodyPr>
          <a:lstStyle/>
          <a:p>
            <a:pPr algn="l"/>
            <a:r>
              <a:rPr lang="en-US" sz="5400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in Elementary School Aged Children (Ages 6-10)</a:t>
            </a:r>
            <a:br>
              <a:rPr lang="en-US" sz="5400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cap="none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3003" y="3470637"/>
            <a:ext cx="8480999" cy="8198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Lindsay Stager, PhD</a:t>
            </a:r>
            <a:endParaRPr lang="en-US" sz="20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EF1B95-5412-AB65-0DBC-61D9E79A4A64}"/>
              </a:ext>
            </a:extLst>
          </p:cNvPr>
          <p:cNvCxnSpPr>
            <a:cxnSpLocks/>
          </p:cNvCxnSpPr>
          <p:nvPr/>
        </p:nvCxnSpPr>
        <p:spPr>
          <a:xfrm>
            <a:off x="0" y="670971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C6CE4AF-6F29-A7AF-64C9-E0730739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03" y="4895020"/>
            <a:ext cx="3548781" cy="14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34F0D3-8267-4FCC-8AA2-0F987FB2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CB69F-0CBD-4E11-AEF2-C69F4867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9"/>
            <a:ext cx="9141714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4216A-95AE-1790-6EE7-F6042C13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971088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Objectives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5AD06E-0FF5-4588-8D02-BA7D0539A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A19A24-7A32-36A0-8FF4-96080E7A2610}"/>
              </a:ext>
            </a:extLst>
          </p:cNvPr>
          <p:cNvGrpSpPr/>
          <p:nvPr/>
        </p:nvGrpSpPr>
        <p:grpSpPr>
          <a:xfrm>
            <a:off x="2369011" y="3726920"/>
            <a:ext cx="6292786" cy="677839"/>
            <a:chOff x="1879663" y="3087936"/>
            <a:chExt cx="6292786" cy="67783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7D6B515-E7C1-60CB-0A30-12BA6DCB1BAD}"/>
                </a:ext>
              </a:extLst>
            </p:cNvPr>
            <p:cNvSpPr/>
            <p:nvPr/>
          </p:nvSpPr>
          <p:spPr>
            <a:xfrm>
              <a:off x="1879663" y="3087936"/>
              <a:ext cx="6292786" cy="6778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ounded Rectangle 4">
              <a:extLst>
                <a:ext uri="{FF2B5EF4-FFF2-40B4-BE49-F238E27FC236}">
                  <a16:creationId xmlns:a16="http://schemas.microsoft.com/office/drawing/2014/main" id="{B28E1571-2571-711F-1F78-94B9D947F5E2}"/>
                </a:ext>
              </a:extLst>
            </p:cNvPr>
            <p:cNvSpPr txBox="1"/>
            <p:nvPr/>
          </p:nvSpPr>
          <p:spPr>
            <a:xfrm>
              <a:off x="1899516" y="3107789"/>
              <a:ext cx="5342568" cy="638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Discuss empirically supported interventions for healthy sleep among children ages 6-10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1F642B-38C2-5F7D-9272-8CE729C3E5DE}"/>
              </a:ext>
            </a:extLst>
          </p:cNvPr>
          <p:cNvGrpSpPr/>
          <p:nvPr/>
        </p:nvGrpSpPr>
        <p:grpSpPr>
          <a:xfrm>
            <a:off x="1912303" y="2950570"/>
            <a:ext cx="6292786" cy="932029"/>
            <a:chOff x="1425607" y="2962985"/>
            <a:chExt cx="6292786" cy="9320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BB57DB-4193-02CF-7263-0FD53382F338}"/>
                </a:ext>
              </a:extLst>
            </p:cNvPr>
            <p:cNvGrpSpPr/>
            <p:nvPr/>
          </p:nvGrpSpPr>
          <p:grpSpPr>
            <a:xfrm>
              <a:off x="1425607" y="2962985"/>
              <a:ext cx="6292786" cy="677839"/>
              <a:chOff x="1409747" y="2315952"/>
              <a:chExt cx="6292786" cy="677839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A17824D-E3A5-169E-3D26-97E29060BCD2}"/>
                  </a:ext>
                </a:extLst>
              </p:cNvPr>
              <p:cNvSpPr/>
              <p:nvPr/>
            </p:nvSpPr>
            <p:spPr>
              <a:xfrm>
                <a:off x="1409747" y="2315952"/>
                <a:ext cx="6292786" cy="677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5E413DEA-069D-1EDB-70CE-DEF359228534}"/>
                  </a:ext>
                </a:extLst>
              </p:cNvPr>
              <p:cNvSpPr txBox="1"/>
              <p:nvPr/>
            </p:nvSpPr>
            <p:spPr>
              <a:xfrm>
                <a:off x="1429600" y="2335805"/>
                <a:ext cx="5342568" cy="6381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Review sleep assessment for children ages 6-10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7CB6E2B-B6D1-271F-F5F5-CDA10DD7DB8D}"/>
                </a:ext>
              </a:extLst>
            </p:cNvPr>
            <p:cNvGrpSpPr/>
            <p:nvPr/>
          </p:nvGrpSpPr>
          <p:grpSpPr>
            <a:xfrm>
              <a:off x="7277798" y="3454419"/>
              <a:ext cx="440595" cy="440595"/>
              <a:chOff x="7261938" y="2807386"/>
              <a:chExt cx="440595" cy="440595"/>
            </a:xfrm>
          </p:grpSpPr>
          <p:sp>
            <p:nvSpPr>
              <p:cNvPr id="30" name="Down Arrow 29">
                <a:extLst>
                  <a:ext uri="{FF2B5EF4-FFF2-40B4-BE49-F238E27FC236}">
                    <a16:creationId xmlns:a16="http://schemas.microsoft.com/office/drawing/2014/main" id="{1A106A41-C128-2986-F6C1-B44A409C92CF}"/>
                  </a:ext>
                </a:extLst>
              </p:cNvPr>
              <p:cNvSpPr/>
              <p:nvPr/>
            </p:nvSpPr>
            <p:spPr>
              <a:xfrm>
                <a:off x="7261938" y="2807386"/>
                <a:ext cx="440595" cy="440595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Down Arrow 6">
                <a:extLst>
                  <a:ext uri="{FF2B5EF4-FFF2-40B4-BE49-F238E27FC236}">
                    <a16:creationId xmlns:a16="http://schemas.microsoft.com/office/drawing/2014/main" id="{C90B4730-0D4F-99D4-CCAE-0A6243711CAE}"/>
                  </a:ext>
                </a:extLst>
              </p:cNvPr>
              <p:cNvSpPr txBox="1"/>
              <p:nvPr/>
            </p:nvSpPr>
            <p:spPr>
              <a:xfrm>
                <a:off x="7361072" y="2807386"/>
                <a:ext cx="242327" cy="3315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6B5E17-90C6-6A05-12FF-6A8ED9EE3D8A}"/>
              </a:ext>
            </a:extLst>
          </p:cNvPr>
          <p:cNvGrpSpPr/>
          <p:nvPr/>
        </p:nvGrpSpPr>
        <p:grpSpPr>
          <a:xfrm>
            <a:off x="1422035" y="2189783"/>
            <a:ext cx="6292786" cy="924497"/>
            <a:chOff x="1425607" y="2966751"/>
            <a:chExt cx="6292786" cy="9244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658DAE-033F-9720-A12C-9A17477C533F}"/>
                </a:ext>
              </a:extLst>
            </p:cNvPr>
            <p:cNvGrpSpPr/>
            <p:nvPr/>
          </p:nvGrpSpPr>
          <p:grpSpPr>
            <a:xfrm>
              <a:off x="1425607" y="2966751"/>
              <a:ext cx="6292786" cy="677839"/>
              <a:chOff x="939831" y="1543968"/>
              <a:chExt cx="6292786" cy="67783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88999B8-A975-E1E7-34AB-7ED31F39E5B4}"/>
                  </a:ext>
                </a:extLst>
              </p:cNvPr>
              <p:cNvSpPr/>
              <p:nvPr/>
            </p:nvSpPr>
            <p:spPr>
              <a:xfrm>
                <a:off x="939831" y="1543968"/>
                <a:ext cx="6292786" cy="677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ounded Rectangle 4">
                <a:extLst>
                  <a:ext uri="{FF2B5EF4-FFF2-40B4-BE49-F238E27FC236}">
                    <a16:creationId xmlns:a16="http://schemas.microsoft.com/office/drawing/2014/main" id="{0366B831-F7E5-8CBC-E03D-F00E08D778A7}"/>
                  </a:ext>
                </a:extLst>
              </p:cNvPr>
              <p:cNvSpPr txBox="1"/>
              <p:nvPr/>
            </p:nvSpPr>
            <p:spPr>
              <a:xfrm>
                <a:off x="959684" y="1563821"/>
                <a:ext cx="5342568" cy="6381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Discuss sleep concerns among children with ADHD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1E762-A4B4-E003-6D8F-6AC785DE5AD3}"/>
                </a:ext>
              </a:extLst>
            </p:cNvPr>
            <p:cNvGrpSpPr/>
            <p:nvPr/>
          </p:nvGrpSpPr>
          <p:grpSpPr>
            <a:xfrm>
              <a:off x="7277798" y="3450653"/>
              <a:ext cx="440595" cy="440595"/>
              <a:chOff x="6792022" y="2027870"/>
              <a:chExt cx="440595" cy="440595"/>
            </a:xfrm>
          </p:grpSpPr>
          <p:sp>
            <p:nvSpPr>
              <p:cNvPr id="23" name="Down Arrow 22">
                <a:extLst>
                  <a:ext uri="{FF2B5EF4-FFF2-40B4-BE49-F238E27FC236}">
                    <a16:creationId xmlns:a16="http://schemas.microsoft.com/office/drawing/2014/main" id="{8694106A-42EE-AE16-14C0-8C4C7E561DE5}"/>
                  </a:ext>
                </a:extLst>
              </p:cNvPr>
              <p:cNvSpPr/>
              <p:nvPr/>
            </p:nvSpPr>
            <p:spPr>
              <a:xfrm>
                <a:off x="6792022" y="2027870"/>
                <a:ext cx="440595" cy="440595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Down Arrow 6">
                <a:extLst>
                  <a:ext uri="{FF2B5EF4-FFF2-40B4-BE49-F238E27FC236}">
                    <a16:creationId xmlns:a16="http://schemas.microsoft.com/office/drawing/2014/main" id="{4B63C90A-5418-AE12-D7EE-FB102C52553D}"/>
                  </a:ext>
                </a:extLst>
              </p:cNvPr>
              <p:cNvSpPr txBox="1"/>
              <p:nvPr/>
            </p:nvSpPr>
            <p:spPr>
              <a:xfrm>
                <a:off x="6891156" y="2027870"/>
                <a:ext cx="242327" cy="3315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6C691-E533-6DCA-3AC9-6F82A47C53D1}"/>
              </a:ext>
            </a:extLst>
          </p:cNvPr>
          <p:cNvGrpSpPr/>
          <p:nvPr/>
        </p:nvGrpSpPr>
        <p:grpSpPr>
          <a:xfrm>
            <a:off x="968407" y="1399960"/>
            <a:ext cx="6292786" cy="935794"/>
            <a:chOff x="1425607" y="2961103"/>
            <a:chExt cx="6292786" cy="9357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5BB713-A354-DB21-4791-C9DD52903600}"/>
                </a:ext>
              </a:extLst>
            </p:cNvPr>
            <p:cNvGrpSpPr/>
            <p:nvPr/>
          </p:nvGrpSpPr>
          <p:grpSpPr>
            <a:xfrm>
              <a:off x="1425607" y="2961103"/>
              <a:ext cx="6292786" cy="677839"/>
              <a:chOff x="469915" y="771984"/>
              <a:chExt cx="6292786" cy="677839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FEE9DAFF-C779-D367-7973-AE6DEFD86185}"/>
                  </a:ext>
                </a:extLst>
              </p:cNvPr>
              <p:cNvSpPr/>
              <p:nvPr/>
            </p:nvSpPr>
            <p:spPr>
              <a:xfrm>
                <a:off x="469915" y="771984"/>
                <a:ext cx="6292786" cy="677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F5639B42-C3F2-6763-EC5E-C4D8A61CCCB0}"/>
                  </a:ext>
                </a:extLst>
              </p:cNvPr>
              <p:cNvSpPr txBox="1"/>
              <p:nvPr/>
            </p:nvSpPr>
            <p:spPr>
              <a:xfrm>
                <a:off x="489768" y="791837"/>
                <a:ext cx="5342568" cy="6381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Review cognitive and behavioral correlates of poor sleep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3E4C84-C098-314C-E62E-3481F66274F5}"/>
                </a:ext>
              </a:extLst>
            </p:cNvPr>
            <p:cNvGrpSpPr/>
            <p:nvPr/>
          </p:nvGrpSpPr>
          <p:grpSpPr>
            <a:xfrm>
              <a:off x="7277798" y="3456302"/>
              <a:ext cx="440595" cy="440595"/>
              <a:chOff x="6322106" y="1267183"/>
              <a:chExt cx="440595" cy="440595"/>
            </a:xfrm>
          </p:grpSpPr>
          <p:sp>
            <p:nvSpPr>
              <p:cNvPr id="16" name="Down Arrow 15">
                <a:extLst>
                  <a:ext uri="{FF2B5EF4-FFF2-40B4-BE49-F238E27FC236}">
                    <a16:creationId xmlns:a16="http://schemas.microsoft.com/office/drawing/2014/main" id="{D52FC273-163E-B37B-DAA2-2D956FB7EC21}"/>
                  </a:ext>
                </a:extLst>
              </p:cNvPr>
              <p:cNvSpPr/>
              <p:nvPr/>
            </p:nvSpPr>
            <p:spPr>
              <a:xfrm>
                <a:off x="6322106" y="1267183"/>
                <a:ext cx="440595" cy="440595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Down Arrow 6">
                <a:extLst>
                  <a:ext uri="{FF2B5EF4-FFF2-40B4-BE49-F238E27FC236}">
                    <a16:creationId xmlns:a16="http://schemas.microsoft.com/office/drawing/2014/main" id="{E700CCC5-8FB6-7A82-5B78-5FC09262DB97}"/>
                  </a:ext>
                </a:extLst>
              </p:cNvPr>
              <p:cNvSpPr txBox="1"/>
              <p:nvPr/>
            </p:nvSpPr>
            <p:spPr>
              <a:xfrm>
                <a:off x="6421240" y="1267183"/>
                <a:ext cx="242327" cy="3315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C886BB-9D0B-756E-0BAA-2A296DADF727}"/>
              </a:ext>
            </a:extLst>
          </p:cNvPr>
          <p:cNvGrpSpPr/>
          <p:nvPr/>
        </p:nvGrpSpPr>
        <p:grpSpPr>
          <a:xfrm>
            <a:off x="489347" y="642479"/>
            <a:ext cx="6292786" cy="935794"/>
            <a:chOff x="1425607" y="2961103"/>
            <a:chExt cx="6292786" cy="9357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DBDE11-8E2A-C25E-0A85-FA0FAB08292C}"/>
                </a:ext>
              </a:extLst>
            </p:cNvPr>
            <p:cNvGrpSpPr/>
            <p:nvPr/>
          </p:nvGrpSpPr>
          <p:grpSpPr>
            <a:xfrm>
              <a:off x="1425607" y="2961103"/>
              <a:ext cx="6292786" cy="677839"/>
              <a:chOff x="0" y="0"/>
              <a:chExt cx="6292786" cy="677839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EB41664B-BE40-B730-B409-A326CE4321F6}"/>
                  </a:ext>
                </a:extLst>
              </p:cNvPr>
              <p:cNvSpPr/>
              <p:nvPr/>
            </p:nvSpPr>
            <p:spPr>
              <a:xfrm>
                <a:off x="0" y="0"/>
                <a:ext cx="6292786" cy="677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712DB88C-A472-ED61-97B3-7C8E61253551}"/>
                  </a:ext>
                </a:extLst>
              </p:cNvPr>
              <p:cNvSpPr txBox="1"/>
              <p:nvPr/>
            </p:nvSpPr>
            <p:spPr>
              <a:xfrm>
                <a:off x="19853" y="19853"/>
                <a:ext cx="5482037" cy="6381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Brief overview of sleep and sleep disorders in elementary school aged children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740D9A-7439-F303-1CEB-A81FDC1BFA93}"/>
                </a:ext>
              </a:extLst>
            </p:cNvPr>
            <p:cNvGrpSpPr/>
            <p:nvPr/>
          </p:nvGrpSpPr>
          <p:grpSpPr>
            <a:xfrm>
              <a:off x="7277797" y="3456302"/>
              <a:ext cx="440595" cy="440595"/>
              <a:chOff x="5852190" y="495199"/>
              <a:chExt cx="440595" cy="440595"/>
            </a:xfrm>
          </p:grpSpPr>
          <p:sp>
            <p:nvSpPr>
              <p:cNvPr id="6" name="Down Arrow 5">
                <a:extLst>
                  <a:ext uri="{FF2B5EF4-FFF2-40B4-BE49-F238E27FC236}">
                    <a16:creationId xmlns:a16="http://schemas.microsoft.com/office/drawing/2014/main" id="{B04F5608-54C0-1D6A-7BEA-596782EAB88A}"/>
                  </a:ext>
                </a:extLst>
              </p:cNvPr>
              <p:cNvSpPr/>
              <p:nvPr/>
            </p:nvSpPr>
            <p:spPr>
              <a:xfrm>
                <a:off x="5852190" y="495199"/>
                <a:ext cx="440595" cy="440595"/>
              </a:xfrm>
              <a:prstGeom prst="downArrow">
                <a:avLst>
                  <a:gd name="adj1" fmla="val 55000"/>
                  <a:gd name="adj2" fmla="val 45000"/>
                </a:avLst>
              </a:prstGeom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Down Arrow 6">
                <a:extLst>
                  <a:ext uri="{FF2B5EF4-FFF2-40B4-BE49-F238E27FC236}">
                    <a16:creationId xmlns:a16="http://schemas.microsoft.com/office/drawing/2014/main" id="{D1066A5C-4DF1-0775-89A0-CF53FC04F85D}"/>
                  </a:ext>
                </a:extLst>
              </p:cNvPr>
              <p:cNvSpPr txBox="1"/>
              <p:nvPr/>
            </p:nvSpPr>
            <p:spPr>
              <a:xfrm>
                <a:off x="5951324" y="495199"/>
                <a:ext cx="242327" cy="3315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3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18450C-259E-01C3-D8C0-6814581C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2" y="1600201"/>
            <a:ext cx="5373505" cy="4614333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tx1"/>
                </a:solidFill>
              </a:rPr>
              <a:t>Brief Overview of Sleep and Sleep Disorders in Elementary School Aged Children</a:t>
            </a:r>
            <a:br>
              <a:rPr lang="en-US" sz="5700" dirty="0">
                <a:solidFill>
                  <a:schemeClr val="tx1"/>
                </a:solidFill>
              </a:rPr>
            </a:br>
            <a:endParaRPr lang="en-US" sz="57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73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5785B-4CD5-4AD0-F686-CC5B1210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DDD5FD-1BD1-8FBB-44AF-CEF82E4EACD4}"/>
              </a:ext>
            </a:extLst>
          </p:cNvPr>
          <p:cNvGrpSpPr/>
          <p:nvPr/>
        </p:nvGrpSpPr>
        <p:grpSpPr>
          <a:xfrm>
            <a:off x="768096" y="816930"/>
            <a:ext cx="7758066" cy="914400"/>
            <a:chOff x="0" y="30624"/>
            <a:chExt cx="4231481" cy="2386800"/>
          </a:xfrm>
          <a:solidFill>
            <a:schemeClr val="accent2"/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271196F-9416-4DF1-58DB-E3402B5A01AD}"/>
                </a:ext>
              </a:extLst>
            </p:cNvPr>
            <p:cNvSpPr/>
            <p:nvPr/>
          </p:nvSpPr>
          <p:spPr>
            <a:xfrm>
              <a:off x="0" y="30624"/>
              <a:ext cx="4231481" cy="238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CFAA22BB-099A-3E4D-BF89-0102848669C3}"/>
                </a:ext>
              </a:extLst>
            </p:cNvPr>
            <p:cNvSpPr txBox="1"/>
            <p:nvPr/>
          </p:nvSpPr>
          <p:spPr>
            <a:xfrm>
              <a:off x="116514" y="147138"/>
              <a:ext cx="3998453" cy="2153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/>
                <a:t>Goal Duration: 9-12 Hours</a:t>
              </a:r>
              <a:endParaRPr lang="en-US" sz="3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7BF1E1-D339-3F61-4E50-FC215F34DAB2}"/>
              </a:ext>
            </a:extLst>
          </p:cNvPr>
          <p:cNvGrpSpPr/>
          <p:nvPr/>
        </p:nvGrpSpPr>
        <p:grpSpPr>
          <a:xfrm>
            <a:off x="768096" y="1857612"/>
            <a:ext cx="7758066" cy="914400"/>
            <a:chOff x="0" y="30624"/>
            <a:chExt cx="4231481" cy="2386800"/>
          </a:xfrm>
          <a:solidFill>
            <a:schemeClr val="accent2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7E7F011-9612-E19D-8EF9-061C85672037}"/>
                </a:ext>
              </a:extLst>
            </p:cNvPr>
            <p:cNvSpPr/>
            <p:nvPr/>
          </p:nvSpPr>
          <p:spPr>
            <a:xfrm>
              <a:off x="0" y="30624"/>
              <a:ext cx="4231481" cy="238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913F8801-2DA4-71CA-63F1-4C7C46B5BE89}"/>
                </a:ext>
              </a:extLst>
            </p:cNvPr>
            <p:cNvSpPr txBox="1"/>
            <p:nvPr/>
          </p:nvSpPr>
          <p:spPr>
            <a:xfrm>
              <a:off x="116514" y="147138"/>
              <a:ext cx="3998453" cy="2153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bg1"/>
                  </a:solidFill>
                </a:rPr>
                <a:t>Common Sleep Disorders (Ages 6-10)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5C53110-1083-E77A-EEE0-B6239A00A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606958"/>
              </p:ext>
            </p:extLst>
          </p:nvPr>
        </p:nvGraphicFramePr>
        <p:xfrm>
          <a:off x="981715" y="2898294"/>
          <a:ext cx="7330830" cy="316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5415">
                  <a:extLst>
                    <a:ext uri="{9D8B030D-6E8A-4147-A177-3AD203B41FA5}">
                      <a16:colId xmlns:a16="http://schemas.microsoft.com/office/drawing/2014/main" val="2823967810"/>
                    </a:ext>
                  </a:extLst>
                </a:gridCol>
                <a:gridCol w="3665415">
                  <a:extLst>
                    <a:ext uri="{9D8B030D-6E8A-4147-A177-3AD203B41FA5}">
                      <a16:colId xmlns:a16="http://schemas.microsoft.com/office/drawing/2014/main" val="254658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Prevalence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1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Nightmares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–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5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Confusional Arousals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4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Sleepwalking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8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Behavioral Insomnia of Childhood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 –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50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Sleep Terrors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– 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9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Obstructive Sleep Apnea (OSA)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–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91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Restless Leg Syndrome (RLS)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77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2980D-97A1-EB46-6F09-CA5DC5326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8182BD-E49B-B6A3-A52B-B062C03AFB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959352"/>
            <a:ext cx="5829300" cy="146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>
                <a:solidFill>
                  <a:srgbClr val="FFFFFF"/>
                </a:solidFill>
              </a:rPr>
              <a:t>Key features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53C80F-330E-7E19-4EBA-43232465D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74534"/>
              </p:ext>
            </p:extLst>
          </p:nvPr>
        </p:nvGraphicFramePr>
        <p:xfrm>
          <a:off x="319491" y="1216285"/>
          <a:ext cx="8505021" cy="44254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9403">
                  <a:extLst>
                    <a:ext uri="{9D8B030D-6E8A-4147-A177-3AD203B41FA5}">
                      <a16:colId xmlns:a16="http://schemas.microsoft.com/office/drawing/2014/main" val="2823967810"/>
                    </a:ext>
                  </a:extLst>
                </a:gridCol>
                <a:gridCol w="5605618">
                  <a:extLst>
                    <a:ext uri="{9D8B030D-6E8A-4147-A177-3AD203B41FA5}">
                      <a16:colId xmlns:a16="http://schemas.microsoft.com/office/drawing/2014/main" val="2546587358"/>
                    </a:ext>
                  </a:extLst>
                </a:gridCol>
              </a:tblGrid>
              <a:tr h="395931">
                <a:tc>
                  <a:txBody>
                    <a:bodyPr/>
                    <a:lstStyle/>
                    <a:p>
                      <a:r>
                        <a:rPr lang="en-US" sz="2000"/>
                        <a:t>Diagnosis</a:t>
                      </a:r>
                    </a:p>
                  </a:txBody>
                  <a:tcPr marL="64817" marR="64817" marT="32408" marB="324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Key Features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864418443"/>
                  </a:ext>
                </a:extLst>
              </a:tr>
              <a:tr h="395931">
                <a:tc>
                  <a:txBody>
                    <a:bodyPr/>
                    <a:lstStyle/>
                    <a:p>
                      <a:r>
                        <a:rPr lang="en-US" sz="2000"/>
                        <a:t>Nightmares</a:t>
                      </a:r>
                    </a:p>
                  </a:txBody>
                  <a:tcPr marL="64817" marR="64817" marT="32408" marB="3240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Upsetting dreams remembered upon waking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4121254978"/>
                  </a:ext>
                </a:extLst>
              </a:tr>
              <a:tr h="722431">
                <a:tc>
                  <a:txBody>
                    <a:bodyPr/>
                    <a:lstStyle/>
                    <a:p>
                      <a:r>
                        <a:rPr lang="en-US" sz="2000"/>
                        <a:t>Confusional Arousals</a:t>
                      </a:r>
                    </a:p>
                  </a:txBody>
                  <a:tcPr marL="64817" marR="64817" marT="32408" marB="3240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Slowed responses, slurred speech, confusion and no memory of the event upon waking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1817548663"/>
                  </a:ext>
                </a:extLst>
              </a:tr>
              <a:tr h="395931">
                <a:tc>
                  <a:txBody>
                    <a:bodyPr/>
                    <a:lstStyle/>
                    <a:p>
                      <a:r>
                        <a:rPr lang="en-US" sz="2000"/>
                        <a:t>Sleepwalking</a:t>
                      </a:r>
                    </a:p>
                  </a:txBody>
                  <a:tcPr marL="64817" marR="64817" marT="32408" marB="32408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Ambulating during sleep, difficult to awaken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3214283125"/>
                  </a:ext>
                </a:extLst>
              </a:tr>
              <a:tr h="722431">
                <a:tc>
                  <a:txBody>
                    <a:bodyPr/>
                    <a:lstStyle/>
                    <a:p>
                      <a:r>
                        <a:rPr lang="en-US" sz="2000"/>
                        <a:t>Behavioral Insomnia of Childhood</a:t>
                      </a:r>
                    </a:p>
                  </a:txBody>
                  <a:tcPr marL="64817" marR="64817" marT="32408" marB="3240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Difficulty independently initiating or maintaining sleep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2911950159"/>
                  </a:ext>
                </a:extLst>
              </a:tr>
              <a:tr h="395931">
                <a:tc>
                  <a:txBody>
                    <a:bodyPr/>
                    <a:lstStyle/>
                    <a:p>
                      <a:r>
                        <a:rPr lang="en-US" sz="2000"/>
                        <a:t>Sleep Terrors</a:t>
                      </a:r>
                    </a:p>
                  </a:txBody>
                  <a:tcPr marL="64817" marR="64817" marT="32408" marB="3240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Display of fear in sleep, no memory of event upon waking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1939694489"/>
                  </a:ext>
                </a:extLst>
              </a:tr>
              <a:tr h="722431">
                <a:tc>
                  <a:txBody>
                    <a:bodyPr/>
                    <a:lstStyle/>
                    <a:p>
                      <a:r>
                        <a:rPr lang="en-US" sz="2000"/>
                        <a:t>OSA</a:t>
                      </a:r>
                    </a:p>
                  </a:txBody>
                  <a:tcPr marL="64817" marR="64817" marT="32408" marB="32408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Snoring, nighttime enuresis, morning headaches, daytime sleepiness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1357916222"/>
                  </a:ext>
                </a:extLst>
              </a:tr>
              <a:tr h="395931">
                <a:tc>
                  <a:txBody>
                    <a:bodyPr/>
                    <a:lstStyle/>
                    <a:p>
                      <a:r>
                        <a:rPr lang="en-US" sz="2000"/>
                        <a:t>RLS</a:t>
                      </a:r>
                    </a:p>
                  </a:txBody>
                  <a:tcPr marL="64817" marR="64817" marT="32408" marB="3240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Discomfort in legs alleviated by movement</a:t>
                      </a:r>
                    </a:p>
                  </a:txBody>
                  <a:tcPr marL="64817" marR="64817" marT="32408" marB="32408"/>
                </a:tc>
                <a:extLst>
                  <a:ext uri="{0D108BD9-81ED-4DB2-BD59-A6C34878D82A}">
                    <a16:rowId xmlns:a16="http://schemas.microsoft.com/office/drawing/2014/main" val="425877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833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3">
      <a:dk1>
        <a:srgbClr val="000000"/>
      </a:dk1>
      <a:lt1>
        <a:srgbClr val="FFFFFF"/>
      </a:lt1>
      <a:dk2>
        <a:srgbClr val="1E1951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1_CTC-RI">
  <a:themeElements>
    <a:clrScheme name="Custom 38">
      <a:dk1>
        <a:srgbClr val="0070C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FFFF00"/>
      </a:hlink>
      <a:folHlink>
        <a:srgbClr val="85C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C78259A-F8B1-40D7-AB9E-19E8C3A4E80B}" vid="{73BB5B4D-E882-4284-80BE-91E727901D9B}"/>
    </a:ext>
  </a:extLst>
</a:theme>
</file>

<file path=ppt/theme/theme3.xml><?xml version="1.0" encoding="utf-8"?>
<a:theme xmlns:a="http://schemas.openxmlformats.org/drawingml/2006/main" name="CTC-RI">
  <a:themeElements>
    <a:clrScheme name="Custom 53">
      <a:dk1>
        <a:srgbClr val="0070C0"/>
      </a:dk1>
      <a:lt1>
        <a:srgbClr val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FFC000"/>
      </a:hlink>
      <a:folHlink>
        <a:srgbClr val="85C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34895</TotalTime>
  <Words>1415</Words>
  <Application>Microsoft Office PowerPoint</Application>
  <PresentationFormat>On-screen Show (4:3)</PresentationFormat>
  <Paragraphs>199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1_CTC-RI</vt:lpstr>
      <vt:lpstr>CTC-RI</vt:lpstr>
      <vt:lpstr>Pediatric Sleep ECHO®  Session 7: SLEEP IN ELEMENTARY SCHOOL AGED CHILDREN (AGES 6-10)   </vt:lpstr>
      <vt:lpstr>Welcome</vt:lpstr>
      <vt:lpstr>Agenda</vt:lpstr>
      <vt:lpstr>Announcement</vt:lpstr>
      <vt:lpstr>Sleep in Elementary School Aged Children (Ages 6-10) </vt:lpstr>
      <vt:lpstr>Objectives</vt:lpstr>
      <vt:lpstr>Brief Overview of Sleep and Sleep Disorders in Elementary School Aged Children </vt:lpstr>
      <vt:lpstr>PowerPoint Presentation</vt:lpstr>
      <vt:lpstr>Key features</vt:lpstr>
      <vt:lpstr>Cognitive and Behavioral Correlates of Poor Sleep  </vt:lpstr>
      <vt:lpstr>Cognitive and behavioral Correlates of poor sleep</vt:lpstr>
      <vt:lpstr>Sleep concerns among children with adhd </vt:lpstr>
      <vt:lpstr>Sleep in Children with ADHD</vt:lpstr>
      <vt:lpstr>Sleep in Children with ADHD</vt:lpstr>
      <vt:lpstr>Sleep Disorders Commonly Associated with ADHD</vt:lpstr>
      <vt:lpstr>Assessment Recommendations </vt:lpstr>
      <vt:lpstr>Assessment Recommendations</vt:lpstr>
      <vt:lpstr>Empirically Supported Interventions for healthy sleep among children ages 6-10 </vt:lpstr>
      <vt:lpstr>Sleep Hygiene</vt:lpstr>
      <vt:lpstr>Mood and Bedtime Resistance</vt:lpstr>
      <vt:lpstr>Positive Reinforcement</vt:lpstr>
      <vt:lpstr>Comfort Objects</vt:lpstr>
      <vt:lpstr>Relaxation Strategies</vt:lpstr>
      <vt:lpstr>Nighttime ADHD Symptoms</vt:lpstr>
      <vt:lpstr>Prolonged sleep onset</vt:lpstr>
      <vt:lpstr>References</vt:lpstr>
      <vt:lpstr>CME Credits  (Pending credit for MDs, PAs, Rx, RNs, NPs, PsyD, PhD)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Stager</dc:creator>
  <cp:lastModifiedBy>Phos Ivestei</cp:lastModifiedBy>
  <cp:revision>263</cp:revision>
  <dcterms:created xsi:type="dcterms:W3CDTF">2020-05-18T15:16:08Z</dcterms:created>
  <dcterms:modified xsi:type="dcterms:W3CDTF">2024-11-18T13:59:20Z</dcterms:modified>
</cp:coreProperties>
</file>