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2" r:id="rId1"/>
    <p:sldMasterId id="2147484595" r:id="rId2"/>
    <p:sldMasterId id="2147484606" r:id="rId3"/>
    <p:sldMasterId id="2147484610" r:id="rId4"/>
    <p:sldMasterId id="2147484622" r:id="rId5"/>
    <p:sldMasterId id="2147484633" r:id="rId6"/>
  </p:sldMasterIdLst>
  <p:notesMasterIdLst>
    <p:notesMasterId r:id="rId42"/>
  </p:notesMasterIdLst>
  <p:sldIdLst>
    <p:sldId id="378" r:id="rId7"/>
    <p:sldId id="379" r:id="rId8"/>
    <p:sldId id="380" r:id="rId9"/>
    <p:sldId id="256" r:id="rId10"/>
    <p:sldId id="1212" r:id="rId11"/>
    <p:sldId id="1214" r:id="rId12"/>
    <p:sldId id="1213" r:id="rId13"/>
    <p:sldId id="1220" r:id="rId14"/>
    <p:sldId id="1215" r:id="rId15"/>
    <p:sldId id="1216" r:id="rId16"/>
    <p:sldId id="1228" r:id="rId17"/>
    <p:sldId id="1222" r:id="rId18"/>
    <p:sldId id="1223" r:id="rId19"/>
    <p:sldId id="1218" r:id="rId20"/>
    <p:sldId id="1224" r:id="rId21"/>
    <p:sldId id="1226" r:id="rId22"/>
    <p:sldId id="1225" r:id="rId23"/>
    <p:sldId id="1227" r:id="rId24"/>
    <p:sldId id="267" r:id="rId25"/>
    <p:sldId id="288" r:id="rId26"/>
    <p:sldId id="292" r:id="rId27"/>
    <p:sldId id="291" r:id="rId28"/>
    <p:sldId id="293" r:id="rId29"/>
    <p:sldId id="277" r:id="rId30"/>
    <p:sldId id="287" r:id="rId31"/>
    <p:sldId id="278" r:id="rId32"/>
    <p:sldId id="469" r:id="rId33"/>
    <p:sldId id="470" r:id="rId34"/>
    <p:sldId id="464" r:id="rId35"/>
    <p:sldId id="466" r:id="rId36"/>
    <p:sldId id="471" r:id="rId37"/>
    <p:sldId id="472" r:id="rId38"/>
    <p:sldId id="465" r:id="rId39"/>
    <p:sldId id="1044" r:id="rId40"/>
    <p:sldId id="1045" r:id="rId41"/>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bian, Aaron (Campus)" initials="FA(" lastIdx="20" clrIdx="0"/>
  <p:cmAuthor id="2" name="Stager, Lindsay M (Campus)" initials="SLM(" lastIdx="3" clrIdx="1">
    <p:extLst>
      <p:ext uri="{19B8F6BF-5375-455C-9EA6-DF929625EA0E}">
        <p15:presenceInfo xmlns:p15="http://schemas.microsoft.com/office/powerpoint/2012/main" userId="S::lmstager@uab.edu::55794f02-5dd0-4ebe-9183-7b94f7081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B52"/>
    <a:srgbClr val="FAFAFA"/>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8" autoAdjust="0"/>
    <p:restoredTop sz="82745"/>
  </p:normalViewPr>
  <p:slideViewPr>
    <p:cSldViewPr snapToGrid="0" snapToObjects="1">
      <p:cViewPr>
        <p:scale>
          <a:sx n="60" d="100"/>
          <a:sy n="60" d="100"/>
        </p:scale>
        <p:origin x="1152"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vl1pPr>
          </a:lstStyle>
          <a:p>
            <a:fld id="{B4C609E8-20F9-5D48-BD23-FC4B29AB1257}" type="datetimeFigureOut">
              <a:rPr lang="en-US" smtClean="0"/>
              <a:t>12/16/2024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vl1pPr>
          </a:lstStyle>
          <a:p>
            <a:fld id="{E90B7FBB-6D85-BD41-A498-E452F673F4A7}" type="slidenum">
              <a:rPr lang="en-US" smtClean="0"/>
              <a:t>‹#›</a:t>
            </a:fld>
            <a:endParaRPr lang="en-US"/>
          </a:p>
        </p:txBody>
      </p:sp>
    </p:spTree>
    <p:extLst>
      <p:ext uri="{BB962C8B-B14F-4D97-AF65-F5344CB8AC3E}">
        <p14:creationId xmlns:p14="http://schemas.microsoft.com/office/powerpoint/2010/main" val="66644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2995613" y="862013"/>
            <a:ext cx="3103562" cy="2327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909431" y="3318448"/>
            <a:ext cx="7275443" cy="27150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notes"/>
          <p:cNvSpPr txBox="1">
            <a:spLocks noGrp="1"/>
          </p:cNvSpPr>
          <p:nvPr>
            <p:ph type="sldNum" idx="12"/>
          </p:nvPr>
        </p:nvSpPr>
        <p:spPr>
          <a:xfrm>
            <a:off x="5151335" y="6549505"/>
            <a:ext cx="3940865" cy="34597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02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19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14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55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837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29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614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F3E0-11F6-D2EF-2E91-363BB7C9D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35CBF-7C59-813E-06D3-8BA54857D54E}"/>
              </a:ext>
            </a:extLst>
          </p:cNvPr>
          <p:cNvSpPr>
            <a:spLocks noGrp="1" noRot="1" noChangeAspect="1"/>
          </p:cNvSpPr>
          <p:nvPr>
            <p:ph type="sldImg"/>
          </p:nvPr>
        </p:nvSpPr>
        <p:spPr>
          <a:xfrm>
            <a:off x="2860675" y="512763"/>
            <a:ext cx="3422650" cy="2566987"/>
          </a:xfrm>
        </p:spPr>
      </p:sp>
      <p:sp>
        <p:nvSpPr>
          <p:cNvPr id="3" name="Notes Placeholder 2">
            <a:extLst>
              <a:ext uri="{FF2B5EF4-FFF2-40B4-BE49-F238E27FC236}">
                <a16:creationId xmlns:a16="http://schemas.microsoft.com/office/drawing/2014/main" id="{0A248A22-CB00-17A4-7221-6643D0264F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B1C5DE-197F-75C0-FE49-435804E6E3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86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8DB0-C2BB-5143-E819-75FBDC6B7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B5E32-8E4C-063C-0F7B-847B682F0768}"/>
              </a:ext>
            </a:extLst>
          </p:cNvPr>
          <p:cNvSpPr>
            <a:spLocks noGrp="1" noRot="1" noChangeAspect="1"/>
          </p:cNvSpPr>
          <p:nvPr>
            <p:ph type="sldImg"/>
          </p:nvPr>
        </p:nvSpPr>
        <p:spPr>
          <a:xfrm>
            <a:off x="2860675" y="512763"/>
            <a:ext cx="3422650" cy="2566987"/>
          </a:xfrm>
        </p:spPr>
      </p:sp>
      <p:sp>
        <p:nvSpPr>
          <p:cNvPr id="3" name="Notes Placeholder 2">
            <a:extLst>
              <a:ext uri="{FF2B5EF4-FFF2-40B4-BE49-F238E27FC236}">
                <a16:creationId xmlns:a16="http://schemas.microsoft.com/office/drawing/2014/main" id="{EBC258D2-3334-9FA3-DFA0-9867A725C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0A52DF-2B80-19B6-233A-1ECED7A505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3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68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9717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21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2995613" y="862013"/>
            <a:ext cx="3103562" cy="2327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909431" y="3318448"/>
            <a:ext cx="7275443" cy="27150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txBox="1">
            <a:spLocks noGrp="1"/>
          </p:cNvSpPr>
          <p:nvPr>
            <p:ph type="sldNum" idx="12"/>
          </p:nvPr>
        </p:nvSpPr>
        <p:spPr>
          <a:xfrm>
            <a:off x="5151335" y="6549505"/>
            <a:ext cx="3940865" cy="34597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42C7601-01BB-E58C-D6CF-AC9599B388D9}"/>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32D80DC3-86C4-FD65-15FC-C2449EFB9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4CF5A4C-76B4-CE19-B64F-CBB06990CB0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8170D7-69FA-4FA1-B33A-983474D21E68}"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17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50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0" i="0" u="none" strike="noStrike" baseline="0" dirty="0">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2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3933E-5CD9-6909-D69F-E879EED01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A6F53-DFA7-214F-A427-0EF231FA3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BF4B2-68E8-4976-DC8A-44F30E1EBC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800" b="0" i="0" u="none" strike="noStrike" baseline="0" dirty="0">
                <a:latin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44025F79-F422-4C08-140E-D01A867FEE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4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8D91A-A2EE-4B54-B3C6-F6C67903BA9C}" type="datetime1">
              <a:rPr lang="en-US" smtClean="0"/>
              <a:pPr/>
              <a:t>12/16/2024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45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99C93-F56F-46AB-9EB8-53614A95B15F}" type="datetime1">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2569675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2"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99C93-F56F-46AB-9EB8-53614A95B15F}" type="datetime1">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47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type="obj">
  <p:cSld name="1_Title Only">
    <p:bg>
      <p:bgPr>
        <a:solidFill>
          <a:schemeClr val="lt1"/>
        </a:solidFill>
        <a:effectLst/>
      </p:bgPr>
    </p:bg>
    <p:spTree>
      <p:nvGrpSpPr>
        <p:cNvPr id="1" name="Shape 18"/>
        <p:cNvGrpSpPr/>
        <p:nvPr/>
      </p:nvGrpSpPr>
      <p:grpSpPr>
        <a:xfrm>
          <a:off x="0" y="0"/>
          <a:ext cx="0" cy="0"/>
          <a:chOff x="0" y="0"/>
          <a:chExt cx="0" cy="0"/>
        </a:xfrm>
      </p:grpSpPr>
      <p:pic>
        <p:nvPicPr>
          <p:cNvPr id="19" name="Google Shape;19;p44"/>
          <p:cNvPicPr preferRelativeResize="0"/>
          <p:nvPr/>
        </p:nvPicPr>
        <p:blipFill rotWithShape="1">
          <a:blip r:embed="rId2">
            <a:alphaModFix/>
          </a:blip>
          <a:srcRect/>
          <a:stretch/>
        </p:blipFill>
        <p:spPr>
          <a:xfrm>
            <a:off x="7237876" y="161206"/>
            <a:ext cx="1783862" cy="623147"/>
          </a:xfrm>
          <a:prstGeom prst="rect">
            <a:avLst/>
          </a:prstGeom>
          <a:noFill/>
          <a:ln>
            <a:noFill/>
          </a:ln>
        </p:spPr>
      </p:pic>
      <p:sp>
        <p:nvSpPr>
          <p:cNvPr id="20" name="Google Shape;20;p44"/>
          <p:cNvSpPr/>
          <p:nvPr/>
        </p:nvSpPr>
        <p:spPr>
          <a:xfrm>
            <a:off x="-1" y="3"/>
            <a:ext cx="9144000" cy="695537"/>
          </a:xfrm>
          <a:custGeom>
            <a:avLst/>
            <a:gdLst/>
            <a:ahLst/>
            <a:cxnLst/>
            <a:rect l="l" t="t" r="r" b="b"/>
            <a:pathLst>
              <a:path w="18288000" h="1043305" extrusionOk="0">
                <a:moveTo>
                  <a:pt x="18288000" y="0"/>
                </a:moveTo>
                <a:lnTo>
                  <a:pt x="0" y="0"/>
                </a:lnTo>
                <a:lnTo>
                  <a:pt x="0" y="1043177"/>
                </a:lnTo>
                <a:lnTo>
                  <a:pt x="18288000" y="1043177"/>
                </a:lnTo>
                <a:lnTo>
                  <a:pt x="18288000" y="0"/>
                </a:lnTo>
                <a:close/>
              </a:path>
            </a:pathLst>
          </a:custGeom>
          <a:solidFill>
            <a:srgbClr val="00AFE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44"/>
          <p:cNvSpPr/>
          <p:nvPr/>
        </p:nvSpPr>
        <p:spPr>
          <a:xfrm>
            <a:off x="1" y="96519"/>
            <a:ext cx="9134475" cy="721360"/>
          </a:xfrm>
          <a:custGeom>
            <a:avLst/>
            <a:gdLst/>
            <a:ahLst/>
            <a:cxnLst/>
            <a:rect l="l" t="t" r="r" b="b"/>
            <a:pathLst>
              <a:path w="18268950" h="1082040" extrusionOk="0">
                <a:moveTo>
                  <a:pt x="18268950" y="0"/>
                </a:moveTo>
                <a:lnTo>
                  <a:pt x="0" y="0"/>
                </a:lnTo>
                <a:lnTo>
                  <a:pt x="0" y="1082040"/>
                </a:lnTo>
                <a:lnTo>
                  <a:pt x="18268950" y="1082040"/>
                </a:lnTo>
                <a:lnTo>
                  <a:pt x="18268950" y="0"/>
                </a:lnTo>
                <a:close/>
              </a:path>
            </a:pathLst>
          </a:custGeom>
          <a:solidFill>
            <a:srgbClr val="006F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44"/>
          <p:cNvSpPr txBox="1">
            <a:spLocks noGrp="1"/>
          </p:cNvSpPr>
          <p:nvPr>
            <p:ph type="title"/>
          </p:nvPr>
        </p:nvSpPr>
        <p:spPr>
          <a:xfrm>
            <a:off x="141224" y="642112"/>
            <a:ext cx="6831330" cy="34483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1" b="1" i="0">
                <a:solidFill>
                  <a:srgbClr val="006FC0"/>
                </a:solidFill>
                <a:latin typeface="Calibri" panose="020F0502020204030204" pitchFamily="34" charset="0"/>
                <a:ea typeface="Tahoma"/>
                <a:cs typeface="Calibri" panose="020F0502020204030204" pitchFamily="34" charset="0"/>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44"/>
          <p:cNvSpPr txBox="1">
            <a:spLocks noGrp="1"/>
          </p:cNvSpPr>
          <p:nvPr>
            <p:ph type="ftr" idx="11"/>
          </p:nvPr>
        </p:nvSpPr>
        <p:spPr>
          <a:xfrm>
            <a:off x="2725547" y="6457535"/>
            <a:ext cx="257556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 b="0" i="0">
                <a:solidFill>
                  <a:schemeClr val="lt1"/>
                </a:solidFill>
                <a:latin typeface="Calibri" panose="020F0502020204030204" pitchFamily="34" charset="0"/>
                <a:ea typeface="Tahoma"/>
                <a:cs typeface="Calibri" panose="020F0502020204030204" pitchFamily="34" charset="0"/>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4" name="Google Shape;24;p44"/>
          <p:cNvSpPr txBox="1">
            <a:spLocks noGrp="1"/>
          </p:cNvSpPr>
          <p:nvPr>
            <p:ph type="dt" idx="10"/>
          </p:nvPr>
        </p:nvSpPr>
        <p:spPr>
          <a:xfrm>
            <a:off x="457200" y="6377941"/>
            <a:ext cx="2103120" cy="15388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ldNum" idx="12"/>
          </p:nvPr>
        </p:nvSpPr>
        <p:spPr>
          <a:xfrm>
            <a:off x="6583681" y="6377940"/>
            <a:ext cx="2103120" cy="153888"/>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sz="1350">
              <a:latin typeface="Calibri"/>
              <a:ea typeface="Calibri"/>
              <a:cs typeface="Calibri"/>
              <a:sym typeface="Calibri"/>
            </a:endParaRPr>
          </a:p>
        </p:txBody>
      </p:sp>
    </p:spTree>
    <p:extLst>
      <p:ext uri="{BB962C8B-B14F-4D97-AF65-F5344CB8AC3E}">
        <p14:creationId xmlns:p14="http://schemas.microsoft.com/office/powerpoint/2010/main" val="4059889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451183" y="2710929"/>
            <a:ext cx="8155124" cy="1177550"/>
          </a:xfrm>
        </p:spPr>
        <p:txBody>
          <a:bodyPr anchor="b">
            <a:normAutofit/>
          </a:bodyPr>
          <a:lstStyle>
            <a:lvl1pPr algn="l">
              <a:defRPr sz="405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451183" y="4266996"/>
            <a:ext cx="8155124" cy="1006120"/>
          </a:xfrm>
        </p:spPr>
        <p:txBody>
          <a:bodyPr/>
          <a:lstStyle>
            <a:lvl1pPr marL="0" marR="0" indent="0" algn="l" defTabSz="685863" rtl="0" eaLnBrk="1" fontAlgn="auto" latinLnBrk="0" hangingPunct="1">
              <a:lnSpc>
                <a:spcPct val="120000"/>
              </a:lnSpc>
              <a:spcBef>
                <a:spcPts val="0"/>
              </a:spcBef>
              <a:spcAft>
                <a:spcPts val="0"/>
              </a:spcAft>
              <a:buClrTx/>
              <a:buSzTx/>
              <a:buFont typeface="Arial" panose="020B0604020202020204" pitchFamily="34" charset="0"/>
              <a:buNone/>
              <a:tabLst/>
              <a:defRPr lang="en-US" sz="1800" b="0" kern="1200" dirty="0">
                <a:solidFill>
                  <a:schemeClr val="tx1"/>
                </a:solidFill>
                <a:latin typeface="Calibri" panose="020F0502020204030204" pitchFamily="34" charset="0"/>
                <a:ea typeface="+mn-ea"/>
                <a:cs typeface="Calibri" panose="020F0502020204030204" pitchFamily="34" charset="0"/>
              </a:defRPr>
            </a:lvl1pPr>
            <a:lvl2pPr marL="342931" indent="0" algn="ctr">
              <a:buNone/>
              <a:defRPr sz="1501"/>
            </a:lvl2pPr>
            <a:lvl3pPr marL="685863" indent="0" algn="ctr">
              <a:buNone/>
              <a:defRPr sz="1351"/>
            </a:lvl3pPr>
            <a:lvl4pPr marL="1028794" indent="0" algn="ctr">
              <a:buNone/>
              <a:defRPr sz="1200"/>
            </a:lvl4pPr>
            <a:lvl5pPr marL="1371725" indent="0" algn="ctr">
              <a:buNone/>
              <a:defRPr sz="1200"/>
            </a:lvl5pPr>
            <a:lvl6pPr marL="1714657" indent="0" algn="ctr">
              <a:buNone/>
              <a:defRPr sz="1200"/>
            </a:lvl6pPr>
            <a:lvl7pPr marL="2057587" indent="0" algn="ctr">
              <a:buNone/>
              <a:defRPr sz="1200"/>
            </a:lvl7pPr>
            <a:lvl8pPr marL="2400519" indent="0" algn="ctr">
              <a:buNone/>
              <a:defRPr sz="1200"/>
            </a:lvl8pPr>
            <a:lvl9pPr marL="2743450" indent="0" algn="ctr">
              <a:buNone/>
              <a:defRPr sz="12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9144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2667006" y="921308"/>
            <a:ext cx="3809990" cy="1411106"/>
          </a:xfrm>
          <a:prstGeom prst="rect">
            <a:avLst/>
          </a:prstGeom>
        </p:spPr>
      </p:pic>
      <p:sp>
        <p:nvSpPr>
          <p:cNvPr id="12" name="Rectangle 11"/>
          <p:cNvSpPr/>
          <p:nvPr userDrawn="1"/>
        </p:nvSpPr>
        <p:spPr>
          <a:xfrm>
            <a:off x="2936652" y="5873041"/>
            <a:ext cx="2955489" cy="325025"/>
          </a:xfrm>
          <a:prstGeom prst="rect">
            <a:avLst/>
          </a:prstGeom>
        </p:spPr>
        <p:txBody>
          <a:bodyPr wrap="none">
            <a:spAutoFit/>
          </a:bodyPr>
          <a:lstStyle/>
          <a:p>
            <a:pPr algn="l">
              <a:lnSpc>
                <a:spcPct val="120000"/>
              </a:lnSpc>
              <a:spcBef>
                <a:spcPts val="0"/>
              </a:spcBef>
            </a:pPr>
            <a:r>
              <a:rPr lang="en-US" sz="1350"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9144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9144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97095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70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623888" y="1709742"/>
            <a:ext cx="7886701"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623888" y="4589467"/>
            <a:ext cx="7886701" cy="1500187"/>
          </a:xfrm>
        </p:spPr>
        <p:txBody>
          <a:bodyPr/>
          <a:lstStyle>
            <a:lvl1pPr marL="0" indent="0">
              <a:buNone/>
              <a:defRPr sz="1800">
                <a:solidFill>
                  <a:schemeClr val="accent6"/>
                </a:solidFill>
              </a:defRPr>
            </a:lvl1pPr>
            <a:lvl2pPr marL="342931" indent="0">
              <a:buNone/>
              <a:defRPr sz="1501">
                <a:solidFill>
                  <a:schemeClr val="tx1">
                    <a:tint val="75000"/>
                  </a:schemeClr>
                </a:solidFill>
              </a:defRPr>
            </a:lvl2pPr>
            <a:lvl3pPr marL="685863" indent="0">
              <a:buNone/>
              <a:defRPr sz="1351">
                <a:solidFill>
                  <a:schemeClr val="tx1">
                    <a:tint val="75000"/>
                  </a:schemeClr>
                </a:solidFill>
              </a:defRPr>
            </a:lvl3pPr>
            <a:lvl4pPr marL="1028794" indent="0">
              <a:buNone/>
              <a:defRPr sz="1200">
                <a:solidFill>
                  <a:schemeClr val="tx1">
                    <a:tint val="75000"/>
                  </a:schemeClr>
                </a:solidFill>
              </a:defRPr>
            </a:lvl4pPr>
            <a:lvl5pPr marL="1371725" indent="0">
              <a:buNone/>
              <a:defRPr sz="1200">
                <a:solidFill>
                  <a:schemeClr val="tx1">
                    <a:tint val="75000"/>
                  </a:schemeClr>
                </a:solidFill>
              </a:defRPr>
            </a:lvl5pPr>
            <a:lvl6pPr marL="1714657" indent="0">
              <a:buNone/>
              <a:defRPr sz="1200">
                <a:solidFill>
                  <a:schemeClr val="tx1">
                    <a:tint val="75000"/>
                  </a:schemeClr>
                </a:solidFill>
              </a:defRPr>
            </a:lvl6pPr>
            <a:lvl7pPr marL="2057587" indent="0">
              <a:buNone/>
              <a:defRPr sz="1200">
                <a:solidFill>
                  <a:schemeClr val="tx1">
                    <a:tint val="75000"/>
                  </a:schemeClr>
                </a:solidFill>
              </a:defRPr>
            </a:lvl7pPr>
            <a:lvl8pPr marL="2400519" indent="0">
              <a:buNone/>
              <a:defRPr sz="1200">
                <a:solidFill>
                  <a:schemeClr val="tx1">
                    <a:tint val="75000"/>
                  </a:schemeClr>
                </a:solidFill>
              </a:defRPr>
            </a:lvl8pPr>
            <a:lvl9pPr marL="274345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88682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628651" y="1825625"/>
            <a:ext cx="38862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4629152" y="1825625"/>
            <a:ext cx="38862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877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629842" y="641683"/>
            <a:ext cx="78867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629843" y="1681164"/>
            <a:ext cx="3868341"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629843" y="2505075"/>
            <a:ext cx="386834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4629153" y="1681164"/>
            <a:ext cx="3887390"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4629153" y="2505075"/>
            <a:ext cx="3887390"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644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8016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B99C93-F56F-46AB-9EB8-53614A95B15F}" type="datetime1">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65544111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629843" y="641684"/>
            <a:ext cx="2949178" cy="1415716"/>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3887392" y="987429"/>
            <a:ext cx="4629151" cy="4873625"/>
          </a:xfrm>
        </p:spPr>
        <p:txBody>
          <a:bodyPr/>
          <a:lstStyle>
            <a:lvl1pPr>
              <a:defRPr sz="2400"/>
            </a:lvl1pPr>
            <a:lvl2pPr>
              <a:defRPr sz="2101"/>
            </a:lvl2pPr>
            <a:lvl3pPr>
              <a:defRPr sz="1800"/>
            </a:lvl3pPr>
            <a:lvl4pPr>
              <a:defRPr sz="1501"/>
            </a:lvl4pPr>
            <a:lvl5pPr>
              <a:defRPr sz="150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629843" y="2057400"/>
            <a:ext cx="2949178" cy="3811588"/>
          </a:xfrm>
        </p:spPr>
        <p:txBody>
          <a:bodyPr/>
          <a:lstStyle>
            <a:lvl1pPr marL="0" indent="0">
              <a:buNone/>
              <a:defRPr sz="1200"/>
            </a:lvl1pPr>
            <a:lvl2pPr marL="342931" indent="0">
              <a:buNone/>
              <a:defRPr sz="1049"/>
            </a:lvl2pPr>
            <a:lvl3pPr marL="685863" indent="0">
              <a:buNone/>
              <a:defRPr sz="901"/>
            </a:lvl3pPr>
            <a:lvl4pPr marL="1028794" indent="0">
              <a:buNone/>
              <a:defRPr sz="751"/>
            </a:lvl4pPr>
            <a:lvl5pPr marL="1371725" indent="0">
              <a:buNone/>
              <a:defRPr sz="751"/>
            </a:lvl5pPr>
            <a:lvl6pPr marL="1714657" indent="0">
              <a:buNone/>
              <a:defRPr sz="751"/>
            </a:lvl6pPr>
            <a:lvl7pPr marL="2057587" indent="0">
              <a:buNone/>
              <a:defRPr sz="751"/>
            </a:lvl7pPr>
            <a:lvl8pPr marL="2400519" indent="0">
              <a:buNone/>
              <a:defRPr sz="751"/>
            </a:lvl8pPr>
            <a:lvl9pPr marL="2743450" indent="0">
              <a:buNone/>
              <a:defRPr sz="751"/>
            </a:lvl9pPr>
          </a:lstStyle>
          <a:p>
            <a:pPr lvl="0"/>
            <a:r>
              <a:rPr lang="en-US"/>
              <a:t>Edit Master text styles</a:t>
            </a:r>
          </a:p>
        </p:txBody>
      </p:sp>
    </p:spTree>
    <p:extLst>
      <p:ext uri="{BB962C8B-B14F-4D97-AF65-F5344CB8AC3E}">
        <p14:creationId xmlns:p14="http://schemas.microsoft.com/office/powerpoint/2010/main" val="1087036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2" y="0"/>
            <a:ext cx="3038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9" y="0"/>
            <a:ext cx="4762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731520"/>
            <a:ext cx="2400300" cy="2148839"/>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751" y="807480"/>
            <a:ext cx="5300103"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a:xfrm>
            <a:off x="349251" y="6395147"/>
            <a:ext cx="1963738" cy="365125"/>
          </a:xfrm>
        </p:spPr>
        <p:txBody>
          <a:bodyPr/>
          <a:lstStyle>
            <a:lvl1pPr algn="l">
              <a:defRPr/>
            </a:lvl1pPr>
          </a:lstStyle>
          <a:p>
            <a:pPr>
              <a:defRPr/>
            </a:pPr>
            <a:fld id="{99252F06-D974-4759-ACE9-A161C6DF30CD}" type="datetime1">
              <a:rPr lang="en-US"/>
              <a:pPr>
                <a:defRPr/>
              </a:pPr>
              <a:t>12/16/2024</a:t>
            </a:fld>
            <a:endParaRPr lang="en-US" dirty="0"/>
          </a:p>
        </p:txBody>
      </p:sp>
      <p:sp>
        <p:nvSpPr>
          <p:cNvPr id="8" name="Footer Placeholder 5"/>
          <p:cNvSpPr>
            <a:spLocks noGrp="1"/>
          </p:cNvSpPr>
          <p:nvPr>
            <p:ph type="ftr" sz="quarter" idx="11"/>
          </p:nvPr>
        </p:nvSpPr>
        <p:spPr>
          <a:xfrm>
            <a:off x="3146470" y="6363577"/>
            <a:ext cx="4880288"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8146691" y="6363576"/>
            <a:ext cx="614163"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7206539" y="130150"/>
            <a:ext cx="18288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32347"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7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629843" y="641684"/>
            <a:ext cx="2949178" cy="1415716"/>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3887392" y="987429"/>
            <a:ext cx="4629151" cy="4873625"/>
          </a:xfrm>
        </p:spPr>
        <p:txBody>
          <a:bodyPr/>
          <a:lstStyle>
            <a:lvl1pPr marL="0" indent="0">
              <a:buNone/>
              <a:defRPr sz="2400"/>
            </a:lvl1pPr>
            <a:lvl2pPr marL="342931" indent="0">
              <a:buNone/>
              <a:defRPr sz="2101"/>
            </a:lvl2pPr>
            <a:lvl3pPr marL="685863" indent="0">
              <a:buNone/>
              <a:defRPr sz="1800"/>
            </a:lvl3pPr>
            <a:lvl4pPr marL="1028794" indent="0">
              <a:buNone/>
              <a:defRPr sz="1501"/>
            </a:lvl4pPr>
            <a:lvl5pPr marL="1371725" indent="0">
              <a:buNone/>
              <a:defRPr sz="1501"/>
            </a:lvl5pPr>
            <a:lvl6pPr marL="1714657" indent="0">
              <a:buNone/>
              <a:defRPr sz="1501"/>
            </a:lvl6pPr>
            <a:lvl7pPr marL="2057587" indent="0">
              <a:buNone/>
              <a:defRPr sz="1501"/>
            </a:lvl7pPr>
            <a:lvl8pPr marL="2400519" indent="0">
              <a:buNone/>
              <a:defRPr sz="1501"/>
            </a:lvl8pPr>
            <a:lvl9pPr marL="2743450" indent="0">
              <a:buNone/>
              <a:defRPr sz="15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629843" y="2057400"/>
            <a:ext cx="2949178" cy="3811588"/>
          </a:xfrm>
        </p:spPr>
        <p:txBody>
          <a:bodyPr/>
          <a:lstStyle>
            <a:lvl1pPr marL="0" indent="0">
              <a:buNone/>
              <a:defRPr sz="1200"/>
            </a:lvl1pPr>
            <a:lvl2pPr marL="342931" indent="0">
              <a:buNone/>
              <a:defRPr sz="1049"/>
            </a:lvl2pPr>
            <a:lvl3pPr marL="685863" indent="0">
              <a:buNone/>
              <a:defRPr sz="901"/>
            </a:lvl3pPr>
            <a:lvl4pPr marL="1028794" indent="0">
              <a:buNone/>
              <a:defRPr sz="751"/>
            </a:lvl4pPr>
            <a:lvl5pPr marL="1371725" indent="0">
              <a:buNone/>
              <a:defRPr sz="751"/>
            </a:lvl5pPr>
            <a:lvl6pPr marL="1714657" indent="0">
              <a:buNone/>
              <a:defRPr sz="751"/>
            </a:lvl6pPr>
            <a:lvl7pPr marL="2057587" indent="0">
              <a:buNone/>
              <a:defRPr sz="751"/>
            </a:lvl7pPr>
            <a:lvl8pPr marL="2400519" indent="0">
              <a:buNone/>
              <a:defRPr sz="751"/>
            </a:lvl8pPr>
            <a:lvl9pPr marL="2743450" indent="0">
              <a:buNone/>
              <a:defRPr sz="751"/>
            </a:lvl9pPr>
          </a:lstStyle>
          <a:p>
            <a:pPr lvl="0"/>
            <a:r>
              <a:rPr lang="en-US"/>
              <a:t>Edit Master text styles</a:t>
            </a:r>
          </a:p>
        </p:txBody>
      </p:sp>
    </p:spTree>
    <p:extLst>
      <p:ext uri="{BB962C8B-B14F-4D97-AF65-F5344CB8AC3E}">
        <p14:creationId xmlns:p14="http://schemas.microsoft.com/office/powerpoint/2010/main" val="34567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8"/>
        <p:cNvGrpSpPr/>
        <p:nvPr/>
      </p:nvGrpSpPr>
      <p:grpSpPr>
        <a:xfrm>
          <a:off x="0" y="0"/>
          <a:ext cx="0" cy="0"/>
          <a:chOff x="0" y="0"/>
          <a:chExt cx="0" cy="0"/>
        </a:xfrm>
      </p:grpSpPr>
      <p:sp>
        <p:nvSpPr>
          <p:cNvPr id="69" name="Google Shape;69;p46"/>
          <p:cNvSpPr txBox="1">
            <a:spLocks noGrp="1"/>
          </p:cNvSpPr>
          <p:nvPr>
            <p:ph type="title"/>
          </p:nvPr>
        </p:nvSpPr>
        <p:spPr>
          <a:xfrm>
            <a:off x="628651" y="641687"/>
            <a:ext cx="7886701" cy="10490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6"/>
          <p:cNvSpPr txBox="1">
            <a:spLocks noGrp="1"/>
          </p:cNvSpPr>
          <p:nvPr>
            <p:ph type="body" idx="1"/>
          </p:nvPr>
        </p:nvSpPr>
        <p:spPr>
          <a:xfrm>
            <a:off x="628651" y="1825625"/>
            <a:ext cx="7886701"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1"/>
              </a:spcBef>
              <a:spcAft>
                <a:spcPts val="0"/>
              </a:spcAft>
              <a:buClr>
                <a:schemeClr val="dk1"/>
              </a:buClr>
              <a:buSzPts val="1800"/>
              <a:buChar char="•"/>
              <a:defRPr/>
            </a:lvl1pPr>
            <a:lvl2pPr marL="685800" lvl="1" indent="-257175" algn="l">
              <a:lnSpc>
                <a:spcPct val="90000"/>
              </a:lnSpc>
              <a:spcBef>
                <a:spcPts val="374"/>
              </a:spcBef>
              <a:spcAft>
                <a:spcPts val="0"/>
              </a:spcAft>
              <a:buClr>
                <a:schemeClr val="dk1"/>
              </a:buClr>
              <a:buSzPts val="1800"/>
              <a:buChar char="•"/>
              <a:defRPr/>
            </a:lvl2pPr>
            <a:lvl3pPr marL="1028700" lvl="2" indent="-257175" algn="l">
              <a:lnSpc>
                <a:spcPct val="90000"/>
              </a:lnSpc>
              <a:spcBef>
                <a:spcPts val="374"/>
              </a:spcBef>
              <a:spcAft>
                <a:spcPts val="0"/>
              </a:spcAft>
              <a:buClr>
                <a:schemeClr val="dk1"/>
              </a:buClr>
              <a:buSzPts val="1800"/>
              <a:buChar char="•"/>
              <a:defRPr/>
            </a:lvl3pPr>
            <a:lvl4pPr marL="1371600" lvl="3" indent="-257175" algn="l">
              <a:lnSpc>
                <a:spcPct val="90000"/>
              </a:lnSpc>
              <a:spcBef>
                <a:spcPts val="374"/>
              </a:spcBef>
              <a:spcAft>
                <a:spcPts val="0"/>
              </a:spcAft>
              <a:buClr>
                <a:schemeClr val="dk1"/>
              </a:buClr>
              <a:buSzPts val="1800"/>
              <a:buChar char="•"/>
              <a:defRPr/>
            </a:lvl4pPr>
            <a:lvl5pPr marL="1714500" lvl="4" indent="-257175" algn="l">
              <a:lnSpc>
                <a:spcPct val="90000"/>
              </a:lnSpc>
              <a:spcBef>
                <a:spcPts val="374"/>
              </a:spcBef>
              <a:spcAft>
                <a:spcPts val="0"/>
              </a:spcAft>
              <a:buClr>
                <a:schemeClr val="dk1"/>
              </a:buClr>
              <a:buSzPts val="1800"/>
              <a:buChar char="•"/>
              <a:defRPr/>
            </a:lvl5pPr>
            <a:lvl6pPr marL="2057400" lvl="5" indent="-257175" algn="l">
              <a:lnSpc>
                <a:spcPct val="90000"/>
              </a:lnSpc>
              <a:spcBef>
                <a:spcPts val="374"/>
              </a:spcBef>
              <a:spcAft>
                <a:spcPts val="0"/>
              </a:spcAft>
              <a:buClr>
                <a:schemeClr val="dk1"/>
              </a:buClr>
              <a:buSzPts val="1800"/>
              <a:buChar char="•"/>
              <a:defRPr/>
            </a:lvl6pPr>
            <a:lvl7pPr marL="2400300" lvl="6" indent="-257175" algn="l">
              <a:lnSpc>
                <a:spcPct val="90000"/>
              </a:lnSpc>
              <a:spcBef>
                <a:spcPts val="374"/>
              </a:spcBef>
              <a:spcAft>
                <a:spcPts val="0"/>
              </a:spcAft>
              <a:buClr>
                <a:schemeClr val="dk1"/>
              </a:buClr>
              <a:buSzPts val="1800"/>
              <a:buChar char="•"/>
              <a:defRPr/>
            </a:lvl7pPr>
            <a:lvl8pPr marL="2743200" lvl="7" indent="-257175" algn="l">
              <a:lnSpc>
                <a:spcPct val="90000"/>
              </a:lnSpc>
              <a:spcBef>
                <a:spcPts val="374"/>
              </a:spcBef>
              <a:spcAft>
                <a:spcPts val="0"/>
              </a:spcAft>
              <a:buClr>
                <a:schemeClr val="dk1"/>
              </a:buClr>
              <a:buSzPts val="1800"/>
              <a:buChar char="•"/>
              <a:defRPr/>
            </a:lvl8pPr>
            <a:lvl9pPr marL="3086100" lvl="8" indent="-257175" algn="l">
              <a:lnSpc>
                <a:spcPct val="90000"/>
              </a:lnSpc>
              <a:spcBef>
                <a:spcPts val="37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143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7"/>
        <p:cNvGrpSpPr/>
        <p:nvPr/>
      </p:nvGrpSpPr>
      <p:grpSpPr>
        <a:xfrm>
          <a:off x="0" y="0"/>
          <a:ext cx="0" cy="0"/>
          <a:chOff x="0" y="0"/>
          <a:chExt cx="0" cy="0"/>
        </a:xfrm>
      </p:grpSpPr>
      <p:sp>
        <p:nvSpPr>
          <p:cNvPr id="88" name="Google Shape;88;p52"/>
          <p:cNvSpPr txBox="1">
            <a:spLocks noGrp="1"/>
          </p:cNvSpPr>
          <p:nvPr>
            <p:ph type="title"/>
          </p:nvPr>
        </p:nvSpPr>
        <p:spPr>
          <a:xfrm>
            <a:off x="629842" y="641683"/>
            <a:ext cx="7886701" cy="1049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2"/>
          <p:cNvSpPr txBox="1">
            <a:spLocks noGrp="1"/>
          </p:cNvSpPr>
          <p:nvPr>
            <p:ph type="body" idx="1"/>
          </p:nvPr>
        </p:nvSpPr>
        <p:spPr>
          <a:xfrm>
            <a:off x="629843" y="1681164"/>
            <a:ext cx="386834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1"/>
              </a:spcBef>
              <a:spcAft>
                <a:spcPts val="0"/>
              </a:spcAft>
              <a:buClr>
                <a:schemeClr val="dk1"/>
              </a:buClr>
              <a:buSzPts val="2400"/>
              <a:buNone/>
              <a:defRPr sz="1800" b="1"/>
            </a:lvl1pPr>
            <a:lvl2pPr marL="685800" lvl="1" indent="-171450" algn="l">
              <a:lnSpc>
                <a:spcPct val="90000"/>
              </a:lnSpc>
              <a:spcBef>
                <a:spcPts val="374"/>
              </a:spcBef>
              <a:spcAft>
                <a:spcPts val="0"/>
              </a:spcAft>
              <a:buClr>
                <a:schemeClr val="dk1"/>
              </a:buClr>
              <a:buSzPts val="2001"/>
              <a:buNone/>
              <a:defRPr sz="1501" b="1"/>
            </a:lvl2pPr>
            <a:lvl3pPr marL="1028700" lvl="2" indent="-171450" algn="l">
              <a:lnSpc>
                <a:spcPct val="90000"/>
              </a:lnSpc>
              <a:spcBef>
                <a:spcPts val="374"/>
              </a:spcBef>
              <a:spcAft>
                <a:spcPts val="0"/>
              </a:spcAft>
              <a:buClr>
                <a:schemeClr val="dk1"/>
              </a:buClr>
              <a:buSzPts val="1801"/>
              <a:buNone/>
              <a:defRPr sz="1351" b="1"/>
            </a:lvl3pPr>
            <a:lvl4pPr marL="1371600" lvl="3" indent="-171450" algn="l">
              <a:lnSpc>
                <a:spcPct val="90000"/>
              </a:lnSpc>
              <a:spcBef>
                <a:spcPts val="374"/>
              </a:spcBef>
              <a:spcAft>
                <a:spcPts val="0"/>
              </a:spcAft>
              <a:buClr>
                <a:schemeClr val="dk1"/>
              </a:buClr>
              <a:buSzPts val="1600"/>
              <a:buNone/>
              <a:defRPr sz="1200" b="1"/>
            </a:lvl4pPr>
            <a:lvl5pPr marL="1714500" lvl="4" indent="-171450" algn="l">
              <a:lnSpc>
                <a:spcPct val="90000"/>
              </a:lnSpc>
              <a:spcBef>
                <a:spcPts val="374"/>
              </a:spcBef>
              <a:spcAft>
                <a:spcPts val="0"/>
              </a:spcAft>
              <a:buClr>
                <a:schemeClr val="dk1"/>
              </a:buClr>
              <a:buSzPts val="1600"/>
              <a:buNone/>
              <a:defRPr sz="1200" b="1"/>
            </a:lvl5pPr>
            <a:lvl6pPr marL="2057400" lvl="5" indent="-171450" algn="l">
              <a:lnSpc>
                <a:spcPct val="90000"/>
              </a:lnSpc>
              <a:spcBef>
                <a:spcPts val="374"/>
              </a:spcBef>
              <a:spcAft>
                <a:spcPts val="0"/>
              </a:spcAft>
              <a:buClr>
                <a:schemeClr val="dk1"/>
              </a:buClr>
              <a:buSzPts val="1600"/>
              <a:buNone/>
              <a:defRPr sz="1200" b="1"/>
            </a:lvl6pPr>
            <a:lvl7pPr marL="2400300" lvl="6" indent="-171450" algn="l">
              <a:lnSpc>
                <a:spcPct val="90000"/>
              </a:lnSpc>
              <a:spcBef>
                <a:spcPts val="374"/>
              </a:spcBef>
              <a:spcAft>
                <a:spcPts val="0"/>
              </a:spcAft>
              <a:buClr>
                <a:schemeClr val="dk1"/>
              </a:buClr>
              <a:buSzPts val="1600"/>
              <a:buNone/>
              <a:defRPr sz="1200" b="1"/>
            </a:lvl7pPr>
            <a:lvl8pPr marL="2743200" lvl="7" indent="-171450" algn="l">
              <a:lnSpc>
                <a:spcPct val="90000"/>
              </a:lnSpc>
              <a:spcBef>
                <a:spcPts val="374"/>
              </a:spcBef>
              <a:spcAft>
                <a:spcPts val="0"/>
              </a:spcAft>
              <a:buClr>
                <a:schemeClr val="dk1"/>
              </a:buClr>
              <a:buSzPts val="1600"/>
              <a:buNone/>
              <a:defRPr sz="1200" b="1"/>
            </a:lvl8pPr>
            <a:lvl9pPr marL="3086100" lvl="8" indent="-171450" algn="l">
              <a:lnSpc>
                <a:spcPct val="90000"/>
              </a:lnSpc>
              <a:spcBef>
                <a:spcPts val="374"/>
              </a:spcBef>
              <a:spcAft>
                <a:spcPts val="0"/>
              </a:spcAft>
              <a:buClr>
                <a:schemeClr val="dk1"/>
              </a:buClr>
              <a:buSzPts val="1600"/>
              <a:buNone/>
              <a:defRPr sz="1200" b="1"/>
            </a:lvl9pPr>
          </a:lstStyle>
          <a:p>
            <a:endParaRPr/>
          </a:p>
        </p:txBody>
      </p:sp>
      <p:sp>
        <p:nvSpPr>
          <p:cNvPr id="90" name="Google Shape;90;p52"/>
          <p:cNvSpPr txBox="1">
            <a:spLocks noGrp="1"/>
          </p:cNvSpPr>
          <p:nvPr>
            <p:ph type="body" idx="2"/>
          </p:nvPr>
        </p:nvSpPr>
        <p:spPr>
          <a:xfrm>
            <a:off x="629843" y="2505075"/>
            <a:ext cx="386834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1"/>
              </a:spcBef>
              <a:spcAft>
                <a:spcPts val="0"/>
              </a:spcAft>
              <a:buClr>
                <a:schemeClr val="dk1"/>
              </a:buClr>
              <a:buSzPts val="1800"/>
              <a:buChar char="•"/>
              <a:defRPr/>
            </a:lvl1pPr>
            <a:lvl2pPr marL="685800" lvl="1" indent="-257175" algn="l">
              <a:lnSpc>
                <a:spcPct val="90000"/>
              </a:lnSpc>
              <a:spcBef>
                <a:spcPts val="374"/>
              </a:spcBef>
              <a:spcAft>
                <a:spcPts val="0"/>
              </a:spcAft>
              <a:buClr>
                <a:schemeClr val="dk1"/>
              </a:buClr>
              <a:buSzPts val="1800"/>
              <a:buChar char="•"/>
              <a:defRPr/>
            </a:lvl2pPr>
            <a:lvl3pPr marL="1028700" lvl="2" indent="-257175" algn="l">
              <a:lnSpc>
                <a:spcPct val="90000"/>
              </a:lnSpc>
              <a:spcBef>
                <a:spcPts val="374"/>
              </a:spcBef>
              <a:spcAft>
                <a:spcPts val="0"/>
              </a:spcAft>
              <a:buClr>
                <a:schemeClr val="dk1"/>
              </a:buClr>
              <a:buSzPts val="1800"/>
              <a:buChar char="•"/>
              <a:defRPr/>
            </a:lvl3pPr>
            <a:lvl4pPr marL="1371600" lvl="3" indent="-257175" algn="l">
              <a:lnSpc>
                <a:spcPct val="90000"/>
              </a:lnSpc>
              <a:spcBef>
                <a:spcPts val="374"/>
              </a:spcBef>
              <a:spcAft>
                <a:spcPts val="0"/>
              </a:spcAft>
              <a:buClr>
                <a:schemeClr val="dk1"/>
              </a:buClr>
              <a:buSzPts val="1800"/>
              <a:buChar char="•"/>
              <a:defRPr/>
            </a:lvl4pPr>
            <a:lvl5pPr marL="1714500" lvl="4" indent="-257175" algn="l">
              <a:lnSpc>
                <a:spcPct val="90000"/>
              </a:lnSpc>
              <a:spcBef>
                <a:spcPts val="374"/>
              </a:spcBef>
              <a:spcAft>
                <a:spcPts val="0"/>
              </a:spcAft>
              <a:buClr>
                <a:schemeClr val="dk1"/>
              </a:buClr>
              <a:buSzPts val="1800"/>
              <a:buChar char="•"/>
              <a:defRPr/>
            </a:lvl5pPr>
            <a:lvl6pPr marL="2057400" lvl="5" indent="-257175" algn="l">
              <a:lnSpc>
                <a:spcPct val="90000"/>
              </a:lnSpc>
              <a:spcBef>
                <a:spcPts val="374"/>
              </a:spcBef>
              <a:spcAft>
                <a:spcPts val="0"/>
              </a:spcAft>
              <a:buClr>
                <a:schemeClr val="dk1"/>
              </a:buClr>
              <a:buSzPts val="1800"/>
              <a:buChar char="•"/>
              <a:defRPr/>
            </a:lvl6pPr>
            <a:lvl7pPr marL="2400300" lvl="6" indent="-257175" algn="l">
              <a:lnSpc>
                <a:spcPct val="90000"/>
              </a:lnSpc>
              <a:spcBef>
                <a:spcPts val="374"/>
              </a:spcBef>
              <a:spcAft>
                <a:spcPts val="0"/>
              </a:spcAft>
              <a:buClr>
                <a:schemeClr val="dk1"/>
              </a:buClr>
              <a:buSzPts val="1800"/>
              <a:buChar char="•"/>
              <a:defRPr/>
            </a:lvl7pPr>
            <a:lvl8pPr marL="2743200" lvl="7" indent="-257175" algn="l">
              <a:lnSpc>
                <a:spcPct val="90000"/>
              </a:lnSpc>
              <a:spcBef>
                <a:spcPts val="374"/>
              </a:spcBef>
              <a:spcAft>
                <a:spcPts val="0"/>
              </a:spcAft>
              <a:buClr>
                <a:schemeClr val="dk1"/>
              </a:buClr>
              <a:buSzPts val="1800"/>
              <a:buChar char="•"/>
              <a:defRPr/>
            </a:lvl8pPr>
            <a:lvl9pPr marL="3086100" lvl="8" indent="-257175" algn="l">
              <a:lnSpc>
                <a:spcPct val="90000"/>
              </a:lnSpc>
              <a:spcBef>
                <a:spcPts val="374"/>
              </a:spcBef>
              <a:spcAft>
                <a:spcPts val="0"/>
              </a:spcAft>
              <a:buClr>
                <a:schemeClr val="dk1"/>
              </a:buClr>
              <a:buSzPts val="1800"/>
              <a:buChar char="•"/>
              <a:defRPr/>
            </a:lvl9pPr>
          </a:lstStyle>
          <a:p>
            <a:endParaRPr/>
          </a:p>
        </p:txBody>
      </p:sp>
      <p:sp>
        <p:nvSpPr>
          <p:cNvPr id="91" name="Google Shape;91;p52"/>
          <p:cNvSpPr txBox="1">
            <a:spLocks noGrp="1"/>
          </p:cNvSpPr>
          <p:nvPr>
            <p:ph type="body" idx="3"/>
          </p:nvPr>
        </p:nvSpPr>
        <p:spPr>
          <a:xfrm>
            <a:off x="4629153" y="1681164"/>
            <a:ext cx="388739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1"/>
              </a:spcBef>
              <a:spcAft>
                <a:spcPts val="0"/>
              </a:spcAft>
              <a:buClr>
                <a:schemeClr val="dk1"/>
              </a:buClr>
              <a:buSzPts val="2400"/>
              <a:buNone/>
              <a:defRPr sz="1800" b="1"/>
            </a:lvl1pPr>
            <a:lvl2pPr marL="685800" lvl="1" indent="-171450" algn="l">
              <a:lnSpc>
                <a:spcPct val="90000"/>
              </a:lnSpc>
              <a:spcBef>
                <a:spcPts val="374"/>
              </a:spcBef>
              <a:spcAft>
                <a:spcPts val="0"/>
              </a:spcAft>
              <a:buClr>
                <a:schemeClr val="dk1"/>
              </a:buClr>
              <a:buSzPts val="2001"/>
              <a:buNone/>
              <a:defRPr sz="1501" b="1"/>
            </a:lvl2pPr>
            <a:lvl3pPr marL="1028700" lvl="2" indent="-171450" algn="l">
              <a:lnSpc>
                <a:spcPct val="90000"/>
              </a:lnSpc>
              <a:spcBef>
                <a:spcPts val="374"/>
              </a:spcBef>
              <a:spcAft>
                <a:spcPts val="0"/>
              </a:spcAft>
              <a:buClr>
                <a:schemeClr val="dk1"/>
              </a:buClr>
              <a:buSzPts val="1801"/>
              <a:buNone/>
              <a:defRPr sz="1351" b="1"/>
            </a:lvl3pPr>
            <a:lvl4pPr marL="1371600" lvl="3" indent="-171450" algn="l">
              <a:lnSpc>
                <a:spcPct val="90000"/>
              </a:lnSpc>
              <a:spcBef>
                <a:spcPts val="374"/>
              </a:spcBef>
              <a:spcAft>
                <a:spcPts val="0"/>
              </a:spcAft>
              <a:buClr>
                <a:schemeClr val="dk1"/>
              </a:buClr>
              <a:buSzPts val="1600"/>
              <a:buNone/>
              <a:defRPr sz="1200" b="1"/>
            </a:lvl4pPr>
            <a:lvl5pPr marL="1714500" lvl="4" indent="-171450" algn="l">
              <a:lnSpc>
                <a:spcPct val="90000"/>
              </a:lnSpc>
              <a:spcBef>
                <a:spcPts val="374"/>
              </a:spcBef>
              <a:spcAft>
                <a:spcPts val="0"/>
              </a:spcAft>
              <a:buClr>
                <a:schemeClr val="dk1"/>
              </a:buClr>
              <a:buSzPts val="1600"/>
              <a:buNone/>
              <a:defRPr sz="1200" b="1"/>
            </a:lvl5pPr>
            <a:lvl6pPr marL="2057400" lvl="5" indent="-171450" algn="l">
              <a:lnSpc>
                <a:spcPct val="90000"/>
              </a:lnSpc>
              <a:spcBef>
                <a:spcPts val="374"/>
              </a:spcBef>
              <a:spcAft>
                <a:spcPts val="0"/>
              </a:spcAft>
              <a:buClr>
                <a:schemeClr val="dk1"/>
              </a:buClr>
              <a:buSzPts val="1600"/>
              <a:buNone/>
              <a:defRPr sz="1200" b="1"/>
            </a:lvl6pPr>
            <a:lvl7pPr marL="2400300" lvl="6" indent="-171450" algn="l">
              <a:lnSpc>
                <a:spcPct val="90000"/>
              </a:lnSpc>
              <a:spcBef>
                <a:spcPts val="374"/>
              </a:spcBef>
              <a:spcAft>
                <a:spcPts val="0"/>
              </a:spcAft>
              <a:buClr>
                <a:schemeClr val="dk1"/>
              </a:buClr>
              <a:buSzPts val="1600"/>
              <a:buNone/>
              <a:defRPr sz="1200" b="1"/>
            </a:lvl7pPr>
            <a:lvl8pPr marL="2743200" lvl="7" indent="-171450" algn="l">
              <a:lnSpc>
                <a:spcPct val="90000"/>
              </a:lnSpc>
              <a:spcBef>
                <a:spcPts val="374"/>
              </a:spcBef>
              <a:spcAft>
                <a:spcPts val="0"/>
              </a:spcAft>
              <a:buClr>
                <a:schemeClr val="dk1"/>
              </a:buClr>
              <a:buSzPts val="1600"/>
              <a:buNone/>
              <a:defRPr sz="1200" b="1"/>
            </a:lvl8pPr>
            <a:lvl9pPr marL="3086100" lvl="8" indent="-171450" algn="l">
              <a:lnSpc>
                <a:spcPct val="90000"/>
              </a:lnSpc>
              <a:spcBef>
                <a:spcPts val="374"/>
              </a:spcBef>
              <a:spcAft>
                <a:spcPts val="0"/>
              </a:spcAft>
              <a:buClr>
                <a:schemeClr val="dk1"/>
              </a:buClr>
              <a:buSzPts val="1600"/>
              <a:buNone/>
              <a:defRPr sz="1200" b="1"/>
            </a:lvl9pPr>
          </a:lstStyle>
          <a:p>
            <a:endParaRPr/>
          </a:p>
        </p:txBody>
      </p:sp>
      <p:sp>
        <p:nvSpPr>
          <p:cNvPr id="92" name="Google Shape;92;p52"/>
          <p:cNvSpPr txBox="1">
            <a:spLocks noGrp="1"/>
          </p:cNvSpPr>
          <p:nvPr>
            <p:ph type="body" idx="4"/>
          </p:nvPr>
        </p:nvSpPr>
        <p:spPr>
          <a:xfrm>
            <a:off x="4629153" y="2505075"/>
            <a:ext cx="388739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1"/>
              </a:spcBef>
              <a:spcAft>
                <a:spcPts val="0"/>
              </a:spcAft>
              <a:buClr>
                <a:schemeClr val="dk1"/>
              </a:buClr>
              <a:buSzPts val="1800"/>
              <a:buChar char="•"/>
              <a:defRPr/>
            </a:lvl1pPr>
            <a:lvl2pPr marL="685800" lvl="1" indent="-257175" algn="l">
              <a:lnSpc>
                <a:spcPct val="90000"/>
              </a:lnSpc>
              <a:spcBef>
                <a:spcPts val="374"/>
              </a:spcBef>
              <a:spcAft>
                <a:spcPts val="0"/>
              </a:spcAft>
              <a:buClr>
                <a:schemeClr val="dk1"/>
              </a:buClr>
              <a:buSzPts val="1800"/>
              <a:buChar char="•"/>
              <a:defRPr/>
            </a:lvl2pPr>
            <a:lvl3pPr marL="1028700" lvl="2" indent="-257175" algn="l">
              <a:lnSpc>
                <a:spcPct val="90000"/>
              </a:lnSpc>
              <a:spcBef>
                <a:spcPts val="374"/>
              </a:spcBef>
              <a:spcAft>
                <a:spcPts val="0"/>
              </a:spcAft>
              <a:buClr>
                <a:schemeClr val="dk1"/>
              </a:buClr>
              <a:buSzPts val="1800"/>
              <a:buChar char="•"/>
              <a:defRPr/>
            </a:lvl3pPr>
            <a:lvl4pPr marL="1371600" lvl="3" indent="-257175" algn="l">
              <a:lnSpc>
                <a:spcPct val="90000"/>
              </a:lnSpc>
              <a:spcBef>
                <a:spcPts val="374"/>
              </a:spcBef>
              <a:spcAft>
                <a:spcPts val="0"/>
              </a:spcAft>
              <a:buClr>
                <a:schemeClr val="dk1"/>
              </a:buClr>
              <a:buSzPts val="1800"/>
              <a:buChar char="•"/>
              <a:defRPr/>
            </a:lvl4pPr>
            <a:lvl5pPr marL="1714500" lvl="4" indent="-257175" algn="l">
              <a:lnSpc>
                <a:spcPct val="90000"/>
              </a:lnSpc>
              <a:spcBef>
                <a:spcPts val="374"/>
              </a:spcBef>
              <a:spcAft>
                <a:spcPts val="0"/>
              </a:spcAft>
              <a:buClr>
                <a:schemeClr val="dk1"/>
              </a:buClr>
              <a:buSzPts val="1800"/>
              <a:buChar char="•"/>
              <a:defRPr/>
            </a:lvl5pPr>
            <a:lvl6pPr marL="2057400" lvl="5" indent="-257175" algn="l">
              <a:lnSpc>
                <a:spcPct val="90000"/>
              </a:lnSpc>
              <a:spcBef>
                <a:spcPts val="374"/>
              </a:spcBef>
              <a:spcAft>
                <a:spcPts val="0"/>
              </a:spcAft>
              <a:buClr>
                <a:schemeClr val="dk1"/>
              </a:buClr>
              <a:buSzPts val="1800"/>
              <a:buChar char="•"/>
              <a:defRPr/>
            </a:lvl6pPr>
            <a:lvl7pPr marL="2400300" lvl="6" indent="-257175" algn="l">
              <a:lnSpc>
                <a:spcPct val="90000"/>
              </a:lnSpc>
              <a:spcBef>
                <a:spcPts val="374"/>
              </a:spcBef>
              <a:spcAft>
                <a:spcPts val="0"/>
              </a:spcAft>
              <a:buClr>
                <a:schemeClr val="dk1"/>
              </a:buClr>
              <a:buSzPts val="1800"/>
              <a:buChar char="•"/>
              <a:defRPr/>
            </a:lvl7pPr>
            <a:lvl8pPr marL="2743200" lvl="7" indent="-257175" algn="l">
              <a:lnSpc>
                <a:spcPct val="90000"/>
              </a:lnSpc>
              <a:spcBef>
                <a:spcPts val="374"/>
              </a:spcBef>
              <a:spcAft>
                <a:spcPts val="0"/>
              </a:spcAft>
              <a:buClr>
                <a:schemeClr val="dk1"/>
              </a:buClr>
              <a:buSzPts val="1800"/>
              <a:buChar char="•"/>
              <a:defRPr/>
            </a:lvl8pPr>
            <a:lvl9pPr marL="3086100" lvl="8" indent="-257175" algn="l">
              <a:lnSpc>
                <a:spcPct val="90000"/>
              </a:lnSpc>
              <a:spcBef>
                <a:spcPts val="374"/>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8972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0"/>
        <p:cNvGrpSpPr/>
        <p:nvPr/>
      </p:nvGrpSpPr>
      <p:grpSpPr>
        <a:xfrm>
          <a:off x="0" y="0"/>
          <a:ext cx="0" cy="0"/>
          <a:chOff x="0" y="0"/>
          <a:chExt cx="0" cy="0"/>
        </a:xfrm>
      </p:grpSpPr>
      <p:sp>
        <p:nvSpPr>
          <p:cNvPr id="111" name="Google Shape;111;p56"/>
          <p:cNvSpPr txBox="1">
            <a:spLocks noGrp="1"/>
          </p:cNvSpPr>
          <p:nvPr>
            <p:ph type="title"/>
          </p:nvPr>
        </p:nvSpPr>
        <p:spPr>
          <a:xfrm>
            <a:off x="629843" y="641684"/>
            <a:ext cx="2949178" cy="14157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6"/>
          <p:cNvSpPr>
            <a:spLocks noGrp="1"/>
          </p:cNvSpPr>
          <p:nvPr>
            <p:ph type="pic" idx="2"/>
          </p:nvPr>
        </p:nvSpPr>
        <p:spPr>
          <a:xfrm>
            <a:off x="3887392" y="987429"/>
            <a:ext cx="4629151" cy="4873625"/>
          </a:xfrm>
          <a:prstGeom prst="rect">
            <a:avLst/>
          </a:prstGeom>
          <a:noFill/>
          <a:ln>
            <a:noFill/>
          </a:ln>
        </p:spPr>
      </p:sp>
      <p:sp>
        <p:nvSpPr>
          <p:cNvPr id="113" name="Google Shape;113;p56"/>
          <p:cNvSpPr txBox="1">
            <a:spLocks noGrp="1"/>
          </p:cNvSpPr>
          <p:nvPr>
            <p:ph type="body" idx="1"/>
          </p:nvPr>
        </p:nvSpPr>
        <p:spPr>
          <a:xfrm>
            <a:off x="629843"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1"/>
              </a:spcBef>
              <a:spcAft>
                <a:spcPts val="0"/>
              </a:spcAft>
              <a:buClr>
                <a:schemeClr val="dk1"/>
              </a:buClr>
              <a:buSzPts val="1600"/>
              <a:buNone/>
              <a:defRPr sz="1200"/>
            </a:lvl1pPr>
            <a:lvl2pPr marL="685800" lvl="1" indent="-171450" algn="l">
              <a:lnSpc>
                <a:spcPct val="90000"/>
              </a:lnSpc>
              <a:spcBef>
                <a:spcPts val="374"/>
              </a:spcBef>
              <a:spcAft>
                <a:spcPts val="0"/>
              </a:spcAft>
              <a:buClr>
                <a:schemeClr val="dk1"/>
              </a:buClr>
              <a:buSzPts val="1399"/>
              <a:buNone/>
              <a:defRPr sz="1049"/>
            </a:lvl2pPr>
            <a:lvl3pPr marL="1028700" lvl="2" indent="-171450" algn="l">
              <a:lnSpc>
                <a:spcPct val="90000"/>
              </a:lnSpc>
              <a:spcBef>
                <a:spcPts val="374"/>
              </a:spcBef>
              <a:spcAft>
                <a:spcPts val="0"/>
              </a:spcAft>
              <a:buClr>
                <a:schemeClr val="dk1"/>
              </a:buClr>
              <a:buSzPts val="1201"/>
              <a:buNone/>
              <a:defRPr sz="901"/>
            </a:lvl3pPr>
            <a:lvl4pPr marL="1371600" lvl="3" indent="-171450" algn="l">
              <a:lnSpc>
                <a:spcPct val="90000"/>
              </a:lnSpc>
              <a:spcBef>
                <a:spcPts val="374"/>
              </a:spcBef>
              <a:spcAft>
                <a:spcPts val="0"/>
              </a:spcAft>
              <a:buClr>
                <a:schemeClr val="dk1"/>
              </a:buClr>
              <a:buSzPts val="1001"/>
              <a:buNone/>
              <a:defRPr sz="751"/>
            </a:lvl4pPr>
            <a:lvl5pPr marL="1714500" lvl="4" indent="-171450" algn="l">
              <a:lnSpc>
                <a:spcPct val="90000"/>
              </a:lnSpc>
              <a:spcBef>
                <a:spcPts val="374"/>
              </a:spcBef>
              <a:spcAft>
                <a:spcPts val="0"/>
              </a:spcAft>
              <a:buClr>
                <a:schemeClr val="dk1"/>
              </a:buClr>
              <a:buSzPts val="1001"/>
              <a:buNone/>
              <a:defRPr sz="751"/>
            </a:lvl5pPr>
            <a:lvl6pPr marL="2057400" lvl="5" indent="-171450" algn="l">
              <a:lnSpc>
                <a:spcPct val="90000"/>
              </a:lnSpc>
              <a:spcBef>
                <a:spcPts val="374"/>
              </a:spcBef>
              <a:spcAft>
                <a:spcPts val="0"/>
              </a:spcAft>
              <a:buClr>
                <a:schemeClr val="dk1"/>
              </a:buClr>
              <a:buSzPts val="1001"/>
              <a:buNone/>
              <a:defRPr sz="751"/>
            </a:lvl6pPr>
            <a:lvl7pPr marL="2400300" lvl="6" indent="-171450" algn="l">
              <a:lnSpc>
                <a:spcPct val="90000"/>
              </a:lnSpc>
              <a:spcBef>
                <a:spcPts val="374"/>
              </a:spcBef>
              <a:spcAft>
                <a:spcPts val="0"/>
              </a:spcAft>
              <a:buClr>
                <a:schemeClr val="dk1"/>
              </a:buClr>
              <a:buSzPts val="1001"/>
              <a:buNone/>
              <a:defRPr sz="751"/>
            </a:lvl7pPr>
            <a:lvl8pPr marL="2743200" lvl="7" indent="-171450" algn="l">
              <a:lnSpc>
                <a:spcPct val="90000"/>
              </a:lnSpc>
              <a:spcBef>
                <a:spcPts val="374"/>
              </a:spcBef>
              <a:spcAft>
                <a:spcPts val="0"/>
              </a:spcAft>
              <a:buClr>
                <a:schemeClr val="dk1"/>
              </a:buClr>
              <a:buSzPts val="1001"/>
              <a:buNone/>
              <a:defRPr sz="751"/>
            </a:lvl8pPr>
            <a:lvl9pPr marL="3086100" lvl="8" indent="-171450" algn="l">
              <a:lnSpc>
                <a:spcPct val="90000"/>
              </a:lnSpc>
              <a:spcBef>
                <a:spcPts val="374"/>
              </a:spcBef>
              <a:spcAft>
                <a:spcPts val="0"/>
              </a:spcAft>
              <a:buClr>
                <a:schemeClr val="dk1"/>
              </a:buClr>
              <a:buSzPts val="1001"/>
              <a:buNone/>
              <a:defRPr sz="751"/>
            </a:lvl9pPr>
          </a:lstStyle>
          <a:p>
            <a:endParaRPr/>
          </a:p>
        </p:txBody>
      </p:sp>
    </p:spTree>
    <p:extLst>
      <p:ext uri="{BB962C8B-B14F-4D97-AF65-F5344CB8AC3E}">
        <p14:creationId xmlns:p14="http://schemas.microsoft.com/office/powerpoint/2010/main" val="198569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4D7D40-03A5-69E7-8D86-1A97C3563520}"/>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4C35E5D-15CE-B21B-EB85-6625C8B8BE1F}"/>
              </a:ext>
            </a:extLst>
          </p:cNvPr>
          <p:cNvSpPr/>
          <p:nvPr/>
        </p:nvSpPr>
        <p:spPr>
          <a:xfrm>
            <a:off x="0" y="6334126"/>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FA36D49D-2B3B-78BC-FF9C-79420627F09D}"/>
              </a:ext>
            </a:extLst>
          </p:cNvPr>
          <p:cNvCxnSpPr/>
          <p:nvPr/>
        </p:nvCxnSpPr>
        <p:spPr>
          <a:xfrm>
            <a:off x="906066" y="434340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B833C8A8-0A45-F8F6-4AF7-3EAAB658CC3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7C62D13-0C0F-5FFF-1DFA-49AE50CD6C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902BE6-C5F0-1DDA-284B-462A38CF391A}"/>
              </a:ext>
            </a:extLst>
          </p:cNvPr>
          <p:cNvSpPr>
            <a:spLocks noGrp="1"/>
          </p:cNvSpPr>
          <p:nvPr>
            <p:ph type="sldNum" sz="quarter" idx="12"/>
          </p:nvPr>
        </p:nvSpPr>
        <p:spPr/>
        <p:txBody>
          <a:bodyPr/>
          <a:lstStyle>
            <a:lvl1pPr>
              <a:defRPr/>
            </a:lvl1pPr>
          </a:lstStyle>
          <a:p>
            <a:pPr>
              <a:defRPr/>
            </a:pPr>
            <a:fld id="{EC63AF82-6332-43E5-97EE-8EEA596AF2E0}" type="slidenum">
              <a:rPr lang="en-US" altLang="en-US"/>
              <a:pPr>
                <a:defRPr/>
              </a:pPr>
              <a:t>‹#›</a:t>
            </a:fld>
            <a:endParaRPr lang="en-US" altLang="en-US"/>
          </a:p>
        </p:txBody>
      </p:sp>
    </p:spTree>
    <p:extLst>
      <p:ext uri="{BB962C8B-B14F-4D97-AF65-F5344CB8AC3E}">
        <p14:creationId xmlns:p14="http://schemas.microsoft.com/office/powerpoint/2010/main" val="4026665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54793B0-E71D-B26F-F5BD-499961669D5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FF98B2-6F20-F2C8-2A0D-128D481066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07A561-D4C2-759A-C0CB-2FCA588C40F3}"/>
              </a:ext>
            </a:extLst>
          </p:cNvPr>
          <p:cNvSpPr>
            <a:spLocks noGrp="1"/>
          </p:cNvSpPr>
          <p:nvPr>
            <p:ph type="sldNum" sz="quarter" idx="12"/>
          </p:nvPr>
        </p:nvSpPr>
        <p:spPr/>
        <p:txBody>
          <a:bodyPr/>
          <a:lstStyle>
            <a:lvl1pPr>
              <a:defRPr/>
            </a:lvl1pPr>
          </a:lstStyle>
          <a:p>
            <a:pPr>
              <a:defRPr/>
            </a:pPr>
            <a:fld id="{CB92B015-B628-4A22-9F8C-E0BD814F3A34}" type="slidenum">
              <a:rPr lang="en-US" altLang="en-US"/>
              <a:pPr>
                <a:defRPr/>
              </a:pPr>
              <a:t>‹#›</a:t>
            </a:fld>
            <a:endParaRPr lang="en-US" altLang="en-US"/>
          </a:p>
        </p:txBody>
      </p:sp>
    </p:spTree>
    <p:extLst>
      <p:ext uri="{BB962C8B-B14F-4D97-AF65-F5344CB8AC3E}">
        <p14:creationId xmlns:p14="http://schemas.microsoft.com/office/powerpoint/2010/main" val="218114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2E6C3-D632-EA50-7656-259923C4618E}"/>
              </a:ext>
            </a:extLst>
          </p:cNvPr>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BCDDE17-294D-887C-56BE-48F02DF7E8A5}"/>
              </a:ext>
            </a:extLst>
          </p:cNvPr>
          <p:cNvSpPr/>
          <p:nvPr/>
        </p:nvSpPr>
        <p:spPr>
          <a:xfrm>
            <a:off x="0" y="6334125"/>
            <a:ext cx="914161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F6B5F9B1-D42D-B21A-4494-BCFCE2BEDE3F}"/>
              </a:ext>
            </a:extLst>
          </p:cNvPr>
          <p:cNvCxnSpPr/>
          <p:nvPr/>
        </p:nvCxnSpPr>
        <p:spPr>
          <a:xfrm>
            <a:off x="906066" y="434340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4C01E3D-BC73-344D-634C-148B2C83634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3DC0FE4-9A00-ACB6-971B-ABA9158C4D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E59F76-D9AA-1953-6373-D4D06D30642B}"/>
              </a:ext>
            </a:extLst>
          </p:cNvPr>
          <p:cNvSpPr>
            <a:spLocks noGrp="1"/>
          </p:cNvSpPr>
          <p:nvPr>
            <p:ph type="sldNum" sz="quarter" idx="12"/>
          </p:nvPr>
        </p:nvSpPr>
        <p:spPr/>
        <p:txBody>
          <a:bodyPr/>
          <a:lstStyle>
            <a:lvl1pPr>
              <a:defRPr/>
            </a:lvl1pPr>
          </a:lstStyle>
          <a:p>
            <a:pPr>
              <a:defRPr/>
            </a:pPr>
            <a:fld id="{5F9F84A6-1E2A-4B1C-AC4A-B89FB9B556DD}" type="slidenum">
              <a:rPr lang="en-US" altLang="en-US"/>
              <a:pPr>
                <a:defRPr/>
              </a:pPr>
              <a:t>‹#›</a:t>
            </a:fld>
            <a:endParaRPr lang="en-US" altLang="en-US"/>
          </a:p>
        </p:txBody>
      </p:sp>
    </p:spTree>
    <p:extLst>
      <p:ext uri="{BB962C8B-B14F-4D97-AF65-F5344CB8AC3E}">
        <p14:creationId xmlns:p14="http://schemas.microsoft.com/office/powerpoint/2010/main" val="392277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677B556-E256-F81A-8FC8-F6A4267553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14F3A27-798C-AA6D-55B9-AA8E07CEF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AF95C4-FA3F-B2E3-D4F1-CDD86050DA8E}"/>
              </a:ext>
            </a:extLst>
          </p:cNvPr>
          <p:cNvSpPr>
            <a:spLocks noGrp="1"/>
          </p:cNvSpPr>
          <p:nvPr>
            <p:ph type="sldNum" sz="quarter" idx="12"/>
          </p:nvPr>
        </p:nvSpPr>
        <p:spPr/>
        <p:txBody>
          <a:bodyPr/>
          <a:lstStyle>
            <a:lvl1pPr>
              <a:defRPr/>
            </a:lvl1pPr>
          </a:lstStyle>
          <a:p>
            <a:pPr>
              <a:defRPr/>
            </a:pPr>
            <a:fld id="{BF236E32-F449-4D14-BC93-B9089B7F5DC1}" type="slidenum">
              <a:rPr lang="en-US" altLang="en-US"/>
              <a:pPr>
                <a:defRPr/>
              </a:pPr>
              <a:t>‹#›</a:t>
            </a:fld>
            <a:endParaRPr lang="en-US" altLang="en-US"/>
          </a:p>
        </p:txBody>
      </p:sp>
    </p:spTree>
    <p:extLst>
      <p:ext uri="{BB962C8B-B14F-4D97-AF65-F5344CB8AC3E}">
        <p14:creationId xmlns:p14="http://schemas.microsoft.com/office/powerpoint/2010/main" val="173264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483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95359D71-29D2-353E-0C79-0F443B9C686C}"/>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5302211-625F-B74C-C70F-CBF7C65A178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D7E804C-41EF-CEE5-0351-B83DF3067097}"/>
              </a:ext>
            </a:extLst>
          </p:cNvPr>
          <p:cNvSpPr>
            <a:spLocks noGrp="1"/>
          </p:cNvSpPr>
          <p:nvPr>
            <p:ph type="sldNum" sz="quarter" idx="12"/>
          </p:nvPr>
        </p:nvSpPr>
        <p:spPr/>
        <p:txBody>
          <a:bodyPr/>
          <a:lstStyle>
            <a:lvl1pPr>
              <a:defRPr/>
            </a:lvl1pPr>
          </a:lstStyle>
          <a:p>
            <a:pPr>
              <a:defRPr/>
            </a:pPr>
            <a:fld id="{D122B28A-1034-42D7-902C-498DE15B7E00}" type="slidenum">
              <a:rPr lang="en-US" altLang="en-US"/>
              <a:pPr>
                <a:defRPr/>
              </a:pPr>
              <a:t>‹#›</a:t>
            </a:fld>
            <a:endParaRPr lang="en-US" altLang="en-US"/>
          </a:p>
        </p:txBody>
      </p:sp>
    </p:spTree>
    <p:extLst>
      <p:ext uri="{BB962C8B-B14F-4D97-AF65-F5344CB8AC3E}">
        <p14:creationId xmlns:p14="http://schemas.microsoft.com/office/powerpoint/2010/main" val="2709619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8F6D31B-CEA1-8846-AA83-12819BAC9E6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AF1E0E9-2BF1-B031-F4A4-7CDED5CC5A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B1F4DCC-ACCD-09C2-7810-D18FC68B2F95}"/>
              </a:ext>
            </a:extLst>
          </p:cNvPr>
          <p:cNvSpPr>
            <a:spLocks noGrp="1"/>
          </p:cNvSpPr>
          <p:nvPr>
            <p:ph type="sldNum" sz="quarter" idx="12"/>
          </p:nvPr>
        </p:nvSpPr>
        <p:spPr/>
        <p:txBody>
          <a:bodyPr/>
          <a:lstStyle>
            <a:lvl1pPr>
              <a:defRPr/>
            </a:lvl1pPr>
          </a:lstStyle>
          <a:p>
            <a:pPr>
              <a:defRPr/>
            </a:pPr>
            <a:fld id="{59D0D3DC-E44F-450E-9D03-3CA597F63E37}" type="slidenum">
              <a:rPr lang="en-US" altLang="en-US"/>
              <a:pPr>
                <a:defRPr/>
              </a:pPr>
              <a:t>‹#›</a:t>
            </a:fld>
            <a:endParaRPr lang="en-US" altLang="en-US"/>
          </a:p>
        </p:txBody>
      </p:sp>
    </p:spTree>
    <p:extLst>
      <p:ext uri="{BB962C8B-B14F-4D97-AF65-F5344CB8AC3E}">
        <p14:creationId xmlns:p14="http://schemas.microsoft.com/office/powerpoint/2010/main" val="3792549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A14823-F8AC-CAC1-6926-004509E79542}"/>
              </a:ext>
            </a:extLst>
          </p:cNvPr>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40499DE2-1062-C8C9-CD3F-B41EF8BAD48A}"/>
              </a:ext>
            </a:extLst>
          </p:cNvPr>
          <p:cNvSpPr/>
          <p:nvPr/>
        </p:nvSpPr>
        <p:spPr>
          <a:xfrm>
            <a:off x="0" y="6334125"/>
            <a:ext cx="914161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DD91A2A0-2FF0-5CE9-CD6B-A8D5BBEC42A9}"/>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5BAB1A98-AD44-F067-DACB-852B07549861}"/>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194B896E-EBE0-159F-D7CE-36D4CE0E9025}"/>
              </a:ext>
            </a:extLst>
          </p:cNvPr>
          <p:cNvSpPr>
            <a:spLocks noGrp="1"/>
          </p:cNvSpPr>
          <p:nvPr>
            <p:ph type="sldNum" sz="quarter" idx="12"/>
          </p:nvPr>
        </p:nvSpPr>
        <p:spPr/>
        <p:txBody>
          <a:bodyPr/>
          <a:lstStyle>
            <a:lvl1pPr>
              <a:defRPr/>
            </a:lvl1pPr>
          </a:lstStyle>
          <a:p>
            <a:pPr>
              <a:defRPr/>
            </a:pPr>
            <a:fld id="{42D133DD-CE48-421E-BD25-B77632D02423}" type="slidenum">
              <a:rPr lang="en-US" altLang="en-US"/>
              <a:pPr>
                <a:defRPr/>
              </a:pPr>
              <a:t>‹#›</a:t>
            </a:fld>
            <a:endParaRPr lang="en-US" altLang="en-US"/>
          </a:p>
        </p:txBody>
      </p:sp>
    </p:spTree>
    <p:extLst>
      <p:ext uri="{BB962C8B-B14F-4D97-AF65-F5344CB8AC3E}">
        <p14:creationId xmlns:p14="http://schemas.microsoft.com/office/powerpoint/2010/main" val="1276510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F1CB2B-733E-202F-8745-E55A0A9E4FD7}"/>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4439B33-BE21-66D1-44E4-42FE6B20C0BE}"/>
              </a:ext>
            </a:extLst>
          </p:cNvPr>
          <p:cNvSpPr/>
          <p:nvPr/>
        </p:nvSpPr>
        <p:spPr>
          <a:xfrm>
            <a:off x="3030141"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B839A6F6-F00A-9D95-D679-7D42F646EC22}"/>
              </a:ext>
            </a:extLst>
          </p:cNvPr>
          <p:cNvSpPr>
            <a:spLocks noGrp="1"/>
          </p:cNvSpPr>
          <p:nvPr>
            <p:ph type="dt" sz="half" idx="10"/>
          </p:nvPr>
        </p:nvSpPr>
        <p:spPr>
          <a:xfrm>
            <a:off x="348854" y="6459539"/>
            <a:ext cx="1964531"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06E82CF1-C68A-109C-FAD8-7BDC9792E5FE}"/>
              </a:ext>
            </a:extLst>
          </p:cNvPr>
          <p:cNvSpPr>
            <a:spLocks noGrp="1"/>
          </p:cNvSpPr>
          <p:nvPr>
            <p:ph type="ftr" sz="quarter" idx="11"/>
          </p:nvPr>
        </p:nvSpPr>
        <p:spPr>
          <a:xfrm>
            <a:off x="3600450" y="6459539"/>
            <a:ext cx="348615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90A2F8E3-2B4C-8048-F6C5-86E31EC6E898}"/>
              </a:ext>
            </a:extLst>
          </p:cNvPr>
          <p:cNvSpPr>
            <a:spLocks noGrp="1"/>
          </p:cNvSpPr>
          <p:nvPr>
            <p:ph type="sldNum" sz="quarter" idx="12"/>
          </p:nvPr>
        </p:nvSpPr>
        <p:spPr/>
        <p:txBody>
          <a:bodyPr/>
          <a:lstStyle>
            <a:lvl1pPr>
              <a:defRPr>
                <a:solidFill>
                  <a:schemeClr val="tx2"/>
                </a:solidFill>
              </a:defRPr>
            </a:lvl1pPr>
          </a:lstStyle>
          <a:p>
            <a:pPr>
              <a:defRPr/>
            </a:pPr>
            <a:fld id="{48DA5AA9-F0C1-47FD-86E3-65927C27C958}" type="slidenum">
              <a:rPr lang="en-US" altLang="en-US"/>
              <a:pPr>
                <a:defRPr/>
              </a:pPr>
              <a:t>‹#›</a:t>
            </a:fld>
            <a:endParaRPr lang="en-US" altLang="en-US"/>
          </a:p>
        </p:txBody>
      </p:sp>
    </p:spTree>
    <p:extLst>
      <p:ext uri="{BB962C8B-B14F-4D97-AF65-F5344CB8AC3E}">
        <p14:creationId xmlns:p14="http://schemas.microsoft.com/office/powerpoint/2010/main" val="191941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280BCA-159B-42A7-579D-951BA7733984}"/>
              </a:ext>
            </a:extLst>
          </p:cNvPr>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D0FB603-F8B3-473C-16AE-6F296AECC6C7}"/>
              </a:ext>
            </a:extLst>
          </p:cNvPr>
          <p:cNvSpPr/>
          <p:nvPr/>
        </p:nvSpPr>
        <p:spPr>
          <a:xfrm>
            <a:off x="0" y="4914900"/>
            <a:ext cx="914161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33A26974-32DA-0DA6-CF25-F92AFDA29903}"/>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444C33D-AB96-DA96-40CC-0F31B7240F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7DC640B9-90DE-9AD3-960B-5B95635D6C26}"/>
              </a:ext>
            </a:extLst>
          </p:cNvPr>
          <p:cNvSpPr>
            <a:spLocks noGrp="1"/>
          </p:cNvSpPr>
          <p:nvPr>
            <p:ph type="sldNum" sz="quarter" idx="12"/>
          </p:nvPr>
        </p:nvSpPr>
        <p:spPr/>
        <p:txBody>
          <a:bodyPr/>
          <a:lstStyle>
            <a:lvl1pPr>
              <a:defRPr/>
            </a:lvl1pPr>
          </a:lstStyle>
          <a:p>
            <a:pPr>
              <a:defRPr/>
            </a:pPr>
            <a:fld id="{0E40C472-5BD4-44C1-B0CC-D8DAFA08D6E2}" type="slidenum">
              <a:rPr lang="en-US" altLang="en-US"/>
              <a:pPr>
                <a:defRPr/>
              </a:pPr>
              <a:t>‹#›</a:t>
            </a:fld>
            <a:endParaRPr lang="en-US" altLang="en-US"/>
          </a:p>
        </p:txBody>
      </p:sp>
    </p:spTree>
    <p:extLst>
      <p:ext uri="{BB962C8B-B14F-4D97-AF65-F5344CB8AC3E}">
        <p14:creationId xmlns:p14="http://schemas.microsoft.com/office/powerpoint/2010/main" val="65436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D2ED0E-284D-8CC6-A011-99F3C6CD3C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D87156-AF08-7252-BE5D-4AC8194D64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D155A2-8443-6B88-BDA6-0E8D13A4EE57}"/>
              </a:ext>
            </a:extLst>
          </p:cNvPr>
          <p:cNvSpPr>
            <a:spLocks noGrp="1"/>
          </p:cNvSpPr>
          <p:nvPr>
            <p:ph type="sldNum" sz="quarter" idx="12"/>
          </p:nvPr>
        </p:nvSpPr>
        <p:spPr/>
        <p:txBody>
          <a:bodyPr/>
          <a:lstStyle>
            <a:lvl1pPr>
              <a:defRPr/>
            </a:lvl1pPr>
          </a:lstStyle>
          <a:p>
            <a:pPr>
              <a:defRPr/>
            </a:pPr>
            <a:fld id="{F424C36C-C44D-404E-9BBC-A61D41A4254C}" type="slidenum">
              <a:rPr lang="en-US" altLang="en-US"/>
              <a:pPr>
                <a:defRPr/>
              </a:pPr>
              <a:t>‹#›</a:t>
            </a:fld>
            <a:endParaRPr lang="en-US" altLang="en-US"/>
          </a:p>
        </p:txBody>
      </p:sp>
    </p:spTree>
    <p:extLst>
      <p:ext uri="{BB962C8B-B14F-4D97-AF65-F5344CB8AC3E}">
        <p14:creationId xmlns:p14="http://schemas.microsoft.com/office/powerpoint/2010/main" val="1458100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85F86-461E-3E06-C19B-3205FF293BC5}"/>
              </a:ext>
            </a:extLst>
          </p:cNvPr>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2B56949-30BF-F9BF-362E-C4261E446242}"/>
              </a:ext>
            </a:extLst>
          </p:cNvPr>
          <p:cNvSpPr/>
          <p:nvPr/>
        </p:nvSpPr>
        <p:spPr>
          <a:xfrm>
            <a:off x="0" y="6334125"/>
            <a:ext cx="914161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B94E02D-434D-740C-5935-D7A0B873614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73200C2A-D5C2-CD32-980D-B4311155F94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BCE3C42-4CEA-4974-5362-2A9785106FD3}"/>
              </a:ext>
            </a:extLst>
          </p:cNvPr>
          <p:cNvSpPr>
            <a:spLocks noGrp="1"/>
          </p:cNvSpPr>
          <p:nvPr>
            <p:ph type="sldNum" sz="quarter" idx="12"/>
          </p:nvPr>
        </p:nvSpPr>
        <p:spPr/>
        <p:txBody>
          <a:bodyPr/>
          <a:lstStyle>
            <a:lvl1pPr>
              <a:defRPr/>
            </a:lvl1pPr>
          </a:lstStyle>
          <a:p>
            <a:pPr>
              <a:defRPr/>
            </a:pPr>
            <a:fld id="{4AAA00A0-951E-4CB8-98F9-D5871C8912F5}" type="slidenum">
              <a:rPr lang="en-US" altLang="en-US"/>
              <a:pPr>
                <a:defRPr/>
              </a:pPr>
              <a:t>‹#›</a:t>
            </a:fld>
            <a:endParaRPr lang="en-US" altLang="en-US"/>
          </a:p>
        </p:txBody>
      </p:sp>
    </p:spTree>
    <p:extLst>
      <p:ext uri="{BB962C8B-B14F-4D97-AF65-F5344CB8AC3E}">
        <p14:creationId xmlns:p14="http://schemas.microsoft.com/office/powerpoint/2010/main" val="334782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451183" y="2710929"/>
            <a:ext cx="8155124" cy="1177550"/>
          </a:xfrm>
        </p:spPr>
        <p:txBody>
          <a:bodyPr anchor="b">
            <a:normAutofit/>
          </a:bodyPr>
          <a:lstStyle>
            <a:lvl1pPr algn="l">
              <a:defRPr sz="405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451183" y="4266996"/>
            <a:ext cx="8155124" cy="1006120"/>
          </a:xfrm>
        </p:spPr>
        <p:txBody>
          <a:bodyPr/>
          <a:lstStyle>
            <a:lvl1pPr marL="0" marR="0" indent="0" algn="l" defTabSz="685863" rtl="0" eaLnBrk="1" fontAlgn="auto" latinLnBrk="0" hangingPunct="1">
              <a:lnSpc>
                <a:spcPct val="120000"/>
              </a:lnSpc>
              <a:spcBef>
                <a:spcPts val="0"/>
              </a:spcBef>
              <a:spcAft>
                <a:spcPts val="0"/>
              </a:spcAft>
              <a:buClrTx/>
              <a:buSzTx/>
              <a:buFont typeface="Arial" panose="020B0604020202020204" pitchFamily="34" charset="0"/>
              <a:buNone/>
              <a:tabLst/>
              <a:defRPr lang="en-US" sz="1800" b="0" kern="1200" dirty="0">
                <a:solidFill>
                  <a:schemeClr val="tx1"/>
                </a:solidFill>
                <a:latin typeface="Calibri" panose="020F0502020204030204" pitchFamily="34" charset="0"/>
                <a:ea typeface="+mn-ea"/>
                <a:cs typeface="Calibri" panose="020F0502020204030204" pitchFamily="34" charset="0"/>
              </a:defRPr>
            </a:lvl1pPr>
            <a:lvl2pPr marL="342931" indent="0" algn="ctr">
              <a:buNone/>
              <a:defRPr sz="1501"/>
            </a:lvl2pPr>
            <a:lvl3pPr marL="685863" indent="0" algn="ctr">
              <a:buNone/>
              <a:defRPr sz="1351"/>
            </a:lvl3pPr>
            <a:lvl4pPr marL="1028794" indent="0" algn="ctr">
              <a:buNone/>
              <a:defRPr sz="1200"/>
            </a:lvl4pPr>
            <a:lvl5pPr marL="1371725" indent="0" algn="ctr">
              <a:buNone/>
              <a:defRPr sz="1200"/>
            </a:lvl5pPr>
            <a:lvl6pPr marL="1714657" indent="0" algn="ctr">
              <a:buNone/>
              <a:defRPr sz="1200"/>
            </a:lvl6pPr>
            <a:lvl7pPr marL="2057587" indent="0" algn="ctr">
              <a:buNone/>
              <a:defRPr sz="1200"/>
            </a:lvl7pPr>
            <a:lvl8pPr marL="2400519" indent="0" algn="ctr">
              <a:buNone/>
              <a:defRPr sz="1200"/>
            </a:lvl8pPr>
            <a:lvl9pPr marL="2743450" indent="0" algn="ctr">
              <a:buNone/>
              <a:defRPr sz="12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9144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2667005" y="921308"/>
            <a:ext cx="3809990" cy="1411106"/>
          </a:xfrm>
          <a:prstGeom prst="rect">
            <a:avLst/>
          </a:prstGeom>
        </p:spPr>
      </p:pic>
      <p:sp>
        <p:nvSpPr>
          <p:cNvPr id="12" name="Rectangle 11"/>
          <p:cNvSpPr/>
          <p:nvPr userDrawn="1"/>
        </p:nvSpPr>
        <p:spPr>
          <a:xfrm>
            <a:off x="2936651" y="5873039"/>
            <a:ext cx="2955489" cy="325025"/>
          </a:xfrm>
          <a:prstGeom prst="rect">
            <a:avLst/>
          </a:prstGeom>
        </p:spPr>
        <p:txBody>
          <a:bodyPr wrap="none">
            <a:spAutoFit/>
          </a:bodyPr>
          <a:lstStyle/>
          <a:p>
            <a:pPr algn="l">
              <a:lnSpc>
                <a:spcPct val="120000"/>
              </a:lnSpc>
              <a:spcBef>
                <a:spcPts val="0"/>
              </a:spcBef>
            </a:pPr>
            <a:r>
              <a:rPr lang="en-US" sz="1350"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9144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9144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334283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442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623887" y="1709740"/>
            <a:ext cx="7886701"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623887" y="4589465"/>
            <a:ext cx="7886701" cy="1500187"/>
          </a:xfrm>
        </p:spPr>
        <p:txBody>
          <a:bodyPr/>
          <a:lstStyle>
            <a:lvl1pPr marL="0" indent="0">
              <a:buNone/>
              <a:defRPr sz="1800">
                <a:solidFill>
                  <a:schemeClr val="accent6">
                    <a:lumMod val="50000"/>
                  </a:schemeClr>
                </a:solidFill>
              </a:defRPr>
            </a:lvl1pPr>
            <a:lvl2pPr marL="342931" indent="0">
              <a:buNone/>
              <a:defRPr sz="1501">
                <a:solidFill>
                  <a:schemeClr val="tx1">
                    <a:tint val="75000"/>
                  </a:schemeClr>
                </a:solidFill>
              </a:defRPr>
            </a:lvl2pPr>
            <a:lvl3pPr marL="685863" indent="0">
              <a:buNone/>
              <a:defRPr sz="1351">
                <a:solidFill>
                  <a:schemeClr val="tx1">
                    <a:tint val="75000"/>
                  </a:schemeClr>
                </a:solidFill>
              </a:defRPr>
            </a:lvl3pPr>
            <a:lvl4pPr marL="1028794" indent="0">
              <a:buNone/>
              <a:defRPr sz="1200">
                <a:solidFill>
                  <a:schemeClr val="tx1">
                    <a:tint val="75000"/>
                  </a:schemeClr>
                </a:solidFill>
              </a:defRPr>
            </a:lvl4pPr>
            <a:lvl5pPr marL="1371725" indent="0">
              <a:buNone/>
              <a:defRPr sz="1200">
                <a:solidFill>
                  <a:schemeClr val="tx1">
                    <a:tint val="75000"/>
                  </a:schemeClr>
                </a:solidFill>
              </a:defRPr>
            </a:lvl5pPr>
            <a:lvl6pPr marL="1714657" indent="0">
              <a:buNone/>
              <a:defRPr sz="1200">
                <a:solidFill>
                  <a:schemeClr val="tx1">
                    <a:tint val="75000"/>
                  </a:schemeClr>
                </a:solidFill>
              </a:defRPr>
            </a:lvl6pPr>
            <a:lvl7pPr marL="2057587" indent="0">
              <a:buNone/>
              <a:defRPr sz="1200">
                <a:solidFill>
                  <a:schemeClr val="tx1">
                    <a:tint val="75000"/>
                  </a:schemeClr>
                </a:solidFill>
              </a:defRPr>
            </a:lvl7pPr>
            <a:lvl8pPr marL="2400519" indent="0">
              <a:buNone/>
              <a:defRPr sz="1200">
                <a:solidFill>
                  <a:schemeClr val="tx1">
                    <a:tint val="75000"/>
                  </a:schemeClr>
                </a:solidFill>
              </a:defRPr>
            </a:lvl8pPr>
            <a:lvl9pPr marL="274345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864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99C93-F56F-46AB-9EB8-53614A95B15F}" type="datetime1">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2893856847"/>
      </p:ext>
    </p:extLst>
  </p:cSld>
  <p:clrMapOvr>
    <a:masterClrMapping/>
  </p:clrMapOvr>
  <p:hf sldNum="0" hdr="0" ft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628651" y="1825625"/>
            <a:ext cx="38862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4629152" y="1825625"/>
            <a:ext cx="38862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825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629841" y="641683"/>
            <a:ext cx="78867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629843" y="1681164"/>
            <a:ext cx="3868341"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629843" y="2505075"/>
            <a:ext cx="3868341"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4629152" y="1681164"/>
            <a:ext cx="3887390" cy="823912"/>
          </a:xfrm>
        </p:spPr>
        <p:txBody>
          <a:bodyPr anchor="b"/>
          <a:lstStyle>
            <a:lvl1pPr marL="0" indent="0">
              <a:buNone/>
              <a:defRPr sz="1800" b="1"/>
            </a:lvl1pPr>
            <a:lvl2pPr marL="342931" indent="0">
              <a:buNone/>
              <a:defRPr sz="1501" b="1"/>
            </a:lvl2pPr>
            <a:lvl3pPr marL="685863" indent="0">
              <a:buNone/>
              <a:defRPr sz="1351" b="1"/>
            </a:lvl3pPr>
            <a:lvl4pPr marL="1028794" indent="0">
              <a:buNone/>
              <a:defRPr sz="1200" b="1"/>
            </a:lvl4pPr>
            <a:lvl5pPr marL="1371725" indent="0">
              <a:buNone/>
              <a:defRPr sz="1200" b="1"/>
            </a:lvl5pPr>
            <a:lvl6pPr marL="1714657" indent="0">
              <a:buNone/>
              <a:defRPr sz="1200" b="1"/>
            </a:lvl6pPr>
            <a:lvl7pPr marL="2057587" indent="0">
              <a:buNone/>
              <a:defRPr sz="1200" b="1"/>
            </a:lvl7pPr>
            <a:lvl8pPr marL="2400519" indent="0">
              <a:buNone/>
              <a:defRPr sz="1200" b="1"/>
            </a:lvl8pPr>
            <a:lvl9pPr marL="274345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4629152" y="2505075"/>
            <a:ext cx="3887390"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237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3477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850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629842" y="641684"/>
            <a:ext cx="2949178" cy="1415716"/>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3887391" y="987427"/>
            <a:ext cx="4629151" cy="4873625"/>
          </a:xfrm>
        </p:spPr>
        <p:txBody>
          <a:bodyPr/>
          <a:lstStyle>
            <a:lvl1pPr>
              <a:defRPr sz="2400">
                <a:solidFill>
                  <a:schemeClr val="accent6">
                    <a:lumMod val="50000"/>
                  </a:schemeClr>
                </a:solidFill>
              </a:defRPr>
            </a:lvl1pPr>
            <a:lvl2pPr>
              <a:defRPr sz="2101">
                <a:solidFill>
                  <a:schemeClr val="accent6">
                    <a:lumMod val="50000"/>
                  </a:schemeClr>
                </a:solidFill>
              </a:defRPr>
            </a:lvl2pPr>
            <a:lvl3pPr>
              <a:defRPr sz="1800">
                <a:solidFill>
                  <a:schemeClr val="accent6">
                    <a:lumMod val="50000"/>
                  </a:schemeClr>
                </a:solidFill>
              </a:defRPr>
            </a:lvl3pPr>
            <a:lvl4pPr>
              <a:defRPr sz="1501">
                <a:solidFill>
                  <a:schemeClr val="accent6">
                    <a:lumMod val="50000"/>
                  </a:schemeClr>
                </a:solidFill>
              </a:defRPr>
            </a:lvl4pPr>
            <a:lvl5pPr>
              <a:defRPr sz="1501">
                <a:solidFill>
                  <a:schemeClr val="accent6">
                    <a:lumMod val="50000"/>
                  </a:schemeClr>
                </a:solidFill>
              </a:defRPr>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629842" y="2057400"/>
            <a:ext cx="2949178" cy="3811588"/>
          </a:xfrm>
        </p:spPr>
        <p:txBody>
          <a:bodyPr/>
          <a:lstStyle>
            <a:lvl1pPr marL="0" indent="0">
              <a:buNone/>
              <a:defRPr sz="1200">
                <a:solidFill>
                  <a:schemeClr val="accent6">
                    <a:lumMod val="50000"/>
                  </a:schemeClr>
                </a:solidFill>
              </a:defRPr>
            </a:lvl1pPr>
            <a:lvl2pPr marL="342931" indent="0">
              <a:buNone/>
              <a:defRPr sz="1049"/>
            </a:lvl2pPr>
            <a:lvl3pPr marL="685863" indent="0">
              <a:buNone/>
              <a:defRPr sz="901"/>
            </a:lvl3pPr>
            <a:lvl4pPr marL="1028794" indent="0">
              <a:buNone/>
              <a:defRPr sz="751"/>
            </a:lvl4pPr>
            <a:lvl5pPr marL="1371725" indent="0">
              <a:buNone/>
              <a:defRPr sz="751"/>
            </a:lvl5pPr>
            <a:lvl6pPr marL="1714657" indent="0">
              <a:buNone/>
              <a:defRPr sz="751"/>
            </a:lvl6pPr>
            <a:lvl7pPr marL="2057587" indent="0">
              <a:buNone/>
              <a:defRPr sz="751"/>
            </a:lvl7pPr>
            <a:lvl8pPr marL="2400519" indent="0">
              <a:buNone/>
              <a:defRPr sz="751"/>
            </a:lvl8pPr>
            <a:lvl9pPr marL="2743450" indent="0">
              <a:buNone/>
              <a:defRPr sz="751"/>
            </a:lvl9pPr>
          </a:lstStyle>
          <a:p>
            <a:pPr lvl="0"/>
            <a:r>
              <a:rPr lang="en-US"/>
              <a:t>Edit Master text styles</a:t>
            </a:r>
          </a:p>
        </p:txBody>
      </p:sp>
    </p:spTree>
    <p:extLst>
      <p:ext uri="{BB962C8B-B14F-4D97-AF65-F5344CB8AC3E}">
        <p14:creationId xmlns:p14="http://schemas.microsoft.com/office/powerpoint/2010/main" val="3103770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3038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9" y="0"/>
            <a:ext cx="47625"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731520"/>
            <a:ext cx="2400300" cy="2148839"/>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751" y="807480"/>
            <a:ext cx="5300103" cy="539029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a:xfrm>
            <a:off x="349251" y="6395145"/>
            <a:ext cx="1963738" cy="365125"/>
          </a:xfrm>
        </p:spPr>
        <p:txBody>
          <a:bodyPr/>
          <a:lstStyle>
            <a:lvl1pPr algn="l">
              <a:defRPr/>
            </a:lvl1pPr>
          </a:lstStyle>
          <a:p>
            <a:pPr>
              <a:defRPr/>
            </a:pPr>
            <a:fld id="{99252F06-D974-4759-ACE9-A161C6DF30CD}" type="datetime1">
              <a:rPr lang="en-US"/>
              <a:pPr>
                <a:defRPr/>
              </a:pPr>
              <a:t>12/16/2024</a:t>
            </a:fld>
            <a:endParaRPr lang="en-US" dirty="0"/>
          </a:p>
        </p:txBody>
      </p:sp>
      <p:sp>
        <p:nvSpPr>
          <p:cNvPr id="8" name="Footer Placeholder 5"/>
          <p:cNvSpPr>
            <a:spLocks noGrp="1"/>
          </p:cNvSpPr>
          <p:nvPr>
            <p:ph type="ftr" sz="quarter" idx="11"/>
          </p:nvPr>
        </p:nvSpPr>
        <p:spPr>
          <a:xfrm>
            <a:off x="3146470" y="6363575"/>
            <a:ext cx="4880288"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8146691" y="6363574"/>
            <a:ext cx="614163"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7206539" y="130148"/>
            <a:ext cx="18288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32346"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325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629842" y="641684"/>
            <a:ext cx="2949178" cy="1415716"/>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3887391" y="987427"/>
            <a:ext cx="4629151" cy="4873625"/>
          </a:xfrm>
        </p:spPr>
        <p:txBody>
          <a:bodyPr/>
          <a:lstStyle>
            <a:lvl1pPr marL="0" indent="0">
              <a:buNone/>
              <a:defRPr sz="2400">
                <a:solidFill>
                  <a:schemeClr val="accent6">
                    <a:lumMod val="50000"/>
                  </a:schemeClr>
                </a:solidFill>
              </a:defRPr>
            </a:lvl1pPr>
            <a:lvl2pPr marL="342931" indent="0">
              <a:buNone/>
              <a:defRPr sz="2101"/>
            </a:lvl2pPr>
            <a:lvl3pPr marL="685863" indent="0">
              <a:buNone/>
              <a:defRPr sz="1800"/>
            </a:lvl3pPr>
            <a:lvl4pPr marL="1028794" indent="0">
              <a:buNone/>
              <a:defRPr sz="1501"/>
            </a:lvl4pPr>
            <a:lvl5pPr marL="1371725" indent="0">
              <a:buNone/>
              <a:defRPr sz="1501"/>
            </a:lvl5pPr>
            <a:lvl6pPr marL="1714657" indent="0">
              <a:buNone/>
              <a:defRPr sz="1501"/>
            </a:lvl6pPr>
            <a:lvl7pPr marL="2057587" indent="0">
              <a:buNone/>
              <a:defRPr sz="1501"/>
            </a:lvl7pPr>
            <a:lvl8pPr marL="2400519" indent="0">
              <a:buNone/>
              <a:defRPr sz="1501"/>
            </a:lvl8pPr>
            <a:lvl9pPr marL="2743450" indent="0">
              <a:buNone/>
              <a:defRPr sz="15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629842" y="2057400"/>
            <a:ext cx="2949178" cy="3811588"/>
          </a:xfrm>
        </p:spPr>
        <p:txBody>
          <a:bodyPr/>
          <a:lstStyle>
            <a:lvl1pPr marL="0" indent="0">
              <a:buNone/>
              <a:defRPr sz="1200">
                <a:solidFill>
                  <a:schemeClr val="accent6">
                    <a:lumMod val="50000"/>
                  </a:schemeClr>
                </a:solidFill>
              </a:defRPr>
            </a:lvl1pPr>
            <a:lvl2pPr marL="342931" indent="0">
              <a:buNone/>
              <a:defRPr sz="1049"/>
            </a:lvl2pPr>
            <a:lvl3pPr marL="685863" indent="0">
              <a:buNone/>
              <a:defRPr sz="901"/>
            </a:lvl3pPr>
            <a:lvl4pPr marL="1028794" indent="0">
              <a:buNone/>
              <a:defRPr sz="751"/>
            </a:lvl4pPr>
            <a:lvl5pPr marL="1371725" indent="0">
              <a:buNone/>
              <a:defRPr sz="751"/>
            </a:lvl5pPr>
            <a:lvl6pPr marL="1714657" indent="0">
              <a:buNone/>
              <a:defRPr sz="751"/>
            </a:lvl6pPr>
            <a:lvl7pPr marL="2057587" indent="0">
              <a:buNone/>
              <a:defRPr sz="751"/>
            </a:lvl7pPr>
            <a:lvl8pPr marL="2400519" indent="0">
              <a:buNone/>
              <a:defRPr sz="751"/>
            </a:lvl8pPr>
            <a:lvl9pPr marL="2743450" indent="0">
              <a:buNone/>
              <a:defRPr sz="751"/>
            </a:lvl9pPr>
          </a:lstStyle>
          <a:p>
            <a:pPr lvl="0"/>
            <a:r>
              <a:rPr lang="en-US"/>
              <a:t>Edit Master text styles</a:t>
            </a:r>
          </a:p>
        </p:txBody>
      </p:sp>
    </p:spTree>
    <p:extLst>
      <p:ext uri="{BB962C8B-B14F-4D97-AF65-F5344CB8AC3E}">
        <p14:creationId xmlns:p14="http://schemas.microsoft.com/office/powerpoint/2010/main" val="2419052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5877A0-FAE8-4EE5-AA81-E83DCA9F6974}"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7691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6EF75-9E42-42F5-B6B9-D090BBDEE6E5}"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6984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0A2E6-EC76-4814-911C-FBCB867343FA}"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11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B99C93-F56F-46AB-9EB8-53614A95B15F}" type="datetime1">
              <a:rPr lang="en-US" smtClean="0"/>
              <a:pPr/>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161017250"/>
      </p:ext>
    </p:extLst>
  </p:cSld>
  <p:clrMapOvr>
    <a:masterClrMapping/>
  </p:clrMapOvr>
  <p:hf sldNum="0" hdr="0" ft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8D161E-B068-41CC-AA61-D396386E10A4}"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987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02440-CD8B-4462-A175-5AAC34B894E9}" type="datetime1">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533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F08E08-9257-4D12-878F-43ED8F4F974F}" type="datetime1">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032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49836-4FFB-47D0-A76E-FF05A6AA1DD6}" type="datetime1">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382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497F74D2-6171-46DE-B6A7-CE3C0C0BAA4D}"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848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EA9B19EE-3E5E-4B83-AEE9-5612D162B070}"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1508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33E30-79CC-4443-9BE6-2EE6D9006DD4}"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1277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38553-7DBC-4B5D-8651-5F181EB16BFB}"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02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70D3E6-EF16-4488-94A4-211508FE4682}" type="datetime1">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64545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53359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391924923"/>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192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7"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8"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8B99C93-F56F-46AB-9EB8-53614A95B15F}" type="datetime1">
              <a:rPr lang="en-US" smtClean="0"/>
              <a:pPr/>
              <a:t>12/16/2024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A84A37A-AFC2-4A01-80A1-FC20F2C0D5BB}"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25722"/>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Lst>
  <p:hf sldNum="0" hdr="0" ft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5"/>
            <a:ext cx="9144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628651" y="641687"/>
            <a:ext cx="78867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628651" y="1825625"/>
            <a:ext cx="78867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1">
                <a:solidFill>
                  <a:schemeClr val="tx1">
                    <a:tint val="75000"/>
                  </a:schemeClr>
                </a:solidFill>
              </a:defRPr>
            </a:lvl1pPr>
          </a:lstStyle>
          <a:p>
            <a:fld id="{52DBE217-D37F-3B46-A238-743F9246B98D}" type="datetime1">
              <a:rPr lang="en-US" smtClean="0"/>
              <a:t>12/16/2024</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3028953" y="6356354"/>
            <a:ext cx="3086101" cy="365125"/>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6457952" y="6356354"/>
            <a:ext cx="2057400" cy="365125"/>
          </a:xfrm>
          <a:prstGeom prst="rect">
            <a:avLst/>
          </a:prstGeom>
        </p:spPr>
        <p:txBody>
          <a:bodyPr vert="horz" lIns="91440" tIns="45720" rIns="91440" bIns="45720" rtlCol="0" anchor="ctr"/>
          <a:lstStyle>
            <a:lvl1pPr algn="r">
              <a:defRPr sz="9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7206539" y="130150"/>
            <a:ext cx="18288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32347"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4"/>
            <a:ext cx="9144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628651" y="644843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z="1350" smtClean="0"/>
              <a:pPr/>
              <a:t>12/16/2024</a:t>
            </a:fld>
            <a:endParaRPr lang="en-US" sz="1350"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6572251" y="644843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z="1350" smtClean="0"/>
              <a:pPr algn="r"/>
              <a:t>‹#›</a:t>
            </a:fld>
            <a:endParaRPr lang="en-US" sz="1350" dirty="0"/>
          </a:p>
        </p:txBody>
      </p:sp>
      <p:sp>
        <p:nvSpPr>
          <p:cNvPr id="12" name="Footer Placeholder 2"/>
          <p:cNvSpPr txBox="1">
            <a:spLocks/>
          </p:cNvSpPr>
          <p:nvPr userDrawn="1"/>
        </p:nvSpPr>
        <p:spPr>
          <a:xfrm>
            <a:off x="2686052" y="6451943"/>
            <a:ext cx="37810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50" dirty="0">
                <a:solidFill>
                  <a:schemeClr val="bg1"/>
                </a:solidFill>
              </a:rPr>
              <a:t>Prepared by Care Transformation Collaborative of RI</a:t>
            </a:r>
          </a:p>
        </p:txBody>
      </p:sp>
    </p:spTree>
    <p:extLst>
      <p:ext uri="{BB962C8B-B14F-4D97-AF65-F5344CB8AC3E}">
        <p14:creationId xmlns:p14="http://schemas.microsoft.com/office/powerpoint/2010/main" val="1922683920"/>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Lst>
  <p:hf hdr="0" ftr="0" dt="0"/>
  <p:txStyles>
    <p:titleStyle>
      <a:lvl1pPr algn="l" defTabSz="685863" rtl="0" eaLnBrk="1" latinLnBrk="0" hangingPunct="1">
        <a:lnSpc>
          <a:spcPct val="90000"/>
        </a:lnSpc>
        <a:spcBef>
          <a:spcPct val="0"/>
        </a:spcBef>
        <a:buNone/>
        <a:defRPr sz="3301" b="1" kern="1200">
          <a:solidFill>
            <a:schemeClr val="tx1"/>
          </a:solidFill>
          <a:latin typeface="+mj-lt"/>
          <a:ea typeface="+mj-ea"/>
          <a:cs typeface="+mj-cs"/>
        </a:defRPr>
      </a:lvl1pPr>
    </p:titleStyle>
    <p:bodyStyle>
      <a:lvl1pPr marL="171466" indent="-171466" algn="l" defTabSz="685863" rtl="0" eaLnBrk="1" latinLnBrk="0" hangingPunct="1">
        <a:lnSpc>
          <a:spcPct val="90000"/>
        </a:lnSpc>
        <a:spcBef>
          <a:spcPts val="751"/>
        </a:spcBef>
        <a:buFont typeface="Arial" panose="020B0604020202020204" pitchFamily="34" charset="0"/>
        <a:buChar char="•"/>
        <a:defRPr sz="2101" kern="1200">
          <a:solidFill>
            <a:schemeClr val="tx1"/>
          </a:solidFill>
          <a:latin typeface="+mn-lt"/>
          <a:ea typeface="+mn-ea"/>
          <a:cs typeface="+mn-cs"/>
        </a:defRPr>
      </a:lvl1pPr>
      <a:lvl2pPr marL="514397" indent="-171466" algn="l" defTabSz="685863" rtl="0" eaLnBrk="1" latinLnBrk="0" hangingPunct="1">
        <a:lnSpc>
          <a:spcPct val="90000"/>
        </a:lnSpc>
        <a:spcBef>
          <a:spcPts val="374"/>
        </a:spcBef>
        <a:buFont typeface="Arial" panose="020B0604020202020204" pitchFamily="34" charset="0"/>
        <a:buChar char="•"/>
        <a:defRPr sz="1800" kern="1200">
          <a:solidFill>
            <a:schemeClr val="tx1"/>
          </a:solidFill>
          <a:latin typeface="+mn-lt"/>
          <a:ea typeface="+mn-ea"/>
          <a:cs typeface="+mn-cs"/>
        </a:defRPr>
      </a:lvl2pPr>
      <a:lvl3pPr marL="857327" indent="-171466" algn="l" defTabSz="685863" rtl="0" eaLnBrk="1" latinLnBrk="0" hangingPunct="1">
        <a:lnSpc>
          <a:spcPct val="90000"/>
        </a:lnSpc>
        <a:spcBef>
          <a:spcPts val="374"/>
        </a:spcBef>
        <a:buFont typeface="Arial" panose="020B0604020202020204" pitchFamily="34" charset="0"/>
        <a:buChar char="•"/>
        <a:defRPr sz="1501" kern="1200">
          <a:solidFill>
            <a:schemeClr val="tx1"/>
          </a:solidFill>
          <a:latin typeface="+mn-lt"/>
          <a:ea typeface="+mn-ea"/>
          <a:cs typeface="+mn-cs"/>
        </a:defRPr>
      </a:lvl3pPr>
      <a:lvl4pPr marL="1200260"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4pPr>
      <a:lvl5pPr marL="1543190"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5pPr>
      <a:lvl6pPr marL="1886121"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6pPr>
      <a:lvl7pPr marL="2229053"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7pPr>
      <a:lvl8pPr marL="2571984"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8pPr>
      <a:lvl9pPr marL="2914916"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63" rtl="0" eaLnBrk="1" latinLnBrk="0" hangingPunct="1">
        <a:defRPr sz="1351" kern="1200">
          <a:solidFill>
            <a:schemeClr val="tx1"/>
          </a:solidFill>
          <a:latin typeface="+mn-lt"/>
          <a:ea typeface="+mn-ea"/>
          <a:cs typeface="+mn-cs"/>
        </a:defRPr>
      </a:lvl1pPr>
      <a:lvl2pPr marL="342931" algn="l" defTabSz="685863" rtl="0" eaLnBrk="1" latinLnBrk="0" hangingPunct="1">
        <a:defRPr sz="1351" kern="1200">
          <a:solidFill>
            <a:schemeClr val="tx1"/>
          </a:solidFill>
          <a:latin typeface="+mn-lt"/>
          <a:ea typeface="+mn-ea"/>
          <a:cs typeface="+mn-cs"/>
        </a:defRPr>
      </a:lvl2pPr>
      <a:lvl3pPr marL="685863" algn="l" defTabSz="685863" rtl="0" eaLnBrk="1" latinLnBrk="0" hangingPunct="1">
        <a:defRPr sz="1351" kern="1200">
          <a:solidFill>
            <a:schemeClr val="tx1"/>
          </a:solidFill>
          <a:latin typeface="+mn-lt"/>
          <a:ea typeface="+mn-ea"/>
          <a:cs typeface="+mn-cs"/>
        </a:defRPr>
      </a:lvl3pPr>
      <a:lvl4pPr marL="1028794" algn="l" defTabSz="685863" rtl="0" eaLnBrk="1" latinLnBrk="0" hangingPunct="1">
        <a:defRPr sz="1351" kern="1200">
          <a:solidFill>
            <a:schemeClr val="tx1"/>
          </a:solidFill>
          <a:latin typeface="+mn-lt"/>
          <a:ea typeface="+mn-ea"/>
          <a:cs typeface="+mn-cs"/>
        </a:defRPr>
      </a:lvl4pPr>
      <a:lvl5pPr marL="1371725" algn="l" defTabSz="685863" rtl="0" eaLnBrk="1" latinLnBrk="0" hangingPunct="1">
        <a:defRPr sz="1351" kern="1200">
          <a:solidFill>
            <a:schemeClr val="tx1"/>
          </a:solidFill>
          <a:latin typeface="+mn-lt"/>
          <a:ea typeface="+mn-ea"/>
          <a:cs typeface="+mn-cs"/>
        </a:defRPr>
      </a:lvl5pPr>
      <a:lvl6pPr marL="1714657" algn="l" defTabSz="685863" rtl="0" eaLnBrk="1" latinLnBrk="0" hangingPunct="1">
        <a:defRPr sz="1351" kern="1200">
          <a:solidFill>
            <a:schemeClr val="tx1"/>
          </a:solidFill>
          <a:latin typeface="+mn-lt"/>
          <a:ea typeface="+mn-ea"/>
          <a:cs typeface="+mn-cs"/>
        </a:defRPr>
      </a:lvl6pPr>
      <a:lvl7pPr marL="2057587" algn="l" defTabSz="685863" rtl="0" eaLnBrk="1" latinLnBrk="0" hangingPunct="1">
        <a:defRPr sz="1351" kern="1200">
          <a:solidFill>
            <a:schemeClr val="tx1"/>
          </a:solidFill>
          <a:latin typeface="+mn-lt"/>
          <a:ea typeface="+mn-ea"/>
          <a:cs typeface="+mn-cs"/>
        </a:defRPr>
      </a:lvl7pPr>
      <a:lvl8pPr marL="2400519" algn="l" defTabSz="685863" rtl="0" eaLnBrk="1" latinLnBrk="0" hangingPunct="1">
        <a:defRPr sz="1351" kern="1200">
          <a:solidFill>
            <a:schemeClr val="tx1"/>
          </a:solidFill>
          <a:latin typeface="+mn-lt"/>
          <a:ea typeface="+mn-ea"/>
          <a:cs typeface="+mn-cs"/>
        </a:defRPr>
      </a:lvl8pPr>
      <a:lvl9pPr marL="2743450" algn="l" defTabSz="68586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45"/>
          <p:cNvSpPr/>
          <p:nvPr/>
        </p:nvSpPr>
        <p:spPr>
          <a:xfrm>
            <a:off x="0" y="6306425"/>
            <a:ext cx="9144000" cy="546101"/>
          </a:xfrm>
          <a:prstGeom prst="rect">
            <a:avLst/>
          </a:prstGeom>
          <a:solidFill>
            <a:srgbClr val="00B0F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7" name="Google Shape;57;p45"/>
          <p:cNvSpPr txBox="1">
            <a:spLocks noGrp="1"/>
          </p:cNvSpPr>
          <p:nvPr>
            <p:ph type="title"/>
          </p:nvPr>
        </p:nvSpPr>
        <p:spPr>
          <a:xfrm>
            <a:off x="628651" y="641687"/>
            <a:ext cx="7886701" cy="10490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1"/>
              <a:buFont typeface="Calibri"/>
              <a:buNone/>
              <a:defRPr sz="4401"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45"/>
          <p:cNvSpPr txBox="1">
            <a:spLocks noGrp="1"/>
          </p:cNvSpPr>
          <p:nvPr>
            <p:ph type="body" idx="1"/>
          </p:nvPr>
        </p:nvSpPr>
        <p:spPr>
          <a:xfrm>
            <a:off x="628651" y="1825625"/>
            <a:ext cx="7886701" cy="4351338"/>
          </a:xfrm>
          <a:prstGeom prst="rect">
            <a:avLst/>
          </a:prstGeom>
          <a:noFill/>
          <a:ln>
            <a:noFill/>
          </a:ln>
        </p:spPr>
        <p:txBody>
          <a:bodyPr spcFirstLastPara="1" wrap="square" lIns="91425" tIns="45700" rIns="91425" bIns="45700" anchor="t" anchorCtr="0">
            <a:normAutofit/>
          </a:bodyPr>
          <a:lstStyle>
            <a:lvl1pPr marL="457200" marR="0" lvl="0" indent="-406463" algn="l" rtl="0">
              <a:lnSpc>
                <a:spcPct val="90000"/>
              </a:lnSpc>
              <a:spcBef>
                <a:spcPts val="1001"/>
              </a:spcBef>
              <a:spcAft>
                <a:spcPts val="0"/>
              </a:spcAft>
              <a:buClr>
                <a:schemeClr val="dk1"/>
              </a:buClr>
              <a:buSzPts val="2801"/>
              <a:buFont typeface="Arial"/>
              <a:buChar char="•"/>
              <a:defRPr sz="2801"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99"/>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63" algn="l" rtl="0">
              <a:lnSpc>
                <a:spcPct val="90000"/>
              </a:lnSpc>
              <a:spcBef>
                <a:spcPts val="499"/>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3pPr>
            <a:lvl4pPr marL="1828800" marR="0" lvl="3"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4pPr>
            <a:lvl5pPr marL="2286000" marR="0" lvl="4"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5pPr>
            <a:lvl6pPr marL="2743200" marR="0" lvl="5"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6pPr>
            <a:lvl7pPr marL="3200400" marR="0" lvl="6"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7pPr>
            <a:lvl8pPr marL="3657600" marR="0" lvl="7"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8pPr>
            <a:lvl9pPr marL="4114800" marR="0" lvl="8" indent="-342963" algn="l" rtl="0">
              <a:lnSpc>
                <a:spcPct val="90000"/>
              </a:lnSpc>
              <a:spcBef>
                <a:spcPts val="499"/>
              </a:spcBef>
              <a:spcAft>
                <a:spcPts val="0"/>
              </a:spcAft>
              <a:buClr>
                <a:schemeClr val="dk1"/>
              </a:buClr>
              <a:buSzPts val="1801"/>
              <a:buFont typeface="Arial"/>
              <a:buChar char="•"/>
              <a:defRPr sz="1801" b="0" i="0" u="none" strike="noStrike" cap="none">
                <a:solidFill>
                  <a:schemeClr val="dk1"/>
                </a:solidFill>
                <a:latin typeface="Calibri"/>
                <a:ea typeface="Calibri"/>
                <a:cs typeface="Calibri"/>
                <a:sym typeface="Calibri"/>
              </a:defRPr>
            </a:lvl9pPr>
          </a:lstStyle>
          <a:p>
            <a:endParaRPr/>
          </a:p>
        </p:txBody>
      </p:sp>
      <p:sp>
        <p:nvSpPr>
          <p:cNvPr id="59" name="Google Shape;59;p45"/>
          <p:cNvSpPr txBox="1">
            <a:spLocks noGrp="1"/>
          </p:cNvSpPr>
          <p:nvPr>
            <p:ph type="dt" idx="10"/>
          </p:nvPr>
        </p:nvSpPr>
        <p:spPr>
          <a:xfrm>
            <a:off x="628651" y="6356354"/>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1">
                <a:solidFill>
                  <a:srgbClr val="88A3D2"/>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Google Shape;60;p45"/>
          <p:cNvSpPr txBox="1">
            <a:spLocks noGrp="1"/>
          </p:cNvSpPr>
          <p:nvPr>
            <p:ph type="ftr" idx="11"/>
          </p:nvPr>
        </p:nvSpPr>
        <p:spPr>
          <a:xfrm>
            <a:off x="2955966" y="6366989"/>
            <a:ext cx="308610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1">
                <a:solidFill>
                  <a:srgbClr val="88A3D2"/>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61" name="Google Shape;61;p45"/>
          <p:cNvSpPr txBox="1">
            <a:spLocks noGrp="1"/>
          </p:cNvSpPr>
          <p:nvPr>
            <p:ph type="sldNum" idx="12"/>
          </p:nvPr>
        </p:nvSpPr>
        <p:spPr>
          <a:xfrm>
            <a:off x="6457952" y="6356354"/>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1">
                <a:solidFill>
                  <a:srgbClr val="88A3D2"/>
                </a:solidFill>
                <a:latin typeface="Calibri"/>
                <a:ea typeface="Calibri"/>
                <a:cs typeface="Calibri"/>
                <a:sym typeface="Calibri"/>
              </a:defRPr>
            </a:lvl1pPr>
            <a:lvl2pPr marL="0" marR="0" lvl="1" indent="0" algn="r" rtl="0">
              <a:spcBef>
                <a:spcPts val="0"/>
              </a:spcBef>
              <a:buNone/>
              <a:defRPr sz="901">
                <a:solidFill>
                  <a:srgbClr val="88A3D2"/>
                </a:solidFill>
                <a:latin typeface="Calibri"/>
                <a:ea typeface="Calibri"/>
                <a:cs typeface="Calibri"/>
                <a:sym typeface="Calibri"/>
              </a:defRPr>
            </a:lvl2pPr>
            <a:lvl3pPr marL="0" marR="0" lvl="2" indent="0" algn="r" rtl="0">
              <a:spcBef>
                <a:spcPts val="0"/>
              </a:spcBef>
              <a:buNone/>
              <a:defRPr sz="901">
                <a:solidFill>
                  <a:srgbClr val="88A3D2"/>
                </a:solidFill>
                <a:latin typeface="Calibri"/>
                <a:ea typeface="Calibri"/>
                <a:cs typeface="Calibri"/>
                <a:sym typeface="Calibri"/>
              </a:defRPr>
            </a:lvl3pPr>
            <a:lvl4pPr marL="0" marR="0" lvl="3" indent="0" algn="r" rtl="0">
              <a:spcBef>
                <a:spcPts val="0"/>
              </a:spcBef>
              <a:buNone/>
              <a:defRPr sz="901">
                <a:solidFill>
                  <a:srgbClr val="88A3D2"/>
                </a:solidFill>
                <a:latin typeface="Calibri"/>
                <a:ea typeface="Calibri"/>
                <a:cs typeface="Calibri"/>
                <a:sym typeface="Calibri"/>
              </a:defRPr>
            </a:lvl4pPr>
            <a:lvl5pPr marL="0" marR="0" lvl="4" indent="0" algn="r" rtl="0">
              <a:spcBef>
                <a:spcPts val="0"/>
              </a:spcBef>
              <a:buNone/>
              <a:defRPr sz="901">
                <a:solidFill>
                  <a:srgbClr val="88A3D2"/>
                </a:solidFill>
                <a:latin typeface="Calibri"/>
                <a:ea typeface="Calibri"/>
                <a:cs typeface="Calibri"/>
                <a:sym typeface="Calibri"/>
              </a:defRPr>
            </a:lvl5pPr>
            <a:lvl6pPr marL="0" marR="0" lvl="5" indent="0" algn="r" rtl="0">
              <a:spcBef>
                <a:spcPts val="0"/>
              </a:spcBef>
              <a:buNone/>
              <a:defRPr sz="901">
                <a:solidFill>
                  <a:srgbClr val="88A3D2"/>
                </a:solidFill>
                <a:latin typeface="Calibri"/>
                <a:ea typeface="Calibri"/>
                <a:cs typeface="Calibri"/>
                <a:sym typeface="Calibri"/>
              </a:defRPr>
            </a:lvl6pPr>
            <a:lvl7pPr marL="0" marR="0" lvl="6" indent="0" algn="r" rtl="0">
              <a:spcBef>
                <a:spcPts val="0"/>
              </a:spcBef>
              <a:buNone/>
              <a:defRPr sz="901">
                <a:solidFill>
                  <a:srgbClr val="88A3D2"/>
                </a:solidFill>
                <a:latin typeface="Calibri"/>
                <a:ea typeface="Calibri"/>
                <a:cs typeface="Calibri"/>
                <a:sym typeface="Calibri"/>
              </a:defRPr>
            </a:lvl7pPr>
            <a:lvl8pPr marL="0" marR="0" lvl="7" indent="0" algn="r" rtl="0">
              <a:spcBef>
                <a:spcPts val="0"/>
              </a:spcBef>
              <a:buNone/>
              <a:defRPr sz="901">
                <a:solidFill>
                  <a:srgbClr val="88A3D2"/>
                </a:solidFill>
                <a:latin typeface="Calibri"/>
                <a:ea typeface="Calibri"/>
                <a:cs typeface="Calibri"/>
                <a:sym typeface="Calibri"/>
              </a:defRPr>
            </a:lvl8pPr>
            <a:lvl9pPr marL="0" marR="0" lvl="8" indent="0" algn="r" rtl="0">
              <a:spcBef>
                <a:spcPts val="0"/>
              </a:spcBef>
              <a:buNone/>
              <a:defRPr sz="901">
                <a:solidFill>
                  <a:srgbClr val="88A3D2"/>
                </a:solidFill>
                <a:latin typeface="Calibri"/>
                <a:ea typeface="Calibri"/>
                <a:cs typeface="Calibri"/>
                <a:sym typeface="Calibri"/>
              </a:defRPr>
            </a:lvl9pPr>
          </a:lstStyle>
          <a:p>
            <a:fld id="{00000000-1234-1234-1234-123412341234}" type="slidenum">
              <a:rPr lang="en-US" smtClean="0"/>
              <a:pPr/>
              <a:t>‹#›</a:t>
            </a:fld>
            <a:endParaRPr lang="en-US"/>
          </a:p>
        </p:txBody>
      </p:sp>
      <p:pic>
        <p:nvPicPr>
          <p:cNvPr id="62" name="Google Shape;62;p45"/>
          <p:cNvPicPr preferRelativeResize="0"/>
          <p:nvPr/>
        </p:nvPicPr>
        <p:blipFill rotWithShape="1">
          <a:blip r:embed="rId5">
            <a:alphaModFix/>
          </a:blip>
          <a:srcRect/>
          <a:stretch/>
        </p:blipFill>
        <p:spPr>
          <a:xfrm>
            <a:off x="7206539" y="130150"/>
            <a:ext cx="1828800" cy="677333"/>
          </a:xfrm>
          <a:prstGeom prst="rect">
            <a:avLst/>
          </a:prstGeom>
          <a:noFill/>
          <a:ln>
            <a:noFill/>
          </a:ln>
        </p:spPr>
      </p:pic>
      <p:cxnSp>
        <p:nvCxnSpPr>
          <p:cNvPr id="63" name="Google Shape;63;p45"/>
          <p:cNvCxnSpPr/>
          <p:nvPr/>
        </p:nvCxnSpPr>
        <p:spPr>
          <a:xfrm>
            <a:off x="132347" y="641684"/>
            <a:ext cx="8855243" cy="0"/>
          </a:xfrm>
          <a:prstGeom prst="straightConnector1">
            <a:avLst/>
          </a:prstGeom>
          <a:noFill/>
          <a:ln w="25400" cap="flat" cmpd="sng">
            <a:solidFill>
              <a:srgbClr val="F7B31D"/>
            </a:solidFill>
            <a:prstDash val="solid"/>
            <a:miter lim="800000"/>
            <a:headEnd type="none" w="sm" len="sm"/>
            <a:tailEnd type="none" w="sm" len="sm"/>
          </a:ln>
        </p:spPr>
      </p:cxnSp>
      <p:sp>
        <p:nvSpPr>
          <p:cNvPr id="64" name="Google Shape;64;p45"/>
          <p:cNvSpPr/>
          <p:nvPr/>
        </p:nvSpPr>
        <p:spPr>
          <a:xfrm>
            <a:off x="0" y="6396914"/>
            <a:ext cx="9144000" cy="461089"/>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5" name="Google Shape;65;p45"/>
          <p:cNvSpPr txBox="1"/>
          <p:nvPr/>
        </p:nvSpPr>
        <p:spPr>
          <a:xfrm>
            <a:off x="628651" y="6448430"/>
            <a:ext cx="2057400" cy="365125"/>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lt1"/>
              </a:solidFill>
              <a:latin typeface="Calibri"/>
              <a:ea typeface="Calibri"/>
              <a:cs typeface="Calibri"/>
              <a:sym typeface="Calibri"/>
            </a:endParaRPr>
          </a:p>
        </p:txBody>
      </p:sp>
      <p:sp>
        <p:nvSpPr>
          <p:cNvPr id="66" name="Google Shape;66;p45"/>
          <p:cNvSpPr txBox="1"/>
          <p:nvPr/>
        </p:nvSpPr>
        <p:spPr>
          <a:xfrm>
            <a:off x="6572251" y="6448430"/>
            <a:ext cx="2057400" cy="365125"/>
          </a:xfrm>
          <a:prstGeom prst="rect">
            <a:avLst/>
          </a:prstGeom>
          <a:noFill/>
          <a:ln>
            <a:noFill/>
          </a:ln>
        </p:spPr>
        <p:txBody>
          <a:bodyPr spcFirstLastPara="1" wrap="square" lIns="68569" tIns="34275" rIns="68569" bIns="34275" anchor="t" anchorCtr="0">
            <a:noAutofit/>
          </a:bodyPr>
          <a:lstStyle/>
          <a:p>
            <a:pPr marL="0" marR="0" lvl="0" indent="0" algn="r" rtl="0">
              <a:spcBef>
                <a:spcPts val="0"/>
              </a:spcBef>
              <a:spcAft>
                <a:spcPts val="0"/>
              </a:spcAft>
              <a:buNone/>
            </a:pPr>
            <a:fld id="{00000000-1234-1234-1234-123412341234}" type="slidenum">
              <a:rPr lang="en-US" sz="1350">
                <a:solidFill>
                  <a:schemeClr val="lt1"/>
                </a:solidFill>
                <a:latin typeface="Calibri"/>
                <a:ea typeface="Calibri"/>
                <a:cs typeface="Calibri"/>
                <a:sym typeface="Calibri"/>
              </a:rPr>
              <a:pPr marL="0" marR="0" lvl="0" indent="0" algn="r" rtl="0">
                <a:spcBef>
                  <a:spcPts val="0"/>
                </a:spcBef>
                <a:spcAft>
                  <a:spcPts val="0"/>
                </a:spcAft>
                <a:buNone/>
              </a:pPr>
              <a:t>‹#›</a:t>
            </a:fld>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26309442"/>
      </p:ext>
    </p:extLst>
  </p:cSld>
  <p:clrMap bg1="lt1" tx1="dk1" bg2="dk2" tx2="lt2" accent1="accent1" accent2="accent2" accent3="accent3" accent4="accent4" accent5="accent5" accent6="accent6" hlink="hlink" folHlink="folHlink"/>
  <p:sldLayoutIdLst>
    <p:sldLayoutId id="2147484607" r:id="rId1"/>
    <p:sldLayoutId id="2147484608" r:id="rId2"/>
    <p:sldLayoutId id="214748460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38851-0D93-5198-31D6-F085A2D931AF}"/>
              </a:ext>
            </a:extLst>
          </p:cNvPr>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6438C1A-2025-EBFB-8071-E89CB1EF64AB}"/>
              </a:ext>
            </a:extLst>
          </p:cNvPr>
          <p:cNvSpPr/>
          <p:nvPr/>
        </p:nvSpPr>
        <p:spPr>
          <a:xfrm>
            <a:off x="0" y="6334125"/>
            <a:ext cx="9141619"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0D0205FF-C8A1-59F6-A838-F976E0B9AB86}"/>
              </a:ext>
            </a:extLst>
          </p:cNvPr>
          <p:cNvSpPr>
            <a:spLocks noGrp="1"/>
          </p:cNvSpPr>
          <p:nvPr>
            <p:ph type="title"/>
          </p:nvPr>
        </p:nvSpPr>
        <p:spPr>
          <a:xfrm>
            <a:off x="822722" y="287339"/>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105090F2-25F2-33D3-4D36-706437311DE3}"/>
              </a:ext>
            </a:extLst>
          </p:cNvPr>
          <p:cNvSpPr>
            <a:spLocks noGrp="1" noChangeArrowheads="1"/>
          </p:cNvSpPr>
          <p:nvPr>
            <p:ph type="body" idx="1"/>
          </p:nvPr>
        </p:nvSpPr>
        <p:spPr bwMode="auto">
          <a:xfrm>
            <a:off x="822722" y="1846264"/>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62E4E3-000B-F767-DE39-221F7D6519A6}"/>
              </a:ext>
            </a:extLst>
          </p:cNvPr>
          <p:cNvSpPr>
            <a:spLocks noGrp="1"/>
          </p:cNvSpPr>
          <p:nvPr>
            <p:ph type="dt" sz="half" idx="2"/>
          </p:nvPr>
        </p:nvSpPr>
        <p:spPr>
          <a:xfrm>
            <a:off x="822723" y="6459539"/>
            <a:ext cx="1854994"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877D4BA-D3E9-1FFC-9D25-292CC4C818DB}"/>
              </a:ext>
            </a:extLst>
          </p:cNvPr>
          <p:cNvSpPr>
            <a:spLocks noGrp="1"/>
          </p:cNvSpPr>
          <p:nvPr>
            <p:ph type="ftr" sz="quarter" idx="3"/>
          </p:nvPr>
        </p:nvSpPr>
        <p:spPr>
          <a:xfrm>
            <a:off x="2764632" y="6459539"/>
            <a:ext cx="3617119" cy="365125"/>
          </a:xfrm>
          <a:prstGeom prst="rect">
            <a:avLst/>
          </a:prstGeom>
        </p:spPr>
        <p:txBody>
          <a:bodyPr vert="horz" lIns="91440" tIns="45720" rIns="91440" bIns="45720" rtlCol="0" anchor="ctr"/>
          <a:lstStyle>
            <a:lvl1pPr algn="ctr" eaLnBrk="1" fontAlgn="auto" hangingPunct="1">
              <a:spcBef>
                <a:spcPts val="0"/>
              </a:spcBef>
              <a:spcAft>
                <a:spcPts val="0"/>
              </a:spcAft>
              <a:defRPr sz="675"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61E60C8-E55D-553B-E446-AE95B1E0DAA8}"/>
              </a:ext>
            </a:extLst>
          </p:cNvPr>
          <p:cNvSpPr>
            <a:spLocks noGrp="1"/>
          </p:cNvSpPr>
          <p:nvPr>
            <p:ph type="sldNum" sz="quarter" idx="4"/>
          </p:nvPr>
        </p:nvSpPr>
        <p:spPr>
          <a:xfrm>
            <a:off x="7425929" y="6459539"/>
            <a:ext cx="983456" cy="365125"/>
          </a:xfrm>
          <a:prstGeom prst="rect">
            <a:avLst/>
          </a:prstGeom>
        </p:spPr>
        <p:txBody>
          <a:bodyPr vert="horz" lIns="91440" tIns="45720" rIns="91440" bIns="45720" rtlCol="0" anchor="ctr"/>
          <a:lstStyle>
            <a:lvl1pPr algn="r" eaLnBrk="1" fontAlgn="auto" hangingPunct="1">
              <a:spcBef>
                <a:spcPts val="0"/>
              </a:spcBef>
              <a:spcAft>
                <a:spcPts val="0"/>
              </a:spcAft>
              <a:defRPr sz="788">
                <a:solidFill>
                  <a:srgbClr val="FFFFFF"/>
                </a:solidFill>
                <a:latin typeface="+mn-lt"/>
              </a:defRPr>
            </a:lvl1pPr>
          </a:lstStyle>
          <a:p>
            <a:pPr>
              <a:defRPr/>
            </a:pPr>
            <a:fld id="{5AEF769E-24AB-4072-87B7-5B8D866A4C92}"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95692AD1-EA29-2547-0732-DDE458D85EC0}"/>
              </a:ext>
            </a:extLst>
          </p:cNvPr>
          <p:cNvCxnSpPr/>
          <p:nvPr/>
        </p:nvCxnSpPr>
        <p:spPr>
          <a:xfrm>
            <a:off x="895350" y="1738313"/>
            <a:ext cx="74747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383096"/>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xStyles>
    <p:titleStyle>
      <a:lvl1pPr algn="l" rtl="0" eaLnBrk="0" fontAlgn="base" hangingPunct="0">
        <a:lnSpc>
          <a:spcPct val="85000"/>
        </a:lnSpc>
        <a:spcBef>
          <a:spcPct val="0"/>
        </a:spcBef>
        <a:spcAft>
          <a:spcPct val="0"/>
        </a:spcAft>
        <a:defRPr sz="3600" kern="1200" spc="-38">
          <a:solidFill>
            <a:srgbClr val="404040"/>
          </a:solidFill>
          <a:latin typeface="+mj-lt"/>
          <a:ea typeface="+mj-ea"/>
          <a:cs typeface="+mj-cs"/>
        </a:defRPr>
      </a:lvl1pPr>
      <a:lvl2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rgbClr val="404040"/>
          </a:solidFill>
          <a:latin typeface="Calibri Light" panose="020F0302020204030204" pitchFamily="34" charset="0"/>
        </a:defRPr>
      </a:lvl5pPr>
      <a:lvl6pPr marL="342900" algn="l" rtl="0" fontAlgn="base">
        <a:lnSpc>
          <a:spcPct val="85000"/>
        </a:lnSpc>
        <a:spcBef>
          <a:spcPct val="0"/>
        </a:spcBef>
        <a:spcAft>
          <a:spcPct val="0"/>
        </a:spcAft>
        <a:defRPr sz="3600">
          <a:solidFill>
            <a:srgbClr val="404040"/>
          </a:solidFill>
          <a:latin typeface="Calibri Light" panose="020F0302020204030204" pitchFamily="34" charset="0"/>
        </a:defRPr>
      </a:lvl6pPr>
      <a:lvl7pPr marL="685800" algn="l" rtl="0" fontAlgn="base">
        <a:lnSpc>
          <a:spcPct val="85000"/>
        </a:lnSpc>
        <a:spcBef>
          <a:spcPct val="0"/>
        </a:spcBef>
        <a:spcAft>
          <a:spcPct val="0"/>
        </a:spcAft>
        <a:defRPr sz="3600">
          <a:solidFill>
            <a:srgbClr val="404040"/>
          </a:solidFill>
          <a:latin typeface="Calibri Light" panose="020F0302020204030204" pitchFamily="34" charset="0"/>
        </a:defRPr>
      </a:lvl7pPr>
      <a:lvl8pPr marL="1028700" algn="l" rtl="0" fontAlgn="base">
        <a:lnSpc>
          <a:spcPct val="85000"/>
        </a:lnSpc>
        <a:spcBef>
          <a:spcPct val="0"/>
        </a:spcBef>
        <a:spcAft>
          <a:spcPct val="0"/>
        </a:spcAft>
        <a:defRPr sz="3600">
          <a:solidFill>
            <a:srgbClr val="404040"/>
          </a:solidFill>
          <a:latin typeface="Calibri Light" panose="020F0302020204030204" pitchFamily="34" charset="0"/>
        </a:defRPr>
      </a:lvl8pPr>
      <a:lvl9pPr marL="1371600" algn="l" rtl="0" fontAlgn="base">
        <a:lnSpc>
          <a:spcPct val="85000"/>
        </a:lnSpc>
        <a:spcBef>
          <a:spcPct val="0"/>
        </a:spcBef>
        <a:spcAft>
          <a:spcPct val="0"/>
        </a:spcAft>
        <a:defRPr sz="3600">
          <a:solidFill>
            <a:srgbClr val="404040"/>
          </a:solidFill>
          <a:latin typeface="Calibri Light" panose="020F0302020204030204" pitchFamily="34" charset="0"/>
        </a:defRPr>
      </a:lvl9pPr>
    </p:titleStyle>
    <p:bodyStyle>
      <a:lvl1pPr marL="67866" indent="-67866" algn="l" rtl="0" eaLnBrk="0" fontAlgn="base" hangingPunct="0">
        <a:lnSpc>
          <a:spcPct val="90000"/>
        </a:lnSpc>
        <a:spcBef>
          <a:spcPts val="900"/>
        </a:spcBef>
        <a:spcAft>
          <a:spcPts val="150"/>
        </a:spcAft>
        <a:buClr>
          <a:schemeClr val="accent1"/>
        </a:buClr>
        <a:buSzPct val="100000"/>
        <a:buFont typeface="Calibri" panose="020F0502020204030204" pitchFamily="34" charset="0"/>
        <a:buChar char=" "/>
        <a:defRPr sz="1500" kern="1200">
          <a:solidFill>
            <a:srgbClr val="404040"/>
          </a:solidFill>
          <a:latin typeface="+mn-lt"/>
          <a:ea typeface="+mn-ea"/>
          <a:cs typeface="+mn-cs"/>
        </a:defRPr>
      </a:lvl1pPr>
      <a:lvl2pPr marL="286941"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kern="1200">
          <a:solidFill>
            <a:srgbClr val="404040"/>
          </a:solidFill>
          <a:latin typeface="+mn-lt"/>
          <a:ea typeface="+mn-ea"/>
          <a:cs typeface="+mn-cs"/>
        </a:defRPr>
      </a:lvl2pPr>
      <a:lvl3pPr marL="425054"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3pPr>
      <a:lvl4pPr marL="561975"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4pPr>
      <a:lvl5pPr marL="698897" indent="-136922" algn="l" rtl="0" eaLnBrk="0" fontAlgn="base" hangingPunct="0">
        <a:lnSpc>
          <a:spcPct val="90000"/>
        </a:lnSpc>
        <a:spcBef>
          <a:spcPts val="150"/>
        </a:spcBef>
        <a:spcAft>
          <a:spcPts val="300"/>
        </a:spcAft>
        <a:buClr>
          <a:schemeClr val="accent1"/>
        </a:buClr>
        <a:buFont typeface="Calibri" panose="020F0502020204030204" pitchFamily="34" charset="0"/>
        <a:buChar char="◦"/>
        <a:defRPr sz="1050" kern="1200">
          <a:solidFill>
            <a:srgbClr val="404040"/>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3"/>
            <a:ext cx="9144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628650" y="641685"/>
            <a:ext cx="78867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628650" y="1825625"/>
            <a:ext cx="78867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901">
                <a:solidFill>
                  <a:schemeClr val="tx1">
                    <a:tint val="75000"/>
                  </a:schemeClr>
                </a:solidFill>
              </a:defRPr>
            </a:lvl1pPr>
          </a:lstStyle>
          <a:p>
            <a:fld id="{52DBE217-D37F-3B46-A238-743F9246B98D}" type="datetime1">
              <a:rPr lang="en-US" smtClean="0"/>
              <a:t>12/16/2024</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3028952" y="6356352"/>
            <a:ext cx="3086101" cy="365125"/>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6457952" y="6356352"/>
            <a:ext cx="2057400" cy="365125"/>
          </a:xfrm>
          <a:prstGeom prst="rect">
            <a:avLst/>
          </a:prstGeom>
        </p:spPr>
        <p:txBody>
          <a:bodyPr vert="horz" lIns="91440" tIns="45720" rIns="91440" bIns="45720" rtlCol="0" anchor="ctr"/>
          <a:lstStyle>
            <a:lvl1pPr algn="r">
              <a:defRPr sz="9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7206539" y="130148"/>
            <a:ext cx="18288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32346" y="641684"/>
            <a:ext cx="8855243"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2"/>
            <a:ext cx="9144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628651" y="644842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z="1350" smtClean="0"/>
              <a:pPr/>
              <a:t>12/16/2024</a:t>
            </a:fld>
            <a:endParaRPr lang="en-US" sz="1350"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6572251" y="644842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z="1350" smtClean="0"/>
              <a:pPr algn="r"/>
              <a:t>‹#›</a:t>
            </a:fld>
            <a:endParaRPr lang="en-US" sz="1350" dirty="0"/>
          </a:p>
        </p:txBody>
      </p:sp>
      <p:sp>
        <p:nvSpPr>
          <p:cNvPr id="12" name="Footer Placeholder 2"/>
          <p:cNvSpPr txBox="1">
            <a:spLocks/>
          </p:cNvSpPr>
          <p:nvPr userDrawn="1"/>
        </p:nvSpPr>
        <p:spPr>
          <a:xfrm>
            <a:off x="2686051" y="6451941"/>
            <a:ext cx="37810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50" dirty="0">
                <a:solidFill>
                  <a:schemeClr val="bg1"/>
                </a:solidFill>
              </a:rPr>
              <a:t>Prepared by Care Transformation Collaborative of RI</a:t>
            </a:r>
          </a:p>
        </p:txBody>
      </p:sp>
    </p:spTree>
    <p:extLst>
      <p:ext uri="{BB962C8B-B14F-4D97-AF65-F5344CB8AC3E}">
        <p14:creationId xmlns:p14="http://schemas.microsoft.com/office/powerpoint/2010/main" val="105559734"/>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Lst>
  <p:hf hdr="0" ftr="0" dt="0"/>
  <p:txStyles>
    <p:titleStyle>
      <a:lvl1pPr algn="l" defTabSz="685863" rtl="0" eaLnBrk="1" latinLnBrk="0" hangingPunct="1">
        <a:lnSpc>
          <a:spcPct val="90000"/>
        </a:lnSpc>
        <a:spcBef>
          <a:spcPct val="0"/>
        </a:spcBef>
        <a:buNone/>
        <a:defRPr sz="3301" b="1" kern="1200">
          <a:solidFill>
            <a:schemeClr val="tx1"/>
          </a:solidFill>
          <a:latin typeface="+mj-lt"/>
          <a:ea typeface="+mj-ea"/>
          <a:cs typeface="+mj-cs"/>
        </a:defRPr>
      </a:lvl1pPr>
    </p:titleStyle>
    <p:bodyStyle>
      <a:lvl1pPr marL="171466" indent="-171466" algn="l" defTabSz="685863" rtl="0" eaLnBrk="1" latinLnBrk="0" hangingPunct="1">
        <a:lnSpc>
          <a:spcPct val="90000"/>
        </a:lnSpc>
        <a:spcBef>
          <a:spcPts val="751"/>
        </a:spcBef>
        <a:buFont typeface="Arial" panose="020B0604020202020204" pitchFamily="34" charset="0"/>
        <a:buChar char="•"/>
        <a:defRPr sz="2101" kern="1200">
          <a:solidFill>
            <a:schemeClr val="accent6">
              <a:lumMod val="50000"/>
            </a:schemeClr>
          </a:solidFill>
          <a:latin typeface="+mn-lt"/>
          <a:ea typeface="+mn-ea"/>
          <a:cs typeface="+mn-cs"/>
        </a:defRPr>
      </a:lvl1pPr>
      <a:lvl2pPr marL="514397" indent="-171466" algn="l" defTabSz="685863" rtl="0" eaLnBrk="1" latinLnBrk="0" hangingPunct="1">
        <a:lnSpc>
          <a:spcPct val="90000"/>
        </a:lnSpc>
        <a:spcBef>
          <a:spcPts val="374"/>
        </a:spcBef>
        <a:buFont typeface="Arial" panose="020B0604020202020204" pitchFamily="34" charset="0"/>
        <a:buChar char="•"/>
        <a:defRPr sz="1800" kern="1200">
          <a:solidFill>
            <a:schemeClr val="accent6">
              <a:lumMod val="50000"/>
            </a:schemeClr>
          </a:solidFill>
          <a:latin typeface="+mn-lt"/>
          <a:ea typeface="+mn-ea"/>
          <a:cs typeface="+mn-cs"/>
        </a:defRPr>
      </a:lvl2pPr>
      <a:lvl3pPr marL="857327" indent="-171466" algn="l" defTabSz="685863" rtl="0" eaLnBrk="1" latinLnBrk="0" hangingPunct="1">
        <a:lnSpc>
          <a:spcPct val="90000"/>
        </a:lnSpc>
        <a:spcBef>
          <a:spcPts val="374"/>
        </a:spcBef>
        <a:buFont typeface="Arial" panose="020B0604020202020204" pitchFamily="34" charset="0"/>
        <a:buChar char="•"/>
        <a:defRPr sz="1501" kern="1200">
          <a:solidFill>
            <a:schemeClr val="accent6">
              <a:lumMod val="50000"/>
            </a:schemeClr>
          </a:solidFill>
          <a:latin typeface="+mn-lt"/>
          <a:ea typeface="+mn-ea"/>
          <a:cs typeface="+mn-cs"/>
        </a:defRPr>
      </a:lvl3pPr>
      <a:lvl4pPr marL="1200260" indent="-171466" algn="l" defTabSz="685863" rtl="0" eaLnBrk="1" latinLnBrk="0" hangingPunct="1">
        <a:lnSpc>
          <a:spcPct val="90000"/>
        </a:lnSpc>
        <a:spcBef>
          <a:spcPts val="374"/>
        </a:spcBef>
        <a:buFont typeface="Arial" panose="020B0604020202020204" pitchFamily="34" charset="0"/>
        <a:buChar char="•"/>
        <a:defRPr sz="1351" kern="1200">
          <a:solidFill>
            <a:schemeClr val="accent6">
              <a:lumMod val="50000"/>
            </a:schemeClr>
          </a:solidFill>
          <a:latin typeface="+mn-lt"/>
          <a:ea typeface="+mn-ea"/>
          <a:cs typeface="+mn-cs"/>
        </a:defRPr>
      </a:lvl4pPr>
      <a:lvl5pPr marL="1543190" indent="-171466" algn="l" defTabSz="685863" rtl="0" eaLnBrk="1" latinLnBrk="0" hangingPunct="1">
        <a:lnSpc>
          <a:spcPct val="90000"/>
        </a:lnSpc>
        <a:spcBef>
          <a:spcPts val="374"/>
        </a:spcBef>
        <a:buFont typeface="Arial" panose="020B0604020202020204" pitchFamily="34" charset="0"/>
        <a:buChar char="•"/>
        <a:defRPr sz="1351" kern="1200">
          <a:solidFill>
            <a:schemeClr val="accent6">
              <a:lumMod val="50000"/>
            </a:schemeClr>
          </a:solidFill>
          <a:latin typeface="+mn-lt"/>
          <a:ea typeface="+mn-ea"/>
          <a:cs typeface="+mn-cs"/>
        </a:defRPr>
      </a:lvl5pPr>
      <a:lvl6pPr marL="1886121"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6pPr>
      <a:lvl7pPr marL="2229053"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7pPr>
      <a:lvl8pPr marL="2571984"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8pPr>
      <a:lvl9pPr marL="2914916" indent="-171466" algn="l" defTabSz="685863" rtl="0" eaLnBrk="1" latinLnBrk="0" hangingPunct="1">
        <a:lnSpc>
          <a:spcPct val="90000"/>
        </a:lnSpc>
        <a:spcBef>
          <a:spcPts val="374"/>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63" rtl="0" eaLnBrk="1" latinLnBrk="0" hangingPunct="1">
        <a:defRPr sz="1351" kern="1200">
          <a:solidFill>
            <a:schemeClr val="tx1"/>
          </a:solidFill>
          <a:latin typeface="+mn-lt"/>
          <a:ea typeface="+mn-ea"/>
          <a:cs typeface="+mn-cs"/>
        </a:defRPr>
      </a:lvl1pPr>
      <a:lvl2pPr marL="342931" algn="l" defTabSz="685863" rtl="0" eaLnBrk="1" latinLnBrk="0" hangingPunct="1">
        <a:defRPr sz="1351" kern="1200">
          <a:solidFill>
            <a:schemeClr val="tx1"/>
          </a:solidFill>
          <a:latin typeface="+mn-lt"/>
          <a:ea typeface="+mn-ea"/>
          <a:cs typeface="+mn-cs"/>
        </a:defRPr>
      </a:lvl2pPr>
      <a:lvl3pPr marL="685863" algn="l" defTabSz="685863" rtl="0" eaLnBrk="1" latinLnBrk="0" hangingPunct="1">
        <a:defRPr sz="1351" kern="1200">
          <a:solidFill>
            <a:schemeClr val="tx1"/>
          </a:solidFill>
          <a:latin typeface="+mn-lt"/>
          <a:ea typeface="+mn-ea"/>
          <a:cs typeface="+mn-cs"/>
        </a:defRPr>
      </a:lvl3pPr>
      <a:lvl4pPr marL="1028794" algn="l" defTabSz="685863" rtl="0" eaLnBrk="1" latinLnBrk="0" hangingPunct="1">
        <a:defRPr sz="1351" kern="1200">
          <a:solidFill>
            <a:schemeClr val="tx1"/>
          </a:solidFill>
          <a:latin typeface="+mn-lt"/>
          <a:ea typeface="+mn-ea"/>
          <a:cs typeface="+mn-cs"/>
        </a:defRPr>
      </a:lvl4pPr>
      <a:lvl5pPr marL="1371725" algn="l" defTabSz="685863" rtl="0" eaLnBrk="1" latinLnBrk="0" hangingPunct="1">
        <a:defRPr sz="1351" kern="1200">
          <a:solidFill>
            <a:schemeClr val="tx1"/>
          </a:solidFill>
          <a:latin typeface="+mn-lt"/>
          <a:ea typeface="+mn-ea"/>
          <a:cs typeface="+mn-cs"/>
        </a:defRPr>
      </a:lvl5pPr>
      <a:lvl6pPr marL="1714657" algn="l" defTabSz="685863" rtl="0" eaLnBrk="1" latinLnBrk="0" hangingPunct="1">
        <a:defRPr sz="1351" kern="1200">
          <a:solidFill>
            <a:schemeClr val="tx1"/>
          </a:solidFill>
          <a:latin typeface="+mn-lt"/>
          <a:ea typeface="+mn-ea"/>
          <a:cs typeface="+mn-cs"/>
        </a:defRPr>
      </a:lvl6pPr>
      <a:lvl7pPr marL="2057587" algn="l" defTabSz="685863" rtl="0" eaLnBrk="1" latinLnBrk="0" hangingPunct="1">
        <a:defRPr sz="1351" kern="1200">
          <a:solidFill>
            <a:schemeClr val="tx1"/>
          </a:solidFill>
          <a:latin typeface="+mn-lt"/>
          <a:ea typeface="+mn-ea"/>
          <a:cs typeface="+mn-cs"/>
        </a:defRPr>
      </a:lvl7pPr>
      <a:lvl8pPr marL="2400519" algn="l" defTabSz="685863" rtl="0" eaLnBrk="1" latinLnBrk="0" hangingPunct="1">
        <a:defRPr sz="1351" kern="1200">
          <a:solidFill>
            <a:schemeClr val="tx1"/>
          </a:solidFill>
          <a:latin typeface="+mn-lt"/>
          <a:ea typeface="+mn-ea"/>
          <a:cs typeface="+mn-cs"/>
        </a:defRPr>
      </a:lvl8pPr>
      <a:lvl9pPr marL="2743450" algn="l" defTabSz="68586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2145CE3F-A457-495E-880C-E68205FC09A1}" type="datetime1">
              <a:rPr lang="en-US" smtClean="0"/>
              <a:t>12/16/2024</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8260221"/>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Lst>
  <p:hf hdr="0" dt="0"/>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3.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3.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s://www.surveymonkey.com/r/echosleep"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hyperlink" Target="https://www.surveymonkey.com/r/echosleep"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2731897" y="5706752"/>
            <a:ext cx="2562860" cy="146187"/>
          </a:xfrm>
          <a:prstGeom prst="rect">
            <a:avLst/>
          </a:prstGeom>
          <a:noFill/>
          <a:ln>
            <a:noFill/>
          </a:ln>
        </p:spPr>
        <p:txBody>
          <a:bodyPr spcFirstLastPara="1" wrap="square" lIns="0" tIns="7613" rIns="0" bIns="0" anchor="t" anchorCtr="0">
            <a:spAutoFit/>
          </a:bodyPr>
          <a:lstStyle/>
          <a:p>
            <a:pPr>
              <a:buClr>
                <a:srgbClr val="FFFFFF"/>
              </a:buClr>
              <a:buSzPts val="1200"/>
            </a:pPr>
            <a:r>
              <a:rPr lang="en-US" sz="900" dirty="0">
                <a:solidFill>
                  <a:srgbClr val="FFFFFF"/>
                </a:solidFill>
                <a:latin typeface="Calibri" panose="020F0502020204030204" pitchFamily="34" charset="0"/>
                <a:ea typeface="Tahoma"/>
                <a:cs typeface="Calibri" panose="020F0502020204030204" pitchFamily="34" charset="0"/>
                <a:sym typeface="Tahoma"/>
              </a:rPr>
              <a:t>Prepared by Care Transformation Collaborative of RI</a:t>
            </a:r>
            <a:endParaRPr sz="900" dirty="0">
              <a:solidFill>
                <a:srgbClr val="000000"/>
              </a:solidFill>
              <a:latin typeface="Calibri" panose="020F0502020204030204" pitchFamily="34" charset="0"/>
              <a:ea typeface="Tahoma"/>
              <a:cs typeface="Calibri" panose="020F0502020204030204" pitchFamily="34" charset="0"/>
              <a:sym typeface="Tahoma"/>
            </a:endParaRPr>
          </a:p>
        </p:txBody>
      </p:sp>
      <p:sp>
        <p:nvSpPr>
          <p:cNvPr id="175" name="Google Shape;175;p1"/>
          <p:cNvSpPr/>
          <p:nvPr/>
        </p:nvSpPr>
        <p:spPr>
          <a:xfrm>
            <a:off x="-1" y="6462364"/>
            <a:ext cx="9144000" cy="420370"/>
          </a:xfrm>
          <a:custGeom>
            <a:avLst/>
            <a:gdLst/>
            <a:ahLst/>
            <a:cxnLst/>
            <a:rect l="l" t="t" r="r" b="b"/>
            <a:pathLst>
              <a:path w="18288000" h="840740" extrusionOk="0">
                <a:moveTo>
                  <a:pt x="18288000" y="0"/>
                </a:moveTo>
                <a:lnTo>
                  <a:pt x="0" y="0"/>
                </a:lnTo>
                <a:lnTo>
                  <a:pt x="0" y="840485"/>
                </a:lnTo>
                <a:lnTo>
                  <a:pt x="18288000" y="840485"/>
                </a:lnTo>
                <a:lnTo>
                  <a:pt x="18288000" y="0"/>
                </a:lnTo>
                <a:close/>
              </a:path>
            </a:pathLst>
          </a:custGeom>
          <a:solidFill>
            <a:srgbClr val="F7B31D"/>
          </a:solidFill>
          <a:ln>
            <a:noFill/>
          </a:ln>
        </p:spPr>
        <p:txBody>
          <a:bodyPr spcFirstLastPara="1" wrap="square" lIns="0" tIns="0" rIns="0" bIns="0" anchor="t" anchorCtr="0">
            <a:noAutofit/>
          </a:bodyPr>
          <a:lstStyle/>
          <a:p>
            <a:pPr>
              <a:buClr>
                <a:schemeClr val="dk1"/>
              </a:buClr>
              <a:buSzPts val="1200"/>
            </a:pPr>
            <a:endParaRPr sz="900">
              <a:solidFill>
                <a:srgbClr val="000000"/>
              </a:solidFill>
              <a:latin typeface="Calibri"/>
              <a:ea typeface="Calibri"/>
              <a:cs typeface="Calibri"/>
              <a:sym typeface="Calibri"/>
            </a:endParaRPr>
          </a:p>
        </p:txBody>
      </p:sp>
      <p:pic>
        <p:nvPicPr>
          <p:cNvPr id="176" name="Google Shape;176;p1"/>
          <p:cNvPicPr preferRelativeResize="0"/>
          <p:nvPr/>
        </p:nvPicPr>
        <p:blipFill rotWithShape="1">
          <a:blip r:embed="rId3">
            <a:alphaModFix/>
          </a:blip>
          <a:srcRect/>
          <a:stretch/>
        </p:blipFill>
        <p:spPr>
          <a:xfrm>
            <a:off x="2324102" y="1647381"/>
            <a:ext cx="3684883" cy="965509"/>
          </a:xfrm>
          <a:prstGeom prst="rect">
            <a:avLst/>
          </a:prstGeom>
          <a:noFill/>
          <a:ln>
            <a:noFill/>
          </a:ln>
        </p:spPr>
      </p:pic>
      <p:sp>
        <p:nvSpPr>
          <p:cNvPr id="177" name="Google Shape;177;p1"/>
          <p:cNvSpPr txBox="1"/>
          <p:nvPr/>
        </p:nvSpPr>
        <p:spPr>
          <a:xfrm>
            <a:off x="3276766" y="5387556"/>
            <a:ext cx="2595753" cy="191066"/>
          </a:xfrm>
          <a:prstGeom prst="rect">
            <a:avLst/>
          </a:prstGeom>
          <a:noFill/>
          <a:ln>
            <a:noFill/>
          </a:ln>
        </p:spPr>
        <p:txBody>
          <a:bodyPr spcFirstLastPara="1" wrap="square" lIns="0" tIns="6338" rIns="0" bIns="0" anchor="t" anchorCtr="0">
            <a:spAutoFit/>
          </a:bodyPr>
          <a:lstStyle/>
          <a:p>
            <a:pPr marL="6350">
              <a:buClr>
                <a:srgbClr val="006FC0"/>
              </a:buClr>
              <a:buSzPts val="1200"/>
            </a:pPr>
            <a:r>
              <a:rPr lang="en-US" sz="1200" i="1" dirty="0">
                <a:solidFill>
                  <a:srgbClr val="006FC0"/>
                </a:solidFill>
                <a:latin typeface="Calibri"/>
                <a:ea typeface="Calibri"/>
                <a:cs typeface="Calibri"/>
                <a:sym typeface="Calibri"/>
              </a:rPr>
              <a:t>Care Transformation Collaborative of RI</a:t>
            </a:r>
            <a:endParaRPr sz="1200" dirty="0">
              <a:solidFill>
                <a:srgbClr val="000000"/>
              </a:solidFill>
              <a:latin typeface="Calibri"/>
              <a:ea typeface="Calibri"/>
              <a:cs typeface="Calibri"/>
              <a:sym typeface="Calibri"/>
            </a:endParaRPr>
          </a:p>
        </p:txBody>
      </p:sp>
      <p:sp>
        <p:nvSpPr>
          <p:cNvPr id="178" name="Google Shape;178;p1"/>
          <p:cNvSpPr txBox="1">
            <a:spLocks noGrp="1"/>
          </p:cNvSpPr>
          <p:nvPr>
            <p:ph type="title"/>
          </p:nvPr>
        </p:nvSpPr>
        <p:spPr>
          <a:xfrm>
            <a:off x="3" y="2840320"/>
            <a:ext cx="9143999" cy="1769121"/>
          </a:xfrm>
          <a:prstGeom prst="rect">
            <a:avLst/>
          </a:prstGeom>
          <a:noFill/>
          <a:ln>
            <a:noFill/>
          </a:ln>
        </p:spPr>
        <p:txBody>
          <a:bodyPr spcFirstLastPara="1" vert="horz" wrap="square" lIns="0" tIns="8175" rIns="0" bIns="0" rtlCol="0" anchor="t" anchorCtr="0">
            <a:spAutoFit/>
          </a:bodyPr>
          <a:lstStyle/>
          <a:p>
            <a:pPr marL="6543" algn="ctr"/>
            <a:r>
              <a:rPr lang="en-US" sz="2700" dirty="0"/>
              <a:t>Pediatric Sleep ECHO</a:t>
            </a:r>
            <a:r>
              <a:rPr lang="en-US" sz="2700" baseline="30000" dirty="0"/>
              <a:t>®</a:t>
            </a:r>
            <a:br>
              <a:rPr lang="en-US" sz="2700" baseline="30000" dirty="0"/>
            </a:br>
            <a:br>
              <a:rPr lang="en-US" sz="2700" baseline="30000" dirty="0"/>
            </a:br>
            <a:r>
              <a:rPr lang="en-US" sz="2000" dirty="0">
                <a:solidFill>
                  <a:schemeClr val="dk1"/>
                </a:solidFill>
              </a:rPr>
              <a:t>Session 8:</a:t>
            </a:r>
            <a:br>
              <a:rPr lang="en-US" sz="2000" dirty="0">
                <a:solidFill>
                  <a:schemeClr val="dk1"/>
                </a:solidFill>
              </a:rPr>
            </a:br>
            <a:r>
              <a:rPr lang="en-US" sz="2000" dirty="0">
                <a:solidFill>
                  <a:schemeClr val="dk1"/>
                </a:solidFill>
              </a:rPr>
              <a:t>SLEEP IN middle schoolers</a:t>
            </a:r>
            <a:br>
              <a:rPr lang="en-US" sz="2000" dirty="0">
                <a:solidFill>
                  <a:schemeClr val="dk1"/>
                </a:solidFill>
              </a:rPr>
            </a:br>
            <a:br>
              <a:rPr lang="en-US" sz="2000" dirty="0">
                <a:solidFill>
                  <a:schemeClr val="dk1"/>
                </a:solidFill>
              </a:rPr>
            </a:br>
            <a:br>
              <a:rPr lang="en-US" sz="2000" dirty="0"/>
            </a:br>
            <a:endParaRPr lang="en-US" sz="1803" dirty="0"/>
          </a:p>
        </p:txBody>
      </p:sp>
      <p:pic>
        <p:nvPicPr>
          <p:cNvPr id="179" name="Google Shape;179;p1" descr="page2image1772256"/>
          <p:cNvPicPr preferRelativeResize="0"/>
          <p:nvPr/>
        </p:nvPicPr>
        <p:blipFill rotWithShape="1">
          <a:blip r:embed="rId4">
            <a:alphaModFix/>
          </a:blip>
          <a:srcRect/>
          <a:stretch/>
        </p:blipFill>
        <p:spPr>
          <a:xfrm>
            <a:off x="6286500" y="1919938"/>
            <a:ext cx="929026" cy="488132"/>
          </a:xfrm>
          <a:prstGeom prst="rect">
            <a:avLst/>
          </a:prstGeom>
          <a:noFill/>
          <a:ln>
            <a:noFill/>
          </a:ln>
        </p:spPr>
      </p:pic>
      <p:sp>
        <p:nvSpPr>
          <p:cNvPr id="180" name="Google Shape;180;p1"/>
          <p:cNvSpPr txBox="1"/>
          <p:nvPr/>
        </p:nvSpPr>
        <p:spPr>
          <a:xfrm>
            <a:off x="3274124" y="4268461"/>
            <a:ext cx="3099985" cy="346218"/>
          </a:xfrm>
          <a:prstGeom prst="rect">
            <a:avLst/>
          </a:prstGeom>
          <a:noFill/>
          <a:ln>
            <a:noFill/>
          </a:ln>
        </p:spPr>
        <p:txBody>
          <a:bodyPr spcFirstLastPara="1" wrap="square" lIns="68569" tIns="34275" rIns="68569" bIns="34275" anchor="t" anchorCtr="0">
            <a:spAutoFit/>
          </a:bodyPr>
          <a:lstStyle/>
          <a:p>
            <a:pPr>
              <a:buClr>
                <a:srgbClr val="0069C3"/>
              </a:buClr>
              <a:buSzPts val="2000"/>
            </a:pPr>
            <a:r>
              <a:rPr lang="en-US" dirty="0">
                <a:latin typeface="Calibri"/>
                <a:ea typeface="Calibri"/>
                <a:cs typeface="Calibri"/>
                <a:sym typeface="Calibri"/>
              </a:rPr>
              <a:t>Date: DECEMBER 19</a:t>
            </a:r>
            <a:r>
              <a:rPr lang="en-US" dirty="0">
                <a:solidFill>
                  <a:schemeClr val="dk1"/>
                </a:solidFill>
                <a:latin typeface="Calibri"/>
                <a:ea typeface="Calibri"/>
                <a:cs typeface="Calibri"/>
                <a:sym typeface="Calibri"/>
              </a:rPr>
              <a:t>, 2024 </a:t>
            </a:r>
            <a:endParaRPr sz="1200" dirty="0">
              <a:latin typeface="Calibri" panose="020F0502020204030204" pitchFamily="34" charset="0"/>
              <a:cs typeface="Calibri" panose="020F0502020204030204" pitchFamily="34" charset="0"/>
            </a:endParaRPr>
          </a:p>
        </p:txBody>
      </p:sp>
      <p:sp>
        <p:nvSpPr>
          <p:cNvPr id="181" name="Google Shape;181;p1"/>
          <p:cNvSpPr txBox="1"/>
          <p:nvPr/>
        </p:nvSpPr>
        <p:spPr>
          <a:xfrm>
            <a:off x="579421" y="4740922"/>
            <a:ext cx="7985157" cy="484718"/>
          </a:xfrm>
          <a:prstGeom prst="rect">
            <a:avLst/>
          </a:prstGeom>
          <a:noFill/>
          <a:ln>
            <a:noFill/>
          </a:ln>
        </p:spPr>
        <p:txBody>
          <a:bodyPr spcFirstLastPara="1" wrap="square" lIns="68569" tIns="34275" rIns="68569" bIns="34275" anchor="t" anchorCtr="0">
            <a:spAutoFit/>
          </a:bodyPr>
          <a:lstStyle/>
          <a:p>
            <a:pPr algn="ctr">
              <a:buClr>
                <a:srgbClr val="000000"/>
              </a:buClr>
              <a:buSzPts val="1200"/>
            </a:pPr>
            <a:r>
              <a:rPr lang="en-US" sz="1350" i="1" dirty="0">
                <a:solidFill>
                  <a:srgbClr val="000000"/>
                </a:solidFill>
                <a:latin typeface="Calibri"/>
                <a:ea typeface="Calibri"/>
                <a:cs typeface="Calibri"/>
                <a:sym typeface="Calibri"/>
              </a:rPr>
              <a:t>PLEASE NOTE: Project ECHO case consultations do not create or otherwise establish a provider-patient relationship between any clinician and any patient whose case is being presented in a project ECHO setting</a:t>
            </a:r>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D0B3-5702-739E-7C01-518FD64F6392}"/>
              </a:ext>
            </a:extLst>
          </p:cNvPr>
          <p:cNvSpPr>
            <a:spLocks noGrp="1"/>
          </p:cNvSpPr>
          <p:nvPr>
            <p:ph type="title"/>
          </p:nvPr>
        </p:nvSpPr>
        <p:spPr>
          <a:xfrm>
            <a:off x="822723" y="714409"/>
            <a:ext cx="7978378" cy="1087040"/>
          </a:xfrm>
        </p:spPr>
        <p:txBody>
          <a:bodyPr/>
          <a:lstStyle/>
          <a:p>
            <a:pPr>
              <a:defRPr/>
            </a:pPr>
            <a:r>
              <a:rPr lang="en-US" sz="3300" b="1" dirty="0">
                <a:solidFill>
                  <a:schemeClr val="tx2"/>
                </a:solidFill>
                <a:latin typeface="+mn-lt"/>
              </a:rPr>
              <a:t>Sleep Hygiene Concerns to Assess in Pre-Teens</a:t>
            </a:r>
          </a:p>
        </p:txBody>
      </p:sp>
      <p:sp>
        <p:nvSpPr>
          <p:cNvPr id="17411" name="Content Placeholder 2">
            <a:extLst>
              <a:ext uri="{FF2B5EF4-FFF2-40B4-BE49-F238E27FC236}">
                <a16:creationId xmlns:a16="http://schemas.microsoft.com/office/drawing/2014/main" id="{EED0A3F2-D619-1D16-AD06-E86A1F18D7E0}"/>
              </a:ext>
            </a:extLst>
          </p:cNvPr>
          <p:cNvSpPr>
            <a:spLocks noGrp="1" noChangeArrowheads="1"/>
          </p:cNvSpPr>
          <p:nvPr>
            <p:ph idx="1"/>
          </p:nvPr>
        </p:nvSpPr>
        <p:spPr/>
        <p:txBody>
          <a:bodyPr/>
          <a:lstStyle/>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Oversleeping on weekends (“social jetlag”) leading to difficulty falling asleep on weekdays</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Caffeine</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Napping</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Electronics</a:t>
            </a:r>
          </a:p>
          <a:p>
            <a:pPr marL="390525" lvl="1" indent="-171450">
              <a:buFont typeface="Wingdings" panose="05000000000000000000" pitchFamily="2" charset="2"/>
              <a:buChar char="§"/>
            </a:pPr>
            <a:r>
              <a:rPr lang="en-US" altLang="en-US" sz="1950">
                <a:solidFill>
                  <a:schemeClr val="tx1"/>
                </a:solidFill>
                <a:latin typeface="Aptos" panose="020B0004020202020204" pitchFamily="34" charset="0"/>
              </a:rPr>
              <a:t>TVs, smartphones, tablets, laptops, desktops, </a:t>
            </a:r>
            <a:br>
              <a:rPr lang="en-US" altLang="en-US" sz="1950">
                <a:solidFill>
                  <a:schemeClr val="tx1"/>
                </a:solidFill>
                <a:latin typeface="Aptos" panose="020B0004020202020204" pitchFamily="34" charset="0"/>
              </a:rPr>
            </a:br>
            <a:r>
              <a:rPr lang="en-US" altLang="en-US" sz="1950">
                <a:solidFill>
                  <a:schemeClr val="tx1"/>
                </a:solidFill>
                <a:latin typeface="Aptos" panose="020B0004020202020204" pitchFamily="34" charset="0"/>
              </a:rPr>
              <a:t>smartwatches, gaming consoles, portable </a:t>
            </a:r>
            <a:br>
              <a:rPr lang="en-US" altLang="en-US" sz="1950">
                <a:solidFill>
                  <a:schemeClr val="tx1"/>
                </a:solidFill>
                <a:latin typeface="Aptos" panose="020B0004020202020204" pitchFamily="34" charset="0"/>
              </a:rPr>
            </a:br>
            <a:r>
              <a:rPr lang="en-US" altLang="en-US" sz="1950">
                <a:solidFill>
                  <a:schemeClr val="tx1"/>
                </a:solidFill>
                <a:latin typeface="Aptos" panose="020B0004020202020204" pitchFamily="34" charset="0"/>
              </a:rPr>
              <a:t>gaming systems, VR headsets, smart glasses…</a:t>
            </a:r>
            <a:endParaRPr lang="en-US" altLang="en-US"/>
          </a:p>
        </p:txBody>
      </p:sp>
      <p:pic>
        <p:nvPicPr>
          <p:cNvPr id="17412" name="Picture 4">
            <a:extLst>
              <a:ext uri="{FF2B5EF4-FFF2-40B4-BE49-F238E27FC236}">
                <a16:creationId xmlns:a16="http://schemas.microsoft.com/office/drawing/2014/main" id="{39863F4A-B795-0355-CEB6-014223DB8F8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2219" y="3600450"/>
            <a:ext cx="2478881" cy="18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A141-F783-15D7-CE49-1A3E5AD6714D}"/>
              </a:ext>
            </a:extLst>
          </p:cNvPr>
          <p:cNvSpPr>
            <a:spLocks noGrp="1"/>
          </p:cNvSpPr>
          <p:nvPr>
            <p:ph type="title"/>
          </p:nvPr>
        </p:nvSpPr>
        <p:spPr/>
        <p:txBody>
          <a:bodyPr>
            <a:noAutofit/>
          </a:bodyPr>
          <a:lstStyle/>
          <a:p>
            <a:pPr>
              <a:defRPr/>
            </a:pPr>
            <a:r>
              <a:rPr lang="en-US" sz="4050" b="1" dirty="0">
                <a:solidFill>
                  <a:schemeClr val="tx2"/>
                </a:solidFill>
                <a:latin typeface="+mn-lt"/>
              </a:rPr>
              <a:t>Screens Impair Sleep Health in Kids</a:t>
            </a:r>
          </a:p>
        </p:txBody>
      </p:sp>
      <p:sp>
        <p:nvSpPr>
          <p:cNvPr id="3" name="Content Placeholder 2">
            <a:extLst>
              <a:ext uri="{FF2B5EF4-FFF2-40B4-BE49-F238E27FC236}">
                <a16:creationId xmlns:a16="http://schemas.microsoft.com/office/drawing/2014/main" id="{2C2090E5-A2B8-F25B-380D-A479513C4EE8}"/>
              </a:ext>
            </a:extLst>
          </p:cNvPr>
          <p:cNvSpPr>
            <a:spLocks noGrp="1"/>
          </p:cNvSpPr>
          <p:nvPr>
            <p:ph idx="1"/>
          </p:nvPr>
        </p:nvSpPr>
        <p:spPr>
          <a:xfrm>
            <a:off x="829866" y="2159794"/>
            <a:ext cx="7639050" cy="3498056"/>
          </a:xfrm>
        </p:spPr>
        <p:txBody>
          <a:bodyPr/>
          <a:lstStyle/>
          <a:p>
            <a:pPr marL="214313" indent="-214313">
              <a:spcBef>
                <a:spcPts val="0"/>
              </a:spcBef>
              <a:spcAft>
                <a:spcPts val="900"/>
              </a:spcAft>
              <a:buFont typeface="Wingdings" panose="05000000000000000000" pitchFamily="2" charset="2"/>
              <a:buChar char="§"/>
              <a:defRPr/>
            </a:pPr>
            <a:r>
              <a:rPr lang="en-US" sz="2100" dirty="0">
                <a:solidFill>
                  <a:srgbClr val="000000"/>
                </a:solidFill>
                <a:latin typeface="Aptos" panose="020B0004020202020204" pitchFamily="34" charset="0"/>
                <a:ea typeface="Aptos" panose="020B0004020202020204" pitchFamily="34" charset="0"/>
              </a:rPr>
              <a:t>Several meta-analyses, dozens of studies around the world </a:t>
            </a:r>
          </a:p>
          <a:p>
            <a:pPr marL="214313" indent="-214313">
              <a:spcBef>
                <a:spcPts val="0"/>
              </a:spcBef>
              <a:spcAft>
                <a:spcPts val="900"/>
              </a:spcAft>
              <a:buFont typeface="Wingdings" panose="05000000000000000000" pitchFamily="2" charset="2"/>
              <a:buChar char="§"/>
              <a:defRPr/>
            </a:pPr>
            <a:r>
              <a:rPr lang="en-US" sz="2100" dirty="0">
                <a:solidFill>
                  <a:srgbClr val="000000"/>
                </a:solidFill>
                <a:latin typeface="Aptos" panose="020B0004020202020204" pitchFamily="34" charset="0"/>
                <a:ea typeface="Aptos" panose="020B0004020202020204" pitchFamily="34" charset="0"/>
              </a:rPr>
              <a:t>Vast majority of studies found a link between total daily screen time (and evening screen time in particular) and </a:t>
            </a:r>
            <a:r>
              <a:rPr lang="en-US" sz="2100" b="1" dirty="0">
                <a:solidFill>
                  <a:srgbClr val="000000"/>
                </a:solidFill>
                <a:latin typeface="Aptos" panose="020B0004020202020204" pitchFamily="34" charset="0"/>
                <a:ea typeface="Aptos" panose="020B0004020202020204" pitchFamily="34" charset="0"/>
              </a:rPr>
              <a:t>delayed bedtime</a:t>
            </a:r>
            <a:r>
              <a:rPr lang="en-US" sz="2100" dirty="0">
                <a:solidFill>
                  <a:srgbClr val="000000"/>
                </a:solidFill>
                <a:latin typeface="Aptos" panose="020B0004020202020204" pitchFamily="34" charset="0"/>
                <a:ea typeface="Aptos" panose="020B0004020202020204" pitchFamily="34" charset="0"/>
              </a:rPr>
              <a:t> and/or </a:t>
            </a:r>
            <a:r>
              <a:rPr lang="en-US" sz="2100" b="1" dirty="0">
                <a:solidFill>
                  <a:srgbClr val="000000"/>
                </a:solidFill>
                <a:latin typeface="Aptos" panose="020B0004020202020204" pitchFamily="34" charset="0"/>
                <a:ea typeface="Aptos" panose="020B0004020202020204" pitchFamily="34" charset="0"/>
              </a:rPr>
              <a:t>&lt; sleep duration</a:t>
            </a:r>
          </a:p>
          <a:p>
            <a:pPr marL="214313" indent="-214313">
              <a:spcBef>
                <a:spcPts val="0"/>
              </a:spcBef>
              <a:spcAft>
                <a:spcPts val="900"/>
              </a:spcAft>
              <a:buFont typeface="Wingdings" panose="05000000000000000000" pitchFamily="2" charset="2"/>
              <a:buChar char="§"/>
              <a:defRPr/>
            </a:pPr>
            <a:r>
              <a:rPr lang="en-US" sz="2100" dirty="0">
                <a:solidFill>
                  <a:srgbClr val="000000"/>
                </a:solidFill>
                <a:latin typeface="Aptos" panose="020B0004020202020204" pitchFamily="34" charset="0"/>
                <a:ea typeface="Aptos" panose="020B0004020202020204" pitchFamily="34" charset="0"/>
              </a:rPr>
              <a:t>Several studies also found screen time is associated with </a:t>
            </a:r>
            <a:r>
              <a:rPr lang="en-US" sz="2100" b="1" dirty="0">
                <a:solidFill>
                  <a:srgbClr val="000000"/>
                </a:solidFill>
                <a:latin typeface="Aptos" panose="020B0004020202020204" pitchFamily="34" charset="0"/>
                <a:ea typeface="Aptos" panose="020B0004020202020204" pitchFamily="34" charset="0"/>
              </a:rPr>
              <a:t>&lt; sleep quality, &gt; sleep onset latency, </a:t>
            </a:r>
            <a:r>
              <a:rPr lang="en-US" sz="2100" dirty="0">
                <a:solidFill>
                  <a:srgbClr val="000000"/>
                </a:solidFill>
                <a:latin typeface="Aptos" panose="020B0004020202020204" pitchFamily="34" charset="0"/>
                <a:ea typeface="Aptos" panose="020B0004020202020204" pitchFamily="34" charset="0"/>
              </a:rPr>
              <a:t>and </a:t>
            </a:r>
            <a:r>
              <a:rPr lang="en-US" sz="2100" b="1" dirty="0">
                <a:solidFill>
                  <a:srgbClr val="000000"/>
                </a:solidFill>
                <a:latin typeface="Aptos" panose="020B0004020202020204" pitchFamily="34" charset="0"/>
                <a:ea typeface="Aptos" panose="020B0004020202020204" pitchFamily="34" charset="0"/>
              </a:rPr>
              <a:t>&gt; daytime sleepiness</a:t>
            </a:r>
          </a:p>
          <a:p>
            <a:pPr marL="214313" indent="-214313">
              <a:spcBef>
                <a:spcPts val="0"/>
              </a:spcBef>
              <a:spcAft>
                <a:spcPts val="900"/>
              </a:spcAft>
              <a:buFont typeface="Wingdings" panose="05000000000000000000" pitchFamily="2" charset="2"/>
              <a:buChar char="§"/>
              <a:defRPr/>
            </a:pPr>
            <a:r>
              <a:rPr lang="en-US" sz="2100" dirty="0">
                <a:solidFill>
                  <a:srgbClr val="000000"/>
                </a:solidFill>
                <a:latin typeface="Aptos" panose="020B0004020202020204" pitchFamily="34" charset="0"/>
                <a:ea typeface="Aptos" panose="020B0004020202020204" pitchFamily="34" charset="0"/>
              </a:rPr>
              <a:t>The mere presence of a handheld electronic device in the bedroom has adverse effects on sleep outcomes</a:t>
            </a:r>
          </a:p>
          <a:p>
            <a:pPr marL="214313" indent="-214313">
              <a:spcBef>
                <a:spcPts val="0"/>
              </a:spcBef>
              <a:spcAft>
                <a:spcPts val="900"/>
              </a:spcAft>
              <a:buFont typeface="Wingdings" panose="05000000000000000000" pitchFamily="2" charset="2"/>
              <a:buChar char="§"/>
              <a:defRPr/>
            </a:pPr>
            <a:r>
              <a:rPr lang="en-US" sz="2100" dirty="0">
                <a:solidFill>
                  <a:srgbClr val="000000"/>
                </a:solidFill>
                <a:latin typeface="Aptos" panose="020B0004020202020204" pitchFamily="34" charset="0"/>
                <a:ea typeface="Aptos" panose="020B0004020202020204" pitchFamily="34" charset="0"/>
              </a:rPr>
              <a:t>Exposure to violent programming within 30 min of bedtime was associated with </a:t>
            </a:r>
            <a:r>
              <a:rPr lang="en-US" sz="2100" b="1" dirty="0">
                <a:solidFill>
                  <a:srgbClr val="000000"/>
                </a:solidFill>
                <a:latin typeface="Aptos" panose="020B0004020202020204" pitchFamily="34" charset="0"/>
                <a:ea typeface="Aptos" panose="020B0004020202020204" pitchFamily="34" charset="0"/>
              </a:rPr>
              <a:t>&gt; sleep latency </a:t>
            </a:r>
            <a:r>
              <a:rPr lang="en-US" sz="2100" dirty="0">
                <a:solidFill>
                  <a:srgbClr val="000000"/>
                </a:solidFill>
                <a:latin typeface="Aptos" panose="020B0004020202020204" pitchFamily="34" charset="0"/>
                <a:ea typeface="Aptos" panose="020B0004020202020204" pitchFamily="34" charset="0"/>
              </a:rPr>
              <a:t>and</a:t>
            </a:r>
            <a:r>
              <a:rPr lang="en-US" sz="2100" b="1" dirty="0">
                <a:solidFill>
                  <a:srgbClr val="000000"/>
                </a:solidFill>
                <a:latin typeface="Aptos" panose="020B0004020202020204" pitchFamily="34" charset="0"/>
                <a:ea typeface="Aptos" panose="020B0004020202020204" pitchFamily="34" charset="0"/>
              </a:rPr>
              <a:t> &lt; sleep duration.</a:t>
            </a: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0DAD-4082-3C5E-5873-F73C7A17C775}"/>
              </a:ext>
            </a:extLst>
          </p:cNvPr>
          <p:cNvSpPr>
            <a:spLocks noGrp="1"/>
          </p:cNvSpPr>
          <p:nvPr>
            <p:ph type="title"/>
          </p:nvPr>
        </p:nvSpPr>
        <p:spPr/>
        <p:txBody>
          <a:bodyPr/>
          <a:lstStyle/>
          <a:p>
            <a:pPr>
              <a:defRPr/>
            </a:pPr>
            <a:r>
              <a:rPr lang="en-US" sz="4050" b="1" dirty="0">
                <a:solidFill>
                  <a:schemeClr val="tx2"/>
                </a:solidFill>
                <a:latin typeface="+mn-lt"/>
              </a:rPr>
              <a:t>Why Might Screens Impact Sleep?</a:t>
            </a:r>
          </a:p>
        </p:txBody>
      </p:sp>
      <p:sp>
        <p:nvSpPr>
          <p:cNvPr id="3" name="Content Placeholder 2">
            <a:extLst>
              <a:ext uri="{FF2B5EF4-FFF2-40B4-BE49-F238E27FC236}">
                <a16:creationId xmlns:a16="http://schemas.microsoft.com/office/drawing/2014/main" id="{310EC908-CCEE-0149-728A-F1BA826A9447}"/>
              </a:ext>
            </a:extLst>
          </p:cNvPr>
          <p:cNvSpPr>
            <a:spLocks noGrp="1"/>
          </p:cNvSpPr>
          <p:nvPr>
            <p:ph idx="1"/>
          </p:nvPr>
        </p:nvSpPr>
        <p:spPr/>
        <p:txBody>
          <a:bodyPr/>
          <a:lstStyle/>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Blue light. </a:t>
            </a:r>
            <a:r>
              <a:rPr lang="en-US" sz="2100" dirty="0">
                <a:solidFill>
                  <a:schemeClr val="tx1"/>
                </a:solidFill>
                <a:latin typeface="Aptos" panose="020B0004020202020204" pitchFamily="34" charset="0"/>
              </a:rPr>
              <a:t>Bright light (esp. short-wavelength light, or blue light, emitted by screens) suppresses the release of melatonin which could delay the onset of sleep. </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Arousal. </a:t>
            </a:r>
            <a:r>
              <a:rPr lang="en-US" sz="2100" dirty="0">
                <a:solidFill>
                  <a:schemeClr val="tx1"/>
                </a:solidFill>
                <a:latin typeface="Aptos" panose="020B0004020202020204" pitchFamily="34" charset="0"/>
              </a:rPr>
              <a:t>Screens may be cognitively and emotionally stimulating, marking it harder to fall asleep.</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Sleep displacement. </a:t>
            </a:r>
            <a:r>
              <a:rPr lang="en-US" sz="2100" dirty="0">
                <a:solidFill>
                  <a:schemeClr val="tx1"/>
                </a:solidFill>
                <a:latin typeface="Aptos" panose="020B0004020202020204" pitchFamily="34" charset="0"/>
              </a:rPr>
              <a:t>Using devices (especially in bed) delays the time when people start trying to fall asleep.</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Sleep disruption. </a:t>
            </a:r>
            <a:r>
              <a:rPr lang="en-US" sz="2100" dirty="0">
                <a:solidFill>
                  <a:schemeClr val="tx1"/>
                </a:solidFill>
                <a:latin typeface="Aptos" panose="020B0004020202020204" pitchFamily="34" charset="0"/>
              </a:rPr>
              <a:t>Notifications and sounds from devices can interrupt sleep during the night.</a:t>
            </a:r>
          </a:p>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686-9442-A61C-25BE-26E8D33C6D2D}"/>
              </a:ext>
            </a:extLst>
          </p:cNvPr>
          <p:cNvSpPr>
            <a:spLocks noGrp="1"/>
          </p:cNvSpPr>
          <p:nvPr>
            <p:ph type="title"/>
          </p:nvPr>
        </p:nvSpPr>
        <p:spPr/>
        <p:txBody>
          <a:bodyPr/>
          <a:lstStyle/>
          <a:p>
            <a:pPr>
              <a:defRPr/>
            </a:pPr>
            <a:r>
              <a:rPr lang="en-US" sz="4050" b="1" dirty="0">
                <a:solidFill>
                  <a:schemeClr val="tx2"/>
                </a:solidFill>
                <a:latin typeface="+mn-lt"/>
              </a:rPr>
              <a:t>What’s the Evidence?</a:t>
            </a:r>
          </a:p>
        </p:txBody>
      </p:sp>
      <p:sp>
        <p:nvSpPr>
          <p:cNvPr id="3" name="Content Placeholder 2">
            <a:extLst>
              <a:ext uri="{FF2B5EF4-FFF2-40B4-BE49-F238E27FC236}">
                <a16:creationId xmlns:a16="http://schemas.microsoft.com/office/drawing/2014/main" id="{D786372F-B49A-DB17-EB07-C633427D6FDA}"/>
              </a:ext>
            </a:extLst>
          </p:cNvPr>
          <p:cNvSpPr>
            <a:spLocks noGrp="1"/>
          </p:cNvSpPr>
          <p:nvPr>
            <p:ph idx="1"/>
          </p:nvPr>
        </p:nvSpPr>
        <p:spPr>
          <a:xfrm>
            <a:off x="822723" y="2177654"/>
            <a:ext cx="7692628" cy="3017044"/>
          </a:xfrm>
        </p:spPr>
        <p:txBody>
          <a:bodyPr/>
          <a:lstStyle/>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Blue light: </a:t>
            </a:r>
            <a:r>
              <a:rPr lang="en-US" sz="1950" i="1" dirty="0">
                <a:solidFill>
                  <a:schemeClr val="tx1"/>
                </a:solidFill>
                <a:latin typeface="Aptos" panose="020B0004020202020204" pitchFamily="34" charset="0"/>
              </a:rPr>
              <a:t>Weak. </a:t>
            </a:r>
            <a:r>
              <a:rPr lang="en-US" sz="1950" dirty="0">
                <a:solidFill>
                  <a:schemeClr val="tx1"/>
                </a:solidFill>
                <a:latin typeface="Aptos" panose="020B0004020202020204" pitchFamily="34" charset="0"/>
              </a:rPr>
              <a:t>Does suppress melatonin release and significantly delays circadian phase, but only delays sleep onset by ~10 min.</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Arousal: </a:t>
            </a:r>
            <a:r>
              <a:rPr lang="en-US" sz="1950" i="1" dirty="0">
                <a:solidFill>
                  <a:schemeClr val="tx1"/>
                </a:solidFill>
                <a:latin typeface="Aptos" panose="020B0004020202020204" pitchFamily="34" charset="0"/>
              </a:rPr>
              <a:t>Depends.</a:t>
            </a:r>
            <a:r>
              <a:rPr lang="en-US" sz="1950" dirty="0">
                <a:solidFill>
                  <a:schemeClr val="tx1"/>
                </a:solidFill>
                <a:latin typeface="Aptos" panose="020B0004020202020204" pitchFamily="34" charset="0"/>
              </a:rPr>
              <a:t>  Scary or suspenseful shows or games can delay sleep onset by ~ 10 minutes.  Some media could be relaxing, however.</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Sleep displacement: </a:t>
            </a:r>
            <a:r>
              <a:rPr lang="en-US" sz="1950" i="1" dirty="0">
                <a:solidFill>
                  <a:schemeClr val="tx1"/>
                </a:solidFill>
                <a:latin typeface="Aptos" panose="020B0004020202020204" pitchFamily="34" charset="0"/>
              </a:rPr>
              <a:t>Strong.</a:t>
            </a:r>
            <a:r>
              <a:rPr lang="en-US" sz="1950" b="1" i="1" dirty="0">
                <a:solidFill>
                  <a:schemeClr val="tx1"/>
                </a:solidFill>
                <a:latin typeface="Aptos" panose="020B0004020202020204" pitchFamily="34" charset="0"/>
              </a:rPr>
              <a:t> </a:t>
            </a:r>
            <a:r>
              <a:rPr lang="en-US" sz="1950" dirty="0">
                <a:solidFill>
                  <a:schemeClr val="tx1"/>
                </a:solidFill>
                <a:latin typeface="Aptos" panose="020B0004020202020204" pitchFamily="34" charset="0"/>
              </a:rPr>
              <a:t>Use of devices at night (e.g., scrolling while laying in bed) has been shown to delay going to sleep by as much as 1 hour and 15 minutes </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Sleep disruption: </a:t>
            </a:r>
            <a:r>
              <a:rPr lang="en-US" sz="1950" i="1" dirty="0">
                <a:solidFill>
                  <a:schemeClr val="tx1"/>
                </a:solidFill>
                <a:latin typeface="Aptos" panose="020B0004020202020204" pitchFamily="34" charset="0"/>
              </a:rPr>
              <a:t>Strong. </a:t>
            </a:r>
            <a:r>
              <a:rPr lang="en-US" sz="1950" dirty="0">
                <a:solidFill>
                  <a:schemeClr val="tx1"/>
                </a:solidFill>
                <a:latin typeface="Aptos" panose="020B0004020202020204" pitchFamily="34" charset="0"/>
              </a:rPr>
              <a:t>Compared to adolescents who turn off their phones at night, those that leave the ringer on have more trouble falling and staying asleep</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4CF8-3AFB-A034-F15C-398B0B811653}"/>
              </a:ext>
            </a:extLst>
          </p:cNvPr>
          <p:cNvSpPr>
            <a:spLocks noGrp="1"/>
          </p:cNvSpPr>
          <p:nvPr>
            <p:ph type="title"/>
          </p:nvPr>
        </p:nvSpPr>
        <p:spPr>
          <a:xfrm>
            <a:off x="1179910" y="-1484710"/>
            <a:ext cx="7543800" cy="1087041"/>
          </a:xfrm>
        </p:spPr>
        <p:txBody>
          <a:bodyPr/>
          <a:lstStyle/>
          <a:p>
            <a:pPr>
              <a:defRPr/>
            </a:pPr>
            <a:endParaRPr lang="en-US" dirty="0"/>
          </a:p>
        </p:txBody>
      </p:sp>
      <p:sp>
        <p:nvSpPr>
          <p:cNvPr id="3" name="Content Placeholder 2">
            <a:extLst>
              <a:ext uri="{FF2B5EF4-FFF2-40B4-BE49-F238E27FC236}">
                <a16:creationId xmlns:a16="http://schemas.microsoft.com/office/drawing/2014/main" id="{89ECD6AA-1B0B-E8E2-9685-39C63FF808D9}"/>
              </a:ext>
            </a:extLst>
          </p:cNvPr>
          <p:cNvSpPr>
            <a:spLocks noGrp="1"/>
          </p:cNvSpPr>
          <p:nvPr>
            <p:ph idx="1"/>
          </p:nvPr>
        </p:nvSpPr>
        <p:spPr/>
        <p:txBody>
          <a:bodyPr/>
          <a:lstStyle/>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Use lowest brightness that is tolerable </a:t>
            </a:r>
            <a:r>
              <a:rPr lang="en-US" sz="2100" dirty="0">
                <a:solidFill>
                  <a:schemeClr val="tx1"/>
                </a:solidFill>
                <a:latin typeface="Aptos" panose="020B0004020202020204" pitchFamily="34" charset="0"/>
              </a:rPr>
              <a:t>in evening</a:t>
            </a:r>
            <a:r>
              <a:rPr lang="en-US" sz="2100" b="1" dirty="0">
                <a:solidFill>
                  <a:schemeClr val="tx1"/>
                </a:solidFill>
                <a:latin typeface="Aptos" panose="020B0004020202020204" pitchFamily="34" charset="0"/>
              </a:rPr>
              <a:t>.</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Use blue light filtering apps and software. </a:t>
            </a:r>
            <a:r>
              <a:rPr lang="en-US" sz="2100" dirty="0">
                <a:solidFill>
                  <a:schemeClr val="tx1"/>
                </a:solidFill>
                <a:latin typeface="Aptos" panose="020B0004020202020204" pitchFamily="34" charset="0"/>
              </a:rPr>
              <a:t>Most devices now pre-programmed with option under display settings (e.g. Night Shift on iOS, </a:t>
            </a:r>
            <a:r>
              <a:rPr lang="en-US" sz="2100" dirty="0" err="1">
                <a:solidFill>
                  <a:schemeClr val="tx1"/>
                </a:solidFill>
                <a:latin typeface="Aptos" panose="020B0004020202020204" pitchFamily="34" charset="0"/>
              </a:rPr>
              <a:t>NightLight</a:t>
            </a:r>
            <a:r>
              <a:rPr lang="en-US" sz="2100" dirty="0">
                <a:solidFill>
                  <a:schemeClr val="tx1"/>
                </a:solidFill>
                <a:latin typeface="Aptos" panose="020B0004020202020204" pitchFamily="34" charset="0"/>
              </a:rPr>
              <a:t>/Eye Comfort Shield on Android) that can be set to turn on automatically in evening  </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Smart lightbulbs </a:t>
            </a:r>
            <a:r>
              <a:rPr lang="en-US" sz="2100" dirty="0">
                <a:solidFill>
                  <a:schemeClr val="tx1"/>
                </a:solidFill>
                <a:latin typeface="Aptos" panose="020B0004020202020204" pitchFamily="34" charset="0"/>
              </a:rPr>
              <a:t>similarly can be set to reduce blue spectrum light at night but can be pricey and research is mixed. </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Blue light filtering glasses may not be worth the money</a:t>
            </a:r>
            <a:r>
              <a:rPr lang="en-US" sz="2100" dirty="0">
                <a:solidFill>
                  <a:schemeClr val="tx1"/>
                </a:solidFill>
                <a:latin typeface="Aptos" panose="020B0004020202020204" pitchFamily="34" charset="0"/>
              </a:rPr>
              <a:t>. A 2021 study found that 46% of those tested filtered out &lt; 50% of blue light.  A good pair (e.g. </a:t>
            </a:r>
            <a:r>
              <a:rPr lang="en-US" sz="2100" dirty="0" err="1">
                <a:solidFill>
                  <a:schemeClr val="tx1"/>
                </a:solidFill>
                <a:latin typeface="Aptos" panose="020B0004020202020204" pitchFamily="34" charset="0"/>
              </a:rPr>
              <a:t>Swannies</a:t>
            </a:r>
            <a:r>
              <a:rPr lang="en-US" sz="2100" dirty="0">
                <a:solidFill>
                  <a:schemeClr val="tx1"/>
                </a:solidFill>
                <a:latin typeface="Aptos" panose="020B0004020202020204" pitchFamily="34" charset="0"/>
              </a:rPr>
              <a:t> brand) is ~$90.</a:t>
            </a:r>
          </a:p>
          <a:p>
            <a:pPr marL="0" indent="0">
              <a:buNone/>
              <a:defRPr/>
            </a:pPr>
            <a:endParaRPr lang="en-US" dirty="0"/>
          </a:p>
        </p:txBody>
      </p:sp>
      <p:pic>
        <p:nvPicPr>
          <p:cNvPr id="21508" name="Picture 2" descr="(A) A comparison of a smartphone with its night shift mode disabled and enabled, and (B) with its Light mode and Dark mode display settings activated.">
            <a:extLst>
              <a:ext uri="{FF2B5EF4-FFF2-40B4-BE49-F238E27FC236}">
                <a16:creationId xmlns:a16="http://schemas.microsoft.com/office/drawing/2014/main" id="{33383C1F-764E-845D-E089-6DF4FA7837E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l="2940" r="50000"/>
          <a:stretch>
            <a:fillRect/>
          </a:stretch>
        </p:blipFill>
        <p:spPr bwMode="auto">
          <a:xfrm>
            <a:off x="7486650" y="1089422"/>
            <a:ext cx="1382316" cy="14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Swanwick Classic Night Blue Light Blocking Glasses">
            <a:extLst>
              <a:ext uri="{FF2B5EF4-FFF2-40B4-BE49-F238E27FC236}">
                <a16:creationId xmlns:a16="http://schemas.microsoft.com/office/drawing/2014/main" id="{06C3EBB4-699C-CE56-46AD-092D43D63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164307" y="631032"/>
            <a:ext cx="1570435" cy="15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3">
            <a:extLst>
              <a:ext uri="{FF2B5EF4-FFF2-40B4-BE49-F238E27FC236}">
                <a16:creationId xmlns:a16="http://schemas.microsoft.com/office/drawing/2014/main" id="{46C111DD-A2A1-941B-F093-3F2D6F684CC4}"/>
              </a:ext>
            </a:extLst>
          </p:cNvPr>
          <p:cNvSpPr txBox="1">
            <a:spLocks noChangeArrowheads="1"/>
          </p:cNvSpPr>
          <p:nvPr/>
        </p:nvSpPr>
        <p:spPr bwMode="auto">
          <a:xfrm>
            <a:off x="1811264" y="1191232"/>
            <a:ext cx="4371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42900" eaLnBrk="0" fontAlgn="base" hangingPunct="0">
              <a:spcBef>
                <a:spcPct val="0"/>
              </a:spcBef>
              <a:spcAft>
                <a:spcPct val="0"/>
              </a:spcAft>
            </a:pPr>
            <a:r>
              <a:rPr lang="en-US" altLang="en-US" sz="3600" b="1" dirty="0">
                <a:solidFill>
                  <a:srgbClr val="344068"/>
                </a:solidFill>
              </a:rPr>
              <a:t>What to do: Blue light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8988-1178-EF6B-E4F6-864307F64076}"/>
              </a:ext>
            </a:extLst>
          </p:cNvPr>
          <p:cNvSpPr>
            <a:spLocks noGrp="1"/>
          </p:cNvSpPr>
          <p:nvPr>
            <p:ph type="title"/>
          </p:nvPr>
        </p:nvSpPr>
        <p:spPr/>
        <p:txBody>
          <a:bodyPr/>
          <a:lstStyle/>
          <a:p>
            <a:pPr>
              <a:defRPr/>
            </a:pPr>
            <a:r>
              <a:rPr lang="en-US" sz="4050" b="1" dirty="0">
                <a:solidFill>
                  <a:schemeClr val="tx2"/>
                </a:solidFill>
                <a:latin typeface="+mn-lt"/>
              </a:rPr>
              <a:t>What to Do: Screens in Room</a:t>
            </a:r>
          </a:p>
        </p:txBody>
      </p:sp>
      <p:sp>
        <p:nvSpPr>
          <p:cNvPr id="3" name="Content Placeholder 2">
            <a:extLst>
              <a:ext uri="{FF2B5EF4-FFF2-40B4-BE49-F238E27FC236}">
                <a16:creationId xmlns:a16="http://schemas.microsoft.com/office/drawing/2014/main" id="{226F7551-E747-B8A1-DD60-B24E060A9239}"/>
              </a:ext>
            </a:extLst>
          </p:cNvPr>
          <p:cNvSpPr>
            <a:spLocks noGrp="1"/>
          </p:cNvSpPr>
          <p:nvPr>
            <p:ph idx="1"/>
          </p:nvPr>
        </p:nvSpPr>
        <p:spPr/>
        <p:txBody>
          <a:bodyPr/>
          <a:lstStyle/>
          <a:p>
            <a:pPr marL="171450" indent="-171450">
              <a:buFont typeface="Wingdings" panose="05000000000000000000" pitchFamily="2" charset="2"/>
              <a:buChar char="§"/>
              <a:defRPr/>
            </a:pPr>
            <a:r>
              <a:rPr lang="en-US" sz="2100" dirty="0">
                <a:solidFill>
                  <a:schemeClr val="tx1"/>
                </a:solidFill>
                <a:latin typeface="Aptos" panose="020B0004020202020204" pitchFamily="34" charset="0"/>
              </a:rPr>
              <a:t>Rule changes work best if the are applied to all the kids</a:t>
            </a:r>
          </a:p>
          <a:p>
            <a:pPr marL="171450" indent="-171450">
              <a:buFont typeface="Wingdings" panose="05000000000000000000" pitchFamily="2" charset="2"/>
              <a:buChar char="§"/>
              <a:defRPr/>
            </a:pPr>
            <a:r>
              <a:rPr lang="en-US" sz="2100" dirty="0">
                <a:solidFill>
                  <a:schemeClr val="tx1"/>
                </a:solidFill>
                <a:latin typeface="Aptos" panose="020B0004020202020204" pitchFamily="34" charset="0"/>
              </a:rPr>
              <a:t>Encourage parents to set an example e.g. no phones in bedroom</a:t>
            </a:r>
          </a:p>
          <a:p>
            <a:pPr marL="171450" indent="-171450">
              <a:buFont typeface="Wingdings" panose="05000000000000000000" pitchFamily="2" charset="2"/>
              <a:buChar char="§"/>
              <a:defRPr/>
            </a:pPr>
            <a:r>
              <a:rPr lang="en-US" sz="2100" dirty="0">
                <a:solidFill>
                  <a:schemeClr val="tx1"/>
                </a:solidFill>
                <a:latin typeface="Aptos" panose="020B0004020202020204" pitchFamily="34" charset="0"/>
              </a:rPr>
              <a:t>Put computers and video game consoles in common areas</a:t>
            </a:r>
          </a:p>
          <a:p>
            <a:pPr marL="171450" indent="-171450">
              <a:buFont typeface="Wingdings" panose="05000000000000000000" pitchFamily="2" charset="2"/>
              <a:buChar char="§"/>
              <a:defRPr/>
            </a:pPr>
            <a:r>
              <a:rPr lang="en-US" sz="2100" dirty="0">
                <a:solidFill>
                  <a:schemeClr val="tx1"/>
                </a:solidFill>
                <a:latin typeface="Aptos" panose="020B0004020202020204" pitchFamily="34" charset="0"/>
              </a:rPr>
              <a:t>Parental control options – shutting off </a:t>
            </a:r>
            <a:r>
              <a:rPr lang="en-US" sz="2100" dirty="0" err="1">
                <a:solidFill>
                  <a:schemeClr val="tx1"/>
                </a:solidFill>
                <a:latin typeface="Aptos" panose="020B0004020202020204" pitchFamily="34" charset="0"/>
              </a:rPr>
              <a:t>wifi</a:t>
            </a:r>
            <a:r>
              <a:rPr lang="en-US" sz="2100" dirty="0">
                <a:solidFill>
                  <a:schemeClr val="tx1"/>
                </a:solidFill>
                <a:latin typeface="Aptos" panose="020B0004020202020204" pitchFamily="34" charset="0"/>
              </a:rPr>
              <a:t> at set time, using parental controls in certain programs or apps on phone</a:t>
            </a:r>
          </a:p>
          <a:p>
            <a:pPr marL="171450" indent="-171450">
              <a:buFont typeface="Wingdings" panose="05000000000000000000" pitchFamily="2" charset="2"/>
              <a:buChar char="§"/>
              <a:defRPr/>
            </a:pPr>
            <a:r>
              <a:rPr lang="en-US" sz="2100" dirty="0">
                <a:solidFill>
                  <a:schemeClr val="tx1"/>
                </a:solidFill>
                <a:latin typeface="Aptos" panose="020B0004020202020204" pitchFamily="34" charset="0"/>
              </a:rPr>
              <a:t>If technology is in room at night, ideally </a:t>
            </a:r>
            <a:br>
              <a:rPr lang="en-US" sz="2100" dirty="0">
                <a:solidFill>
                  <a:schemeClr val="tx1"/>
                </a:solidFill>
                <a:latin typeface="Aptos" panose="020B0004020202020204" pitchFamily="34" charset="0"/>
              </a:rPr>
            </a:br>
            <a:r>
              <a:rPr lang="en-US" sz="2100" b="1" dirty="0">
                <a:solidFill>
                  <a:schemeClr val="tx1"/>
                </a:solidFill>
                <a:latin typeface="Aptos" panose="020B0004020202020204" pitchFamily="34" charset="0"/>
              </a:rPr>
              <a:t>TAKE IT OUT. </a:t>
            </a:r>
            <a:r>
              <a:rPr lang="en-US" sz="2100" b="1" i="1" kern="100" dirty="0">
                <a:latin typeface="Aptos" panose="020B0004020202020204" pitchFamily="34" charset="0"/>
                <a:ea typeface="Aptos" panose="020B0004020202020204" pitchFamily="34" charset="0"/>
                <a:cs typeface="Times New Roman" panose="02020603050405020304" pitchFamily="18" charset="0"/>
              </a:rPr>
              <a:t>There is no substitute for </a:t>
            </a:r>
            <a:br>
              <a:rPr lang="en-US" sz="2100" b="1" i="1" kern="100" dirty="0">
                <a:latin typeface="Aptos" panose="020B0004020202020204" pitchFamily="34" charset="0"/>
                <a:ea typeface="Aptos" panose="020B0004020202020204" pitchFamily="34" charset="0"/>
                <a:cs typeface="Times New Roman" panose="02020603050405020304" pitchFamily="18" charset="0"/>
              </a:rPr>
            </a:br>
            <a:r>
              <a:rPr lang="en-US" sz="2100" b="1" i="1" kern="100" dirty="0">
                <a:latin typeface="Aptos" panose="020B0004020202020204" pitchFamily="34" charset="0"/>
                <a:ea typeface="Aptos" panose="020B0004020202020204" pitchFamily="34" charset="0"/>
                <a:cs typeface="Times New Roman" panose="02020603050405020304" pitchFamily="18" charset="0"/>
              </a:rPr>
              <a:t>physical control of the device.</a:t>
            </a:r>
          </a:p>
          <a:p>
            <a:pPr marL="171450" indent="-171450">
              <a:buFont typeface="Wingdings" panose="05000000000000000000" pitchFamily="2" charset="2"/>
              <a:buChar char="§"/>
              <a:defRPr/>
            </a:pPr>
            <a:r>
              <a:rPr lang="en-US" sz="2100" b="1" dirty="0">
                <a:solidFill>
                  <a:schemeClr val="tx1"/>
                </a:solidFill>
                <a:latin typeface="Aptos" panose="020B0004020202020204" pitchFamily="34" charset="0"/>
              </a:rPr>
              <a:t>The reality: </a:t>
            </a:r>
            <a:r>
              <a:rPr lang="en-US" sz="2100" dirty="0">
                <a:solidFill>
                  <a:schemeClr val="tx1"/>
                </a:solidFill>
                <a:latin typeface="Aptos" panose="020B0004020202020204" pitchFamily="34" charset="0"/>
              </a:rPr>
              <a:t>Harm reduction approach. </a:t>
            </a:r>
          </a:p>
          <a:p>
            <a:pPr marL="171450" indent="-171450">
              <a:buFont typeface="Wingdings" panose="05000000000000000000" pitchFamily="2" charset="2"/>
              <a:buChar char="§"/>
              <a:defRPr/>
            </a:pPr>
            <a:endParaRPr lang="en-US" sz="2100" kern="100" dirty="0">
              <a:latin typeface="Aptos" panose="020B0004020202020204" pitchFamily="34" charset="0"/>
              <a:ea typeface="Aptos" panose="020B0004020202020204" pitchFamily="34" charset="0"/>
              <a:cs typeface="Times New Roman" panose="02020603050405020304" pitchFamily="18" charset="0"/>
            </a:endParaRPr>
          </a:p>
          <a:p>
            <a:pPr lvl="1">
              <a:defRPr/>
            </a:pPr>
            <a:endParaRPr lang="en-US" sz="1950" dirty="0">
              <a:solidFill>
                <a:schemeClr val="tx1"/>
              </a:solidFill>
              <a:latin typeface="Aptos" panose="020B0004020202020204" pitchFamily="34" charset="0"/>
            </a:endParaRPr>
          </a:p>
          <a:p>
            <a:pPr>
              <a:defRPr/>
            </a:pPr>
            <a:r>
              <a:rPr lang="en-US" sz="2100" b="1" dirty="0">
                <a:solidFill>
                  <a:schemeClr val="tx1"/>
                </a:solidFill>
                <a:latin typeface="Aptos" panose="020B0004020202020204" pitchFamily="34" charset="0"/>
              </a:rPr>
              <a:t> </a:t>
            </a:r>
          </a:p>
          <a:p>
            <a:pPr>
              <a:defRPr/>
            </a:pPr>
            <a:endParaRPr lang="en-US" sz="2100" dirty="0">
              <a:solidFill>
                <a:schemeClr val="tx1"/>
              </a:solidFill>
              <a:latin typeface="Aptos" panose="020B0004020202020204" pitchFamily="34" charset="0"/>
            </a:endParaRPr>
          </a:p>
        </p:txBody>
      </p:sp>
      <p:pic>
        <p:nvPicPr>
          <p:cNvPr id="22532" name="Picture 6" descr="Limiting screen time can quickly reverse sleep problems in teens">
            <a:extLst>
              <a:ext uri="{FF2B5EF4-FFF2-40B4-BE49-F238E27FC236}">
                <a16:creationId xmlns:a16="http://schemas.microsoft.com/office/drawing/2014/main" id="{DA73B989-73D0-2C13-3358-F149FC7EF4B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b="13264"/>
          <a:stretch>
            <a:fillRect/>
          </a:stretch>
        </p:blipFill>
        <p:spPr bwMode="auto">
          <a:xfrm>
            <a:off x="6229351" y="4513660"/>
            <a:ext cx="2821781" cy="148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C1DF-51A5-A1D7-1E58-88DD558FAD05}"/>
              </a:ext>
            </a:extLst>
          </p:cNvPr>
          <p:cNvSpPr>
            <a:spLocks noGrp="1"/>
          </p:cNvSpPr>
          <p:nvPr>
            <p:ph type="title"/>
          </p:nvPr>
        </p:nvSpPr>
        <p:spPr/>
        <p:txBody>
          <a:bodyPr/>
          <a:lstStyle/>
          <a:p>
            <a:pPr>
              <a:defRPr/>
            </a:pPr>
            <a:r>
              <a:rPr lang="en-US" sz="4050" b="1" dirty="0">
                <a:solidFill>
                  <a:schemeClr val="tx2"/>
                </a:solidFill>
                <a:latin typeface="+mn-lt"/>
              </a:rPr>
              <a:t>Problem Solving Common Barriers</a:t>
            </a:r>
          </a:p>
        </p:txBody>
      </p:sp>
      <p:sp>
        <p:nvSpPr>
          <p:cNvPr id="23555" name="Content Placeholder 2">
            <a:extLst>
              <a:ext uri="{FF2B5EF4-FFF2-40B4-BE49-F238E27FC236}">
                <a16:creationId xmlns:a16="http://schemas.microsoft.com/office/drawing/2014/main" id="{C576F9E3-C3C2-9B31-4078-EF1F7FD24C19}"/>
              </a:ext>
            </a:extLst>
          </p:cNvPr>
          <p:cNvSpPr>
            <a:spLocks noGrp="1" noChangeArrowheads="1"/>
          </p:cNvSpPr>
          <p:nvPr>
            <p:ph idx="1"/>
          </p:nvPr>
        </p:nvSpPr>
        <p:spPr>
          <a:xfrm>
            <a:off x="822722" y="1943100"/>
            <a:ext cx="7543800" cy="3017044"/>
          </a:xfrm>
        </p:spPr>
        <p:txBody>
          <a:bodyPr/>
          <a:lstStyle/>
          <a:p>
            <a:pPr>
              <a:lnSpc>
                <a:spcPct val="300000"/>
              </a:lnSpc>
              <a:buFont typeface="Wingdings" panose="05000000000000000000" pitchFamily="2" charset="2"/>
              <a:buChar char="§"/>
            </a:pPr>
            <a:r>
              <a:rPr lang="en-US" altLang="en-US" sz="2100">
                <a:solidFill>
                  <a:schemeClr val="tx1"/>
                </a:solidFill>
                <a:latin typeface="Aptos" panose="020B0004020202020204" pitchFamily="34" charset="0"/>
              </a:rPr>
              <a:t>Need for morning alarm   </a:t>
            </a:r>
          </a:p>
          <a:p>
            <a:pPr>
              <a:lnSpc>
                <a:spcPct val="300000"/>
              </a:lnSpc>
              <a:buFont typeface="Wingdings" panose="05000000000000000000" pitchFamily="2" charset="2"/>
              <a:buChar char="§"/>
            </a:pPr>
            <a:r>
              <a:rPr lang="en-US" altLang="en-US" sz="2100">
                <a:solidFill>
                  <a:schemeClr val="tx1"/>
                </a:solidFill>
                <a:latin typeface="Aptos" panose="020B0004020202020204" pitchFamily="34" charset="0"/>
              </a:rPr>
              <a:t>Need for light</a:t>
            </a:r>
          </a:p>
          <a:p>
            <a:pPr>
              <a:lnSpc>
                <a:spcPct val="300000"/>
              </a:lnSpc>
              <a:buFont typeface="Wingdings" panose="05000000000000000000" pitchFamily="2" charset="2"/>
              <a:buChar char="§"/>
            </a:pPr>
            <a:r>
              <a:rPr lang="en-US" altLang="en-US" sz="2100">
                <a:solidFill>
                  <a:schemeClr val="tx1"/>
                </a:solidFill>
                <a:latin typeface="Aptos" panose="020B0004020202020204" pitchFamily="34" charset="0"/>
              </a:rPr>
              <a:t>Need for noise</a:t>
            </a:r>
          </a:p>
          <a:p>
            <a:r>
              <a:rPr lang="en-US" altLang="en-US"/>
              <a:t> </a:t>
            </a:r>
          </a:p>
        </p:txBody>
      </p:sp>
      <p:pic>
        <p:nvPicPr>
          <p:cNvPr id="23556" name="Content Placeholder 4">
            <a:extLst>
              <a:ext uri="{FF2B5EF4-FFF2-40B4-BE49-F238E27FC236}">
                <a16:creationId xmlns:a16="http://schemas.microsoft.com/office/drawing/2014/main" id="{2A6F22C8-4538-4051-D916-8D49A116C62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29100" y="2296716"/>
            <a:ext cx="1087041"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DB35D21B-65DC-234A-4CA3-78F07F98A1C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9100" y="3257550"/>
            <a:ext cx="857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782655AF-FA01-281C-09C8-1F8B65C4BAF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2894" y="4423172"/>
            <a:ext cx="1035844" cy="104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167C-279F-2A71-6862-9491A9371C15}"/>
              </a:ext>
            </a:extLst>
          </p:cNvPr>
          <p:cNvSpPr>
            <a:spLocks noGrp="1"/>
          </p:cNvSpPr>
          <p:nvPr>
            <p:ph type="title"/>
          </p:nvPr>
        </p:nvSpPr>
        <p:spPr/>
        <p:txBody>
          <a:bodyPr/>
          <a:lstStyle/>
          <a:p>
            <a:pPr>
              <a:defRPr/>
            </a:pPr>
            <a:r>
              <a:rPr lang="en-US" sz="4050" b="1" dirty="0">
                <a:solidFill>
                  <a:schemeClr val="tx2"/>
                </a:solidFill>
                <a:latin typeface="+mn-lt"/>
              </a:rPr>
              <a:t>Harm reduction example: TV</a:t>
            </a:r>
          </a:p>
        </p:txBody>
      </p:sp>
      <p:sp>
        <p:nvSpPr>
          <p:cNvPr id="24579" name="Content Placeholder 5">
            <a:extLst>
              <a:ext uri="{FF2B5EF4-FFF2-40B4-BE49-F238E27FC236}">
                <a16:creationId xmlns:a16="http://schemas.microsoft.com/office/drawing/2014/main" id="{9D094477-3F71-581B-36A2-1131A7775F79}"/>
              </a:ext>
            </a:extLst>
          </p:cNvPr>
          <p:cNvSpPr>
            <a:spLocks noGrp="1" noChangeArrowheads="1"/>
          </p:cNvSpPr>
          <p:nvPr>
            <p:ph idx="1"/>
          </p:nvPr>
        </p:nvSpPr>
        <p:spPr>
          <a:xfrm>
            <a:off x="4000501" y="2241948"/>
            <a:ext cx="4366022" cy="3017044"/>
          </a:xfrm>
        </p:spPr>
        <p:txBody>
          <a:bodyPr/>
          <a:lstStyle/>
          <a:p>
            <a:pPr>
              <a:buFont typeface="Wingdings" panose="05000000000000000000" pitchFamily="2" charset="2"/>
              <a:buChar char="§"/>
            </a:pPr>
            <a:r>
              <a:rPr lang="en-US" altLang="en-US" sz="2100">
                <a:solidFill>
                  <a:schemeClr val="tx1"/>
                </a:solidFill>
                <a:latin typeface="Aptos" panose="020B0004020202020204" pitchFamily="34" charset="0"/>
              </a:rPr>
              <a:t>TV out of room </a:t>
            </a:r>
          </a:p>
          <a:p>
            <a:pPr>
              <a:buFont typeface="Wingdings" panose="05000000000000000000" pitchFamily="2" charset="2"/>
              <a:buChar char="§"/>
            </a:pPr>
            <a:r>
              <a:rPr lang="en-US" altLang="en-US" sz="2100">
                <a:solidFill>
                  <a:schemeClr val="tx1"/>
                </a:solidFill>
                <a:latin typeface="Aptos" panose="020B0004020202020204" pitchFamily="34" charset="0"/>
              </a:rPr>
              <a:t>Blanket over screen</a:t>
            </a:r>
          </a:p>
          <a:p>
            <a:pPr>
              <a:buFont typeface="Wingdings" panose="05000000000000000000" pitchFamily="2" charset="2"/>
              <a:buChar char="§"/>
            </a:pPr>
            <a:r>
              <a:rPr lang="en-US" altLang="en-US" sz="2100">
                <a:solidFill>
                  <a:schemeClr val="tx1"/>
                </a:solidFill>
                <a:latin typeface="Aptos" panose="020B0004020202020204" pitchFamily="34" charset="0"/>
              </a:rPr>
              <a:t>Brightness turned down</a:t>
            </a:r>
          </a:p>
          <a:p>
            <a:pPr>
              <a:buFont typeface="Wingdings" panose="05000000000000000000" pitchFamily="2" charset="2"/>
              <a:buChar char="§"/>
            </a:pPr>
            <a:r>
              <a:rPr lang="en-US" altLang="en-US" sz="2100">
                <a:solidFill>
                  <a:schemeClr val="tx1"/>
                </a:solidFill>
                <a:latin typeface="Aptos" panose="020B0004020202020204" pitchFamily="34" charset="0"/>
              </a:rPr>
              <a:t>Volume turned down</a:t>
            </a:r>
          </a:p>
          <a:p>
            <a:pPr>
              <a:buFont typeface="Wingdings" panose="05000000000000000000" pitchFamily="2" charset="2"/>
              <a:buChar char="§"/>
            </a:pPr>
            <a:r>
              <a:rPr lang="en-US" altLang="en-US" sz="2100">
                <a:solidFill>
                  <a:schemeClr val="tx1"/>
                </a:solidFill>
                <a:latin typeface="Aptos" panose="020B0004020202020204" pitchFamily="34" charset="0"/>
              </a:rPr>
              <a:t>TV on timer</a:t>
            </a:r>
          </a:p>
          <a:p>
            <a:pPr>
              <a:buFont typeface="Wingdings" panose="05000000000000000000" pitchFamily="2" charset="2"/>
              <a:buChar char="§"/>
            </a:pPr>
            <a:r>
              <a:rPr lang="en-US" altLang="en-US" sz="2100">
                <a:solidFill>
                  <a:schemeClr val="tx1"/>
                </a:solidFill>
                <a:latin typeface="Aptos" panose="020B0004020202020204" pitchFamily="34" charset="0"/>
              </a:rPr>
              <a:t>Boring vs. preferred show</a:t>
            </a:r>
          </a:p>
          <a:p>
            <a:endParaRPr lang="en-US" altLang="en-US"/>
          </a:p>
        </p:txBody>
      </p:sp>
      <p:pic>
        <p:nvPicPr>
          <p:cNvPr id="24580" name="Picture 7">
            <a:extLst>
              <a:ext uri="{FF2B5EF4-FFF2-40B4-BE49-F238E27FC236}">
                <a16:creationId xmlns:a16="http://schemas.microsoft.com/office/drawing/2014/main" id="{C7DCE842-98A8-DA76-84CB-496B194F9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1947"/>
            <a:ext cx="2009775" cy="245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900C-9156-B254-8C44-C6426FA75980}"/>
              </a:ext>
            </a:extLst>
          </p:cNvPr>
          <p:cNvSpPr>
            <a:spLocks noGrp="1"/>
          </p:cNvSpPr>
          <p:nvPr>
            <p:ph type="title"/>
          </p:nvPr>
        </p:nvSpPr>
        <p:spPr/>
        <p:txBody>
          <a:bodyPr/>
          <a:lstStyle/>
          <a:p>
            <a:pPr>
              <a:defRPr/>
            </a:pPr>
            <a:r>
              <a:rPr lang="en-US" sz="4050" b="1" dirty="0">
                <a:solidFill>
                  <a:schemeClr val="tx2"/>
                </a:solidFill>
                <a:latin typeface="+mn-lt"/>
              </a:rPr>
              <a:t>Harm reduction example: Phone</a:t>
            </a:r>
          </a:p>
        </p:txBody>
      </p:sp>
      <p:sp>
        <p:nvSpPr>
          <p:cNvPr id="25603" name="Content Placeholder 5">
            <a:extLst>
              <a:ext uri="{FF2B5EF4-FFF2-40B4-BE49-F238E27FC236}">
                <a16:creationId xmlns:a16="http://schemas.microsoft.com/office/drawing/2014/main" id="{5D832F84-6604-6AFF-26BE-B2DA51D2C3E0}"/>
              </a:ext>
            </a:extLst>
          </p:cNvPr>
          <p:cNvSpPr>
            <a:spLocks noGrp="1" noChangeArrowheads="1"/>
          </p:cNvSpPr>
          <p:nvPr>
            <p:ph idx="1"/>
          </p:nvPr>
        </p:nvSpPr>
        <p:spPr>
          <a:xfrm>
            <a:off x="3200400" y="2172891"/>
            <a:ext cx="5543550" cy="3017044"/>
          </a:xfrm>
        </p:spPr>
        <p:txBody>
          <a:bodyPr/>
          <a:lstStyle/>
          <a:p>
            <a:pPr>
              <a:buFont typeface="Wingdings" panose="05000000000000000000" pitchFamily="2" charset="2"/>
              <a:buChar char="§"/>
            </a:pPr>
            <a:r>
              <a:rPr lang="en-US" altLang="en-US" sz="2100">
                <a:solidFill>
                  <a:schemeClr val="tx1"/>
                </a:solidFill>
                <a:latin typeface="Aptos" panose="020B0004020202020204" pitchFamily="34" charset="0"/>
              </a:rPr>
              <a:t>Phone out of room </a:t>
            </a:r>
          </a:p>
          <a:p>
            <a:pPr>
              <a:buFont typeface="Wingdings" panose="05000000000000000000" pitchFamily="2" charset="2"/>
              <a:buChar char="§"/>
            </a:pPr>
            <a:r>
              <a:rPr lang="en-US" altLang="en-US" sz="2100">
                <a:solidFill>
                  <a:schemeClr val="tx1"/>
                </a:solidFill>
                <a:latin typeface="Aptos" panose="020B0004020202020204" pitchFamily="34" charset="0"/>
              </a:rPr>
              <a:t>Phone in room but out of reach</a:t>
            </a:r>
          </a:p>
          <a:p>
            <a:pPr>
              <a:buFont typeface="Wingdings" panose="05000000000000000000" pitchFamily="2" charset="2"/>
              <a:buChar char="§"/>
            </a:pPr>
            <a:r>
              <a:rPr lang="en-US" altLang="en-US" sz="2100">
                <a:solidFill>
                  <a:schemeClr val="tx1"/>
                </a:solidFill>
                <a:latin typeface="Aptos" panose="020B0004020202020204" pitchFamily="34" charset="0"/>
              </a:rPr>
              <a:t>Transition from video to audio-only (e.g. phone face down for movie, meditations, music etc)</a:t>
            </a:r>
          </a:p>
          <a:p>
            <a:pPr>
              <a:buFont typeface="Wingdings" panose="05000000000000000000" pitchFamily="2" charset="2"/>
              <a:buChar char="§"/>
            </a:pPr>
            <a:r>
              <a:rPr lang="en-US" altLang="en-US" sz="2100">
                <a:solidFill>
                  <a:schemeClr val="tx1"/>
                </a:solidFill>
                <a:latin typeface="Aptos" panose="020B0004020202020204" pitchFamily="34" charset="0"/>
              </a:rPr>
              <a:t>Or transition from phone to TV</a:t>
            </a:r>
          </a:p>
          <a:p>
            <a:pPr>
              <a:buFont typeface="Wingdings" panose="05000000000000000000" pitchFamily="2" charset="2"/>
              <a:buChar char="§"/>
            </a:pPr>
            <a:r>
              <a:rPr lang="en-US" altLang="en-US" sz="2100">
                <a:solidFill>
                  <a:schemeClr val="tx1"/>
                </a:solidFill>
                <a:latin typeface="Aptos" panose="020B0004020202020204" pitchFamily="34" charset="0"/>
              </a:rPr>
              <a:t>Transition from active (e.g. scrolling, games, tik tok) to more passive media (e.g. a boring movie)</a:t>
            </a:r>
          </a:p>
          <a:p>
            <a:pPr>
              <a:buFont typeface="Wingdings" panose="05000000000000000000" pitchFamily="2" charset="2"/>
              <a:buChar char="§"/>
            </a:pPr>
            <a:r>
              <a:rPr lang="en-US" altLang="en-US" sz="2100">
                <a:solidFill>
                  <a:schemeClr val="tx1"/>
                </a:solidFill>
                <a:latin typeface="Aptos" panose="020B0004020202020204" pitchFamily="34" charset="0"/>
              </a:rPr>
              <a:t>Set in airplane mode or DND at bedtime</a:t>
            </a:r>
          </a:p>
          <a:p>
            <a:pPr>
              <a:buFont typeface="Wingdings" panose="05000000000000000000" pitchFamily="2" charset="2"/>
              <a:buChar char="§"/>
            </a:pPr>
            <a:r>
              <a:rPr lang="en-US" altLang="en-US" sz="2100">
                <a:solidFill>
                  <a:schemeClr val="tx1"/>
                </a:solidFill>
                <a:latin typeface="Aptos" panose="020B0004020202020204" pitchFamily="34" charset="0"/>
              </a:rPr>
              <a:t>Begin using physical alarm clock</a:t>
            </a:r>
          </a:p>
          <a:p>
            <a:endParaRPr lang="en-US" altLang="en-US"/>
          </a:p>
        </p:txBody>
      </p:sp>
      <p:pic>
        <p:nvPicPr>
          <p:cNvPr id="25604" name="Picture 7">
            <a:extLst>
              <a:ext uri="{FF2B5EF4-FFF2-40B4-BE49-F238E27FC236}">
                <a16:creationId xmlns:a16="http://schemas.microsoft.com/office/drawing/2014/main" id="{FCE2A960-190D-5975-8296-06DEBE5D0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1947"/>
            <a:ext cx="2009775" cy="245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1897" y="5706751"/>
            <a:ext cx="2562860" cy="146194"/>
          </a:xfrm>
          <a:prstGeom prst="rect">
            <a:avLst/>
          </a:prstGeom>
        </p:spPr>
        <p:txBody>
          <a:bodyPr vert="horz" wrap="square" lIns="0" tIns="7620" rIns="0" bIns="0" rtlCol="0">
            <a:spAutoFit/>
          </a:bodyPr>
          <a:lstStyle/>
          <a:p>
            <a:pPr defTabSz="457223">
              <a:spcBef>
                <a:spcPts val="60"/>
              </a:spcBef>
              <a:defRPr/>
            </a:pPr>
            <a:r>
              <a:rPr sz="900" kern="0" dirty="0">
                <a:solidFill>
                  <a:srgbClr val="FFFFFF"/>
                </a:solidFill>
                <a:latin typeface="Calibri" panose="020F0502020204030204" pitchFamily="34" charset="0"/>
                <a:cs typeface="Calibri" panose="020F0502020204030204" pitchFamily="34" charset="0"/>
              </a:rPr>
              <a:t>Prepared</a:t>
            </a:r>
            <a:r>
              <a:rPr sz="900" kern="0" spc="-77" dirty="0">
                <a:solidFill>
                  <a:srgbClr val="FFFFFF"/>
                </a:solidFill>
                <a:latin typeface="Calibri" panose="020F0502020204030204" pitchFamily="34" charset="0"/>
                <a:cs typeface="Calibri" panose="020F0502020204030204" pitchFamily="34" charset="0"/>
              </a:rPr>
              <a:t> </a:t>
            </a:r>
            <a:r>
              <a:rPr sz="900" kern="0" dirty="0">
                <a:solidFill>
                  <a:srgbClr val="FFFFFF"/>
                </a:solidFill>
                <a:latin typeface="Calibri" panose="020F0502020204030204" pitchFamily="34" charset="0"/>
                <a:cs typeface="Calibri" panose="020F0502020204030204" pitchFamily="34" charset="0"/>
              </a:rPr>
              <a:t>by</a:t>
            </a:r>
            <a:r>
              <a:rPr sz="900" kern="0" spc="-88" dirty="0">
                <a:solidFill>
                  <a:srgbClr val="FFFFFF"/>
                </a:solidFill>
                <a:latin typeface="Calibri" panose="020F0502020204030204" pitchFamily="34" charset="0"/>
                <a:cs typeface="Calibri" panose="020F0502020204030204" pitchFamily="34" charset="0"/>
              </a:rPr>
              <a:t> </a:t>
            </a:r>
            <a:r>
              <a:rPr sz="900" kern="0" dirty="0">
                <a:solidFill>
                  <a:srgbClr val="FFFFFF"/>
                </a:solidFill>
                <a:latin typeface="Calibri" panose="020F0502020204030204" pitchFamily="34" charset="0"/>
                <a:cs typeface="Calibri" panose="020F0502020204030204" pitchFamily="34" charset="0"/>
              </a:rPr>
              <a:t>Care</a:t>
            </a:r>
            <a:r>
              <a:rPr sz="900" kern="0" spc="-83" dirty="0">
                <a:solidFill>
                  <a:srgbClr val="FFFFFF"/>
                </a:solidFill>
                <a:latin typeface="Calibri" panose="020F0502020204030204" pitchFamily="34" charset="0"/>
                <a:cs typeface="Calibri" panose="020F0502020204030204" pitchFamily="34" charset="0"/>
              </a:rPr>
              <a:t> </a:t>
            </a:r>
            <a:r>
              <a:rPr sz="900" kern="0" spc="-5" dirty="0">
                <a:solidFill>
                  <a:srgbClr val="FFFFFF"/>
                </a:solidFill>
                <a:latin typeface="Calibri" panose="020F0502020204030204" pitchFamily="34" charset="0"/>
                <a:cs typeface="Calibri" panose="020F0502020204030204" pitchFamily="34" charset="0"/>
              </a:rPr>
              <a:t>Transformation</a:t>
            </a:r>
            <a:r>
              <a:rPr sz="900" kern="0" spc="-77" dirty="0">
                <a:solidFill>
                  <a:srgbClr val="FFFFFF"/>
                </a:solidFill>
                <a:latin typeface="Calibri" panose="020F0502020204030204" pitchFamily="34" charset="0"/>
                <a:cs typeface="Calibri" panose="020F0502020204030204" pitchFamily="34" charset="0"/>
              </a:rPr>
              <a:t> </a:t>
            </a:r>
            <a:r>
              <a:rPr sz="900" kern="0" spc="-10" dirty="0">
                <a:solidFill>
                  <a:srgbClr val="FFFFFF"/>
                </a:solidFill>
                <a:latin typeface="Calibri" panose="020F0502020204030204" pitchFamily="34" charset="0"/>
                <a:cs typeface="Calibri" panose="020F0502020204030204" pitchFamily="34" charset="0"/>
              </a:rPr>
              <a:t>Collaborative</a:t>
            </a:r>
            <a:r>
              <a:rPr sz="900" kern="0" spc="-88" dirty="0">
                <a:solidFill>
                  <a:srgbClr val="FFFFFF"/>
                </a:solidFill>
                <a:latin typeface="Calibri" panose="020F0502020204030204" pitchFamily="34" charset="0"/>
                <a:cs typeface="Calibri" panose="020F0502020204030204" pitchFamily="34" charset="0"/>
              </a:rPr>
              <a:t> </a:t>
            </a:r>
            <a:r>
              <a:rPr sz="900" kern="0" dirty="0">
                <a:solidFill>
                  <a:srgbClr val="FFFFFF"/>
                </a:solidFill>
                <a:latin typeface="Calibri" panose="020F0502020204030204" pitchFamily="34" charset="0"/>
                <a:cs typeface="Calibri" panose="020F0502020204030204" pitchFamily="34" charset="0"/>
              </a:rPr>
              <a:t>of</a:t>
            </a:r>
            <a:r>
              <a:rPr sz="900" kern="0" spc="-88" dirty="0">
                <a:solidFill>
                  <a:srgbClr val="FFFFFF"/>
                </a:solidFill>
                <a:latin typeface="Calibri" panose="020F0502020204030204" pitchFamily="34" charset="0"/>
                <a:cs typeface="Calibri" panose="020F0502020204030204" pitchFamily="34" charset="0"/>
              </a:rPr>
              <a:t> </a:t>
            </a:r>
            <a:r>
              <a:rPr sz="900" kern="0" spc="-13" dirty="0">
                <a:solidFill>
                  <a:srgbClr val="FFFFFF"/>
                </a:solidFill>
                <a:latin typeface="Calibri" panose="020F0502020204030204" pitchFamily="34" charset="0"/>
                <a:cs typeface="Calibri" panose="020F0502020204030204" pitchFamily="34" charset="0"/>
              </a:rPr>
              <a:t>RI</a:t>
            </a:r>
            <a:endParaRPr sz="900" kern="0" dirty="0">
              <a:solidFill>
                <a:sysClr val="windowText" lastClr="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4A1AF05-589B-D445-8E47-D72E8545C8EF}"/>
              </a:ext>
            </a:extLst>
          </p:cNvPr>
          <p:cNvSpPr txBox="1"/>
          <p:nvPr/>
        </p:nvSpPr>
        <p:spPr>
          <a:xfrm>
            <a:off x="2019300" y="4825094"/>
            <a:ext cx="5562600" cy="369332"/>
          </a:xfrm>
          <a:prstGeom prst="rect">
            <a:avLst/>
          </a:prstGeom>
          <a:noFill/>
        </p:spPr>
        <p:txBody>
          <a:bodyPr wrap="square" rtlCol="0">
            <a:spAutoFit/>
          </a:bodyPr>
          <a:lstStyle/>
          <a:p>
            <a:pPr defTabSz="457223">
              <a:defRPr/>
            </a:pPr>
            <a:r>
              <a:rPr lang="en-US" sz="900" i="1" dirty="0">
                <a:solidFill>
                  <a:prstClr val="black"/>
                </a:solidFill>
                <a:latin typeface="Calibri"/>
              </a:rPr>
              <a:t>PLEASE NOTE: Project ECHO case consultations do not create or otherwise establish a provider-patient relationship between any clinician and any patient whose case is being presented in a project ECHO setting</a:t>
            </a:r>
          </a:p>
        </p:txBody>
      </p:sp>
      <p:sp>
        <p:nvSpPr>
          <p:cNvPr id="8" name="TextBox 7">
            <a:extLst>
              <a:ext uri="{FF2B5EF4-FFF2-40B4-BE49-F238E27FC236}">
                <a16:creationId xmlns:a16="http://schemas.microsoft.com/office/drawing/2014/main" id="{1AAD894F-4DC9-1247-841F-D3AD732BA3E0}"/>
              </a:ext>
            </a:extLst>
          </p:cNvPr>
          <p:cNvSpPr txBox="1"/>
          <p:nvPr/>
        </p:nvSpPr>
        <p:spPr>
          <a:xfrm>
            <a:off x="2511685" y="3545048"/>
            <a:ext cx="4751264" cy="1072217"/>
          </a:xfrm>
          <a:prstGeom prst="rect">
            <a:avLst/>
          </a:prstGeom>
          <a:noFill/>
        </p:spPr>
        <p:txBody>
          <a:bodyPr wrap="square" lIns="68580" tIns="34290" rIns="68580" bIns="34290" rtlCol="0" anchor="t">
            <a:spAutoFit/>
          </a:bodyPr>
          <a:lstStyle/>
          <a:p>
            <a:pPr defTabSz="457223">
              <a:lnSpc>
                <a:spcPct val="150000"/>
              </a:lnSpc>
              <a:defRPr/>
            </a:pPr>
            <a:r>
              <a:rPr lang="en-US" sz="1500" kern="0" dirty="0">
                <a:solidFill>
                  <a:schemeClr val="accent6"/>
                </a:solidFill>
                <a:latin typeface="Calibri"/>
              </a:rPr>
              <a:t>Presenter(s): John Finigan, MD, Vanessa Cubellis, LMHC</a:t>
            </a:r>
            <a:endParaRPr lang="en-US" sz="1350" dirty="0">
              <a:solidFill>
                <a:schemeClr val="accent6"/>
              </a:solidFill>
              <a:latin typeface="Calibri"/>
            </a:endParaRPr>
          </a:p>
          <a:p>
            <a:pPr defTabSz="457223">
              <a:lnSpc>
                <a:spcPct val="150000"/>
              </a:lnSpc>
              <a:defRPr/>
            </a:pPr>
            <a:r>
              <a:rPr lang="en-US" sz="1500" kern="0" dirty="0">
                <a:solidFill>
                  <a:schemeClr val="accent6"/>
                </a:solidFill>
                <a:latin typeface="Calibri"/>
              </a:rPr>
              <a:t>Date: 12/19/2024</a:t>
            </a:r>
            <a:endParaRPr lang="en-US" sz="1500" kern="0" dirty="0">
              <a:solidFill>
                <a:schemeClr val="accent6"/>
              </a:solidFill>
              <a:latin typeface="Calibri"/>
              <a:ea typeface="Calibri"/>
              <a:cs typeface="Calibri"/>
            </a:endParaRPr>
          </a:p>
          <a:p>
            <a:pPr defTabSz="457223">
              <a:lnSpc>
                <a:spcPct val="150000"/>
              </a:lnSpc>
              <a:defRPr/>
            </a:pPr>
            <a:r>
              <a:rPr lang="en-US" sz="1500" kern="0" dirty="0">
                <a:solidFill>
                  <a:schemeClr val="accent6"/>
                </a:solidFill>
                <a:latin typeface="Calibri"/>
              </a:rPr>
              <a:t>Contact Info: Waterman Pediatrics</a:t>
            </a:r>
            <a:endParaRPr lang="en-US" sz="1350" dirty="0">
              <a:solidFill>
                <a:schemeClr val="accent6"/>
              </a:solidFill>
              <a:latin typeface="Calibri" panose="020F0502020204030204"/>
            </a:endParaRPr>
          </a:p>
        </p:txBody>
      </p:sp>
      <p:sp>
        <p:nvSpPr>
          <p:cNvPr id="11" name="object 3">
            <a:extLst>
              <a:ext uri="{FF2B5EF4-FFF2-40B4-BE49-F238E27FC236}">
                <a16:creationId xmlns:a16="http://schemas.microsoft.com/office/drawing/2014/main" id="{17DB629D-B4D6-6F4D-8625-2ADB7CC6461B}"/>
              </a:ext>
            </a:extLst>
          </p:cNvPr>
          <p:cNvSpPr txBox="1">
            <a:spLocks noGrp="1"/>
          </p:cNvSpPr>
          <p:nvPr>
            <p:ph type="ctrTitle"/>
          </p:nvPr>
        </p:nvSpPr>
        <p:spPr>
          <a:xfrm>
            <a:off x="451183" y="2884855"/>
            <a:ext cx="8155124" cy="659205"/>
          </a:xfrm>
          <a:prstGeom prst="rect">
            <a:avLst/>
          </a:prstGeom>
        </p:spPr>
        <p:txBody>
          <a:bodyPr vert="horz" wrap="square" lIns="0" tIns="8178" rIns="0" bIns="0" rtlCol="0" anchor="b">
            <a:spAutoFit/>
          </a:bodyPr>
          <a:lstStyle/>
          <a:p>
            <a:pPr marL="6543" algn="ctr">
              <a:spcBef>
                <a:spcPts val="65"/>
              </a:spcBef>
            </a:pPr>
            <a:r>
              <a:rPr lang="en-US" sz="2700" dirty="0">
                <a:solidFill>
                  <a:srgbClr val="0070C0"/>
                </a:solidFill>
              </a:rPr>
              <a:t>PEDIATRIC SLEEP ECHO</a:t>
            </a:r>
            <a:r>
              <a:rPr lang="en-US" sz="2700" baseline="30000" dirty="0">
                <a:solidFill>
                  <a:srgbClr val="0070C0"/>
                </a:solidFill>
              </a:rPr>
              <a:t>®</a:t>
            </a:r>
            <a:r>
              <a:rPr lang="en-US" sz="2700" dirty="0">
                <a:solidFill>
                  <a:srgbClr val="0070C0"/>
                </a:solidFill>
              </a:rPr>
              <a:t> </a:t>
            </a:r>
            <a:br>
              <a:rPr lang="en-US" sz="2000" dirty="0">
                <a:solidFill>
                  <a:srgbClr val="0070C0"/>
                </a:solidFill>
              </a:rPr>
            </a:br>
            <a:r>
              <a:rPr lang="en-US" sz="2000" dirty="0">
                <a:solidFill>
                  <a:schemeClr val="accent6"/>
                </a:solidFill>
              </a:rPr>
              <a:t>CASE PRESENTATION</a:t>
            </a:r>
            <a:endParaRPr sz="1803" dirty="0">
              <a:solidFill>
                <a:schemeClr val="accent6"/>
              </a:solidFill>
            </a:endParaRPr>
          </a:p>
        </p:txBody>
      </p:sp>
      <p:pic>
        <p:nvPicPr>
          <p:cNvPr id="12" name="Picture 1" descr="page2image1772256">
            <a:extLst>
              <a:ext uri="{FF2B5EF4-FFF2-40B4-BE49-F238E27FC236}">
                <a16:creationId xmlns:a16="http://schemas.microsoft.com/office/drawing/2014/main" id="{9319A954-B138-7A48-9330-66DEBDF025B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1733259"/>
            <a:ext cx="929026" cy="48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8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3874" y="682535"/>
            <a:ext cx="5915026" cy="744755"/>
          </a:xfrm>
          <a:prstGeom prst="rect">
            <a:avLst/>
          </a:prstGeom>
        </p:spPr>
        <p:txBody>
          <a:bodyPr vert="horz" wrap="square" lIns="0" tIns="6032" rIns="0" bIns="0" rtlCol="0" anchor="ctr">
            <a:spAutoFit/>
          </a:bodyPr>
          <a:lstStyle/>
          <a:p>
            <a:pPr marL="6350">
              <a:lnSpc>
                <a:spcPct val="100000"/>
              </a:lnSpc>
              <a:spcBef>
                <a:spcPts val="47"/>
              </a:spcBef>
            </a:pPr>
            <a:r>
              <a:rPr lang="en-US" sz="4800" spc="-115" dirty="0"/>
              <a:t>Welcome</a:t>
            </a:r>
            <a:endParaRPr sz="4800" spc="-145" dirty="0"/>
          </a:p>
        </p:txBody>
      </p:sp>
      <p:sp>
        <p:nvSpPr>
          <p:cNvPr id="3" name="Text Placeholder 2"/>
          <p:cNvSpPr>
            <a:spLocks noGrp="1"/>
          </p:cNvSpPr>
          <p:nvPr>
            <p:ph sz="half" idx="1"/>
          </p:nvPr>
        </p:nvSpPr>
        <p:spPr>
          <a:xfrm>
            <a:off x="595267" y="1588117"/>
            <a:ext cx="8180371" cy="4188046"/>
          </a:xfrm>
        </p:spPr>
        <p:txBody>
          <a:bodyPr>
            <a:normAutofit/>
          </a:bodyPr>
          <a:lstStyle/>
          <a:p>
            <a:pPr marL="371494" indent="-371494"/>
            <a:r>
              <a:rPr lang="en-US" sz="2400" dirty="0">
                <a:solidFill>
                  <a:schemeClr val="accent6">
                    <a:lumMod val="50000"/>
                  </a:schemeClr>
                </a:solidFill>
              </a:rPr>
              <a:t>This session will be recorded for educational and quality improvement purposes </a:t>
            </a:r>
          </a:p>
          <a:p>
            <a:pPr marL="371494" indent="-371494"/>
            <a:r>
              <a:rPr lang="en-US" sz="2400" dirty="0">
                <a:solidFill>
                  <a:schemeClr val="accent6">
                    <a:lumMod val="50000"/>
                  </a:schemeClr>
                </a:solidFill>
              </a:rPr>
              <a:t>Please do not provide any protected health information (PHI) during any ECHO session</a:t>
            </a:r>
          </a:p>
          <a:p>
            <a:pPr marL="371494" indent="-371494"/>
            <a:endParaRPr lang="en-US" sz="2400" dirty="0">
              <a:solidFill>
                <a:schemeClr val="accent6">
                  <a:lumMod val="50000"/>
                </a:schemeClr>
              </a:solidFill>
            </a:endParaRPr>
          </a:p>
        </p:txBody>
      </p:sp>
      <p:pic>
        <p:nvPicPr>
          <p:cNvPr id="9" name="Picture 1" descr="page2image1772256">
            <a:extLst>
              <a:ext uri="{FF2B5EF4-FFF2-40B4-BE49-F238E27FC236}">
                <a16:creationId xmlns:a16="http://schemas.microsoft.com/office/drawing/2014/main" id="{2112E677-3ED6-D34A-9ABF-C1F2EFD36D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876" y="162954"/>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5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71488" y="1500257"/>
            <a:ext cx="5915026" cy="463267"/>
          </a:xfrm>
          <a:prstGeom prst="rect">
            <a:avLst/>
          </a:prstGeom>
        </p:spPr>
        <p:txBody>
          <a:bodyPr vert="horz" wrap="square" lIns="0" tIns="6032" rIns="0" bIns="0" rtlCol="0" anchor="ctr">
            <a:spAutoFit/>
          </a:bodyPr>
          <a:lstStyle/>
          <a:p>
            <a:pPr marL="6350">
              <a:spcBef>
                <a:spcPts val="47"/>
              </a:spcBef>
            </a:pPr>
            <a:r>
              <a:rPr lang="en-US" spc="-115" dirty="0"/>
              <a:t>Basic Patient Information</a:t>
            </a:r>
            <a:endParaRPr spc="-145" dirty="0"/>
          </a:p>
        </p:txBody>
      </p:sp>
      <p:graphicFrame>
        <p:nvGraphicFramePr>
          <p:cNvPr id="12" name="object 7">
            <a:extLst>
              <a:ext uri="{FF2B5EF4-FFF2-40B4-BE49-F238E27FC236}">
                <a16:creationId xmlns:a16="http://schemas.microsoft.com/office/drawing/2014/main" id="{4D2027B8-EBAB-F741-BA85-53431DB413DE}"/>
              </a:ext>
            </a:extLst>
          </p:cNvPr>
          <p:cNvGraphicFramePr>
            <a:graphicFrameLocks noGrp="1"/>
          </p:cNvGraphicFramePr>
          <p:nvPr/>
        </p:nvGraphicFramePr>
        <p:xfrm>
          <a:off x="285728" y="2125267"/>
          <a:ext cx="8572545" cy="3232055"/>
        </p:xfrm>
        <a:graphic>
          <a:graphicData uri="http://schemas.openxmlformats.org/drawingml/2006/table">
            <a:tbl>
              <a:tblPr firstRow="1" bandRow="1">
                <a:tableStyleId>{073A0DAA-6AF3-43AB-8588-CEC1D06C72B9}</a:tableStyleId>
              </a:tblPr>
              <a:tblGrid>
                <a:gridCol w="4101634">
                  <a:extLst>
                    <a:ext uri="{9D8B030D-6E8A-4147-A177-3AD203B41FA5}">
                      <a16:colId xmlns:a16="http://schemas.microsoft.com/office/drawing/2014/main" val="20000"/>
                    </a:ext>
                  </a:extLst>
                </a:gridCol>
                <a:gridCol w="4470911">
                  <a:extLst>
                    <a:ext uri="{9D8B030D-6E8A-4147-A177-3AD203B41FA5}">
                      <a16:colId xmlns:a16="http://schemas.microsoft.com/office/drawing/2014/main" val="20001"/>
                    </a:ext>
                  </a:extLst>
                </a:gridCol>
              </a:tblGrid>
              <a:tr h="391235">
                <a:tc gridSpan="2">
                  <a:txBody>
                    <a:bodyPr/>
                    <a:lstStyle/>
                    <a:p>
                      <a:pPr marL="3816350" algn="ctr">
                        <a:lnSpc>
                          <a:spcPct val="100000"/>
                        </a:lnSpc>
                        <a:spcBef>
                          <a:spcPts val="550"/>
                        </a:spcBef>
                      </a:pPr>
                      <a:r>
                        <a:rPr lang="en-US" sz="1000" dirty="0">
                          <a:solidFill>
                            <a:schemeClr val="accent6">
                              <a:lumMod val="50000"/>
                            </a:schemeClr>
                          </a:solidFill>
                        </a:rPr>
                        <a:t>                           </a:t>
                      </a:r>
                      <a:endParaRPr sz="1000" dirty="0">
                        <a:solidFill>
                          <a:schemeClr val="accent6">
                            <a:lumMod val="50000"/>
                          </a:schemeClr>
                        </a:solidFill>
                        <a:latin typeface="Calibri" panose="020F0502020204030204" pitchFamily="34" charset="0"/>
                        <a:cs typeface="Calibri" panose="020F0502020204030204" pitchFamily="34" charset="0"/>
                      </a:endParaRPr>
                    </a:p>
                  </a:txBody>
                  <a:tcPr marL="0" marR="0" marT="35984" marB="0"/>
                </a:tc>
                <a:tc hMerge="1">
                  <a:txBody>
                    <a:bodyPr/>
                    <a:lstStyle/>
                    <a:p>
                      <a:endParaRPr/>
                    </a:p>
                  </a:txBody>
                  <a:tcPr marL="0" marR="0" marT="0" marB="0"/>
                </a:tc>
                <a:extLst>
                  <a:ext uri="{0D108BD9-81ED-4DB2-BD59-A6C34878D82A}">
                    <a16:rowId xmlns:a16="http://schemas.microsoft.com/office/drawing/2014/main" val="10000"/>
                  </a:ext>
                </a:extLst>
              </a:tr>
              <a:tr h="391235">
                <a:tc>
                  <a:txBody>
                    <a:bodyPr/>
                    <a:lstStyle/>
                    <a:p>
                      <a:pPr marL="100330">
                        <a:lnSpc>
                          <a:spcPct val="100000"/>
                        </a:lnSpc>
                        <a:spcBef>
                          <a:spcPts val="370"/>
                        </a:spcBef>
                      </a:pPr>
                      <a:r>
                        <a:rPr lang="en-US" sz="1200" b="1" spc="-25" dirty="0">
                          <a:solidFill>
                            <a:schemeClr val="accent6">
                              <a:lumMod val="50000"/>
                            </a:schemeClr>
                          </a:solidFill>
                          <a:latin typeface="+mn-lt"/>
                        </a:rPr>
                        <a:t>Age/Grade in school (if relevant)</a:t>
                      </a:r>
                      <a:endParaRPr lang="en-US"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395"/>
                        </a:spcBef>
                      </a:pPr>
                      <a:r>
                        <a:rPr lang="en-US" sz="1100" dirty="0">
                          <a:solidFill>
                            <a:schemeClr val="accent6">
                              <a:lumMod val="50000"/>
                            </a:schemeClr>
                          </a:solidFill>
                          <a:latin typeface="Calibri"/>
                          <a:cs typeface="Calibri"/>
                        </a:rPr>
                        <a:t>13 y/o</a:t>
                      </a:r>
                      <a:endParaRPr sz="1100" dirty="0">
                        <a:solidFill>
                          <a:schemeClr val="accent6">
                            <a:lumMod val="50000"/>
                          </a:schemeClr>
                        </a:solidFill>
                        <a:latin typeface="Calibri" panose="020F0502020204030204" pitchFamily="34" charset="0"/>
                        <a:cs typeface="Calibri" panose="020F0502020204030204" pitchFamily="34" charset="0"/>
                      </a:endParaRPr>
                    </a:p>
                  </a:txBody>
                  <a:tcPr marL="0" marR="0" marT="25843" marB="0"/>
                </a:tc>
                <a:extLst>
                  <a:ext uri="{0D108BD9-81ED-4DB2-BD59-A6C34878D82A}">
                    <a16:rowId xmlns:a16="http://schemas.microsoft.com/office/drawing/2014/main" val="10001"/>
                  </a:ext>
                </a:extLst>
              </a:tr>
              <a:tr h="391235">
                <a:tc>
                  <a:txBody>
                    <a:bodyPr/>
                    <a:lstStyle/>
                    <a:p>
                      <a:pPr marL="100330">
                        <a:lnSpc>
                          <a:spcPct val="100000"/>
                        </a:lnSpc>
                        <a:spcBef>
                          <a:spcPts val="370"/>
                        </a:spcBef>
                      </a:pPr>
                      <a:r>
                        <a:rPr sz="1200" b="1" dirty="0">
                          <a:solidFill>
                            <a:schemeClr val="accent6">
                              <a:lumMod val="50000"/>
                            </a:schemeClr>
                          </a:solidFill>
                          <a:latin typeface="+mn-lt"/>
                        </a:rPr>
                        <a:t>Gender</a:t>
                      </a:r>
                      <a:r>
                        <a:rPr sz="1200" b="1" spc="55" dirty="0">
                          <a:solidFill>
                            <a:schemeClr val="accent6">
                              <a:lumMod val="50000"/>
                            </a:schemeClr>
                          </a:solidFill>
                          <a:latin typeface="+mn-lt"/>
                        </a:rPr>
                        <a:t> </a:t>
                      </a:r>
                      <a:r>
                        <a:rPr sz="1200" b="1" spc="-10" dirty="0">
                          <a:solidFill>
                            <a:schemeClr val="accent6">
                              <a:lumMod val="50000"/>
                            </a:schemeClr>
                          </a:solidFill>
                          <a:latin typeface="+mn-lt"/>
                        </a:rPr>
                        <a:t>Identity</a:t>
                      </a:r>
                      <a:endParaRPr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490"/>
                        </a:spcBef>
                      </a:pPr>
                      <a:r>
                        <a:rPr lang="en-US" sz="1100" dirty="0">
                          <a:solidFill>
                            <a:schemeClr val="accent6">
                              <a:lumMod val="50000"/>
                            </a:schemeClr>
                          </a:solidFill>
                          <a:latin typeface="Calibri"/>
                          <a:cs typeface="Calibri"/>
                        </a:rPr>
                        <a:t>Female</a:t>
                      </a:r>
                      <a:endParaRPr sz="1100" dirty="0">
                        <a:solidFill>
                          <a:schemeClr val="accent6">
                            <a:lumMod val="50000"/>
                          </a:schemeClr>
                        </a:solidFill>
                        <a:latin typeface="Calibri"/>
                        <a:cs typeface="Calibri"/>
                      </a:endParaRPr>
                    </a:p>
                  </a:txBody>
                  <a:tcPr marL="0" marR="0" marT="32058" marB="0"/>
                </a:tc>
                <a:extLst>
                  <a:ext uri="{0D108BD9-81ED-4DB2-BD59-A6C34878D82A}">
                    <a16:rowId xmlns:a16="http://schemas.microsoft.com/office/drawing/2014/main" val="10002"/>
                  </a:ext>
                </a:extLst>
              </a:tr>
              <a:tr h="511894">
                <a:tc>
                  <a:txBody>
                    <a:bodyPr/>
                    <a:lstStyle/>
                    <a:p>
                      <a:pPr marL="100330">
                        <a:lnSpc>
                          <a:spcPct val="100000"/>
                        </a:lnSpc>
                        <a:spcBef>
                          <a:spcPts val="370"/>
                        </a:spcBef>
                      </a:pPr>
                      <a:r>
                        <a:rPr sz="1200" b="1" spc="-10" dirty="0">
                          <a:solidFill>
                            <a:schemeClr val="accent6">
                              <a:lumMod val="50000"/>
                            </a:schemeClr>
                          </a:solidFill>
                          <a:latin typeface="+mn-lt"/>
                        </a:rPr>
                        <a:t>Race/Ethnicity</a:t>
                      </a:r>
                      <a:endParaRPr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535"/>
                        </a:spcBef>
                      </a:pPr>
                      <a:r>
                        <a:rPr lang="en-US" sz="1100" dirty="0">
                          <a:solidFill>
                            <a:schemeClr val="accent6">
                              <a:lumMod val="50000"/>
                            </a:schemeClr>
                          </a:solidFill>
                          <a:latin typeface="Calibri"/>
                          <a:cs typeface="Calibri"/>
                        </a:rPr>
                        <a:t>White</a:t>
                      </a:r>
                      <a:endParaRPr sz="1100" dirty="0">
                        <a:solidFill>
                          <a:schemeClr val="accent6">
                            <a:lumMod val="50000"/>
                          </a:schemeClr>
                        </a:solidFill>
                        <a:latin typeface="Calibri" panose="020F0502020204030204" pitchFamily="34" charset="0"/>
                        <a:cs typeface="Calibri" panose="020F0502020204030204" pitchFamily="34" charset="0"/>
                      </a:endParaRPr>
                    </a:p>
                  </a:txBody>
                  <a:tcPr marL="0" marR="0" marT="35002" marB="0"/>
                </a:tc>
                <a:extLst>
                  <a:ext uri="{0D108BD9-81ED-4DB2-BD59-A6C34878D82A}">
                    <a16:rowId xmlns:a16="http://schemas.microsoft.com/office/drawing/2014/main" val="10003"/>
                  </a:ext>
                </a:extLst>
              </a:tr>
              <a:tr h="644602">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lang="en-US" sz="1200" b="1" dirty="0">
                          <a:solidFill>
                            <a:schemeClr val="accent6">
                              <a:lumMod val="50000"/>
                            </a:schemeClr>
                          </a:solidFill>
                          <a:latin typeface="+mn-lt"/>
                        </a:rPr>
                        <a:t>How long has this individual been in</a:t>
                      </a:r>
                      <a:r>
                        <a:rPr lang="en-US" sz="1200" b="1" baseline="0" dirty="0">
                          <a:solidFill>
                            <a:schemeClr val="accent6">
                              <a:lumMod val="50000"/>
                            </a:schemeClr>
                          </a:solidFill>
                          <a:latin typeface="+mn-lt"/>
                        </a:rPr>
                        <a:t> your care</a:t>
                      </a:r>
                      <a:r>
                        <a:rPr lang="en-US" sz="1200" b="1" dirty="0">
                          <a:solidFill>
                            <a:schemeClr val="accent6">
                              <a:lumMod val="50000"/>
                            </a:schemeClr>
                          </a:solidFill>
                          <a:latin typeface="+mn-lt"/>
                        </a:rPr>
                        <a:t>?</a:t>
                      </a:r>
                      <a:endParaRPr lang="en-US" sz="1200" b="1" dirty="0">
                        <a:solidFill>
                          <a:schemeClr val="accent6">
                            <a:lumMod val="50000"/>
                          </a:schemeClr>
                        </a:solidFill>
                        <a:latin typeface="+mn-lt"/>
                        <a:cs typeface="Calibri" panose="020F0502020204030204" pitchFamily="34" charset="0"/>
                      </a:endParaRPr>
                    </a:p>
                    <a:p>
                      <a:pPr marL="100330">
                        <a:lnSpc>
                          <a:spcPct val="100000"/>
                        </a:lnSpc>
                        <a:spcBef>
                          <a:spcPts val="370"/>
                        </a:spcBef>
                      </a:pPr>
                      <a:endParaRPr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535"/>
                        </a:spcBef>
                      </a:pPr>
                      <a:r>
                        <a:rPr lang="en-US" sz="1100" b="1" dirty="0">
                          <a:solidFill>
                            <a:schemeClr val="accent6">
                              <a:lumMod val="50000"/>
                            </a:schemeClr>
                          </a:solidFill>
                          <a:latin typeface="Calibri"/>
                          <a:cs typeface="Calibri"/>
                        </a:rPr>
                        <a:t>IBH</a:t>
                      </a:r>
                      <a:r>
                        <a:rPr lang="en-US" sz="1100" dirty="0">
                          <a:solidFill>
                            <a:schemeClr val="accent6">
                              <a:lumMod val="50000"/>
                            </a:schemeClr>
                          </a:solidFill>
                          <a:latin typeface="Calibri"/>
                          <a:cs typeface="Calibri"/>
                        </a:rPr>
                        <a:t>- </a:t>
                      </a:r>
                      <a:r>
                        <a:rPr lang="en-US" sz="1100" b="1" dirty="0">
                          <a:solidFill>
                            <a:schemeClr val="accent6">
                              <a:lumMod val="50000"/>
                            </a:schemeClr>
                          </a:solidFill>
                          <a:latin typeface="Calibri"/>
                          <a:cs typeface="Calibri"/>
                        </a:rPr>
                        <a:t>02/2024</a:t>
                      </a:r>
                      <a:endParaRPr lang="en-US" sz="1000" b="1" dirty="0"/>
                    </a:p>
                    <a:p>
                      <a:pPr marL="51435" lvl="0" algn="l">
                        <a:lnSpc>
                          <a:spcPct val="100000"/>
                        </a:lnSpc>
                        <a:spcBef>
                          <a:spcPts val="535"/>
                        </a:spcBef>
                        <a:buNone/>
                      </a:pPr>
                      <a:r>
                        <a:rPr lang="en-US" sz="1100" dirty="0">
                          <a:solidFill>
                            <a:schemeClr val="accent6">
                              <a:lumMod val="50000"/>
                            </a:schemeClr>
                          </a:solidFill>
                          <a:latin typeface="Calibri"/>
                          <a:cs typeface="Calibri"/>
                        </a:rPr>
                        <a:t>Kelly Cohen, MD- February 2023- Transferred from Dr. Bliss,  </a:t>
                      </a:r>
                    </a:p>
                    <a:p>
                      <a:pPr marL="51435" lvl="0" algn="l">
                        <a:lnSpc>
                          <a:spcPct val="100000"/>
                        </a:lnSpc>
                        <a:spcBef>
                          <a:spcPts val="535"/>
                        </a:spcBef>
                        <a:buNone/>
                      </a:pPr>
                      <a:r>
                        <a:rPr lang="en-US" sz="1100" b="1" dirty="0">
                          <a:solidFill>
                            <a:schemeClr val="accent6">
                              <a:lumMod val="50000"/>
                            </a:schemeClr>
                          </a:solidFill>
                          <a:latin typeface="Calibri"/>
                          <a:cs typeface="Calibri"/>
                        </a:rPr>
                        <a:t>Patient at Waterman since birth</a:t>
                      </a:r>
                      <a:endParaRPr lang="en-US" sz="1000" b="1" dirty="0"/>
                    </a:p>
                  </a:txBody>
                  <a:tcPr marL="0" marR="0" marT="35002" marB="0"/>
                </a:tc>
                <a:extLst>
                  <a:ext uri="{0D108BD9-81ED-4DB2-BD59-A6C34878D82A}">
                    <a16:rowId xmlns:a16="http://schemas.microsoft.com/office/drawing/2014/main" val="2790960302"/>
                  </a:ext>
                </a:extLst>
              </a:tr>
              <a:tr h="428067">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lang="en-US" sz="1200" b="1" dirty="0">
                          <a:solidFill>
                            <a:schemeClr val="accent6">
                              <a:lumMod val="50000"/>
                            </a:schemeClr>
                          </a:solidFill>
                          <a:latin typeface="+mn-lt"/>
                          <a:cs typeface="Calibri" panose="020F0502020204030204" pitchFamily="34" charset="0"/>
                        </a:rPr>
                        <a:t>Who does the patient live with/family constellation?</a:t>
                      </a:r>
                    </a:p>
                    <a:p>
                      <a:pPr marL="100330">
                        <a:lnSpc>
                          <a:spcPct val="100000"/>
                        </a:lnSpc>
                        <a:spcBef>
                          <a:spcPts val="370"/>
                        </a:spcBef>
                      </a:pPr>
                      <a:endParaRPr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535"/>
                        </a:spcBef>
                      </a:pPr>
                      <a:r>
                        <a:rPr lang="en-US" sz="1100" dirty="0">
                          <a:solidFill>
                            <a:schemeClr val="accent6">
                              <a:lumMod val="50000"/>
                            </a:schemeClr>
                          </a:solidFill>
                          <a:latin typeface="Calibri"/>
                          <a:cs typeface="Calibri"/>
                        </a:rPr>
                        <a:t>Mother and older brother (18 y/o)</a:t>
                      </a:r>
                      <a:endParaRPr sz="1100" dirty="0">
                        <a:solidFill>
                          <a:schemeClr val="accent6">
                            <a:lumMod val="50000"/>
                          </a:schemeClr>
                        </a:solidFill>
                        <a:latin typeface="Calibri"/>
                        <a:cs typeface="Calibri"/>
                      </a:endParaRPr>
                    </a:p>
                  </a:txBody>
                  <a:tcPr marL="0" marR="0" marT="35002" marB="0"/>
                </a:tc>
                <a:extLst>
                  <a:ext uri="{0D108BD9-81ED-4DB2-BD59-A6C34878D82A}">
                    <a16:rowId xmlns:a16="http://schemas.microsoft.com/office/drawing/2014/main" val="3872180997"/>
                  </a:ext>
                </a:extLst>
              </a:tr>
              <a:tr h="428067">
                <a:tc>
                  <a:txBody>
                    <a:bodyPr/>
                    <a:lstStyle/>
                    <a:p>
                      <a:pPr marL="100330" marR="0" lvl="0" indent="0" algn="l" defTabSz="914484" rtl="0" eaLnBrk="1" fontAlgn="auto" latinLnBrk="0" hangingPunct="1">
                        <a:lnSpc>
                          <a:spcPct val="100000"/>
                        </a:lnSpc>
                        <a:spcBef>
                          <a:spcPts val="370"/>
                        </a:spcBef>
                        <a:spcAft>
                          <a:spcPts val="0"/>
                        </a:spcAft>
                        <a:buClrTx/>
                        <a:buSzTx/>
                        <a:buFontTx/>
                        <a:buNone/>
                        <a:tabLst/>
                        <a:defRPr/>
                      </a:pPr>
                      <a:r>
                        <a:rPr lang="en-US" sz="1200" b="1" dirty="0">
                          <a:solidFill>
                            <a:schemeClr val="accent6">
                              <a:lumMod val="50000"/>
                            </a:schemeClr>
                          </a:solidFill>
                          <a:latin typeface="+mn-lt"/>
                        </a:rPr>
                        <a:t>Insurance type (Commercial,</a:t>
                      </a:r>
                      <a:r>
                        <a:rPr lang="en-US" sz="1200" b="1" baseline="0" dirty="0">
                          <a:solidFill>
                            <a:schemeClr val="accent6">
                              <a:lumMod val="50000"/>
                            </a:schemeClr>
                          </a:solidFill>
                          <a:latin typeface="+mn-lt"/>
                        </a:rPr>
                        <a:t> </a:t>
                      </a:r>
                      <a:r>
                        <a:rPr lang="en-US" sz="1200" b="1" dirty="0">
                          <a:solidFill>
                            <a:schemeClr val="accent6">
                              <a:lumMod val="50000"/>
                            </a:schemeClr>
                          </a:solidFill>
                          <a:latin typeface="+mn-lt"/>
                        </a:rPr>
                        <a:t>Medicaid, Uninsured, Other)</a:t>
                      </a:r>
                      <a:endParaRPr lang="en-US" sz="1200" b="1" dirty="0">
                        <a:solidFill>
                          <a:schemeClr val="accent6">
                            <a:lumMod val="50000"/>
                          </a:schemeClr>
                        </a:solidFill>
                        <a:latin typeface="+mn-lt"/>
                        <a:cs typeface="Calibri" panose="020F0502020204030204" pitchFamily="34" charset="0"/>
                      </a:endParaRPr>
                    </a:p>
                    <a:p>
                      <a:pPr marL="100330">
                        <a:lnSpc>
                          <a:spcPct val="100000"/>
                        </a:lnSpc>
                        <a:spcBef>
                          <a:spcPts val="370"/>
                        </a:spcBef>
                      </a:pPr>
                      <a:endParaRPr sz="1200" b="1" dirty="0">
                        <a:solidFill>
                          <a:schemeClr val="accent6">
                            <a:lumMod val="50000"/>
                          </a:schemeClr>
                        </a:solidFill>
                        <a:latin typeface="+mn-lt"/>
                        <a:cs typeface="Calibri" panose="020F0502020204030204" pitchFamily="34" charset="0"/>
                      </a:endParaRPr>
                    </a:p>
                  </a:txBody>
                  <a:tcPr marL="0" marR="0" marT="24207" marB="0"/>
                </a:tc>
                <a:tc>
                  <a:txBody>
                    <a:bodyPr/>
                    <a:lstStyle/>
                    <a:p>
                      <a:pPr marL="51435" algn="l" rtl="0">
                        <a:lnSpc>
                          <a:spcPct val="100000"/>
                        </a:lnSpc>
                        <a:spcBef>
                          <a:spcPts val="535"/>
                        </a:spcBef>
                      </a:pPr>
                      <a:r>
                        <a:rPr lang="en-US" sz="1100" dirty="0">
                          <a:solidFill>
                            <a:schemeClr val="accent6">
                              <a:lumMod val="50000"/>
                            </a:schemeClr>
                          </a:solidFill>
                          <a:latin typeface="Calibri"/>
                          <a:cs typeface="Calibri"/>
                        </a:rPr>
                        <a:t>BCBS</a:t>
                      </a:r>
                      <a:endParaRPr sz="1100" dirty="0">
                        <a:solidFill>
                          <a:schemeClr val="accent6">
                            <a:lumMod val="50000"/>
                          </a:schemeClr>
                        </a:solidFill>
                        <a:latin typeface="Calibri" panose="020F0502020204030204" pitchFamily="34" charset="0"/>
                        <a:cs typeface="Calibri" panose="020F0502020204030204" pitchFamily="34" charset="0"/>
                      </a:endParaRPr>
                    </a:p>
                  </a:txBody>
                  <a:tcPr marL="0" marR="0" marT="35002" marB="0"/>
                </a:tc>
                <a:extLst>
                  <a:ext uri="{0D108BD9-81ED-4DB2-BD59-A6C34878D82A}">
                    <a16:rowId xmlns:a16="http://schemas.microsoft.com/office/drawing/2014/main" val="2493951847"/>
                  </a:ext>
                </a:extLst>
              </a:tr>
            </a:tbl>
          </a:graphicData>
        </a:graphic>
      </p:graphicFrame>
      <p:sp>
        <p:nvSpPr>
          <p:cNvPr id="14" name="TextBox 13">
            <a:extLst>
              <a:ext uri="{FF2B5EF4-FFF2-40B4-BE49-F238E27FC236}">
                <a16:creationId xmlns:a16="http://schemas.microsoft.com/office/drawing/2014/main" id="{9749749A-4CD4-7544-8EDF-DC96C4324BA3}"/>
              </a:ext>
            </a:extLst>
          </p:cNvPr>
          <p:cNvSpPr txBox="1"/>
          <p:nvPr/>
        </p:nvSpPr>
        <p:spPr>
          <a:xfrm>
            <a:off x="7505701" y="1588577"/>
            <a:ext cx="1372712"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pic>
        <p:nvPicPr>
          <p:cNvPr id="3" name="Picture 1" descr="page2image1772256">
            <a:extLst>
              <a:ext uri="{FF2B5EF4-FFF2-40B4-BE49-F238E27FC236}">
                <a16:creationId xmlns:a16="http://schemas.microsoft.com/office/drawing/2014/main" id="{D566A543-1264-A546-8604-8553C1E127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1505770"/>
            <a:ext cx="7886701" cy="452240"/>
          </a:xfrm>
          <a:prstGeom prst="rect">
            <a:avLst/>
          </a:prstGeom>
        </p:spPr>
        <p:txBody>
          <a:bodyPr vert="horz" wrap="square" lIns="0" tIns="13335" rIns="0" bIns="0" rtlCol="0" anchor="ctr">
            <a:spAutoFit/>
          </a:bodyPr>
          <a:lstStyle/>
          <a:p>
            <a:pPr marL="6350" marR="2540">
              <a:lnSpc>
                <a:spcPts val="3350"/>
              </a:lnSpc>
              <a:spcBef>
                <a:spcPts val="105"/>
              </a:spcBef>
            </a:pPr>
            <a:r>
              <a:rPr lang="en-US" spc="-100" dirty="0"/>
              <a:t>Social/Family History</a:t>
            </a:r>
            <a:endParaRPr spc="-65" dirty="0"/>
          </a:p>
        </p:txBody>
      </p:sp>
      <p:sp>
        <p:nvSpPr>
          <p:cNvPr id="6" name="object 6"/>
          <p:cNvSpPr txBox="1">
            <a:spLocks noGrp="1"/>
          </p:cNvSpPr>
          <p:nvPr>
            <p:ph type="ftr" sz="quarter" idx="4294967295"/>
          </p:nvPr>
        </p:nvSpPr>
        <p:spPr>
          <a:xfrm>
            <a:off x="1" y="4085929"/>
            <a:ext cx="1716881" cy="291105"/>
          </a:xfrm>
          <a:prstGeom prst="rect">
            <a:avLst/>
          </a:prstGeom>
        </p:spPr>
        <p:txBody>
          <a:bodyPr vert="horz" wrap="square" lIns="0" tIns="13970" rIns="0" bIns="0" rtlCol="0" anchor="ctr">
            <a:spAutoFit/>
          </a:bodyPr>
          <a:lstStyle/>
          <a:p>
            <a:pPr marL="6350" algn="l" defTabSz="457223">
              <a:spcBef>
                <a:spcPts val="110"/>
              </a:spcBef>
              <a:defRPr/>
            </a:pPr>
            <a:r>
              <a:rPr sz="900" kern="0" dirty="0">
                <a:solidFill>
                  <a:prstClr val="white"/>
                </a:solidFill>
                <a:latin typeface="Calibri" panose="020F0502020204030204" pitchFamily="34" charset="0"/>
                <a:cs typeface="Calibri" panose="020F0502020204030204" pitchFamily="34" charset="0"/>
              </a:rPr>
              <a:t>Prepared</a:t>
            </a:r>
            <a:r>
              <a:rPr sz="900" kern="0" spc="-77"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by</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Care</a:t>
            </a:r>
            <a:r>
              <a:rPr sz="900" kern="0" spc="-83" dirty="0">
                <a:solidFill>
                  <a:prstClr val="white"/>
                </a:solidFill>
                <a:latin typeface="Calibri" panose="020F0502020204030204" pitchFamily="34" charset="0"/>
                <a:cs typeface="Calibri" panose="020F0502020204030204" pitchFamily="34" charset="0"/>
              </a:rPr>
              <a:t> </a:t>
            </a:r>
            <a:r>
              <a:rPr sz="900" kern="0" spc="-5" dirty="0">
                <a:solidFill>
                  <a:prstClr val="white"/>
                </a:solidFill>
                <a:latin typeface="Calibri" panose="020F0502020204030204" pitchFamily="34" charset="0"/>
                <a:cs typeface="Calibri" panose="020F0502020204030204" pitchFamily="34" charset="0"/>
              </a:rPr>
              <a:t>Transformation</a:t>
            </a:r>
            <a:r>
              <a:rPr sz="900" kern="0" spc="-77" dirty="0">
                <a:solidFill>
                  <a:prstClr val="white"/>
                </a:solidFill>
                <a:latin typeface="Calibri" panose="020F0502020204030204" pitchFamily="34" charset="0"/>
                <a:cs typeface="Calibri" panose="020F0502020204030204" pitchFamily="34" charset="0"/>
              </a:rPr>
              <a:t> </a:t>
            </a:r>
            <a:r>
              <a:rPr sz="900" kern="0" spc="-10" dirty="0">
                <a:solidFill>
                  <a:prstClr val="white"/>
                </a:solidFill>
                <a:latin typeface="Calibri" panose="020F0502020204030204" pitchFamily="34" charset="0"/>
                <a:cs typeface="Calibri" panose="020F0502020204030204" pitchFamily="34" charset="0"/>
              </a:rPr>
              <a:t>Collaborative</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of</a:t>
            </a:r>
            <a:r>
              <a:rPr sz="900" kern="0" spc="-88" dirty="0">
                <a:solidFill>
                  <a:prstClr val="white"/>
                </a:solidFill>
                <a:latin typeface="Calibri" panose="020F0502020204030204" pitchFamily="34" charset="0"/>
                <a:cs typeface="Calibri" panose="020F0502020204030204" pitchFamily="34" charset="0"/>
              </a:rPr>
              <a:t> </a:t>
            </a:r>
            <a:r>
              <a:rPr sz="900" kern="0" spc="-13" dirty="0">
                <a:solidFill>
                  <a:prstClr val="white"/>
                </a:solidFill>
                <a:latin typeface="Calibri" panose="020F0502020204030204" pitchFamily="34" charset="0"/>
                <a:cs typeface="Calibri" panose="020F0502020204030204" pitchFamily="34" charset="0"/>
              </a:rPr>
              <a:t>RI</a:t>
            </a:r>
          </a:p>
        </p:txBody>
      </p:sp>
      <p:graphicFrame>
        <p:nvGraphicFramePr>
          <p:cNvPr id="7" name="object 9">
            <a:extLst>
              <a:ext uri="{FF2B5EF4-FFF2-40B4-BE49-F238E27FC236}">
                <a16:creationId xmlns:a16="http://schemas.microsoft.com/office/drawing/2014/main" id="{B65E41F4-4514-CB42-8F7E-264FAB7B9961}"/>
              </a:ext>
            </a:extLst>
          </p:cNvPr>
          <p:cNvGraphicFramePr>
            <a:graphicFrameLocks noGrp="1"/>
          </p:cNvGraphicFramePr>
          <p:nvPr/>
        </p:nvGraphicFramePr>
        <p:xfrm>
          <a:off x="319453" y="2320911"/>
          <a:ext cx="8078690" cy="2872970"/>
        </p:xfrm>
        <a:graphic>
          <a:graphicData uri="http://schemas.openxmlformats.org/drawingml/2006/table">
            <a:tbl>
              <a:tblPr firstRow="1" bandRow="1">
                <a:tableStyleId>{073A0DAA-6AF3-43AB-8588-CEC1D06C72B9}</a:tableStyleId>
              </a:tblPr>
              <a:tblGrid>
                <a:gridCol w="8078690">
                  <a:extLst>
                    <a:ext uri="{9D8B030D-6E8A-4147-A177-3AD203B41FA5}">
                      <a16:colId xmlns:a16="http://schemas.microsoft.com/office/drawing/2014/main" val="20002"/>
                    </a:ext>
                  </a:extLst>
                </a:gridCol>
              </a:tblGrid>
              <a:tr h="308958">
                <a:tc>
                  <a:txBody>
                    <a:bodyPr/>
                    <a:lstStyle/>
                    <a:p>
                      <a:pPr marL="100330" algn="l" rtl="0">
                        <a:lnSpc>
                          <a:spcPct val="100000"/>
                        </a:lnSpc>
                        <a:spcBef>
                          <a:spcPts val="370"/>
                        </a:spcBef>
                      </a:pPr>
                      <a:endParaRPr sz="1000" dirty="0">
                        <a:solidFill>
                          <a:schemeClr val="accent6"/>
                        </a:solidFill>
                        <a:latin typeface="Calibri" panose="020F0502020204030204" pitchFamily="34" charset="0"/>
                        <a:cs typeface="Calibri" panose="020F0502020204030204" pitchFamily="34" charset="0"/>
                      </a:endParaRPr>
                    </a:p>
                  </a:txBody>
                  <a:tcPr marL="0" marR="0" marT="24207" marB="0"/>
                </a:tc>
                <a:extLst>
                  <a:ext uri="{0D108BD9-81ED-4DB2-BD59-A6C34878D82A}">
                    <a16:rowId xmlns:a16="http://schemas.microsoft.com/office/drawing/2014/main" val="10000"/>
                  </a:ext>
                </a:extLst>
              </a:tr>
              <a:tr h="2564012">
                <a:tc>
                  <a:txBody>
                    <a:bodyPr/>
                    <a:lstStyle/>
                    <a:p>
                      <a:pPr marL="340360" indent="-285750" algn="l" rtl="0">
                        <a:lnSpc>
                          <a:spcPct val="100000"/>
                        </a:lnSpc>
                        <a:spcBef>
                          <a:spcPts val="835"/>
                        </a:spcBef>
                        <a:buFont typeface="Arial" panose="020B0604020202020204" pitchFamily="34" charset="0"/>
                        <a:buChar char="•"/>
                      </a:pPr>
                      <a:r>
                        <a:rPr lang="en-US" sz="1100" b="1" dirty="0">
                          <a:solidFill>
                            <a:schemeClr val="accent6"/>
                          </a:solidFill>
                          <a:latin typeface="Calibri"/>
                          <a:cs typeface="Calibri"/>
                        </a:rPr>
                        <a:t>Father alcoholic </a:t>
                      </a:r>
                      <a:r>
                        <a:rPr lang="en-US" sz="1100" dirty="0">
                          <a:solidFill>
                            <a:schemeClr val="accent6"/>
                          </a:solidFill>
                          <a:latin typeface="Calibri"/>
                          <a:cs typeface="Calibri"/>
                        </a:rPr>
                        <a:t>- parent separation several months ago</a:t>
                      </a:r>
                    </a:p>
                    <a:p>
                      <a:pPr marL="340360" indent="-285750" algn="l" rtl="0">
                        <a:lnSpc>
                          <a:spcPct val="100000"/>
                        </a:lnSpc>
                        <a:spcBef>
                          <a:spcPts val="835"/>
                        </a:spcBef>
                        <a:buFont typeface="Arial" panose="020B0604020202020204" pitchFamily="34" charset="0"/>
                        <a:buChar char="•"/>
                      </a:pPr>
                      <a:r>
                        <a:rPr lang="en-US" sz="1100" b="1" dirty="0">
                          <a:solidFill>
                            <a:schemeClr val="accent6"/>
                          </a:solidFill>
                          <a:latin typeface="Calibri"/>
                          <a:cs typeface="Calibri"/>
                        </a:rPr>
                        <a:t>Restraining order </a:t>
                      </a:r>
                      <a:r>
                        <a:rPr lang="en-US" sz="1100" dirty="0">
                          <a:solidFill>
                            <a:schemeClr val="accent6"/>
                          </a:solidFill>
                          <a:latin typeface="Calibri"/>
                          <a:cs typeface="Calibri"/>
                        </a:rPr>
                        <a:t>b/w patient and father lifted but remains between mother and father. </a:t>
                      </a:r>
                    </a:p>
                    <a:p>
                      <a:pPr marL="340360" indent="-285750" algn="l" rtl="0">
                        <a:lnSpc>
                          <a:spcPct val="100000"/>
                        </a:lnSpc>
                        <a:spcBef>
                          <a:spcPts val="835"/>
                        </a:spcBef>
                        <a:buFont typeface="Arial" panose="020B0604020202020204" pitchFamily="34" charset="0"/>
                        <a:buChar char="•"/>
                      </a:pPr>
                      <a:r>
                        <a:rPr lang="en-US" sz="1100" b="1" dirty="0">
                          <a:solidFill>
                            <a:schemeClr val="accent6"/>
                          </a:solidFill>
                          <a:latin typeface="Calibri"/>
                          <a:cs typeface="Calibri"/>
                        </a:rPr>
                        <a:t>Court ordered visitation </a:t>
                      </a:r>
                      <a:r>
                        <a:rPr lang="en-US" sz="1100" dirty="0">
                          <a:solidFill>
                            <a:schemeClr val="accent6"/>
                          </a:solidFill>
                          <a:latin typeface="Calibri"/>
                          <a:cs typeface="Calibri"/>
                        </a:rPr>
                        <a:t>b/w patient and father but she declines to go. He has not made any outreach attempts to her. </a:t>
                      </a:r>
                    </a:p>
                    <a:p>
                      <a:pPr marL="340360" lvl="0" indent="-285750" algn="l">
                        <a:lnSpc>
                          <a:spcPct val="100000"/>
                        </a:lnSpc>
                        <a:spcBef>
                          <a:spcPts val="835"/>
                        </a:spcBef>
                        <a:buFont typeface="Arial" panose="020B0604020202020204" pitchFamily="34" charset="0"/>
                        <a:buChar char="•"/>
                      </a:pPr>
                      <a:r>
                        <a:rPr lang="en-US" sz="1100" b="1" dirty="0">
                          <a:solidFill>
                            <a:schemeClr val="accent6"/>
                          </a:solidFill>
                          <a:latin typeface="Calibri"/>
                          <a:cs typeface="Calibri"/>
                        </a:rPr>
                        <a:t>Brother diagnosed with mild ASD</a:t>
                      </a:r>
                    </a:p>
                    <a:p>
                      <a:pPr marL="340360" lvl="0" indent="-285750" algn="l">
                        <a:lnSpc>
                          <a:spcPct val="100000"/>
                        </a:lnSpc>
                        <a:spcBef>
                          <a:spcPts val="835"/>
                        </a:spcBef>
                        <a:buFont typeface="Arial" panose="020B0604020202020204" pitchFamily="34" charset="0"/>
                        <a:buChar char="•"/>
                      </a:pPr>
                      <a:r>
                        <a:rPr lang="en-US" sz="1100" dirty="0">
                          <a:solidFill>
                            <a:schemeClr val="accent6"/>
                          </a:solidFill>
                          <a:latin typeface="Calibri"/>
                          <a:cs typeface="Calibri"/>
                        </a:rPr>
                        <a:t>No history of direct witnessing DV. </a:t>
                      </a:r>
                    </a:p>
                    <a:p>
                      <a:pPr marL="340360" lvl="0" indent="-285750" algn="l">
                        <a:lnSpc>
                          <a:spcPct val="100000"/>
                        </a:lnSpc>
                        <a:spcBef>
                          <a:spcPts val="835"/>
                        </a:spcBef>
                        <a:buFont typeface="Arial" panose="020B0604020202020204" pitchFamily="34" charset="0"/>
                        <a:buChar char="•"/>
                      </a:pPr>
                      <a:r>
                        <a:rPr lang="en-US" sz="1100" dirty="0">
                          <a:solidFill>
                            <a:schemeClr val="accent6"/>
                          </a:solidFill>
                          <a:latin typeface="Calibri"/>
                          <a:cs typeface="Calibri"/>
                        </a:rPr>
                        <a:t>Screened negative for PTSD</a:t>
                      </a:r>
                    </a:p>
                    <a:p>
                      <a:pPr marL="340360" lvl="0" indent="-285750" algn="l">
                        <a:lnSpc>
                          <a:spcPct val="100000"/>
                        </a:lnSpc>
                        <a:spcBef>
                          <a:spcPts val="835"/>
                        </a:spcBef>
                        <a:buFont typeface="Arial" panose="020B0604020202020204" pitchFamily="34" charset="0"/>
                        <a:buChar char="•"/>
                      </a:pPr>
                      <a:r>
                        <a:rPr lang="en-US" sz="1100" dirty="0">
                          <a:solidFill>
                            <a:schemeClr val="accent6"/>
                          </a:solidFill>
                          <a:latin typeface="Calibri"/>
                          <a:cs typeface="Calibri"/>
                        </a:rPr>
                        <a:t>No family </a:t>
                      </a:r>
                      <a:r>
                        <a:rPr lang="en-US" sz="1100" dirty="0" err="1">
                          <a:solidFill>
                            <a:schemeClr val="accent6"/>
                          </a:solidFill>
                          <a:latin typeface="Calibri"/>
                          <a:cs typeface="Calibri"/>
                        </a:rPr>
                        <a:t>hx</a:t>
                      </a:r>
                      <a:r>
                        <a:rPr lang="en-US" sz="1100" dirty="0">
                          <a:solidFill>
                            <a:schemeClr val="accent6"/>
                          </a:solidFill>
                          <a:latin typeface="Calibri"/>
                          <a:cs typeface="Calibri"/>
                        </a:rPr>
                        <a:t> of sleep disorders</a:t>
                      </a:r>
                    </a:p>
                    <a:p>
                      <a:pPr marL="54610" lvl="0" algn="l">
                        <a:lnSpc>
                          <a:spcPct val="100000"/>
                        </a:lnSpc>
                        <a:spcBef>
                          <a:spcPts val="835"/>
                        </a:spcBef>
                        <a:buNone/>
                      </a:pPr>
                      <a:endParaRPr lang="en-US" sz="1100" dirty="0">
                        <a:solidFill>
                          <a:schemeClr val="accent6"/>
                        </a:solidFill>
                        <a:latin typeface="Calibri"/>
                        <a:cs typeface="Calibri"/>
                      </a:endParaRPr>
                    </a:p>
                  </a:txBody>
                  <a:tcPr marL="0" marR="0" marT="54629" marB="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80535EF4-BE73-BC40-8588-970B79BD88E4}"/>
              </a:ext>
            </a:extLst>
          </p:cNvPr>
          <p:cNvSpPr txBox="1"/>
          <p:nvPr/>
        </p:nvSpPr>
        <p:spPr>
          <a:xfrm>
            <a:off x="7659454" y="1534157"/>
            <a:ext cx="1372712"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pic>
        <p:nvPicPr>
          <p:cNvPr id="4" name="Picture 1" descr="page2image1772256">
            <a:extLst>
              <a:ext uri="{FF2B5EF4-FFF2-40B4-BE49-F238E27FC236}">
                <a16:creationId xmlns:a16="http://schemas.microsoft.com/office/drawing/2014/main" id="{EE25C24B-DEBC-65BF-5F3D-BBBBC2AC78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4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ftr" sz="quarter" idx="4294967295"/>
          </p:nvPr>
        </p:nvSpPr>
        <p:spPr>
          <a:xfrm>
            <a:off x="1" y="4085929"/>
            <a:ext cx="1716881" cy="291105"/>
          </a:xfrm>
          <a:prstGeom prst="rect">
            <a:avLst/>
          </a:prstGeom>
        </p:spPr>
        <p:txBody>
          <a:bodyPr vert="horz" wrap="square" lIns="0" tIns="13970" rIns="0" bIns="0" rtlCol="0" anchor="ctr">
            <a:spAutoFit/>
          </a:bodyPr>
          <a:lstStyle/>
          <a:p>
            <a:pPr marL="6350" algn="l" defTabSz="457223">
              <a:spcBef>
                <a:spcPts val="110"/>
              </a:spcBef>
              <a:defRPr/>
            </a:pPr>
            <a:r>
              <a:rPr sz="900" kern="0" dirty="0">
                <a:solidFill>
                  <a:prstClr val="white"/>
                </a:solidFill>
                <a:latin typeface="Calibri" panose="020F0502020204030204" pitchFamily="34" charset="0"/>
                <a:cs typeface="Calibri" panose="020F0502020204030204" pitchFamily="34" charset="0"/>
              </a:rPr>
              <a:t>Prepared</a:t>
            </a:r>
            <a:r>
              <a:rPr sz="900" kern="0" spc="-77"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by</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Care</a:t>
            </a:r>
            <a:r>
              <a:rPr sz="900" kern="0" spc="-83" dirty="0">
                <a:solidFill>
                  <a:prstClr val="white"/>
                </a:solidFill>
                <a:latin typeface="Calibri" panose="020F0502020204030204" pitchFamily="34" charset="0"/>
                <a:cs typeface="Calibri" panose="020F0502020204030204" pitchFamily="34" charset="0"/>
              </a:rPr>
              <a:t> </a:t>
            </a:r>
            <a:r>
              <a:rPr sz="900" kern="0" spc="-5" dirty="0">
                <a:solidFill>
                  <a:prstClr val="white"/>
                </a:solidFill>
                <a:latin typeface="Calibri" panose="020F0502020204030204" pitchFamily="34" charset="0"/>
                <a:cs typeface="Calibri" panose="020F0502020204030204" pitchFamily="34" charset="0"/>
              </a:rPr>
              <a:t>Transformation</a:t>
            </a:r>
            <a:r>
              <a:rPr sz="900" kern="0" spc="-77" dirty="0">
                <a:solidFill>
                  <a:prstClr val="white"/>
                </a:solidFill>
                <a:latin typeface="Calibri" panose="020F0502020204030204" pitchFamily="34" charset="0"/>
                <a:cs typeface="Calibri" panose="020F0502020204030204" pitchFamily="34" charset="0"/>
              </a:rPr>
              <a:t> </a:t>
            </a:r>
            <a:r>
              <a:rPr sz="900" kern="0" spc="-10" dirty="0">
                <a:solidFill>
                  <a:prstClr val="white"/>
                </a:solidFill>
                <a:latin typeface="Calibri" panose="020F0502020204030204" pitchFamily="34" charset="0"/>
                <a:cs typeface="Calibri" panose="020F0502020204030204" pitchFamily="34" charset="0"/>
              </a:rPr>
              <a:t>Collaborative</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of</a:t>
            </a:r>
            <a:r>
              <a:rPr sz="900" kern="0" spc="-88" dirty="0">
                <a:solidFill>
                  <a:prstClr val="white"/>
                </a:solidFill>
                <a:latin typeface="Calibri" panose="020F0502020204030204" pitchFamily="34" charset="0"/>
                <a:cs typeface="Calibri" panose="020F0502020204030204" pitchFamily="34" charset="0"/>
              </a:rPr>
              <a:t> </a:t>
            </a:r>
            <a:r>
              <a:rPr sz="900" kern="0" spc="-13" dirty="0">
                <a:solidFill>
                  <a:prstClr val="white"/>
                </a:solidFill>
                <a:latin typeface="Calibri" panose="020F0502020204030204" pitchFamily="34" charset="0"/>
                <a:cs typeface="Calibri" panose="020F0502020204030204" pitchFamily="34" charset="0"/>
              </a:rPr>
              <a:t>RI</a:t>
            </a:r>
          </a:p>
        </p:txBody>
      </p:sp>
      <p:graphicFrame>
        <p:nvGraphicFramePr>
          <p:cNvPr id="8" name="object 41">
            <a:extLst>
              <a:ext uri="{FF2B5EF4-FFF2-40B4-BE49-F238E27FC236}">
                <a16:creationId xmlns:a16="http://schemas.microsoft.com/office/drawing/2014/main" id="{4297F377-69DC-F949-8DAF-5B065AE8DD83}"/>
              </a:ext>
            </a:extLst>
          </p:cNvPr>
          <p:cNvGraphicFramePr>
            <a:graphicFrameLocks noGrp="1"/>
          </p:cNvGraphicFramePr>
          <p:nvPr/>
        </p:nvGraphicFramePr>
        <p:xfrm>
          <a:off x="232051" y="1477820"/>
          <a:ext cx="8803428" cy="4581055"/>
        </p:xfrm>
        <a:graphic>
          <a:graphicData uri="http://schemas.openxmlformats.org/drawingml/2006/table">
            <a:tbl>
              <a:tblPr firstRow="1" bandRow="1">
                <a:tableStyleId>{073A0DAA-6AF3-43AB-8588-CEC1D06C72B9}</a:tableStyleId>
              </a:tblPr>
              <a:tblGrid>
                <a:gridCol w="1244164">
                  <a:extLst>
                    <a:ext uri="{9D8B030D-6E8A-4147-A177-3AD203B41FA5}">
                      <a16:colId xmlns:a16="http://schemas.microsoft.com/office/drawing/2014/main" val="20000"/>
                    </a:ext>
                  </a:extLst>
                </a:gridCol>
                <a:gridCol w="7559264">
                  <a:extLst>
                    <a:ext uri="{9D8B030D-6E8A-4147-A177-3AD203B41FA5}">
                      <a16:colId xmlns:a16="http://schemas.microsoft.com/office/drawing/2014/main" val="20002"/>
                    </a:ext>
                  </a:extLst>
                </a:gridCol>
              </a:tblGrid>
              <a:tr h="335069">
                <a:tc>
                  <a:txBody>
                    <a:bodyPr/>
                    <a:lstStyle/>
                    <a:p>
                      <a:pPr>
                        <a:lnSpc>
                          <a:spcPct val="100000"/>
                        </a:lnSpc>
                        <a:spcBef>
                          <a:spcPts val="55"/>
                        </a:spcBef>
                      </a:pPr>
                      <a:endParaRPr sz="1300" dirty="0">
                        <a:solidFill>
                          <a:schemeClr val="accent6"/>
                        </a:solidFill>
                      </a:endParaRPr>
                    </a:p>
                    <a:p>
                      <a:pPr marL="100330">
                        <a:lnSpc>
                          <a:spcPct val="100000"/>
                        </a:lnSpc>
                      </a:pPr>
                      <a:endParaRPr sz="900" dirty="0">
                        <a:solidFill>
                          <a:schemeClr val="accent6"/>
                        </a:solidFill>
                        <a:latin typeface="Calibri" panose="020F0502020204030204" pitchFamily="34" charset="0"/>
                        <a:cs typeface="Calibri" panose="020F0502020204030204" pitchFamily="34" charset="0"/>
                      </a:endParaRPr>
                    </a:p>
                  </a:txBody>
                  <a:tcPr marL="0" marR="0" marT="3599" marB="0"/>
                </a:tc>
                <a:tc>
                  <a:txBody>
                    <a:bodyPr/>
                    <a:lstStyle/>
                    <a:p>
                      <a:pPr marL="0" algn="l" rtl="0">
                        <a:lnSpc>
                          <a:spcPct val="100000"/>
                        </a:lnSpc>
                        <a:spcBef>
                          <a:spcPts val="45"/>
                        </a:spcBef>
                      </a:pPr>
                      <a:endParaRPr sz="1200" dirty="0">
                        <a:solidFill>
                          <a:schemeClr val="accent6"/>
                        </a:solidFill>
                      </a:endParaRPr>
                    </a:p>
                  </a:txBody>
                  <a:tcPr marL="0" marR="0" marT="2944" marB="0"/>
                </a:tc>
                <a:extLst>
                  <a:ext uri="{0D108BD9-81ED-4DB2-BD59-A6C34878D82A}">
                    <a16:rowId xmlns:a16="http://schemas.microsoft.com/office/drawing/2014/main" val="10000"/>
                  </a:ext>
                </a:extLst>
              </a:tr>
              <a:tr h="3322320">
                <a:tc>
                  <a:txBody>
                    <a:bodyPr/>
                    <a:lstStyle/>
                    <a:p>
                      <a:pPr marL="100330">
                        <a:lnSpc>
                          <a:spcPct val="100000"/>
                        </a:lnSpc>
                        <a:spcBef>
                          <a:spcPts val="350"/>
                        </a:spcBef>
                      </a:pPr>
                      <a:endParaRPr lang="en-US" sz="1200" b="1" dirty="0">
                        <a:solidFill>
                          <a:schemeClr val="accent6"/>
                        </a:solidFill>
                        <a:latin typeface="Calibri" panose="020F0502020204030204" pitchFamily="34" charset="0"/>
                        <a:cs typeface="Calibri" panose="020F0502020204030204" pitchFamily="34" charset="0"/>
                      </a:endParaRPr>
                    </a:p>
                    <a:p>
                      <a:pPr marL="100330">
                        <a:lnSpc>
                          <a:spcPct val="100000"/>
                        </a:lnSpc>
                        <a:spcBef>
                          <a:spcPts val="350"/>
                        </a:spcBef>
                      </a:pPr>
                      <a:r>
                        <a:rPr lang="en-US" sz="1400" b="1" dirty="0">
                          <a:solidFill>
                            <a:schemeClr val="accent6"/>
                          </a:solidFill>
                          <a:latin typeface="Calibri" panose="020F0502020204030204" pitchFamily="34" charset="0"/>
                          <a:cs typeface="Calibri" panose="020F0502020204030204" pitchFamily="34" charset="0"/>
                        </a:rPr>
                        <a:t>Sleep behaviors of concern</a:t>
                      </a:r>
                      <a:endParaRPr sz="1400" b="1" dirty="0">
                        <a:solidFill>
                          <a:schemeClr val="accent6"/>
                        </a:solidFill>
                        <a:latin typeface="Calibri" panose="020F0502020204030204" pitchFamily="34" charset="0"/>
                        <a:cs typeface="Calibri" panose="020F0502020204030204" pitchFamily="34" charset="0"/>
                      </a:endParaRPr>
                    </a:p>
                  </a:txBody>
                  <a:tcPr marL="0" marR="0" marT="22898" marB="0"/>
                </a:tc>
                <a:tc>
                  <a:txBody>
                    <a:bodyPr/>
                    <a:lstStyle/>
                    <a:p>
                      <a:pPr marL="285750" marR="125730" indent="-285750" algn="l" rtl="0">
                        <a:lnSpc>
                          <a:spcPct val="100000"/>
                        </a:lnSpc>
                        <a:spcBef>
                          <a:spcPts val="780"/>
                        </a:spcBef>
                        <a:buFont typeface="Arial" panose="020B0604020202020204" pitchFamily="34" charset="0"/>
                        <a:buChar char="•"/>
                      </a:pPr>
                      <a:r>
                        <a:rPr lang="en-US" sz="1100" b="1" dirty="0">
                          <a:solidFill>
                            <a:schemeClr val="accent6"/>
                          </a:solidFill>
                          <a:latin typeface="Calibri"/>
                          <a:cs typeface="Calibri"/>
                        </a:rPr>
                        <a:t>Insomnia -</a:t>
                      </a:r>
                      <a:r>
                        <a:rPr lang="en-US" sz="1100" dirty="0">
                          <a:solidFill>
                            <a:schemeClr val="accent6"/>
                          </a:solidFill>
                          <a:latin typeface="Calibri"/>
                          <a:cs typeface="Calibri"/>
                        </a:rPr>
                        <a:t> 1-2 days/</a:t>
                      </a:r>
                      <a:r>
                        <a:rPr lang="en-US" sz="1100" dirty="0" err="1">
                          <a:solidFill>
                            <a:schemeClr val="accent6"/>
                          </a:solidFill>
                          <a:latin typeface="Calibri"/>
                          <a:cs typeface="Calibri"/>
                        </a:rPr>
                        <a:t>wk</a:t>
                      </a:r>
                      <a:r>
                        <a:rPr lang="en-US" sz="1100" dirty="0">
                          <a:solidFill>
                            <a:schemeClr val="accent6"/>
                          </a:solidFill>
                          <a:latin typeface="Calibri"/>
                          <a:cs typeface="Calibri"/>
                        </a:rPr>
                        <a:t> she will not sleep at all. No pattern based on school/no school days or pre/post parent separation; onset several years ago</a:t>
                      </a:r>
                    </a:p>
                    <a:p>
                      <a:pPr marL="285750" marR="125730" indent="-285750" algn="l" rtl="0">
                        <a:lnSpc>
                          <a:spcPct val="100000"/>
                        </a:lnSpc>
                        <a:spcBef>
                          <a:spcPts val="780"/>
                        </a:spcBef>
                        <a:buFont typeface="Arial" panose="020B0604020202020204" pitchFamily="34" charset="0"/>
                        <a:buChar char="•"/>
                      </a:pPr>
                      <a:endParaRPr lang="en-US" sz="1100" dirty="0">
                        <a:solidFill>
                          <a:schemeClr val="accent6"/>
                        </a:solidFill>
                        <a:latin typeface="Calibri"/>
                        <a:cs typeface="Calibri"/>
                      </a:endParaRP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rgbClr val="000000"/>
                          </a:solidFill>
                          <a:effectLst/>
                          <a:latin typeface="+mn-lt"/>
                          <a:ea typeface="+mn-ea"/>
                          <a:cs typeface="+mn-cs"/>
                        </a:rPr>
                        <a:t>Goes to bed at 10pm, falls asleep at 12am, wakes for school at 6am.</a:t>
                      </a:r>
                      <a:r>
                        <a:rPr lang="en-US" sz="1100" kern="1200" dirty="0">
                          <a:solidFill>
                            <a:srgbClr val="000000"/>
                          </a:solidFill>
                          <a:effectLst/>
                          <a:latin typeface="+mn-lt"/>
                          <a:ea typeface="+mn-ea"/>
                          <a:cs typeface="+mn-cs"/>
                        </a:rPr>
                        <a:t> Will sleep in on weekends</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rgbClr val="000000"/>
                        </a:solidFill>
                        <a:effectLst/>
                        <a:latin typeface="+mn-lt"/>
                        <a:ea typeface="+mn-ea"/>
                        <a:cs typeface="+mn-cs"/>
                      </a:endParaRPr>
                    </a:p>
                    <a:p>
                      <a:pPr marL="742991" lvl="1" indent="-285750">
                        <a:buFont typeface="Arial" panose="020B0604020202020204" pitchFamily="34" charset="0"/>
                        <a:buChar char="•"/>
                      </a:pPr>
                      <a:r>
                        <a:rPr lang="en-US" sz="1100" b="0" kern="1200" dirty="0">
                          <a:solidFill>
                            <a:srgbClr val="000000"/>
                          </a:solidFill>
                          <a:effectLst/>
                          <a:latin typeface="+mn-lt"/>
                          <a:ea typeface="+mn-ea"/>
                          <a:cs typeface="+mn-cs"/>
                        </a:rPr>
                        <a:t>Frequent daytime fatigue</a:t>
                      </a:r>
                    </a:p>
                    <a:p>
                      <a:pPr marL="742991" lvl="1" indent="-285750">
                        <a:buFont typeface="Arial" panose="020B0604020202020204" pitchFamily="34" charset="0"/>
                        <a:buChar char="•"/>
                      </a:pPr>
                      <a:endParaRPr lang="en-US" sz="1100" b="0" kern="1200" dirty="0">
                        <a:solidFill>
                          <a:srgbClr val="000000"/>
                        </a:solidFill>
                        <a:effectLst/>
                        <a:latin typeface="+mn-lt"/>
                        <a:ea typeface="+mn-ea"/>
                        <a:cs typeface="+mn-cs"/>
                      </a:endParaRP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000000"/>
                          </a:solidFill>
                          <a:effectLst/>
                          <a:latin typeface="+mn-lt"/>
                          <a:ea typeface="+mn-ea"/>
                          <a:cs typeface="+mn-cs"/>
                        </a:rPr>
                        <a:t>Stares at walls when can not sleep</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a:solidFill>
                          <a:srgbClr val="000000"/>
                        </a:solidFill>
                        <a:effectLst/>
                        <a:latin typeface="+mn-lt"/>
                        <a:ea typeface="+mn-ea"/>
                        <a:cs typeface="+mn-cs"/>
                      </a:endParaRPr>
                    </a:p>
                    <a:p>
                      <a:pPr marL="742991" lvl="1" indent="-285750">
                        <a:buFont typeface="Arial" panose="020B0604020202020204" pitchFamily="34" charset="0"/>
                        <a:buChar char="•"/>
                      </a:pPr>
                      <a:r>
                        <a:rPr lang="en-US" sz="1100" kern="1200" dirty="0">
                          <a:solidFill>
                            <a:srgbClr val="000000"/>
                          </a:solidFill>
                          <a:effectLst/>
                          <a:latin typeface="+mn-lt"/>
                          <a:ea typeface="+mn-ea"/>
                          <a:cs typeface="+mn-cs"/>
                        </a:rPr>
                        <a:t>Able to fall back asleep within 10 minutes after awoken at night</a:t>
                      </a:r>
                    </a:p>
                    <a:p>
                      <a:pPr marL="742991" lvl="1" indent="-285750">
                        <a:buFont typeface="Arial" panose="020B0604020202020204" pitchFamily="34" charset="0"/>
                        <a:buChar char="•"/>
                      </a:pPr>
                      <a:endParaRPr lang="en-US" sz="1100" kern="1200" dirty="0">
                        <a:solidFill>
                          <a:srgbClr val="000000"/>
                        </a:solidFill>
                        <a:effectLst/>
                        <a:latin typeface="+mn-lt"/>
                        <a:ea typeface="+mn-ea"/>
                        <a:cs typeface="+mn-cs"/>
                      </a:endParaRPr>
                    </a:p>
                    <a:p>
                      <a:pPr marL="742991" lvl="1" indent="-285750">
                        <a:buFont typeface="Arial" panose="020B0604020202020204" pitchFamily="34" charset="0"/>
                        <a:buChar char="•"/>
                      </a:pPr>
                      <a:r>
                        <a:rPr lang="en-US" sz="1100" kern="1200" dirty="0">
                          <a:solidFill>
                            <a:srgbClr val="000000"/>
                          </a:solidFill>
                          <a:effectLst/>
                          <a:latin typeface="+mn-lt"/>
                          <a:ea typeface="+mn-ea"/>
                          <a:cs typeface="+mn-cs"/>
                        </a:rPr>
                        <a:t>Able to sleep when she stays over her friend's house on weekends</a:t>
                      </a:r>
                    </a:p>
                    <a:p>
                      <a:pPr marL="742991" lvl="1" indent="-285750">
                        <a:buFont typeface="Arial" panose="020B0604020202020204" pitchFamily="34" charset="0"/>
                        <a:buChar char="•"/>
                      </a:pPr>
                      <a:endParaRPr lang="en-US" sz="1100" kern="1200" dirty="0">
                        <a:solidFill>
                          <a:srgbClr val="000000"/>
                        </a:solidFill>
                        <a:effectLst/>
                        <a:latin typeface="+mn-lt"/>
                        <a:ea typeface="+mn-ea"/>
                        <a:cs typeface="+mn-cs"/>
                      </a:endParaRPr>
                    </a:p>
                    <a:p>
                      <a:pPr marL="742991" lvl="1" indent="-285750">
                        <a:buFont typeface="Arial" panose="020B0604020202020204" pitchFamily="34" charset="0"/>
                        <a:buChar char="•"/>
                      </a:pPr>
                      <a:r>
                        <a:rPr lang="en-US" sz="1100" kern="1200" dirty="0">
                          <a:solidFill>
                            <a:srgbClr val="000000"/>
                          </a:solidFill>
                          <a:effectLst/>
                          <a:latin typeface="+mn-lt"/>
                          <a:ea typeface="+mn-ea"/>
                          <a:cs typeface="+mn-cs"/>
                        </a:rPr>
                        <a:t>Feels not sleeping some days is normal and her close friends also have nights where they do not sleep</a:t>
                      </a:r>
                    </a:p>
                    <a:p>
                      <a:pPr marL="742991" lvl="1" indent="-285750">
                        <a:buFont typeface="Arial" panose="020B0604020202020204" pitchFamily="34" charset="0"/>
                        <a:buChar char="•"/>
                      </a:pPr>
                      <a:endParaRPr lang="en-US" sz="1100" kern="1200" dirty="0">
                        <a:solidFill>
                          <a:srgbClr val="000000"/>
                        </a:solidFill>
                        <a:effectLst/>
                        <a:latin typeface="+mn-lt"/>
                        <a:ea typeface="+mn-ea"/>
                        <a:cs typeface="+mn-cs"/>
                      </a:endParaRPr>
                    </a:p>
                    <a:p>
                      <a:pPr marL="742991" lvl="1" indent="-285750">
                        <a:buFont typeface="Arial" panose="020B0604020202020204" pitchFamily="34" charset="0"/>
                        <a:buChar char="•"/>
                      </a:pPr>
                      <a:r>
                        <a:rPr lang="en-US" sz="1100" kern="1200" dirty="0">
                          <a:solidFill>
                            <a:srgbClr val="000000"/>
                          </a:solidFill>
                          <a:effectLst/>
                          <a:latin typeface="+mn-lt"/>
                          <a:ea typeface="+mn-ea"/>
                          <a:cs typeface="+mn-cs"/>
                        </a:rPr>
                        <a:t>Phone on dresser across room/charging at night</a:t>
                      </a:r>
                    </a:p>
                    <a:p>
                      <a:pPr marL="742991" marR="0" lvl="1" indent="-28575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rgbClr val="000000"/>
                          </a:solidFill>
                          <a:effectLst/>
                          <a:latin typeface="+mn-lt"/>
                          <a:ea typeface="+mn-ea"/>
                          <a:cs typeface="+mn-cs"/>
                        </a:rPr>
                        <a:t>Patient's bedroom is in a hallway with curtain between room and bathroom. No windows. Often too cold or hot. Able to hear toilet flush, other family members using the bathroom, and at times she can smell an odor following family members using bathroom which bothers her</a:t>
                      </a:r>
                    </a:p>
                    <a:p>
                      <a:pPr marL="742991" lvl="1" indent="-285750">
                        <a:buFont typeface="Arial" panose="020B0604020202020204" pitchFamily="34" charset="0"/>
                        <a:buChar char="•"/>
                      </a:pPr>
                      <a:endParaRPr lang="en-US" sz="1100" dirty="0">
                        <a:solidFill>
                          <a:schemeClr val="accent6"/>
                        </a:solidFill>
                        <a:latin typeface="Calibri"/>
                        <a:cs typeface="Calibri"/>
                      </a:endParaRPr>
                    </a:p>
                  </a:txBody>
                  <a:tcPr marL="0" marR="0" marT="0" marB="0"/>
                </a:tc>
                <a:extLst>
                  <a:ext uri="{0D108BD9-81ED-4DB2-BD59-A6C34878D82A}">
                    <a16:rowId xmlns:a16="http://schemas.microsoft.com/office/drawing/2014/main" val="240944892"/>
                  </a:ext>
                </a:extLst>
              </a:tr>
              <a:tr h="264486">
                <a:tc>
                  <a:txBody>
                    <a:bodyPr/>
                    <a:lstStyle/>
                    <a:p>
                      <a:pPr marL="100330">
                        <a:lnSpc>
                          <a:spcPct val="100000"/>
                        </a:lnSpc>
                        <a:spcBef>
                          <a:spcPts val="350"/>
                        </a:spcBef>
                      </a:pPr>
                      <a:r>
                        <a:rPr lang="en-US" sz="1200" b="1" dirty="0">
                          <a:solidFill>
                            <a:schemeClr val="accent6"/>
                          </a:solidFill>
                        </a:rPr>
                        <a:t>Relevant BH</a:t>
                      </a:r>
                      <a:endParaRPr sz="1200" b="1" dirty="0">
                        <a:solidFill>
                          <a:schemeClr val="accent6"/>
                        </a:solidFill>
                        <a:latin typeface="Calibri" panose="020F0502020204030204" pitchFamily="34" charset="0"/>
                        <a:cs typeface="Calibri" panose="020F0502020204030204" pitchFamily="34" charset="0"/>
                      </a:endParaRPr>
                    </a:p>
                  </a:txBody>
                  <a:tcPr marL="0" marR="0" marT="22898" marB="0"/>
                </a:tc>
                <a:tc>
                  <a:txBody>
                    <a:bodyPr/>
                    <a:lstStyle/>
                    <a:p>
                      <a:pPr marL="0" marR="125730" lvl="0" algn="l">
                        <a:lnSpc>
                          <a:spcPct val="100000"/>
                        </a:lnSpc>
                        <a:spcBef>
                          <a:spcPts val="780"/>
                        </a:spcBef>
                        <a:buNone/>
                      </a:pPr>
                      <a:r>
                        <a:rPr lang="en-US" sz="1100" dirty="0">
                          <a:solidFill>
                            <a:schemeClr val="accent6"/>
                          </a:solidFill>
                          <a:latin typeface="Calibri"/>
                          <a:cs typeface="Calibri"/>
                        </a:rPr>
                        <a:t>  Social Anxiety Disorder</a:t>
                      </a:r>
                    </a:p>
                  </a:txBody>
                  <a:tcPr marL="0" marR="0" marT="0" marB="0"/>
                </a:tc>
                <a:extLst>
                  <a:ext uri="{0D108BD9-81ED-4DB2-BD59-A6C34878D82A}">
                    <a16:rowId xmlns:a16="http://schemas.microsoft.com/office/drawing/2014/main" val="4024413151"/>
                  </a:ext>
                </a:extLst>
              </a:tr>
              <a:tr h="523290">
                <a:tc>
                  <a:txBody>
                    <a:bodyPr/>
                    <a:lstStyle/>
                    <a:p>
                      <a:pPr marL="100330">
                        <a:lnSpc>
                          <a:spcPct val="100000"/>
                        </a:lnSpc>
                        <a:spcBef>
                          <a:spcPts val="350"/>
                        </a:spcBef>
                      </a:pPr>
                      <a:r>
                        <a:rPr lang="en-US" sz="1200" b="1" dirty="0">
                          <a:solidFill>
                            <a:schemeClr val="accent6"/>
                          </a:solidFill>
                        </a:rPr>
                        <a:t>Relevant</a:t>
                      </a:r>
                      <a:r>
                        <a:rPr lang="en-US" sz="1200" b="1" baseline="0" dirty="0">
                          <a:solidFill>
                            <a:schemeClr val="accent6"/>
                          </a:solidFill>
                        </a:rPr>
                        <a:t> medications</a:t>
                      </a:r>
                      <a:endParaRPr sz="1200" b="1" dirty="0">
                        <a:solidFill>
                          <a:schemeClr val="accent6"/>
                        </a:solidFill>
                        <a:latin typeface="Calibri" panose="020F0502020204030204" pitchFamily="34" charset="0"/>
                        <a:cs typeface="Calibri" panose="020F0502020204030204" pitchFamily="34" charset="0"/>
                      </a:endParaRPr>
                    </a:p>
                  </a:txBody>
                  <a:tcPr marL="0" marR="0" marT="22898" marB="0"/>
                </a:tc>
                <a:tc>
                  <a:txBody>
                    <a:bodyPr/>
                    <a:lstStyle/>
                    <a:p>
                      <a:pPr marL="0" marR="125730" lvl="0" algn="l">
                        <a:lnSpc>
                          <a:spcPct val="100000"/>
                        </a:lnSpc>
                        <a:spcBef>
                          <a:spcPts val="780"/>
                        </a:spcBef>
                        <a:buNone/>
                      </a:pPr>
                      <a:r>
                        <a:rPr lang="en-US" sz="1100" dirty="0">
                          <a:solidFill>
                            <a:schemeClr val="accent6"/>
                          </a:solidFill>
                          <a:latin typeface="Calibri"/>
                          <a:cs typeface="Calibri"/>
                        </a:rPr>
                        <a:t>  Previously tried melatonin without success</a:t>
                      </a:r>
                    </a:p>
                  </a:txBody>
                  <a:tcPr marL="0" marR="0" marT="0" marB="0"/>
                </a:tc>
                <a:extLst>
                  <a:ext uri="{0D108BD9-81ED-4DB2-BD59-A6C34878D82A}">
                    <a16:rowId xmlns:a16="http://schemas.microsoft.com/office/drawing/2014/main" val="4054726413"/>
                  </a:ext>
                </a:extLst>
              </a:tr>
            </a:tbl>
          </a:graphicData>
        </a:graphic>
      </p:graphicFrame>
      <p:sp>
        <p:nvSpPr>
          <p:cNvPr id="16" name="TextBox 15">
            <a:extLst>
              <a:ext uri="{FF2B5EF4-FFF2-40B4-BE49-F238E27FC236}">
                <a16:creationId xmlns:a16="http://schemas.microsoft.com/office/drawing/2014/main" id="{44E0112F-6A91-FB48-BB11-C3BAB7CF66C3}"/>
              </a:ext>
            </a:extLst>
          </p:cNvPr>
          <p:cNvSpPr txBox="1"/>
          <p:nvPr/>
        </p:nvSpPr>
        <p:spPr>
          <a:xfrm>
            <a:off x="5568413" y="1030194"/>
            <a:ext cx="1333500"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pic>
        <p:nvPicPr>
          <p:cNvPr id="3" name="Picture 1" descr="page2image1772256">
            <a:extLst>
              <a:ext uri="{FF2B5EF4-FFF2-40B4-BE49-F238E27FC236}">
                <a16:creationId xmlns:a16="http://schemas.microsoft.com/office/drawing/2014/main" id="{C5A2A10C-86AA-B727-D1FA-1A971686E4F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4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CB4C7-081D-0133-C42E-87AB996371A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D81086C-103F-90A4-25E8-3464AB9C15CF}"/>
              </a:ext>
            </a:extLst>
          </p:cNvPr>
          <p:cNvSpPr txBox="1">
            <a:spLocks noGrp="1"/>
          </p:cNvSpPr>
          <p:nvPr>
            <p:ph type="title"/>
          </p:nvPr>
        </p:nvSpPr>
        <p:spPr>
          <a:xfrm>
            <a:off x="628650" y="1505770"/>
            <a:ext cx="7886701" cy="452240"/>
          </a:xfrm>
          <a:prstGeom prst="rect">
            <a:avLst/>
          </a:prstGeom>
        </p:spPr>
        <p:txBody>
          <a:bodyPr vert="horz" wrap="square" lIns="0" tIns="13335" rIns="0" bIns="0" rtlCol="0" anchor="ctr">
            <a:spAutoFit/>
          </a:bodyPr>
          <a:lstStyle/>
          <a:p>
            <a:pPr marL="6350" marR="2540">
              <a:lnSpc>
                <a:spcPts val="3350"/>
              </a:lnSpc>
              <a:spcBef>
                <a:spcPts val="105"/>
              </a:spcBef>
            </a:pPr>
            <a:r>
              <a:rPr lang="en-US" spc="-100" dirty="0"/>
              <a:t>IBH Treatment/Interventions </a:t>
            </a:r>
            <a:endParaRPr spc="-65" dirty="0"/>
          </a:p>
        </p:txBody>
      </p:sp>
      <p:sp>
        <p:nvSpPr>
          <p:cNvPr id="6" name="object 6">
            <a:extLst>
              <a:ext uri="{FF2B5EF4-FFF2-40B4-BE49-F238E27FC236}">
                <a16:creationId xmlns:a16="http://schemas.microsoft.com/office/drawing/2014/main" id="{9FC7A3DB-1F0E-B1CC-CBF8-8FD475D0836B}"/>
              </a:ext>
            </a:extLst>
          </p:cNvPr>
          <p:cNvSpPr txBox="1">
            <a:spLocks noGrp="1"/>
          </p:cNvSpPr>
          <p:nvPr>
            <p:ph type="ftr" sz="quarter" idx="4294967295"/>
          </p:nvPr>
        </p:nvSpPr>
        <p:spPr>
          <a:xfrm>
            <a:off x="1" y="4085929"/>
            <a:ext cx="1716881" cy="291105"/>
          </a:xfrm>
          <a:prstGeom prst="rect">
            <a:avLst/>
          </a:prstGeom>
        </p:spPr>
        <p:txBody>
          <a:bodyPr vert="horz" wrap="square" lIns="0" tIns="13970" rIns="0" bIns="0" rtlCol="0" anchor="ctr">
            <a:spAutoFit/>
          </a:bodyPr>
          <a:lstStyle/>
          <a:p>
            <a:pPr marL="6350" algn="l" defTabSz="457223">
              <a:spcBef>
                <a:spcPts val="110"/>
              </a:spcBef>
              <a:defRPr/>
            </a:pPr>
            <a:r>
              <a:rPr sz="900" kern="0" dirty="0">
                <a:solidFill>
                  <a:prstClr val="white"/>
                </a:solidFill>
                <a:latin typeface="Calibri" panose="020F0502020204030204" pitchFamily="34" charset="0"/>
                <a:cs typeface="Calibri" panose="020F0502020204030204" pitchFamily="34" charset="0"/>
              </a:rPr>
              <a:t>Prepared</a:t>
            </a:r>
            <a:r>
              <a:rPr sz="900" kern="0" spc="-77"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by</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Care</a:t>
            </a:r>
            <a:r>
              <a:rPr sz="900" kern="0" spc="-83" dirty="0">
                <a:solidFill>
                  <a:prstClr val="white"/>
                </a:solidFill>
                <a:latin typeface="Calibri" panose="020F0502020204030204" pitchFamily="34" charset="0"/>
                <a:cs typeface="Calibri" panose="020F0502020204030204" pitchFamily="34" charset="0"/>
              </a:rPr>
              <a:t> </a:t>
            </a:r>
            <a:r>
              <a:rPr sz="900" kern="0" spc="-5" dirty="0">
                <a:solidFill>
                  <a:prstClr val="white"/>
                </a:solidFill>
                <a:latin typeface="Calibri" panose="020F0502020204030204" pitchFamily="34" charset="0"/>
                <a:cs typeface="Calibri" panose="020F0502020204030204" pitchFamily="34" charset="0"/>
              </a:rPr>
              <a:t>Transformation</a:t>
            </a:r>
            <a:r>
              <a:rPr sz="900" kern="0" spc="-77" dirty="0">
                <a:solidFill>
                  <a:prstClr val="white"/>
                </a:solidFill>
                <a:latin typeface="Calibri" panose="020F0502020204030204" pitchFamily="34" charset="0"/>
                <a:cs typeface="Calibri" panose="020F0502020204030204" pitchFamily="34" charset="0"/>
              </a:rPr>
              <a:t> </a:t>
            </a:r>
            <a:r>
              <a:rPr sz="900" kern="0" spc="-10" dirty="0">
                <a:solidFill>
                  <a:prstClr val="white"/>
                </a:solidFill>
                <a:latin typeface="Calibri" panose="020F0502020204030204" pitchFamily="34" charset="0"/>
                <a:cs typeface="Calibri" panose="020F0502020204030204" pitchFamily="34" charset="0"/>
              </a:rPr>
              <a:t>Collaborative</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of</a:t>
            </a:r>
            <a:r>
              <a:rPr sz="900" kern="0" spc="-88" dirty="0">
                <a:solidFill>
                  <a:prstClr val="white"/>
                </a:solidFill>
                <a:latin typeface="Calibri" panose="020F0502020204030204" pitchFamily="34" charset="0"/>
                <a:cs typeface="Calibri" panose="020F0502020204030204" pitchFamily="34" charset="0"/>
              </a:rPr>
              <a:t> </a:t>
            </a:r>
            <a:r>
              <a:rPr sz="900" kern="0" spc="-13" dirty="0">
                <a:solidFill>
                  <a:prstClr val="white"/>
                </a:solidFill>
                <a:latin typeface="Calibri" panose="020F0502020204030204" pitchFamily="34" charset="0"/>
                <a:cs typeface="Calibri" panose="020F0502020204030204" pitchFamily="34" charset="0"/>
              </a:rPr>
              <a:t>RI</a:t>
            </a:r>
          </a:p>
        </p:txBody>
      </p:sp>
      <p:graphicFrame>
        <p:nvGraphicFramePr>
          <p:cNvPr id="7" name="object 9">
            <a:extLst>
              <a:ext uri="{FF2B5EF4-FFF2-40B4-BE49-F238E27FC236}">
                <a16:creationId xmlns:a16="http://schemas.microsoft.com/office/drawing/2014/main" id="{A47BA71B-865C-730F-55BB-DB03AB64145C}"/>
              </a:ext>
            </a:extLst>
          </p:cNvPr>
          <p:cNvGraphicFramePr>
            <a:graphicFrameLocks noGrp="1"/>
          </p:cNvGraphicFramePr>
          <p:nvPr>
            <p:extLst>
              <p:ext uri="{D42A27DB-BD31-4B8C-83A1-F6EECF244321}">
                <p14:modId xmlns:p14="http://schemas.microsoft.com/office/powerpoint/2010/main" val="2114109628"/>
              </p:ext>
            </p:extLst>
          </p:nvPr>
        </p:nvGraphicFramePr>
        <p:xfrm>
          <a:off x="319453" y="1986397"/>
          <a:ext cx="8078690" cy="3504414"/>
        </p:xfrm>
        <a:graphic>
          <a:graphicData uri="http://schemas.openxmlformats.org/drawingml/2006/table">
            <a:tbl>
              <a:tblPr firstRow="1" bandRow="1">
                <a:tableStyleId>{073A0DAA-6AF3-43AB-8588-CEC1D06C72B9}</a:tableStyleId>
              </a:tblPr>
              <a:tblGrid>
                <a:gridCol w="8078690">
                  <a:extLst>
                    <a:ext uri="{9D8B030D-6E8A-4147-A177-3AD203B41FA5}">
                      <a16:colId xmlns:a16="http://schemas.microsoft.com/office/drawing/2014/main" val="20002"/>
                    </a:ext>
                  </a:extLst>
                </a:gridCol>
              </a:tblGrid>
              <a:tr h="315861">
                <a:tc>
                  <a:txBody>
                    <a:bodyPr/>
                    <a:lstStyle/>
                    <a:p>
                      <a:pPr marL="100330" algn="l" rtl="0">
                        <a:lnSpc>
                          <a:spcPct val="100000"/>
                        </a:lnSpc>
                        <a:spcBef>
                          <a:spcPts val="370"/>
                        </a:spcBef>
                      </a:pPr>
                      <a:endParaRPr sz="1000" dirty="0">
                        <a:solidFill>
                          <a:schemeClr val="accent6"/>
                        </a:solidFill>
                        <a:latin typeface="Calibri" panose="020F0502020204030204" pitchFamily="34" charset="0"/>
                        <a:cs typeface="Calibri" panose="020F0502020204030204" pitchFamily="34" charset="0"/>
                      </a:endParaRPr>
                    </a:p>
                  </a:txBody>
                  <a:tcPr marL="0" marR="0" marT="24207" marB="0"/>
                </a:tc>
                <a:extLst>
                  <a:ext uri="{0D108BD9-81ED-4DB2-BD59-A6C34878D82A}">
                    <a16:rowId xmlns:a16="http://schemas.microsoft.com/office/drawing/2014/main" val="10000"/>
                  </a:ext>
                </a:extLst>
              </a:tr>
              <a:tr h="3188553">
                <a:tc>
                  <a:txBody>
                    <a:bodyPr/>
                    <a:lstStyle/>
                    <a:p>
                      <a:pPr marL="342900" lvl="0" indent="-342900">
                        <a:buFont typeface="Arial" panose="020B0604020202020204" pitchFamily="34" charset="0"/>
                        <a:buChar char="•"/>
                      </a:pPr>
                      <a:endParaRPr lang="en-US" sz="1400" kern="1200" dirty="0">
                        <a:solidFill>
                          <a:srgbClr val="000000"/>
                        </a:solidFill>
                        <a:effectLst/>
                        <a:latin typeface="+mn-lt"/>
                        <a:ea typeface="+mn-ea"/>
                        <a:cs typeface="+mn-cs"/>
                      </a:endParaRPr>
                    </a:p>
                    <a:p>
                      <a:pPr marL="342900" marR="0" lvl="0" indent="-34290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rgbClr val="000000"/>
                          </a:solidFill>
                          <a:effectLst/>
                          <a:latin typeface="+mn-lt"/>
                          <a:ea typeface="+mn-ea"/>
                          <a:cs typeface="+mn-cs"/>
                        </a:rPr>
                        <a:t>Patient centered therapy goal is "to be more confident" and is open to working on promoting better sleep as an objective to reach this go</a:t>
                      </a:r>
                    </a:p>
                    <a:p>
                      <a:pPr marL="342900" marR="0" lvl="0" indent="-34290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rgbClr val="000000"/>
                        </a:solidFill>
                        <a:effectLst/>
                        <a:latin typeface="+mn-lt"/>
                        <a:ea typeface="+mn-ea"/>
                        <a:cs typeface="+mn-cs"/>
                      </a:endParaRPr>
                    </a:p>
                    <a:p>
                      <a:pPr marL="342900" lvl="0" indent="-342900">
                        <a:buFont typeface="Arial" panose="020B0604020202020204" pitchFamily="34" charset="0"/>
                        <a:buChar char="•"/>
                      </a:pPr>
                      <a:r>
                        <a:rPr lang="en-US" sz="1400" kern="1200" dirty="0">
                          <a:solidFill>
                            <a:srgbClr val="000000"/>
                          </a:solidFill>
                          <a:effectLst/>
                          <a:latin typeface="+mn-lt"/>
                          <a:ea typeface="+mn-ea"/>
                          <a:cs typeface="+mn-cs"/>
                        </a:rPr>
                        <a:t>Patient declined for IBH to share sleep troubles with her mother, who she feels she is unaware of this issue</a:t>
                      </a:r>
                    </a:p>
                    <a:p>
                      <a:pPr marL="342900" marR="0" lvl="0" indent="-34290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rgbClr val="000000"/>
                        </a:solidFill>
                        <a:effectLst/>
                        <a:latin typeface="+mn-lt"/>
                        <a:ea typeface="+mn-ea"/>
                        <a:cs typeface="+mn-cs"/>
                      </a:endParaRPr>
                    </a:p>
                    <a:p>
                      <a:pPr marL="342900" marR="0" lvl="0" indent="-342900" algn="l" defTabSz="91448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rgbClr val="000000"/>
                          </a:solidFill>
                          <a:effectLst/>
                          <a:latin typeface="+mn-lt"/>
                          <a:ea typeface="+mn-ea"/>
                          <a:cs typeface="+mn-cs"/>
                        </a:rPr>
                        <a:t>Patient declined to use sleep diary </a:t>
                      </a:r>
                    </a:p>
                    <a:p>
                      <a:pPr marL="342900" lvl="0" indent="-342900">
                        <a:buFont typeface="Arial" panose="020B0604020202020204" pitchFamily="34" charset="0"/>
                        <a:buChar char="•"/>
                      </a:pPr>
                      <a:endParaRPr lang="en-US" sz="1400" kern="1200" dirty="0">
                        <a:solidFill>
                          <a:srgbClr val="000000"/>
                        </a:solidFill>
                        <a:effectLst/>
                        <a:latin typeface="+mn-lt"/>
                        <a:ea typeface="+mn-ea"/>
                        <a:cs typeface="+mn-cs"/>
                      </a:endParaRPr>
                    </a:p>
                    <a:p>
                      <a:pPr marL="342900" lvl="0" indent="-342900">
                        <a:buFont typeface="Arial" panose="020B0604020202020204" pitchFamily="34" charset="0"/>
                        <a:buChar char="•"/>
                      </a:pPr>
                      <a:r>
                        <a:rPr lang="en-US" sz="1400" kern="1200" dirty="0">
                          <a:solidFill>
                            <a:srgbClr val="000000"/>
                          </a:solidFill>
                          <a:effectLst/>
                          <a:latin typeface="+mn-lt"/>
                          <a:ea typeface="+mn-ea"/>
                          <a:cs typeface="+mn-cs"/>
                        </a:rPr>
                        <a:t>Mother told patient that if she took medication for anxiety, she would no longer drive her to therapy</a:t>
                      </a:r>
                    </a:p>
                    <a:p>
                      <a:pPr marL="342900" lvl="0" indent="-342900">
                        <a:buFont typeface="Arial" panose="020B0604020202020204" pitchFamily="34" charset="0"/>
                        <a:buChar char="•"/>
                      </a:pPr>
                      <a:endParaRPr lang="en-US" sz="1400" kern="1200" dirty="0">
                        <a:solidFill>
                          <a:srgbClr val="000000"/>
                        </a:solidFill>
                        <a:effectLst/>
                        <a:latin typeface="+mn-lt"/>
                        <a:ea typeface="+mn-ea"/>
                        <a:cs typeface="+mn-cs"/>
                      </a:endParaRPr>
                    </a:p>
                    <a:p>
                      <a:pPr marL="342900" lvl="0" indent="-342900">
                        <a:buFont typeface="Arial" panose="020B0604020202020204" pitchFamily="34" charset="0"/>
                        <a:buChar char="•"/>
                      </a:pPr>
                      <a:r>
                        <a:rPr lang="en-US" sz="1400" kern="1200" dirty="0">
                          <a:solidFill>
                            <a:srgbClr val="000000"/>
                          </a:solidFill>
                          <a:effectLst/>
                          <a:latin typeface="+mn-lt"/>
                          <a:ea typeface="+mn-ea"/>
                          <a:cs typeface="+mn-cs"/>
                        </a:rPr>
                        <a:t>Mother declined assistance with SDOH resources</a:t>
                      </a:r>
                    </a:p>
                    <a:p>
                      <a:pPr lvl="0"/>
                      <a:endParaRPr lang="en-US" sz="1400" kern="1200" dirty="0">
                        <a:solidFill>
                          <a:schemeClr val="dk1"/>
                        </a:solidFill>
                        <a:effectLst/>
                        <a:latin typeface="+mn-lt"/>
                        <a:ea typeface="+mn-ea"/>
                        <a:cs typeface="+mn-cs"/>
                      </a:endParaRPr>
                    </a:p>
                    <a:p>
                      <a:pPr marL="54610" lvl="0" algn="l">
                        <a:lnSpc>
                          <a:spcPct val="100000"/>
                        </a:lnSpc>
                        <a:spcBef>
                          <a:spcPts val="835"/>
                        </a:spcBef>
                        <a:buNone/>
                      </a:pPr>
                      <a:endParaRPr lang="en-US" sz="1200" dirty="0">
                        <a:solidFill>
                          <a:schemeClr val="accent6"/>
                        </a:solidFill>
                        <a:latin typeface="Calibri"/>
                        <a:cs typeface="Calibri"/>
                      </a:endParaRPr>
                    </a:p>
                  </a:txBody>
                  <a:tcPr marL="0" marR="0" marT="54629" marB="0"/>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7CFA63F-9738-44A6-EE26-C00CFEAC3397}"/>
              </a:ext>
            </a:extLst>
          </p:cNvPr>
          <p:cNvSpPr txBox="1"/>
          <p:nvPr/>
        </p:nvSpPr>
        <p:spPr>
          <a:xfrm>
            <a:off x="7659454" y="1534157"/>
            <a:ext cx="1372712"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pic>
        <p:nvPicPr>
          <p:cNvPr id="4" name="Picture 1" descr="page2image1772256">
            <a:extLst>
              <a:ext uri="{FF2B5EF4-FFF2-40B4-BE49-F238E27FC236}">
                <a16:creationId xmlns:a16="http://schemas.microsoft.com/office/drawing/2014/main" id="{6D123C7F-E48B-C912-4494-8284C118B75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1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28650" y="1500257"/>
            <a:ext cx="7886701" cy="463267"/>
          </a:xfrm>
          <a:prstGeom prst="rect">
            <a:avLst/>
          </a:prstGeom>
        </p:spPr>
        <p:txBody>
          <a:bodyPr vert="horz" wrap="square" lIns="0" tIns="6032" rIns="0" bIns="0" rtlCol="0" anchor="ctr">
            <a:spAutoFit/>
          </a:bodyPr>
          <a:lstStyle/>
          <a:p>
            <a:pPr marL="6350">
              <a:spcBef>
                <a:spcPts val="47"/>
              </a:spcBef>
            </a:pPr>
            <a:r>
              <a:rPr lang="en-US" spc="-115" dirty="0"/>
              <a:t>Patient /Family Successes and Strengths</a:t>
            </a:r>
            <a:endParaRPr spc="-145" dirty="0"/>
          </a:p>
        </p:txBody>
      </p:sp>
      <p:sp>
        <p:nvSpPr>
          <p:cNvPr id="4" name="Content Placeholder 3"/>
          <p:cNvSpPr>
            <a:spLocks noGrp="1"/>
          </p:cNvSpPr>
          <p:nvPr>
            <p:ph idx="1"/>
          </p:nvPr>
        </p:nvSpPr>
        <p:spPr/>
        <p:txBody>
          <a:bodyPr vert="horz" lIns="68580" tIns="34290" rIns="68580" bIns="34290" rtlCol="0" anchor="t">
            <a:normAutofit/>
          </a:bodyPr>
          <a:lstStyle/>
          <a:p>
            <a:pPr marL="171450" indent="-171450"/>
            <a:endParaRPr lang="en-US" dirty="0">
              <a:ea typeface="Calibri" panose="020F0502020204030204"/>
              <a:cs typeface="Calibri" panose="020F0502020204030204"/>
            </a:endParaRPr>
          </a:p>
          <a:p>
            <a:pPr marL="171450" indent="-171450"/>
            <a:r>
              <a:rPr lang="en-US" sz="2100" dirty="0"/>
              <a:t>Mother brings patient to therapy. </a:t>
            </a:r>
            <a:endParaRPr lang="en-US" sz="2100" dirty="0">
              <a:ea typeface="Calibri"/>
              <a:cs typeface="Calibri"/>
            </a:endParaRPr>
          </a:p>
          <a:p>
            <a:pPr marL="171450" indent="-171450"/>
            <a:r>
              <a:rPr lang="en-US" sz="2100" dirty="0">
                <a:ea typeface="Calibri"/>
                <a:cs typeface="Calibri"/>
              </a:rPr>
              <a:t>Patient has made moderate progress with decreasing symptoms of social anxiety since intake</a:t>
            </a:r>
          </a:p>
          <a:p>
            <a:pPr marL="171450" indent="-171450"/>
            <a:r>
              <a:rPr lang="en-US" sz="2100" dirty="0">
                <a:ea typeface="Calibri"/>
                <a:cs typeface="Calibri"/>
              </a:rPr>
              <a:t>Patient declines using phone in bed, declines substance use</a:t>
            </a:r>
          </a:p>
          <a:p>
            <a:pPr marL="0" indent="0">
              <a:buNone/>
            </a:pPr>
            <a:endParaRPr lang="en-US" sz="2100" dirty="0">
              <a:ea typeface="Calibri"/>
              <a:cs typeface="Calibri"/>
            </a:endParaRPr>
          </a:p>
          <a:p>
            <a:pPr marL="171450" indent="-171450"/>
            <a:endParaRPr lang="en-US" sz="2100" dirty="0">
              <a:ea typeface="Calibri"/>
              <a:cs typeface="Calibri"/>
            </a:endParaRPr>
          </a:p>
          <a:p>
            <a:pPr marL="171450" indent="-171450"/>
            <a:endParaRPr lang="en-US" dirty="0">
              <a:ea typeface="Calibri" panose="020F0502020204030204"/>
              <a:cs typeface="Calibri" panose="020F0502020204030204"/>
            </a:endParaRPr>
          </a:p>
        </p:txBody>
      </p:sp>
      <p:sp>
        <p:nvSpPr>
          <p:cNvPr id="7" name="object 7"/>
          <p:cNvSpPr txBox="1">
            <a:spLocks noGrp="1"/>
          </p:cNvSpPr>
          <p:nvPr>
            <p:ph type="ftr" sz="quarter" idx="4294967295"/>
          </p:nvPr>
        </p:nvSpPr>
        <p:spPr>
          <a:xfrm>
            <a:off x="1" y="4085929"/>
            <a:ext cx="1716881" cy="291105"/>
          </a:xfrm>
          <a:prstGeom prst="rect">
            <a:avLst/>
          </a:prstGeom>
        </p:spPr>
        <p:txBody>
          <a:bodyPr vert="horz" wrap="square" lIns="0" tIns="13970" rIns="0" bIns="0" rtlCol="0" anchor="ctr">
            <a:spAutoFit/>
          </a:bodyPr>
          <a:lstStyle/>
          <a:p>
            <a:pPr marL="6350" algn="l" defTabSz="457223">
              <a:spcBef>
                <a:spcPts val="110"/>
              </a:spcBef>
              <a:defRPr/>
            </a:pPr>
            <a:r>
              <a:rPr sz="900" kern="0" dirty="0">
                <a:solidFill>
                  <a:prstClr val="white"/>
                </a:solidFill>
                <a:latin typeface="Calibri" panose="020F0502020204030204" pitchFamily="34" charset="0"/>
                <a:cs typeface="Calibri" panose="020F0502020204030204" pitchFamily="34" charset="0"/>
              </a:rPr>
              <a:t>Prepared</a:t>
            </a:r>
            <a:r>
              <a:rPr sz="900" kern="0" spc="-77"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by</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Care</a:t>
            </a:r>
            <a:r>
              <a:rPr sz="900" kern="0" spc="-83" dirty="0">
                <a:solidFill>
                  <a:prstClr val="white"/>
                </a:solidFill>
                <a:latin typeface="Calibri" panose="020F0502020204030204" pitchFamily="34" charset="0"/>
                <a:cs typeface="Calibri" panose="020F0502020204030204" pitchFamily="34" charset="0"/>
              </a:rPr>
              <a:t> </a:t>
            </a:r>
            <a:r>
              <a:rPr sz="900" kern="0" spc="-5" dirty="0">
                <a:solidFill>
                  <a:prstClr val="white"/>
                </a:solidFill>
                <a:latin typeface="Calibri" panose="020F0502020204030204" pitchFamily="34" charset="0"/>
                <a:cs typeface="Calibri" panose="020F0502020204030204" pitchFamily="34" charset="0"/>
              </a:rPr>
              <a:t>Transformation</a:t>
            </a:r>
            <a:r>
              <a:rPr sz="900" kern="0" spc="-77" dirty="0">
                <a:solidFill>
                  <a:prstClr val="white"/>
                </a:solidFill>
                <a:latin typeface="Calibri" panose="020F0502020204030204" pitchFamily="34" charset="0"/>
                <a:cs typeface="Calibri" panose="020F0502020204030204" pitchFamily="34" charset="0"/>
              </a:rPr>
              <a:t> </a:t>
            </a:r>
            <a:r>
              <a:rPr sz="900" kern="0" spc="-10" dirty="0">
                <a:solidFill>
                  <a:prstClr val="white"/>
                </a:solidFill>
                <a:latin typeface="Calibri" panose="020F0502020204030204" pitchFamily="34" charset="0"/>
                <a:cs typeface="Calibri" panose="020F0502020204030204" pitchFamily="34" charset="0"/>
              </a:rPr>
              <a:t>Collaborative</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of</a:t>
            </a:r>
            <a:r>
              <a:rPr sz="900" kern="0" spc="-88" dirty="0">
                <a:solidFill>
                  <a:prstClr val="white"/>
                </a:solidFill>
                <a:latin typeface="Calibri" panose="020F0502020204030204" pitchFamily="34" charset="0"/>
                <a:cs typeface="Calibri" panose="020F0502020204030204" pitchFamily="34" charset="0"/>
              </a:rPr>
              <a:t> </a:t>
            </a:r>
            <a:r>
              <a:rPr sz="900" kern="0" spc="-13" dirty="0">
                <a:solidFill>
                  <a:prstClr val="white"/>
                </a:solidFill>
                <a:latin typeface="Calibri" panose="020F0502020204030204" pitchFamily="34" charset="0"/>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7505701" y="1588577"/>
            <a:ext cx="1372712"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pic>
        <p:nvPicPr>
          <p:cNvPr id="2" name="Picture 1" descr="page2image1772256">
            <a:extLst>
              <a:ext uri="{FF2B5EF4-FFF2-40B4-BE49-F238E27FC236}">
                <a16:creationId xmlns:a16="http://schemas.microsoft.com/office/drawing/2014/main" id="{B7D6DCEF-180C-9567-28EC-5E78B965575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71488" y="1500257"/>
            <a:ext cx="5915026" cy="463267"/>
          </a:xfrm>
          <a:prstGeom prst="rect">
            <a:avLst/>
          </a:prstGeom>
        </p:spPr>
        <p:txBody>
          <a:bodyPr vert="horz" wrap="square" lIns="0" tIns="6032" rIns="0" bIns="0" rtlCol="0" anchor="ctr">
            <a:spAutoFit/>
          </a:bodyPr>
          <a:lstStyle/>
          <a:p>
            <a:pPr marL="6350">
              <a:spcBef>
                <a:spcPts val="47"/>
              </a:spcBef>
            </a:pPr>
            <a:r>
              <a:rPr lang="en-US" spc="-115" dirty="0"/>
              <a:t>Reasons for Selecting this Case</a:t>
            </a:r>
            <a:endParaRPr spc="-145" dirty="0"/>
          </a:p>
        </p:txBody>
      </p:sp>
      <p:sp>
        <p:nvSpPr>
          <p:cNvPr id="7" name="object 7"/>
          <p:cNvSpPr txBox="1">
            <a:spLocks noGrp="1"/>
          </p:cNvSpPr>
          <p:nvPr>
            <p:ph type="ftr" sz="quarter" idx="4294967295"/>
          </p:nvPr>
        </p:nvSpPr>
        <p:spPr>
          <a:xfrm>
            <a:off x="1" y="4085929"/>
            <a:ext cx="1716881" cy="291105"/>
          </a:xfrm>
          <a:prstGeom prst="rect">
            <a:avLst/>
          </a:prstGeom>
        </p:spPr>
        <p:txBody>
          <a:bodyPr vert="horz" wrap="square" lIns="0" tIns="13970" rIns="0" bIns="0" rtlCol="0" anchor="ctr">
            <a:spAutoFit/>
          </a:bodyPr>
          <a:lstStyle/>
          <a:p>
            <a:pPr marL="6350" algn="l" defTabSz="457223">
              <a:spcBef>
                <a:spcPts val="110"/>
              </a:spcBef>
              <a:defRPr/>
            </a:pPr>
            <a:r>
              <a:rPr sz="900" kern="0" dirty="0">
                <a:solidFill>
                  <a:prstClr val="white"/>
                </a:solidFill>
                <a:latin typeface="Calibri" panose="020F0502020204030204" pitchFamily="34" charset="0"/>
                <a:cs typeface="Calibri" panose="020F0502020204030204" pitchFamily="34" charset="0"/>
              </a:rPr>
              <a:t>Prepared</a:t>
            </a:r>
            <a:r>
              <a:rPr sz="900" kern="0" spc="-77"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by</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Care</a:t>
            </a:r>
            <a:r>
              <a:rPr sz="900" kern="0" spc="-83" dirty="0">
                <a:solidFill>
                  <a:prstClr val="white"/>
                </a:solidFill>
                <a:latin typeface="Calibri" panose="020F0502020204030204" pitchFamily="34" charset="0"/>
                <a:cs typeface="Calibri" panose="020F0502020204030204" pitchFamily="34" charset="0"/>
              </a:rPr>
              <a:t> </a:t>
            </a:r>
            <a:r>
              <a:rPr sz="900" kern="0" spc="-5" dirty="0">
                <a:solidFill>
                  <a:prstClr val="white"/>
                </a:solidFill>
                <a:latin typeface="Calibri" panose="020F0502020204030204" pitchFamily="34" charset="0"/>
                <a:cs typeface="Calibri" panose="020F0502020204030204" pitchFamily="34" charset="0"/>
              </a:rPr>
              <a:t>Transformation</a:t>
            </a:r>
            <a:r>
              <a:rPr sz="900" kern="0" spc="-77" dirty="0">
                <a:solidFill>
                  <a:prstClr val="white"/>
                </a:solidFill>
                <a:latin typeface="Calibri" panose="020F0502020204030204" pitchFamily="34" charset="0"/>
                <a:cs typeface="Calibri" panose="020F0502020204030204" pitchFamily="34" charset="0"/>
              </a:rPr>
              <a:t> </a:t>
            </a:r>
            <a:r>
              <a:rPr sz="900" kern="0" spc="-10" dirty="0">
                <a:solidFill>
                  <a:prstClr val="white"/>
                </a:solidFill>
                <a:latin typeface="Calibri" panose="020F0502020204030204" pitchFamily="34" charset="0"/>
                <a:cs typeface="Calibri" panose="020F0502020204030204" pitchFamily="34" charset="0"/>
              </a:rPr>
              <a:t>Collaborative</a:t>
            </a:r>
            <a:r>
              <a:rPr sz="900" kern="0" spc="-88" dirty="0">
                <a:solidFill>
                  <a:prstClr val="white"/>
                </a:solidFill>
                <a:latin typeface="Calibri" panose="020F0502020204030204" pitchFamily="34" charset="0"/>
                <a:cs typeface="Calibri" panose="020F0502020204030204" pitchFamily="34" charset="0"/>
              </a:rPr>
              <a:t> </a:t>
            </a:r>
            <a:r>
              <a:rPr sz="900" kern="0" dirty="0">
                <a:solidFill>
                  <a:prstClr val="white"/>
                </a:solidFill>
                <a:latin typeface="Calibri" panose="020F0502020204030204" pitchFamily="34" charset="0"/>
                <a:cs typeface="Calibri" panose="020F0502020204030204" pitchFamily="34" charset="0"/>
              </a:rPr>
              <a:t>of</a:t>
            </a:r>
            <a:r>
              <a:rPr sz="900" kern="0" spc="-88" dirty="0">
                <a:solidFill>
                  <a:prstClr val="white"/>
                </a:solidFill>
                <a:latin typeface="Calibri" panose="020F0502020204030204" pitchFamily="34" charset="0"/>
                <a:cs typeface="Calibri" panose="020F0502020204030204" pitchFamily="34" charset="0"/>
              </a:rPr>
              <a:t> </a:t>
            </a:r>
            <a:r>
              <a:rPr sz="900" kern="0" spc="-13" dirty="0">
                <a:solidFill>
                  <a:prstClr val="white"/>
                </a:solidFill>
                <a:latin typeface="Calibri" panose="020F0502020204030204" pitchFamily="34" charset="0"/>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7505701" y="1588577"/>
            <a:ext cx="1372712" cy="261610"/>
          </a:xfrm>
          <a:prstGeom prst="rect">
            <a:avLst/>
          </a:prstGeom>
          <a:noFill/>
        </p:spPr>
        <p:txBody>
          <a:bodyPr wrap="square">
            <a:spAutoFit/>
          </a:bodyPr>
          <a:lstStyle/>
          <a:p>
            <a:pPr defTabSz="457223">
              <a:defRPr/>
            </a:pPr>
            <a:r>
              <a:rPr lang="en-US" sz="1100" kern="0" dirty="0">
                <a:solidFill>
                  <a:sysClr val="windowText" lastClr="000000"/>
                </a:solidFill>
                <a:latin typeface="Calibri"/>
              </a:rPr>
              <a:t>Do Not Include PHI</a:t>
            </a:r>
          </a:p>
        </p:txBody>
      </p:sp>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nvGraphicFramePr>
        <p:xfrm>
          <a:off x="247489" y="2125267"/>
          <a:ext cx="8681852" cy="3444070"/>
        </p:xfrm>
        <a:graphic>
          <a:graphicData uri="http://schemas.openxmlformats.org/drawingml/2006/table">
            <a:tbl>
              <a:tblPr firstRow="1" bandRow="1">
                <a:tableStyleId>{073A0DAA-6AF3-43AB-8588-CEC1D06C72B9}</a:tableStyleId>
              </a:tblPr>
              <a:tblGrid>
                <a:gridCol w="2879942">
                  <a:extLst>
                    <a:ext uri="{9D8B030D-6E8A-4147-A177-3AD203B41FA5}">
                      <a16:colId xmlns:a16="http://schemas.microsoft.com/office/drawing/2014/main" val="2309835222"/>
                    </a:ext>
                  </a:extLst>
                </a:gridCol>
                <a:gridCol w="5801910">
                  <a:extLst>
                    <a:ext uri="{9D8B030D-6E8A-4147-A177-3AD203B41FA5}">
                      <a16:colId xmlns:a16="http://schemas.microsoft.com/office/drawing/2014/main" val="4127498626"/>
                    </a:ext>
                  </a:extLst>
                </a:gridCol>
              </a:tblGrid>
              <a:tr h="484700">
                <a:tc>
                  <a:txBody>
                    <a:bodyPr/>
                    <a:lstStyle/>
                    <a:p>
                      <a:pPr marL="0" algn="l" rtl="0"/>
                      <a:endParaRPr lang="en-US" sz="900" dirty="0">
                        <a:solidFill>
                          <a:schemeClr val="accent6">
                            <a:lumMod val="50000"/>
                          </a:schemeClr>
                        </a:solidFill>
                      </a:endParaRPr>
                    </a:p>
                  </a:txBody>
                  <a:tcPr marL="45720" marR="45720" marT="22860" marB="22860"/>
                </a:tc>
                <a:tc>
                  <a:txBody>
                    <a:bodyPr/>
                    <a:lstStyle/>
                    <a:p>
                      <a:endParaRPr lang="en-US" sz="900" dirty="0">
                        <a:solidFill>
                          <a:schemeClr val="accent6">
                            <a:lumMod val="50000"/>
                          </a:schemeClr>
                        </a:solidFill>
                      </a:endParaRPr>
                    </a:p>
                  </a:txBody>
                  <a:tcPr marL="45720" marR="45720" marT="22860" marB="22860"/>
                </a:tc>
                <a:extLst>
                  <a:ext uri="{0D108BD9-81ED-4DB2-BD59-A6C34878D82A}">
                    <a16:rowId xmlns:a16="http://schemas.microsoft.com/office/drawing/2014/main" val="1022699541"/>
                  </a:ext>
                </a:extLst>
              </a:tr>
              <a:tr h="1558290">
                <a:tc>
                  <a:txBody>
                    <a:bodyPr/>
                    <a:lstStyle/>
                    <a:p>
                      <a:pPr marL="0" algn="l" rtl="0"/>
                      <a:endParaRPr lang="en-US" sz="1500" b="1" dirty="0">
                        <a:solidFill>
                          <a:schemeClr val="accent6">
                            <a:lumMod val="50000"/>
                          </a:schemeClr>
                        </a:solidFill>
                      </a:endParaRPr>
                    </a:p>
                    <a:p>
                      <a:pPr marL="0" algn="l" rtl="0"/>
                      <a:endParaRPr lang="en-US" sz="1500" b="1" dirty="0">
                        <a:solidFill>
                          <a:schemeClr val="accent6">
                            <a:lumMod val="50000"/>
                          </a:schemeClr>
                        </a:solidFill>
                      </a:endParaRPr>
                    </a:p>
                    <a:p>
                      <a:pPr marL="0" algn="l" rtl="0"/>
                      <a:r>
                        <a:rPr lang="en-US" sz="1500" b="1" dirty="0">
                          <a:solidFill>
                            <a:schemeClr val="accent6">
                              <a:lumMod val="50000"/>
                            </a:schemeClr>
                          </a:solidFill>
                        </a:rPr>
                        <a:t>Presenting problem </a:t>
                      </a:r>
                    </a:p>
                  </a:txBody>
                  <a:tcPr marL="45720" marR="45720" marT="22860" marB="22860"/>
                </a:tc>
                <a:tc>
                  <a:txBody>
                    <a:bodyPr/>
                    <a:lstStyle/>
                    <a:p>
                      <a:pPr marL="285750" marR="125730" indent="-285750" algn="l" rtl="0">
                        <a:lnSpc>
                          <a:spcPct val="100000"/>
                        </a:lnSpc>
                        <a:spcBef>
                          <a:spcPts val="780"/>
                        </a:spcBef>
                        <a:buFont typeface="Arial" panose="020B0604020202020204" pitchFamily="34" charset="0"/>
                        <a:buChar char="•"/>
                      </a:pPr>
                      <a:endParaRPr lang="en-US" sz="1500" b="1" dirty="0">
                        <a:solidFill>
                          <a:schemeClr val="accent6"/>
                        </a:solidFill>
                        <a:latin typeface="+mn-lt"/>
                        <a:cs typeface="Calibri"/>
                      </a:endParaRPr>
                    </a:p>
                    <a:p>
                      <a:pPr marL="285750" marR="125730" indent="-285750" algn="l" rtl="0">
                        <a:lnSpc>
                          <a:spcPct val="100000"/>
                        </a:lnSpc>
                        <a:spcBef>
                          <a:spcPts val="780"/>
                        </a:spcBef>
                        <a:buFont typeface="Arial" panose="020B0604020202020204" pitchFamily="34" charset="0"/>
                        <a:buChar char="•"/>
                      </a:pPr>
                      <a:r>
                        <a:rPr lang="en-US" sz="1500" b="1" dirty="0">
                          <a:solidFill>
                            <a:schemeClr val="accent6"/>
                          </a:solidFill>
                          <a:latin typeface="+mn-lt"/>
                          <a:cs typeface="Calibri"/>
                        </a:rPr>
                        <a:t>Insomnia -</a:t>
                      </a:r>
                      <a:r>
                        <a:rPr lang="en-US" sz="1500" dirty="0">
                          <a:solidFill>
                            <a:schemeClr val="accent6"/>
                          </a:solidFill>
                          <a:latin typeface="+mn-lt"/>
                          <a:cs typeface="Calibri"/>
                        </a:rPr>
                        <a:t> 1-2 days/</a:t>
                      </a:r>
                      <a:r>
                        <a:rPr lang="en-US" sz="1500" dirty="0" err="1">
                          <a:solidFill>
                            <a:schemeClr val="accent6"/>
                          </a:solidFill>
                          <a:latin typeface="+mn-lt"/>
                          <a:cs typeface="Calibri"/>
                        </a:rPr>
                        <a:t>wk</a:t>
                      </a:r>
                      <a:r>
                        <a:rPr lang="en-US" sz="1500" dirty="0">
                          <a:solidFill>
                            <a:schemeClr val="accent6"/>
                          </a:solidFill>
                          <a:latin typeface="+mn-lt"/>
                          <a:cs typeface="Calibri"/>
                        </a:rPr>
                        <a:t> she will not sleep at all. No pattern based on school/no school days or pre/post parent separation; onset several years ago</a:t>
                      </a:r>
                    </a:p>
                    <a:p>
                      <a:pPr marL="285750" marR="125730" indent="-285750" algn="l" rtl="0">
                        <a:lnSpc>
                          <a:spcPct val="100000"/>
                        </a:lnSpc>
                        <a:spcBef>
                          <a:spcPts val="780"/>
                        </a:spcBef>
                        <a:buFont typeface="Arial" panose="020B0604020202020204" pitchFamily="34" charset="0"/>
                        <a:buChar char="•"/>
                      </a:pPr>
                      <a:endParaRPr lang="en-US" sz="1500" dirty="0">
                        <a:solidFill>
                          <a:schemeClr val="accent6"/>
                        </a:solidFill>
                        <a:latin typeface="+mn-lt"/>
                        <a:cs typeface="Calibri"/>
                      </a:endParaRPr>
                    </a:p>
                    <a:p>
                      <a:pPr marL="0" indent="0" algn="l" rtl="0">
                        <a:buNone/>
                      </a:pPr>
                      <a:endParaRPr lang="en-US" sz="1400" dirty="0">
                        <a:solidFill>
                          <a:schemeClr val="accent6">
                            <a:lumMod val="50000"/>
                          </a:schemeClr>
                        </a:solidFill>
                      </a:endParaRPr>
                    </a:p>
                  </a:txBody>
                  <a:tcPr marL="45720" marR="45720" marT="22860" marB="22860"/>
                </a:tc>
                <a:extLst>
                  <a:ext uri="{0D108BD9-81ED-4DB2-BD59-A6C34878D82A}">
                    <a16:rowId xmlns:a16="http://schemas.microsoft.com/office/drawing/2014/main" val="815406261"/>
                  </a:ext>
                </a:extLst>
              </a:tr>
              <a:tr h="1354090">
                <a:tc>
                  <a:txBody>
                    <a:bodyPr/>
                    <a:lstStyle/>
                    <a:p>
                      <a:pPr marL="0" algn="l" rtl="0"/>
                      <a:endParaRPr lang="en-US" sz="1500" b="1" dirty="0">
                        <a:solidFill>
                          <a:schemeClr val="accent6">
                            <a:lumMod val="50000"/>
                          </a:schemeClr>
                        </a:solidFill>
                      </a:endParaRPr>
                    </a:p>
                    <a:p>
                      <a:pPr marL="0" algn="l" rtl="0"/>
                      <a:r>
                        <a:rPr lang="en-US" sz="1500" b="1" dirty="0">
                          <a:solidFill>
                            <a:schemeClr val="accent6">
                              <a:lumMod val="50000"/>
                            </a:schemeClr>
                          </a:solidFill>
                        </a:rPr>
                        <a:t>What questions do you have for the group?</a:t>
                      </a:r>
                    </a:p>
                  </a:txBody>
                  <a:tcPr marL="45720" marR="45720" marT="22860" marB="22860"/>
                </a:tc>
                <a:tc>
                  <a:txBody>
                    <a:bodyPr/>
                    <a:lstStyle/>
                    <a:p>
                      <a:pPr marL="342900" indent="-342900" algn="l" rtl="0">
                        <a:buFont typeface="Arial" panose="020B0604020202020204" pitchFamily="34" charset="0"/>
                        <a:buChar char="•"/>
                      </a:pPr>
                      <a:endParaRPr lang="en-US" sz="1400" dirty="0">
                        <a:solidFill>
                          <a:schemeClr val="accent6">
                            <a:lumMod val="50000"/>
                          </a:schemeClr>
                        </a:solidFill>
                      </a:endParaRPr>
                    </a:p>
                    <a:p>
                      <a:pPr marL="342900" indent="-342900" algn="l" rtl="0">
                        <a:buFont typeface="Arial" panose="020B0604020202020204" pitchFamily="34" charset="0"/>
                        <a:buChar char="•"/>
                      </a:pPr>
                      <a:r>
                        <a:rPr lang="en-US" sz="1400" dirty="0">
                          <a:solidFill>
                            <a:schemeClr val="accent6">
                              <a:lumMod val="50000"/>
                            </a:schemeClr>
                          </a:solidFill>
                        </a:rPr>
                        <a:t>Addressing poor sleeping conditions contributing to insomnia due to barriers of poverty and low parent engagement</a:t>
                      </a:r>
                    </a:p>
                  </a:txBody>
                  <a:tcPr marL="45720" marR="45720" marT="22860" marB="22860"/>
                </a:tc>
                <a:extLst>
                  <a:ext uri="{0D108BD9-81ED-4DB2-BD59-A6C34878D82A}">
                    <a16:rowId xmlns:a16="http://schemas.microsoft.com/office/drawing/2014/main" val="1094569134"/>
                  </a:ext>
                </a:extLst>
              </a:tr>
            </a:tbl>
          </a:graphicData>
        </a:graphic>
      </p:graphicFrame>
      <p:pic>
        <p:nvPicPr>
          <p:cNvPr id="4" name="Picture 1" descr="page2image1772256">
            <a:extLst>
              <a:ext uri="{FF2B5EF4-FFF2-40B4-BE49-F238E27FC236}">
                <a16:creationId xmlns:a16="http://schemas.microsoft.com/office/drawing/2014/main" id="{92B74FEF-0486-9566-FC23-CCE739E6617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4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8"/>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marL="6350">
              <a:lnSpc>
                <a:spcPct val="100000"/>
              </a:lnSpc>
              <a:buClr>
                <a:srgbClr val="000000"/>
              </a:buClr>
              <a:buSzPts val="1400"/>
            </a:pPr>
            <a:r>
              <a:rPr lang="en-US" sz="2801" dirty="0">
                <a:solidFill>
                  <a:srgbClr val="006FC0"/>
                </a:solidFill>
                <a:latin typeface="Calibri" panose="020F0502020204030204" pitchFamily="34" charset="0"/>
                <a:ea typeface="Tahoma"/>
                <a:cs typeface="Calibri" panose="020F0502020204030204" pitchFamily="34" charset="0"/>
                <a:sym typeface="Tahoma"/>
              </a:rPr>
              <a:t>Summary &amp; Clarifying Questions</a:t>
            </a:r>
            <a:endParaRPr sz="2801" dirty="0">
              <a:solidFill>
                <a:srgbClr val="006FC0"/>
              </a:solidFill>
              <a:latin typeface="Calibri" panose="020F0502020204030204" pitchFamily="34" charset="0"/>
              <a:ea typeface="Tahoma"/>
              <a:cs typeface="Calibri" panose="020F0502020204030204" pitchFamily="34" charset="0"/>
              <a:sym typeface="Tahoma"/>
            </a:endParaRPr>
          </a:p>
        </p:txBody>
      </p:sp>
      <p:pic>
        <p:nvPicPr>
          <p:cNvPr id="507" name="Google Shape;507;p38" descr="Asking Defining Questions - Excelsior College OWL"/>
          <p:cNvPicPr preferRelativeResize="0">
            <a:picLocks noGrp="1"/>
          </p:cNvPicPr>
          <p:nvPr>
            <p:ph idx="1"/>
          </p:nvPr>
        </p:nvPicPr>
        <p:blipFill rotWithShape="1">
          <a:blip r:embed="rId3">
            <a:alphaModFix/>
          </a:blip>
          <a:stretch/>
        </p:blipFill>
        <p:spPr>
          <a:xfrm>
            <a:off x="2377440" y="2395181"/>
            <a:ext cx="4389120" cy="2926080"/>
          </a:xfrm>
          <a:prstGeom prst="rect">
            <a:avLst/>
          </a:prstGeom>
          <a:noFill/>
          <a:ln>
            <a:noFill/>
          </a:ln>
        </p:spPr>
      </p:pic>
      <p:pic>
        <p:nvPicPr>
          <p:cNvPr id="2" name="Picture 1" descr="page2image1772256">
            <a:extLst>
              <a:ext uri="{FF2B5EF4-FFF2-40B4-BE49-F238E27FC236}">
                <a16:creationId xmlns:a16="http://schemas.microsoft.com/office/drawing/2014/main" id="{DE939F00-E39A-7DE7-2FBD-4BA68391FE9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191090"/>
            <a:ext cx="682783" cy="3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46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5588487"/>
            <a:ext cx="9144000" cy="417139"/>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2" name="TextBox 12"/>
          <p:cNvSpPr txBox="1"/>
          <p:nvPr/>
        </p:nvSpPr>
        <p:spPr>
          <a:xfrm>
            <a:off x="283226" y="937777"/>
            <a:ext cx="8265696" cy="884922"/>
          </a:xfrm>
          <a:prstGeom prst="rect">
            <a:avLst/>
          </a:prstGeom>
        </p:spPr>
        <p:txBody>
          <a:bodyPr wrap="square" lIns="0" tIns="0" rIns="0" bIns="0" rtlCol="0" anchor="t">
            <a:spAutoFit/>
          </a:bodyPr>
          <a:lstStyle/>
          <a:p>
            <a:pPr>
              <a:lnSpc>
                <a:spcPts val="3360"/>
              </a:lnSpc>
              <a:defRPr/>
            </a:pPr>
            <a:r>
              <a:rPr lang="en-US" sz="2800" b="1" spc="-112" dirty="0">
                <a:solidFill>
                  <a:srgbClr val="0070C0"/>
                </a:solidFill>
                <a:latin typeface="+mj-lt"/>
              </a:rPr>
              <a:t>PDSA Focus:  Improving sleep in 6–9-month-olds</a:t>
            </a:r>
          </a:p>
          <a:p>
            <a:pPr>
              <a:lnSpc>
                <a:spcPts val="3360"/>
              </a:lnSpc>
              <a:defRPr/>
            </a:pPr>
            <a:endParaRPr lang="en-US" sz="2800" b="1" spc="-112" dirty="0">
              <a:solidFill>
                <a:srgbClr val="0070C0"/>
              </a:solidFill>
              <a:latin typeface="+mj-lt"/>
            </a:endParaRPr>
          </a:p>
        </p:txBody>
      </p:sp>
      <p:sp>
        <p:nvSpPr>
          <p:cNvPr id="13" name="TextBox 13"/>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27</a:t>
            </a:fld>
            <a:endParaRPr lang="en-US" sz="900" dirty="0">
              <a:solidFill>
                <a:prstClr val="white"/>
              </a:solidFill>
              <a:latin typeface="Calibri"/>
            </a:endParaRPr>
          </a:p>
        </p:txBody>
      </p:sp>
      <p:sp>
        <p:nvSpPr>
          <p:cNvPr id="10" name="TextBox 9">
            <a:extLst>
              <a:ext uri="{FF2B5EF4-FFF2-40B4-BE49-F238E27FC236}">
                <a16:creationId xmlns:a16="http://schemas.microsoft.com/office/drawing/2014/main" id="{F5D24E43-8694-C785-E0D8-FEEA3FDAFD28}"/>
              </a:ext>
            </a:extLst>
          </p:cNvPr>
          <p:cNvSpPr txBox="1"/>
          <p:nvPr/>
        </p:nvSpPr>
        <p:spPr>
          <a:xfrm>
            <a:off x="317666" y="1568968"/>
            <a:ext cx="8639817" cy="892552"/>
          </a:xfrm>
          <a:prstGeom prst="rect">
            <a:avLst/>
          </a:prstGeom>
          <a:noFill/>
        </p:spPr>
        <p:txBody>
          <a:bodyPr wrap="square">
            <a:spAutoFit/>
          </a:bodyPr>
          <a:lstStyle/>
          <a:p>
            <a:pPr>
              <a:defRPr/>
            </a:pPr>
            <a:r>
              <a:rPr lang="en-US" sz="2000" b="1" dirty="0">
                <a:solidFill>
                  <a:prstClr val="black"/>
                </a:solidFill>
                <a:latin typeface="Calibri" panose="020F0502020204030204" pitchFamily="34" charset="0"/>
                <a:ea typeface="Calibri" panose="020F0502020204030204" pitchFamily="34" charset="0"/>
              </a:rPr>
              <a:t>Blackstone Valley Peds</a:t>
            </a:r>
          </a:p>
          <a:p>
            <a:pPr>
              <a:defRPr/>
            </a:pPr>
            <a:r>
              <a:rPr lang="en-US" sz="1600" b="1" dirty="0">
                <a:solidFill>
                  <a:prstClr val="black"/>
                </a:solidFill>
                <a:latin typeface="Calibri" panose="020F0502020204030204" pitchFamily="34" charset="0"/>
                <a:ea typeface="Calibri" panose="020F0502020204030204" pitchFamily="34" charset="0"/>
              </a:rPr>
              <a:t>Plan:  </a:t>
            </a:r>
            <a:r>
              <a:rPr lang="en-US" sz="1600" dirty="0">
                <a:solidFill>
                  <a:prstClr val="black"/>
                </a:solidFill>
                <a:latin typeface="Calibri" panose="020F0502020204030204" pitchFamily="34" charset="0"/>
                <a:ea typeface="Calibri" panose="020F0502020204030204" pitchFamily="34" charset="0"/>
              </a:rPr>
              <a:t>Assess sleep at 6 mos using the BISQ-S, provide guidance; then reassess at 9 mos with the BISQ-S</a:t>
            </a:r>
          </a:p>
        </p:txBody>
      </p:sp>
      <p:pic>
        <p:nvPicPr>
          <p:cNvPr id="9" name="Picture 8">
            <a:extLst>
              <a:ext uri="{FF2B5EF4-FFF2-40B4-BE49-F238E27FC236}">
                <a16:creationId xmlns:a16="http://schemas.microsoft.com/office/drawing/2014/main" id="{2F2C8712-AE50-331B-C9FF-1AAE57CA518C}"/>
              </a:ext>
            </a:extLst>
          </p:cNvPr>
          <p:cNvPicPr>
            <a:picLocks noChangeAspect="1"/>
          </p:cNvPicPr>
          <p:nvPr/>
        </p:nvPicPr>
        <p:blipFill>
          <a:blip r:embed="rId4"/>
          <a:stretch>
            <a:fillRect/>
          </a:stretch>
        </p:blipFill>
        <p:spPr>
          <a:xfrm>
            <a:off x="345414" y="2202297"/>
            <a:ext cx="2927762" cy="1334846"/>
          </a:xfrm>
          <a:prstGeom prst="rect">
            <a:avLst/>
          </a:prstGeom>
        </p:spPr>
      </p:pic>
      <p:pic>
        <p:nvPicPr>
          <p:cNvPr id="14" name="Picture 13">
            <a:extLst>
              <a:ext uri="{FF2B5EF4-FFF2-40B4-BE49-F238E27FC236}">
                <a16:creationId xmlns:a16="http://schemas.microsoft.com/office/drawing/2014/main" id="{951A4A45-3D3A-4F15-6E80-215FF598CD87}"/>
              </a:ext>
            </a:extLst>
          </p:cNvPr>
          <p:cNvPicPr>
            <a:picLocks noChangeAspect="1"/>
          </p:cNvPicPr>
          <p:nvPr/>
        </p:nvPicPr>
        <p:blipFill>
          <a:blip r:embed="rId5"/>
          <a:stretch>
            <a:fillRect/>
          </a:stretch>
        </p:blipFill>
        <p:spPr>
          <a:xfrm>
            <a:off x="3720802" y="2153504"/>
            <a:ext cx="2828974" cy="1356843"/>
          </a:xfrm>
          <a:prstGeom prst="rect">
            <a:avLst/>
          </a:prstGeom>
        </p:spPr>
      </p:pic>
      <p:sp>
        <p:nvSpPr>
          <p:cNvPr id="15" name="TextBox 14">
            <a:extLst>
              <a:ext uri="{FF2B5EF4-FFF2-40B4-BE49-F238E27FC236}">
                <a16:creationId xmlns:a16="http://schemas.microsoft.com/office/drawing/2014/main" id="{43DE9680-1111-FCB4-6A68-4FE859368B0F}"/>
              </a:ext>
            </a:extLst>
          </p:cNvPr>
          <p:cNvSpPr txBox="1"/>
          <p:nvPr/>
        </p:nvSpPr>
        <p:spPr>
          <a:xfrm>
            <a:off x="344369" y="3575907"/>
            <a:ext cx="8639817" cy="1754326"/>
          </a:xfrm>
          <a:prstGeom prst="rect">
            <a:avLst/>
          </a:prstGeom>
          <a:noFill/>
        </p:spPr>
        <p:txBody>
          <a:bodyPr wrap="square" rtlCol="0">
            <a:spAutoFit/>
          </a:bodyPr>
          <a:lstStyle/>
          <a:p>
            <a:r>
              <a:rPr lang="en-US" sz="1200" b="1" dirty="0">
                <a:solidFill>
                  <a:prstClr val="black"/>
                </a:solidFill>
                <a:latin typeface="Calibri" panose="020F0502020204030204" pitchFamily="34" charset="0"/>
                <a:ea typeface="Calibri" panose="020F0502020204030204" pitchFamily="34" charset="0"/>
              </a:rPr>
              <a:t>Results:   </a:t>
            </a:r>
            <a:r>
              <a:rPr lang="en-US" sz="1200" dirty="0">
                <a:solidFill>
                  <a:prstClr val="black"/>
                </a:solidFill>
                <a:latin typeface="Calibri" panose="020F0502020204030204" pitchFamily="34" charset="0"/>
                <a:ea typeface="Calibri" panose="020F0502020204030204" pitchFamily="34" charset="0"/>
              </a:rPr>
              <a:t>1. Total number of BISQ-S given at 6 mos from Sept 9-Nov 29 = </a:t>
            </a:r>
            <a:r>
              <a:rPr lang="en-US" sz="1200" b="1" dirty="0">
                <a:solidFill>
                  <a:prstClr val="black"/>
                </a:solidFill>
                <a:latin typeface="Calibri" panose="020F0502020204030204" pitchFamily="34" charset="0"/>
                <a:ea typeface="Calibri" panose="020F0502020204030204" pitchFamily="34" charset="0"/>
              </a:rPr>
              <a:t>96</a:t>
            </a:r>
            <a:r>
              <a:rPr lang="en-US" sz="1200" dirty="0">
                <a:solidFill>
                  <a:prstClr val="black"/>
                </a:solidFill>
                <a:latin typeface="Calibri" panose="020F0502020204030204" pitchFamily="34" charset="0"/>
                <a:ea typeface="Calibri" panose="020F0502020204030204" pitchFamily="34" charset="0"/>
              </a:rPr>
              <a:t> (82% of WCVs)</a:t>
            </a:r>
          </a:p>
          <a:p>
            <a:r>
              <a:rPr lang="en-US" sz="1200" dirty="0">
                <a:solidFill>
                  <a:prstClr val="black"/>
                </a:solidFill>
                <a:latin typeface="Calibri" panose="020F0502020204030204" pitchFamily="34" charset="0"/>
              </a:rPr>
              <a:t>2.  Only 3/96 scored 4 or 5 on #17; only 4/96 scored 4 or 5 on #20 despite verbal reports of night wakings and other sleep problems</a:t>
            </a:r>
            <a:endParaRPr lang="en-US" sz="1200" dirty="0">
              <a:solidFill>
                <a:srgbClr val="FF0000"/>
              </a:solidFill>
              <a:latin typeface="Calibri"/>
            </a:endParaRPr>
          </a:p>
          <a:p>
            <a:endParaRPr lang="en-US" sz="1200" b="1" dirty="0">
              <a:solidFill>
                <a:prstClr val="black"/>
              </a:solidFill>
              <a:latin typeface="Calibri"/>
            </a:endParaRPr>
          </a:p>
          <a:p>
            <a:r>
              <a:rPr lang="en-US" sz="1200" b="1" dirty="0">
                <a:solidFill>
                  <a:prstClr val="black"/>
                </a:solidFill>
                <a:latin typeface="Calibri"/>
              </a:rPr>
              <a:t>Impressions</a:t>
            </a:r>
            <a:r>
              <a:rPr lang="en-US" sz="1200" dirty="0">
                <a:solidFill>
                  <a:prstClr val="black"/>
                </a:solidFill>
                <a:latin typeface="Calibri"/>
              </a:rPr>
              <a:t> thus far:  BISQ-S #17 and #20 are not identifying infant sleep problems very well; responses to BISQ-S and verbal reports are not consistent </a:t>
            </a:r>
          </a:p>
          <a:p>
            <a:endParaRPr lang="en-US" sz="1200" b="1" dirty="0">
              <a:solidFill>
                <a:prstClr val="black"/>
              </a:solidFill>
              <a:latin typeface="Calibri"/>
            </a:endParaRPr>
          </a:p>
          <a:p>
            <a:r>
              <a:rPr lang="en-US" sz="1200" b="1" dirty="0">
                <a:solidFill>
                  <a:prstClr val="black"/>
                </a:solidFill>
                <a:latin typeface="Calibri"/>
              </a:rPr>
              <a:t>Plan for next cycle:  </a:t>
            </a:r>
            <a:r>
              <a:rPr lang="en-US" sz="1200" dirty="0">
                <a:solidFill>
                  <a:prstClr val="black"/>
                </a:solidFill>
                <a:latin typeface="Calibri"/>
              </a:rPr>
              <a:t>Ask just 2 questions:  1. Does your child sleep through the night (at least 6 hrs)? 2. if not, how often does s/he wake during the night?  Provide guidance at 6 mo visit.</a:t>
            </a:r>
          </a:p>
          <a:p>
            <a:r>
              <a:rPr lang="en-US" sz="1200" b="1" dirty="0">
                <a:solidFill>
                  <a:prstClr val="black"/>
                </a:solidFill>
                <a:latin typeface="Calibri"/>
              </a:rPr>
              <a:t>Data:  </a:t>
            </a:r>
            <a:r>
              <a:rPr lang="en-US" sz="1200" dirty="0">
                <a:solidFill>
                  <a:prstClr val="black"/>
                </a:solidFill>
                <a:latin typeface="Calibri"/>
              </a:rPr>
              <a:t>look at change over 3 mos; expect the number of night wakings to decrease with provided guidance </a:t>
            </a:r>
            <a:endParaRPr lang="en-US" sz="1600" dirty="0">
              <a:solidFill>
                <a:prstClr val="black"/>
              </a:solidFill>
              <a:latin typeface="Calibri"/>
            </a:endParaRPr>
          </a:p>
        </p:txBody>
      </p:sp>
    </p:spTree>
    <p:extLst>
      <p:ext uri="{BB962C8B-B14F-4D97-AF65-F5344CB8AC3E}">
        <p14:creationId xmlns:p14="http://schemas.microsoft.com/office/powerpoint/2010/main" val="263168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5588487"/>
            <a:ext cx="9144000" cy="417139"/>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28</a:t>
            </a:fld>
            <a:endParaRPr lang="en-US" sz="900" dirty="0">
              <a:solidFill>
                <a:prstClr val="white"/>
              </a:solidFill>
              <a:latin typeface="Calibri"/>
            </a:endParaRPr>
          </a:p>
        </p:txBody>
      </p:sp>
      <p:sp>
        <p:nvSpPr>
          <p:cNvPr id="5" name="TextBox 4">
            <a:extLst>
              <a:ext uri="{FF2B5EF4-FFF2-40B4-BE49-F238E27FC236}">
                <a16:creationId xmlns:a16="http://schemas.microsoft.com/office/drawing/2014/main" id="{CE7A35F7-BFE2-2164-BDA6-9ED6B593AEB2}"/>
              </a:ext>
            </a:extLst>
          </p:cNvPr>
          <p:cNvSpPr txBox="1"/>
          <p:nvPr/>
        </p:nvSpPr>
        <p:spPr>
          <a:xfrm>
            <a:off x="233256" y="1534194"/>
            <a:ext cx="8534400" cy="3425874"/>
          </a:xfrm>
          <a:prstGeom prst="rect">
            <a:avLst/>
          </a:prstGeom>
          <a:noFill/>
        </p:spPr>
        <p:txBody>
          <a:bodyPr wrap="square" rtlCol="0">
            <a:spAutoFit/>
          </a:bodyPr>
          <a:lstStyle/>
          <a:p>
            <a:pPr>
              <a:lnSpc>
                <a:spcPts val="3360"/>
              </a:lnSpc>
              <a:defRPr/>
            </a:pPr>
            <a:r>
              <a:rPr lang="en-US" sz="2200" b="1" spc="-112" dirty="0">
                <a:solidFill>
                  <a:prstClr val="black"/>
                </a:solidFill>
                <a:latin typeface="Calibri" panose="020F0502020204030204" pitchFamily="34" charset="0"/>
                <a:cs typeface="Calibri" panose="020F0502020204030204" pitchFamily="34" charset="0"/>
              </a:rPr>
              <a:t>Partners in Pediatrics</a:t>
            </a:r>
          </a:p>
          <a:p>
            <a:pPr>
              <a:lnSpc>
                <a:spcPts val="3360"/>
              </a:lnSpc>
              <a:defRPr/>
            </a:pPr>
            <a:r>
              <a:rPr lang="en-US" b="1" spc="-112" dirty="0">
                <a:solidFill>
                  <a:prstClr val="black"/>
                </a:solidFill>
                <a:latin typeface="Calibri" panose="020F0502020204030204" pitchFamily="34" charset="0"/>
                <a:cs typeface="Calibri" panose="020F0502020204030204" pitchFamily="34" charset="0"/>
              </a:rPr>
              <a:t>AIM:  </a:t>
            </a:r>
            <a:r>
              <a:rPr lang="en-US" sz="1400" spc="-112" dirty="0">
                <a:solidFill>
                  <a:prstClr val="black"/>
                </a:solidFill>
                <a:latin typeface="Calibri" panose="020F0502020204030204" pitchFamily="34" charset="0"/>
                <a:cs typeface="Calibri" panose="020F0502020204030204" pitchFamily="34" charset="0"/>
              </a:rPr>
              <a:t>Consistently identify young children who suffer from snoring/apnea by asking BEARS Qs at WCC </a:t>
            </a:r>
          </a:p>
          <a:p>
            <a:pPr>
              <a:lnSpc>
                <a:spcPts val="3360"/>
              </a:lnSpc>
              <a:defRPr/>
            </a:pPr>
            <a:r>
              <a:rPr lang="en-US" sz="1400" b="1" spc="-112" dirty="0">
                <a:solidFill>
                  <a:prstClr val="black"/>
                </a:solidFill>
                <a:latin typeface="Calibri" panose="020F0502020204030204" pitchFamily="34" charset="0"/>
                <a:cs typeface="Calibri" panose="020F0502020204030204" pitchFamily="34" charset="0"/>
              </a:rPr>
              <a:t>PLAN:  </a:t>
            </a:r>
            <a:r>
              <a:rPr lang="en-US" sz="1400" spc="-112" dirty="0">
                <a:solidFill>
                  <a:prstClr val="black"/>
                </a:solidFill>
                <a:latin typeface="Calibri" panose="020F0502020204030204" pitchFamily="34" charset="0"/>
                <a:cs typeface="Calibri" panose="020F0502020204030204" pitchFamily="34" charset="0"/>
              </a:rPr>
              <a:t>One provider to pilot starting Sept. 1</a:t>
            </a:r>
          </a:p>
          <a:p>
            <a:pPr>
              <a:lnSpc>
                <a:spcPts val="3360"/>
              </a:lnSpc>
              <a:defRPr/>
            </a:pPr>
            <a:r>
              <a:rPr lang="en-US" sz="1400" b="1" spc="-112" dirty="0">
                <a:solidFill>
                  <a:prstClr val="black"/>
                </a:solidFill>
                <a:latin typeface="Calibri" panose="020F0502020204030204" pitchFamily="34" charset="0"/>
                <a:cs typeface="Calibri" panose="020F0502020204030204" pitchFamily="34" charset="0"/>
              </a:rPr>
              <a:t>RESULTS:    </a:t>
            </a:r>
            <a:r>
              <a:rPr lang="en-US" sz="1400" spc="-112" dirty="0">
                <a:solidFill>
                  <a:prstClr val="black"/>
                </a:solidFill>
                <a:latin typeface="Calibri" panose="020F0502020204030204" pitchFamily="34" charset="0"/>
                <a:cs typeface="Calibri" panose="020F0502020204030204" pitchFamily="34" charset="0"/>
              </a:rPr>
              <a:t>The majority of eligible patients received the BEARS interview -  </a:t>
            </a:r>
            <a:r>
              <a:rPr lang="en-US" sz="1400" spc="-112" dirty="0">
                <a:solidFill>
                  <a:srgbClr val="FF0000"/>
                </a:solidFill>
                <a:latin typeface="Calibri" panose="020F0502020204030204" pitchFamily="34" charset="0"/>
                <a:cs typeface="Calibri" panose="020F0502020204030204" pitchFamily="34" charset="0"/>
              </a:rPr>
              <a:t> </a:t>
            </a:r>
            <a:r>
              <a:rPr lang="en-US" sz="1400" spc="-112" dirty="0">
                <a:solidFill>
                  <a:prstClr val="black"/>
                </a:solidFill>
                <a:latin typeface="Calibri" panose="020F0502020204030204" pitchFamily="34" charset="0"/>
                <a:cs typeface="Calibri" panose="020F0502020204030204" pitchFamily="34" charset="0"/>
              </a:rPr>
              <a:t>100% for Oct/Nov (rate of positives:  Sep 15%,  Oct 14%,  Nov 24%)</a:t>
            </a:r>
          </a:p>
          <a:p>
            <a:pPr>
              <a:lnSpc>
                <a:spcPts val="3360"/>
              </a:lnSpc>
              <a:defRPr/>
            </a:pPr>
            <a:endParaRPr lang="en-US" sz="1400" b="1" spc="-112" dirty="0">
              <a:solidFill>
                <a:prstClr val="black"/>
              </a:solidFill>
              <a:latin typeface="Calibri" panose="020F0502020204030204" pitchFamily="34" charset="0"/>
              <a:cs typeface="Calibri" panose="020F0502020204030204" pitchFamily="34" charset="0"/>
            </a:endParaRPr>
          </a:p>
          <a:p>
            <a:pPr>
              <a:lnSpc>
                <a:spcPts val="2250"/>
              </a:lnSpc>
              <a:defRPr/>
            </a:pPr>
            <a:endParaRPr lang="en-US" sz="1400" b="1" spc="-112" dirty="0">
              <a:solidFill>
                <a:prstClr val="black"/>
              </a:solidFill>
              <a:latin typeface="Calibri" panose="020F0502020204030204" pitchFamily="34" charset="0"/>
              <a:cs typeface="Calibri" panose="020F0502020204030204" pitchFamily="34" charset="0"/>
            </a:endParaRPr>
          </a:p>
          <a:p>
            <a:pPr>
              <a:lnSpc>
                <a:spcPts val="2250"/>
              </a:lnSpc>
              <a:defRPr/>
            </a:pPr>
            <a:endParaRPr lang="en-US" sz="1400" b="1" spc="-112" dirty="0">
              <a:solidFill>
                <a:prstClr val="black"/>
              </a:solidFill>
              <a:latin typeface="Calibri" panose="020F0502020204030204" pitchFamily="34" charset="0"/>
              <a:cs typeface="Calibri" panose="020F0502020204030204" pitchFamily="34" charset="0"/>
            </a:endParaRPr>
          </a:p>
          <a:p>
            <a:pPr>
              <a:lnSpc>
                <a:spcPts val="2250"/>
              </a:lnSpc>
              <a:defRPr/>
            </a:pPr>
            <a:r>
              <a:rPr lang="en-US" sz="1400" b="1" spc="-112" dirty="0">
                <a:solidFill>
                  <a:prstClr val="black"/>
                </a:solidFill>
                <a:latin typeface="Calibri" panose="020F0502020204030204" pitchFamily="34" charset="0"/>
                <a:cs typeface="Calibri" panose="020F0502020204030204" pitchFamily="34" charset="0"/>
              </a:rPr>
              <a:t>Clinical utility:  </a:t>
            </a:r>
            <a:r>
              <a:rPr lang="en-US" sz="1400" spc="-112" dirty="0">
                <a:solidFill>
                  <a:prstClr val="black"/>
                </a:solidFill>
                <a:latin typeface="Calibri" panose="020F0502020204030204" pitchFamily="34" charset="0"/>
                <a:cs typeface="Calibri" panose="020F0502020204030204" pitchFamily="34" charset="0"/>
              </a:rPr>
              <a:t>Valuable, started with a laminated handout then started asking Qs only; makes the interview much better, more in-depth</a:t>
            </a:r>
          </a:p>
          <a:p>
            <a:pPr>
              <a:lnSpc>
                <a:spcPts val="2250"/>
              </a:lnSpc>
              <a:defRPr/>
            </a:pPr>
            <a:r>
              <a:rPr lang="en-US" sz="1400" b="1" spc="-112" dirty="0">
                <a:solidFill>
                  <a:prstClr val="black"/>
                </a:solidFill>
                <a:latin typeface="Calibri" panose="020F0502020204030204" pitchFamily="34" charset="0"/>
                <a:cs typeface="Calibri" panose="020F0502020204030204" pitchFamily="34" charset="0"/>
              </a:rPr>
              <a:t>Plan for next cycle:  </a:t>
            </a:r>
            <a:r>
              <a:rPr lang="en-US" sz="1400" spc="-112" dirty="0">
                <a:solidFill>
                  <a:prstClr val="black"/>
                </a:solidFill>
                <a:latin typeface="Calibri" panose="020F0502020204030204" pitchFamily="34" charset="0"/>
                <a:cs typeface="Calibri" panose="020F0502020204030204" pitchFamily="34" charset="0"/>
              </a:rPr>
              <a:t>Expand BEARS interview to 6–8-year-old WCVs, starting January</a:t>
            </a:r>
            <a:endParaRPr lang="en-US" dirty="0">
              <a:solidFill>
                <a:prstClr val="black"/>
              </a:solidFill>
              <a:latin typeface="Calibri"/>
            </a:endParaRPr>
          </a:p>
        </p:txBody>
      </p:sp>
      <p:pic>
        <p:nvPicPr>
          <p:cNvPr id="10" name="Picture 9">
            <a:extLst>
              <a:ext uri="{FF2B5EF4-FFF2-40B4-BE49-F238E27FC236}">
                <a16:creationId xmlns:a16="http://schemas.microsoft.com/office/drawing/2014/main" id="{923C4793-32B9-8CA4-329E-4D2BC1BBAE75}"/>
              </a:ext>
            </a:extLst>
          </p:cNvPr>
          <p:cNvPicPr>
            <a:picLocks noChangeAspect="1"/>
          </p:cNvPicPr>
          <p:nvPr/>
        </p:nvPicPr>
        <p:blipFill>
          <a:blip r:embed="rId4"/>
          <a:stretch>
            <a:fillRect/>
          </a:stretch>
        </p:blipFill>
        <p:spPr>
          <a:xfrm>
            <a:off x="351763" y="3695700"/>
            <a:ext cx="4781965" cy="933531"/>
          </a:xfrm>
          <a:prstGeom prst="rect">
            <a:avLst/>
          </a:prstGeom>
        </p:spPr>
      </p:pic>
      <p:sp>
        <p:nvSpPr>
          <p:cNvPr id="9" name="TextBox 12">
            <a:extLst>
              <a:ext uri="{FF2B5EF4-FFF2-40B4-BE49-F238E27FC236}">
                <a16:creationId xmlns:a16="http://schemas.microsoft.com/office/drawing/2014/main" id="{20C0A4F3-18DB-081B-FB58-7D20F5FAB1EA}"/>
              </a:ext>
            </a:extLst>
          </p:cNvPr>
          <p:cNvSpPr txBox="1"/>
          <p:nvPr/>
        </p:nvSpPr>
        <p:spPr>
          <a:xfrm>
            <a:off x="283226" y="937777"/>
            <a:ext cx="8265696" cy="421782"/>
          </a:xfrm>
          <a:prstGeom prst="rect">
            <a:avLst/>
          </a:prstGeom>
        </p:spPr>
        <p:txBody>
          <a:bodyPr wrap="square" lIns="0" tIns="0" rIns="0" bIns="0" rtlCol="0" anchor="t">
            <a:spAutoFit/>
          </a:bodyPr>
          <a:lstStyle/>
          <a:p>
            <a:pPr>
              <a:lnSpc>
                <a:spcPts val="3360"/>
              </a:lnSpc>
              <a:defRPr/>
            </a:pPr>
            <a:r>
              <a:rPr lang="en-US" sz="2800" b="1" spc="-112" dirty="0">
                <a:solidFill>
                  <a:srgbClr val="0070C0"/>
                </a:solidFill>
                <a:latin typeface="+mj-lt"/>
              </a:rPr>
              <a:t>PDSA Focus:  Improving sleep in young children 2-5</a:t>
            </a:r>
          </a:p>
        </p:txBody>
      </p:sp>
    </p:spTree>
    <p:extLst>
      <p:ext uri="{BB962C8B-B14F-4D97-AF65-F5344CB8AC3E}">
        <p14:creationId xmlns:p14="http://schemas.microsoft.com/office/powerpoint/2010/main" val="3074366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5588487"/>
            <a:ext cx="9144000" cy="417139"/>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29</a:t>
            </a:fld>
            <a:endParaRPr lang="en-US" sz="900" dirty="0">
              <a:solidFill>
                <a:prstClr val="white"/>
              </a:solidFill>
              <a:latin typeface="Calibri"/>
            </a:endParaRPr>
          </a:p>
        </p:txBody>
      </p:sp>
      <p:sp>
        <p:nvSpPr>
          <p:cNvPr id="5" name="TextBox 4">
            <a:extLst>
              <a:ext uri="{FF2B5EF4-FFF2-40B4-BE49-F238E27FC236}">
                <a16:creationId xmlns:a16="http://schemas.microsoft.com/office/drawing/2014/main" id="{24A63409-845A-4C38-3CDF-99707520596D}"/>
              </a:ext>
            </a:extLst>
          </p:cNvPr>
          <p:cNvSpPr txBox="1"/>
          <p:nvPr/>
        </p:nvSpPr>
        <p:spPr>
          <a:xfrm>
            <a:off x="533400" y="1531018"/>
            <a:ext cx="8305800" cy="923330"/>
          </a:xfrm>
          <a:prstGeom prst="rect">
            <a:avLst/>
          </a:prstGeom>
          <a:noFill/>
        </p:spPr>
        <p:txBody>
          <a:bodyPr wrap="square" rtlCol="0">
            <a:spAutoFit/>
          </a:bodyPr>
          <a:lstStyle/>
          <a:p>
            <a:r>
              <a:rPr lang="en-US" sz="2200" b="1" dirty="0">
                <a:solidFill>
                  <a:prstClr val="black"/>
                </a:solidFill>
                <a:latin typeface="Calibri"/>
              </a:rPr>
              <a:t>PRIMA Pediatrics</a:t>
            </a:r>
          </a:p>
          <a:p>
            <a:pPr marL="285750" indent="-285750">
              <a:buFont typeface="Arial" panose="020B0604020202020204" pitchFamily="34" charset="0"/>
              <a:buChar char="•"/>
            </a:pPr>
            <a:r>
              <a:rPr lang="en-US" dirty="0">
                <a:solidFill>
                  <a:prstClr val="black"/>
                </a:solidFill>
                <a:latin typeface="Calibri"/>
              </a:rPr>
              <a:t>Rolled out the BEARS for all WCVs on Sept 1; Target:  50%</a:t>
            </a:r>
          </a:p>
          <a:p>
            <a:pPr marL="514350" lvl="1" indent="-285750">
              <a:buFont typeface="Arial" panose="020B0604020202020204" pitchFamily="34" charset="0"/>
              <a:buChar char="•"/>
            </a:pPr>
            <a:r>
              <a:rPr lang="en-US" sz="1400" dirty="0">
                <a:solidFill>
                  <a:prstClr val="black"/>
                </a:solidFill>
                <a:latin typeface="Calibri"/>
              </a:rPr>
              <a:t>Note:  one provider not participating </a:t>
            </a:r>
          </a:p>
        </p:txBody>
      </p:sp>
      <p:graphicFrame>
        <p:nvGraphicFramePr>
          <p:cNvPr id="9" name="Table 8">
            <a:extLst>
              <a:ext uri="{FF2B5EF4-FFF2-40B4-BE49-F238E27FC236}">
                <a16:creationId xmlns:a16="http://schemas.microsoft.com/office/drawing/2014/main" id="{DB85DF9D-9A8E-0664-6D9A-3B91748A7CAE}"/>
              </a:ext>
            </a:extLst>
          </p:cNvPr>
          <p:cNvGraphicFramePr>
            <a:graphicFrameLocks noGrp="1"/>
          </p:cNvGraphicFramePr>
          <p:nvPr>
            <p:extLst>
              <p:ext uri="{D42A27DB-BD31-4B8C-83A1-F6EECF244321}">
                <p14:modId xmlns:p14="http://schemas.microsoft.com/office/powerpoint/2010/main" val="1216462904"/>
              </p:ext>
            </p:extLst>
          </p:nvPr>
        </p:nvGraphicFramePr>
        <p:xfrm>
          <a:off x="609600" y="2541071"/>
          <a:ext cx="6096000" cy="1054497"/>
        </p:xfrm>
        <a:graphic>
          <a:graphicData uri="http://schemas.openxmlformats.org/drawingml/2006/table">
            <a:tbl>
              <a:tblPr firstRow="1" firstCol="1" bandRow="1">
                <a:tableStyleId>{5C22544A-7EE6-4342-B048-85BDC9FD1C3A}</a:tableStyleId>
              </a:tblPr>
              <a:tblGrid>
                <a:gridCol w="1702912">
                  <a:extLst>
                    <a:ext uri="{9D8B030D-6E8A-4147-A177-3AD203B41FA5}">
                      <a16:colId xmlns:a16="http://schemas.microsoft.com/office/drawing/2014/main" val="3805874577"/>
                    </a:ext>
                  </a:extLst>
                </a:gridCol>
                <a:gridCol w="1172820">
                  <a:extLst>
                    <a:ext uri="{9D8B030D-6E8A-4147-A177-3AD203B41FA5}">
                      <a16:colId xmlns:a16="http://schemas.microsoft.com/office/drawing/2014/main" val="486733328"/>
                    </a:ext>
                  </a:extLst>
                </a:gridCol>
                <a:gridCol w="1607944">
                  <a:extLst>
                    <a:ext uri="{9D8B030D-6E8A-4147-A177-3AD203B41FA5}">
                      <a16:colId xmlns:a16="http://schemas.microsoft.com/office/drawing/2014/main" val="1261489100"/>
                    </a:ext>
                  </a:extLst>
                </a:gridCol>
                <a:gridCol w="1612324">
                  <a:extLst>
                    <a:ext uri="{9D8B030D-6E8A-4147-A177-3AD203B41FA5}">
                      <a16:colId xmlns:a16="http://schemas.microsoft.com/office/drawing/2014/main" val="1871409637"/>
                    </a:ext>
                  </a:extLst>
                </a:gridCol>
              </a:tblGrid>
              <a:tr h="255462">
                <a:tc>
                  <a:txBody>
                    <a:bodyPr/>
                    <a:lstStyle/>
                    <a:p>
                      <a:pPr marL="0" marR="0"/>
                      <a:r>
                        <a:rPr lang="en-US" sz="1400" kern="100" dirty="0">
                          <a:effectLst/>
                        </a:rPr>
                        <a:t>Month</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WCVs (6-9)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a:effectLst/>
                        </a:rPr>
                        <a:t>BEARS given</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a:effectLst/>
                        </a:rPr>
                        <a:t>Positive BEARS</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extLst>
                  <a:ext uri="{0D108BD9-81ED-4DB2-BD59-A6C34878D82A}">
                    <a16:rowId xmlns:a16="http://schemas.microsoft.com/office/drawing/2014/main" val="499495186"/>
                  </a:ext>
                </a:extLst>
              </a:tr>
              <a:tr h="255462">
                <a:tc>
                  <a:txBody>
                    <a:bodyPr/>
                    <a:lstStyle/>
                    <a:p>
                      <a:pPr marL="0" marR="0"/>
                      <a:r>
                        <a:rPr lang="en-US" sz="1400" kern="100" dirty="0">
                          <a:effectLst/>
                        </a:rPr>
                        <a:t>September</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52</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a:effectLst/>
                        </a:rPr>
                        <a:t>37 (71%)</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a:effectLst/>
                        </a:rPr>
                        <a:t>6 (16%)</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extLst>
                  <a:ext uri="{0D108BD9-81ED-4DB2-BD59-A6C34878D82A}">
                    <a16:rowId xmlns:a16="http://schemas.microsoft.com/office/drawing/2014/main" val="3270867374"/>
                  </a:ext>
                </a:extLst>
              </a:tr>
              <a:tr h="288111">
                <a:tc>
                  <a:txBody>
                    <a:bodyPr/>
                    <a:lstStyle/>
                    <a:p>
                      <a:pPr marL="0" marR="0"/>
                      <a:r>
                        <a:rPr lang="en-US" sz="1400" kern="100" dirty="0">
                          <a:effectLst/>
                        </a:rPr>
                        <a:t>October</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79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69 (87%)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14 (20%)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extLst>
                  <a:ext uri="{0D108BD9-81ED-4DB2-BD59-A6C34878D82A}">
                    <a16:rowId xmlns:a16="http://schemas.microsoft.com/office/drawing/2014/main" val="1631397843"/>
                  </a:ext>
                </a:extLst>
              </a:tr>
              <a:tr h="255462">
                <a:tc>
                  <a:txBody>
                    <a:bodyPr/>
                    <a:lstStyle/>
                    <a:p>
                      <a:pPr marL="0" marR="0"/>
                      <a:r>
                        <a:rPr lang="en-US" sz="1400" kern="100" dirty="0">
                          <a:effectLst/>
                        </a:rPr>
                        <a:t>November</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 67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53 (79%)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tc>
                  <a:txBody>
                    <a:bodyPr/>
                    <a:lstStyle/>
                    <a:p>
                      <a:pPr marL="0" marR="0" algn="ctr"/>
                      <a:r>
                        <a:rPr lang="en-US" sz="1400" kern="100" dirty="0">
                          <a:effectLst/>
                        </a:rPr>
                        <a:t> 9 (17%)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290" marR="34290" marT="0" marB="0"/>
                </a:tc>
                <a:extLst>
                  <a:ext uri="{0D108BD9-81ED-4DB2-BD59-A6C34878D82A}">
                    <a16:rowId xmlns:a16="http://schemas.microsoft.com/office/drawing/2014/main" val="2327207074"/>
                  </a:ext>
                </a:extLst>
              </a:tr>
            </a:tbl>
          </a:graphicData>
        </a:graphic>
      </p:graphicFrame>
      <p:sp>
        <p:nvSpPr>
          <p:cNvPr id="10" name="TextBox 9">
            <a:extLst>
              <a:ext uri="{FF2B5EF4-FFF2-40B4-BE49-F238E27FC236}">
                <a16:creationId xmlns:a16="http://schemas.microsoft.com/office/drawing/2014/main" id="{4C0E0BFC-7891-40C8-67E7-1CB14BAE2FBB}"/>
              </a:ext>
            </a:extLst>
          </p:cNvPr>
          <p:cNvSpPr txBox="1"/>
          <p:nvPr/>
        </p:nvSpPr>
        <p:spPr>
          <a:xfrm>
            <a:off x="609600" y="3740727"/>
            <a:ext cx="8153400" cy="1169551"/>
          </a:xfrm>
          <a:prstGeom prst="rect">
            <a:avLst/>
          </a:prstGeom>
          <a:noFill/>
        </p:spPr>
        <p:txBody>
          <a:bodyPr wrap="square" rtlCol="0">
            <a:spAutoFit/>
          </a:bodyPr>
          <a:lstStyle/>
          <a:p>
            <a:r>
              <a:rPr lang="en-US" sz="1400" b="1" dirty="0">
                <a:solidFill>
                  <a:prstClr val="black"/>
                </a:solidFill>
                <a:latin typeface="Calibri"/>
              </a:rPr>
              <a:t>Results:</a:t>
            </a:r>
            <a:r>
              <a:rPr lang="en-US" sz="1400" dirty="0">
                <a:solidFill>
                  <a:prstClr val="black"/>
                </a:solidFill>
                <a:latin typeface="Calibri"/>
              </a:rPr>
              <a:t> </a:t>
            </a:r>
          </a:p>
          <a:p>
            <a:pPr marL="142875" indent="-142875">
              <a:buFont typeface="Arial" panose="020B0604020202020204" pitchFamily="34" charset="0"/>
              <a:buChar char="•"/>
            </a:pPr>
            <a:r>
              <a:rPr lang="en-US" sz="1400" dirty="0">
                <a:solidFill>
                  <a:prstClr val="black"/>
                </a:solidFill>
                <a:latin typeface="Calibri"/>
              </a:rPr>
              <a:t>Clinical utility:  useful questions, now incorporated into WCVs for all kids  </a:t>
            </a:r>
          </a:p>
          <a:p>
            <a:pPr marL="142875" indent="-142875">
              <a:buFont typeface="Arial" panose="020B0604020202020204" pitchFamily="34" charset="0"/>
              <a:buChar char="•"/>
            </a:pPr>
            <a:r>
              <a:rPr lang="en-US" sz="1400" dirty="0">
                <a:solidFill>
                  <a:prstClr val="black"/>
                </a:solidFill>
                <a:latin typeface="Calibri"/>
              </a:rPr>
              <a:t>Positive BEARS:  mostly related to sleep </a:t>
            </a:r>
            <a:r>
              <a:rPr lang="en-US" sz="1400" b="1" dirty="0">
                <a:solidFill>
                  <a:prstClr val="black"/>
                </a:solidFill>
                <a:latin typeface="Calibri"/>
              </a:rPr>
              <a:t>behaviors</a:t>
            </a:r>
            <a:r>
              <a:rPr lang="en-US" sz="1400" dirty="0">
                <a:solidFill>
                  <a:prstClr val="black"/>
                </a:solidFill>
                <a:latin typeface="Calibri"/>
              </a:rPr>
              <a:t> (e.g. trouble settling, parental inconsistency with routines/limits; weekday vs weekend sleep schedules; also ADHD/Meds)</a:t>
            </a:r>
          </a:p>
          <a:p>
            <a:pPr marL="142875" indent="-142875">
              <a:buFont typeface="Arial" panose="020B0604020202020204" pitchFamily="34" charset="0"/>
              <a:buChar char="•"/>
            </a:pPr>
            <a:r>
              <a:rPr lang="en-US" sz="1400" dirty="0">
                <a:solidFill>
                  <a:prstClr val="black"/>
                </a:solidFill>
                <a:latin typeface="Calibri"/>
              </a:rPr>
              <a:t>Plan for next cycle – continue as is </a:t>
            </a:r>
            <a:endParaRPr lang="en-US" sz="2400" dirty="0">
              <a:solidFill>
                <a:prstClr val="black"/>
              </a:solidFill>
              <a:latin typeface="Calibri"/>
            </a:endParaRPr>
          </a:p>
        </p:txBody>
      </p:sp>
      <p:sp>
        <p:nvSpPr>
          <p:cNvPr id="11" name="TextBox 12">
            <a:extLst>
              <a:ext uri="{FF2B5EF4-FFF2-40B4-BE49-F238E27FC236}">
                <a16:creationId xmlns:a16="http://schemas.microsoft.com/office/drawing/2014/main" id="{3884C7AD-2F0C-E73D-B265-AEAAFE285A56}"/>
              </a:ext>
            </a:extLst>
          </p:cNvPr>
          <p:cNvSpPr txBox="1"/>
          <p:nvPr/>
        </p:nvSpPr>
        <p:spPr>
          <a:xfrm>
            <a:off x="283226" y="937777"/>
            <a:ext cx="8265696" cy="857799"/>
          </a:xfrm>
          <a:prstGeom prst="rect">
            <a:avLst/>
          </a:prstGeom>
        </p:spPr>
        <p:txBody>
          <a:bodyPr wrap="square" lIns="0" tIns="0" rIns="0" bIns="0" rtlCol="0" anchor="t">
            <a:spAutoFit/>
          </a:bodyPr>
          <a:lstStyle/>
          <a:p>
            <a:pPr>
              <a:lnSpc>
                <a:spcPts val="3360"/>
              </a:lnSpc>
              <a:defRPr/>
            </a:pPr>
            <a:r>
              <a:rPr lang="en-US" sz="2600" b="1" spc="-112" dirty="0">
                <a:solidFill>
                  <a:srgbClr val="0070C0"/>
                </a:solidFill>
                <a:latin typeface="+mj-lt"/>
              </a:rPr>
              <a:t>PDSA Focus:  Improving sleep in school age children 6-9</a:t>
            </a:r>
          </a:p>
          <a:p>
            <a:pPr>
              <a:lnSpc>
                <a:spcPts val="3360"/>
              </a:lnSpc>
              <a:defRPr/>
            </a:pPr>
            <a:endParaRPr lang="en-US" sz="2600" b="1" spc="-112" dirty="0">
              <a:solidFill>
                <a:srgbClr val="0070C0"/>
              </a:solidFill>
              <a:latin typeface="+mj-lt"/>
            </a:endParaRPr>
          </a:p>
        </p:txBody>
      </p:sp>
    </p:spTree>
    <p:extLst>
      <p:ext uri="{BB962C8B-B14F-4D97-AF65-F5344CB8AC3E}">
        <p14:creationId xmlns:p14="http://schemas.microsoft.com/office/powerpoint/2010/main" val="165250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title"/>
          </p:nvPr>
        </p:nvSpPr>
        <p:spPr>
          <a:xfrm>
            <a:off x="628652" y="767594"/>
            <a:ext cx="7886701" cy="786754"/>
          </a:xfrm>
          <a:prstGeom prst="rect">
            <a:avLst/>
          </a:prstGeom>
          <a:noFill/>
          <a:ln>
            <a:noFill/>
          </a:ln>
        </p:spPr>
        <p:txBody>
          <a:bodyPr spcFirstLastPara="1" wrap="square" lIns="68569" tIns="34275" rIns="68569" bIns="34275" anchor="ctr" anchorCtr="0">
            <a:normAutofit/>
          </a:bodyPr>
          <a:lstStyle/>
          <a:p>
            <a:pPr marL="6350">
              <a:buSzPts val="4400"/>
            </a:pPr>
            <a:r>
              <a:rPr lang="en-US" sz="4800" dirty="0">
                <a:solidFill>
                  <a:srgbClr val="006FC0"/>
                </a:solidFill>
                <a:latin typeface="Calibri" panose="020F0502020204030204" pitchFamily="34" charset="0"/>
                <a:ea typeface="Tahoma"/>
                <a:cs typeface="Calibri" panose="020F0502020204030204" pitchFamily="34" charset="0"/>
              </a:rPr>
              <a:t>Agenda</a:t>
            </a:r>
            <a:endParaRPr sz="4800" dirty="0">
              <a:solidFill>
                <a:srgbClr val="006FC0"/>
              </a:solidFill>
              <a:latin typeface="Calibri" panose="020F0502020204030204" pitchFamily="34" charset="0"/>
              <a:ea typeface="Tahoma"/>
              <a:cs typeface="Calibri" panose="020F0502020204030204" pitchFamily="34" charset="0"/>
            </a:endParaRPr>
          </a:p>
        </p:txBody>
      </p:sp>
      <p:graphicFrame>
        <p:nvGraphicFramePr>
          <p:cNvPr id="200" name="Google Shape;200;p3"/>
          <p:cNvGraphicFramePr/>
          <p:nvPr>
            <p:extLst>
              <p:ext uri="{D42A27DB-BD31-4B8C-83A1-F6EECF244321}">
                <p14:modId xmlns:p14="http://schemas.microsoft.com/office/powerpoint/2010/main" val="1932956540"/>
              </p:ext>
            </p:extLst>
          </p:nvPr>
        </p:nvGraphicFramePr>
        <p:xfrm>
          <a:off x="628651" y="1726843"/>
          <a:ext cx="7886700" cy="3706468"/>
        </p:xfrm>
        <a:graphic>
          <a:graphicData uri="http://schemas.openxmlformats.org/drawingml/2006/table">
            <a:tbl>
              <a:tblPr firstRow="1" bandRow="1">
                <a:noFill/>
              </a:tblPr>
              <a:tblGrid>
                <a:gridCol w="1669706">
                  <a:extLst>
                    <a:ext uri="{9D8B030D-6E8A-4147-A177-3AD203B41FA5}">
                      <a16:colId xmlns:a16="http://schemas.microsoft.com/office/drawing/2014/main" val="20000"/>
                    </a:ext>
                  </a:extLst>
                </a:gridCol>
                <a:gridCol w="3642675">
                  <a:extLst>
                    <a:ext uri="{9D8B030D-6E8A-4147-A177-3AD203B41FA5}">
                      <a16:colId xmlns:a16="http://schemas.microsoft.com/office/drawing/2014/main" val="20001"/>
                    </a:ext>
                  </a:extLst>
                </a:gridCol>
                <a:gridCol w="2574319">
                  <a:extLst>
                    <a:ext uri="{9D8B030D-6E8A-4147-A177-3AD203B41FA5}">
                      <a16:colId xmlns:a16="http://schemas.microsoft.com/office/drawing/2014/main" val="20002"/>
                    </a:ext>
                  </a:extLst>
                </a:gridCol>
              </a:tblGrid>
              <a:tr h="425306">
                <a:tc>
                  <a:txBody>
                    <a:bodyPr/>
                    <a:lstStyle/>
                    <a:p>
                      <a:pPr marL="0" marR="0" lvl="0" indent="0" algn="l" rtl="0">
                        <a:spcBef>
                          <a:spcPts val="0"/>
                        </a:spcBef>
                        <a:spcAft>
                          <a:spcPts val="0"/>
                        </a:spcAft>
                        <a:buNone/>
                      </a:pPr>
                      <a:r>
                        <a:rPr lang="en-US" sz="1800" u="none" strike="noStrike" cap="none" dirty="0">
                          <a:solidFill>
                            <a:schemeClr val="bg1"/>
                          </a:solidFill>
                        </a:rPr>
                        <a:t>Time</a:t>
                      </a:r>
                      <a:endParaRPr sz="1200" dirty="0">
                        <a:solidFill>
                          <a:schemeClr val="bg1"/>
                        </a:solidFill>
                      </a:endParaRPr>
                    </a:p>
                  </a:txBody>
                  <a:tcPr marL="68588" marR="68588" marT="34294" marB="34294">
                    <a:solidFill>
                      <a:schemeClr val="accent1"/>
                    </a:solidFill>
                  </a:tcPr>
                </a:tc>
                <a:tc>
                  <a:txBody>
                    <a:bodyPr/>
                    <a:lstStyle/>
                    <a:p>
                      <a:pPr marL="0" marR="0" lvl="0" indent="0" algn="l" rtl="0">
                        <a:spcBef>
                          <a:spcPts val="0"/>
                        </a:spcBef>
                        <a:spcAft>
                          <a:spcPts val="0"/>
                        </a:spcAft>
                        <a:buNone/>
                      </a:pPr>
                      <a:r>
                        <a:rPr lang="en-US" sz="1800" dirty="0">
                          <a:solidFill>
                            <a:schemeClr val="bg1"/>
                          </a:solidFill>
                        </a:rPr>
                        <a:t>Topic</a:t>
                      </a:r>
                      <a:endParaRPr sz="1200" dirty="0">
                        <a:solidFill>
                          <a:schemeClr val="bg1"/>
                        </a:solidFill>
                      </a:endParaRPr>
                    </a:p>
                  </a:txBody>
                  <a:tcPr marL="68588" marR="68588" marT="34294" marB="34294">
                    <a:solidFill>
                      <a:schemeClr val="accent1"/>
                    </a:solidFill>
                  </a:tcPr>
                </a:tc>
                <a:tc>
                  <a:txBody>
                    <a:bodyPr/>
                    <a:lstStyle/>
                    <a:p>
                      <a:pPr marL="0" marR="0" lvl="0" indent="0" algn="l" rtl="0">
                        <a:spcBef>
                          <a:spcPts val="0"/>
                        </a:spcBef>
                        <a:spcAft>
                          <a:spcPts val="0"/>
                        </a:spcAft>
                        <a:buNone/>
                      </a:pPr>
                      <a:r>
                        <a:rPr lang="en-US" sz="1800" dirty="0">
                          <a:solidFill>
                            <a:schemeClr val="bg1"/>
                          </a:solidFill>
                        </a:rPr>
                        <a:t>Presenter</a:t>
                      </a:r>
                      <a:endParaRPr sz="1200" dirty="0">
                        <a:solidFill>
                          <a:schemeClr val="bg1"/>
                        </a:solidFill>
                      </a:endParaRPr>
                    </a:p>
                  </a:txBody>
                  <a:tcPr marL="68588" marR="68588" marT="34294" marB="34294">
                    <a:solidFill>
                      <a:schemeClr val="accent1"/>
                    </a:solidFill>
                  </a:tcPr>
                </a:tc>
                <a:extLst>
                  <a:ext uri="{0D108BD9-81ED-4DB2-BD59-A6C34878D82A}">
                    <a16:rowId xmlns:a16="http://schemas.microsoft.com/office/drawing/2014/main" val="10000"/>
                  </a:ext>
                </a:extLst>
              </a:tr>
              <a:tr h="617228">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7:30 – 7:35 AM</a:t>
                      </a:r>
                      <a:endParaRPr sz="12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Welcome  </a:t>
                      </a:r>
                      <a:endParaRPr sz="12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Liz Cantor, PhD</a:t>
                      </a:r>
                      <a:endParaRPr sz="18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extLst>
                  <a:ext uri="{0D108BD9-81ED-4DB2-BD59-A6C34878D82A}">
                    <a16:rowId xmlns:a16="http://schemas.microsoft.com/office/drawing/2014/main" val="10001"/>
                  </a:ext>
                </a:extLst>
              </a:tr>
              <a:tr h="891548">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7:35 – 8:00 AM</a:t>
                      </a:r>
                      <a:endParaRPr sz="12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Didactic Session: </a:t>
                      </a:r>
                    </a:p>
                    <a:p>
                      <a:pPr marL="0" marR="0">
                        <a:spcBef>
                          <a:spcPts val="0"/>
                        </a:spcBef>
                        <a:spcAft>
                          <a:spcPts val="0"/>
                        </a:spcAft>
                      </a:pPr>
                      <a:r>
                        <a:rPr lang="en-US" sz="18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Sleep in Middle Schoolers</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Julie Boergers, PhD</a:t>
                      </a:r>
                    </a:p>
                  </a:txBody>
                  <a:tcPr marL="68588" marR="68588" marT="34294" marB="34294"/>
                </a:tc>
                <a:extLst>
                  <a:ext uri="{0D108BD9-81ED-4DB2-BD59-A6C34878D82A}">
                    <a16:rowId xmlns:a16="http://schemas.microsoft.com/office/drawing/2014/main" val="10002"/>
                  </a:ext>
                </a:extLst>
              </a:tr>
              <a:tr h="440419">
                <a:tc>
                  <a:txBody>
                    <a:bodyPr/>
                    <a:lstStyle/>
                    <a:p>
                      <a:pPr marL="0" marR="0" lvl="0" indent="0" algn="l" rtl="0">
                        <a:spcBef>
                          <a:spcPts val="0"/>
                        </a:spcBef>
                        <a:spcAft>
                          <a:spcPts val="0"/>
                        </a:spcAft>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8:00 – 8:25 AM</a:t>
                      </a:r>
                      <a:endParaRPr sz="12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Case Presentation</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Waterman Pediatrics: </a:t>
                      </a:r>
                      <a:r>
                        <a:rPr lang="en-US" sz="1800" kern="0" dirty="0">
                          <a:solidFill>
                            <a:schemeClr val="accent6"/>
                          </a:solidFill>
                          <a:latin typeface="Calibri"/>
                        </a:rPr>
                        <a:t>John Finigan, MD, Vanessa Cubellis, LMHC</a:t>
                      </a:r>
                      <a:endPar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extLst>
                  <a:ext uri="{0D108BD9-81ED-4DB2-BD59-A6C34878D82A}">
                    <a16:rowId xmlns:a16="http://schemas.microsoft.com/office/drawing/2014/main" val="10003"/>
                  </a:ext>
                </a:extLst>
              </a:tr>
              <a:tr h="440419">
                <a:tc>
                  <a:txBody>
                    <a:bodyPr/>
                    <a:lstStyle/>
                    <a:p>
                      <a:pPr marL="0" marR="0" lvl="0" indent="0" algn="l" rtl="0">
                        <a:spcBef>
                          <a:spcPts val="0"/>
                        </a:spcBef>
                        <a:spcAft>
                          <a:spcPts val="0"/>
                        </a:spcAft>
                        <a:buNone/>
                      </a:pPr>
                      <a:r>
                        <a:rPr lang="en-US" sz="18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Arial"/>
                        </a:rPr>
                        <a:t>8:25 – 8:55 AM</a:t>
                      </a:r>
                      <a:endParaRPr sz="18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Practice PDSAs Report Out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solidFill>
                            <a:schemeClr val="accent6"/>
                          </a:solidFill>
                          <a:latin typeface="Calibri" panose="020F0502020204030204" pitchFamily="34" charset="0"/>
                          <a:ea typeface="Calibri" panose="020F0502020204030204" pitchFamily="34" charset="0"/>
                          <a:cs typeface="Calibri" panose="020F0502020204030204" pitchFamily="34" charset="0"/>
                        </a:rPr>
                        <a:t>All </a:t>
                      </a: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Practices</a:t>
                      </a:r>
                    </a:p>
                  </a:txBody>
                  <a:tcPr marL="68588" marR="68588" marT="34294" marB="34294"/>
                </a:tc>
                <a:extLst>
                  <a:ext uri="{0D108BD9-81ED-4DB2-BD59-A6C34878D82A}">
                    <a16:rowId xmlns:a16="http://schemas.microsoft.com/office/drawing/2014/main" val="3979729545"/>
                  </a:ext>
                </a:extLst>
              </a:tr>
              <a:tr h="440419">
                <a:tc>
                  <a:txBody>
                    <a:bodyPr/>
                    <a:lstStyle/>
                    <a:p>
                      <a:pPr marL="0" marR="0" lvl="0" indent="0" algn="l" rtl="0">
                        <a:spcBef>
                          <a:spcPts val="0"/>
                        </a:spcBef>
                        <a:spcAft>
                          <a:spcPts val="0"/>
                        </a:spcAft>
                        <a:buNone/>
                      </a:pPr>
                      <a:r>
                        <a:rPr lang="en-US" sz="18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Arial"/>
                        </a:rPr>
                        <a:t>8:55 – 9:00 AM</a:t>
                      </a:r>
                      <a:endParaRPr sz="1800" b="0" i="0" u="none" strike="noStrike" cap="none" dirty="0">
                        <a:solidFill>
                          <a:schemeClr val="accent6"/>
                        </a:solidFill>
                        <a:latin typeface="Calibri" panose="020F0502020204030204" pitchFamily="34" charset="0"/>
                        <a:ea typeface="Calibri" panose="020F0502020204030204" pitchFamily="34" charset="0"/>
                        <a:cs typeface="Calibri" panose="020F0502020204030204" pitchFamily="34" charset="0"/>
                        <a:sym typeface="Arial"/>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Wrap Up</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Liz Cantor, PhD</a:t>
                      </a:r>
                    </a:p>
                  </a:txBody>
                  <a:tcPr marL="68588" marR="68588" marT="34294" marB="34294"/>
                </a:tc>
                <a:extLst>
                  <a:ext uri="{0D108BD9-81ED-4DB2-BD59-A6C34878D82A}">
                    <a16:rowId xmlns:a16="http://schemas.microsoft.com/office/drawing/2014/main" val="197690878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5588487"/>
            <a:ext cx="9144000" cy="417139"/>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30</a:t>
            </a:fld>
            <a:endParaRPr lang="en-US" sz="900" dirty="0">
              <a:solidFill>
                <a:prstClr val="white"/>
              </a:solidFill>
              <a:latin typeface="Calibri"/>
            </a:endParaRPr>
          </a:p>
        </p:txBody>
      </p:sp>
      <p:sp>
        <p:nvSpPr>
          <p:cNvPr id="10" name="TextBox 9">
            <a:extLst>
              <a:ext uri="{FF2B5EF4-FFF2-40B4-BE49-F238E27FC236}">
                <a16:creationId xmlns:a16="http://schemas.microsoft.com/office/drawing/2014/main" id="{F5D24E43-8694-C785-E0D8-FEEA3FDAFD28}"/>
              </a:ext>
            </a:extLst>
          </p:cNvPr>
          <p:cNvSpPr txBox="1"/>
          <p:nvPr/>
        </p:nvSpPr>
        <p:spPr>
          <a:xfrm>
            <a:off x="361950" y="1786952"/>
            <a:ext cx="8420100" cy="2954655"/>
          </a:xfrm>
          <a:prstGeom prst="rect">
            <a:avLst/>
          </a:prstGeom>
          <a:noFill/>
        </p:spPr>
        <p:txBody>
          <a:bodyPr wrap="square">
            <a:spAutoFit/>
          </a:bodyPr>
          <a:lstStyle/>
          <a:p>
            <a:pPr marL="228600" lvl="1">
              <a:defRPr/>
            </a:pPr>
            <a:r>
              <a:rPr lang="en-US" sz="2200" b="1" dirty="0">
                <a:solidFill>
                  <a:prstClr val="black"/>
                </a:solidFill>
                <a:latin typeface="Calibri" panose="020F0502020204030204" pitchFamily="34" charset="0"/>
                <a:ea typeface="Calibri" panose="020F0502020204030204" pitchFamily="34" charset="0"/>
              </a:rPr>
              <a:t>Atlantic Pediatrics</a:t>
            </a:r>
          </a:p>
          <a:p>
            <a:pPr marL="228600" lvl="1">
              <a:defRPr/>
            </a:pPr>
            <a:r>
              <a:rPr lang="en-US" b="1" dirty="0">
                <a:solidFill>
                  <a:prstClr val="black"/>
                </a:solidFill>
                <a:latin typeface="Calibri" panose="020F0502020204030204" pitchFamily="34" charset="0"/>
                <a:ea typeface="Calibri" panose="020F0502020204030204" pitchFamily="34" charset="0"/>
              </a:rPr>
              <a:t>Plan:  </a:t>
            </a:r>
            <a:r>
              <a:rPr lang="en-US" dirty="0">
                <a:solidFill>
                  <a:prstClr val="black"/>
                </a:solidFill>
                <a:latin typeface="Calibri" panose="020F0502020204030204" pitchFamily="34" charset="0"/>
                <a:ea typeface="Calibri" panose="020F0502020204030204" pitchFamily="34" charset="0"/>
              </a:rPr>
              <a:t>create a more streamlined process for referrals and connecting patients to the care they need</a:t>
            </a:r>
          </a:p>
          <a:p>
            <a:pPr marL="228600" lvl="1">
              <a:defRPr/>
            </a:pPr>
            <a:endParaRPr lang="en-US" b="1" dirty="0">
              <a:solidFill>
                <a:prstClr val="black"/>
              </a:solidFill>
              <a:latin typeface="Calibri" panose="020F0502020204030204" pitchFamily="34" charset="0"/>
              <a:ea typeface="Calibri" panose="020F0502020204030204" pitchFamily="34" charset="0"/>
            </a:endParaRPr>
          </a:p>
          <a:p>
            <a:pPr marL="228600" lvl="1">
              <a:defRPr/>
            </a:pPr>
            <a:r>
              <a:rPr lang="en-US" b="1" dirty="0">
                <a:solidFill>
                  <a:prstClr val="black"/>
                </a:solidFill>
                <a:latin typeface="Calibri" panose="020F0502020204030204" pitchFamily="34" charset="0"/>
                <a:ea typeface="Calibri" panose="020F0502020204030204" pitchFamily="34" charset="0"/>
              </a:rPr>
              <a:t>Tasks:  </a:t>
            </a:r>
            <a:r>
              <a:rPr lang="en-US" dirty="0">
                <a:solidFill>
                  <a:prstClr val="black"/>
                </a:solidFill>
                <a:latin typeface="Calibri" panose="020F0502020204030204" pitchFamily="34" charset="0"/>
                <a:ea typeface="Calibri" panose="020F0502020204030204" pitchFamily="34" charset="0"/>
              </a:rPr>
              <a:t>identify list of patient concerns, identify best practice response, create order set in Epic, test it, revise as needed, evaluate usefulness</a:t>
            </a:r>
          </a:p>
          <a:p>
            <a:pPr marL="228600" lvl="1">
              <a:defRPr/>
            </a:pPr>
            <a:endParaRPr lang="en-US" b="1" dirty="0">
              <a:solidFill>
                <a:prstClr val="black"/>
              </a:solidFill>
              <a:latin typeface="Calibri" panose="020F0502020204030204" pitchFamily="34" charset="0"/>
              <a:ea typeface="Calibri" panose="020F0502020204030204" pitchFamily="34" charset="0"/>
            </a:endParaRPr>
          </a:p>
          <a:p>
            <a:pPr marL="228600" lvl="1">
              <a:defRPr/>
            </a:pPr>
            <a:r>
              <a:rPr lang="en-US" b="1" dirty="0">
                <a:solidFill>
                  <a:prstClr val="black"/>
                </a:solidFill>
                <a:latin typeface="Calibri" panose="020F0502020204030204" pitchFamily="34" charset="0"/>
                <a:ea typeface="Calibri" panose="020F0502020204030204" pitchFamily="34" charset="0"/>
              </a:rPr>
              <a:t>Timeline:  </a:t>
            </a:r>
            <a:r>
              <a:rPr lang="en-US" dirty="0">
                <a:solidFill>
                  <a:prstClr val="black"/>
                </a:solidFill>
                <a:latin typeface="Calibri" panose="020F0502020204030204" pitchFamily="34" charset="0"/>
                <a:ea typeface="Calibri" panose="020F0502020204030204" pitchFamily="34" charset="0"/>
              </a:rPr>
              <a:t>create the CDS by November, start to test it in December</a:t>
            </a:r>
          </a:p>
          <a:p>
            <a:pPr marL="228600" lvl="1">
              <a:defRPr/>
            </a:pPr>
            <a:r>
              <a:rPr lang="en-US" dirty="0">
                <a:solidFill>
                  <a:prstClr val="black"/>
                </a:solidFill>
                <a:latin typeface="Calibri" panose="020F0502020204030204" pitchFamily="34" charset="0"/>
                <a:ea typeface="Calibri" panose="020F0502020204030204" pitchFamily="34" charset="0"/>
              </a:rPr>
              <a:t>(see next slides)</a:t>
            </a:r>
            <a:endParaRPr lang="en-US" sz="2200" b="1" dirty="0">
              <a:solidFill>
                <a:prstClr val="black"/>
              </a:solidFill>
              <a:latin typeface="Calibri" panose="020F0502020204030204" pitchFamily="34" charset="0"/>
              <a:ea typeface="Calibri" panose="020F0502020204030204" pitchFamily="34" charset="0"/>
            </a:endParaRPr>
          </a:p>
          <a:p>
            <a:pPr marL="228600" indent="-228600">
              <a:buFont typeface="Arial" panose="020B0604020202020204" pitchFamily="34" charset="0"/>
              <a:buChar char="•"/>
              <a:defRPr/>
            </a:pPr>
            <a:endParaRPr lang="en-US" sz="2000" dirty="0">
              <a:solidFill>
                <a:prstClr val="black"/>
              </a:solidFill>
              <a:latin typeface="Calibri" panose="020F0502020204030204" pitchFamily="34" charset="0"/>
              <a:ea typeface="Calibri" panose="020F0502020204030204" pitchFamily="34" charset="0"/>
            </a:endParaRPr>
          </a:p>
        </p:txBody>
      </p:sp>
      <p:sp>
        <p:nvSpPr>
          <p:cNvPr id="5" name="TextBox 12">
            <a:extLst>
              <a:ext uri="{FF2B5EF4-FFF2-40B4-BE49-F238E27FC236}">
                <a16:creationId xmlns:a16="http://schemas.microsoft.com/office/drawing/2014/main" id="{006B1F43-95D2-8C38-0B09-DC4EED878B2A}"/>
              </a:ext>
            </a:extLst>
          </p:cNvPr>
          <p:cNvSpPr txBox="1"/>
          <p:nvPr/>
        </p:nvSpPr>
        <p:spPr>
          <a:xfrm>
            <a:off x="283226" y="503479"/>
            <a:ext cx="8265696" cy="1293816"/>
          </a:xfrm>
          <a:prstGeom prst="rect">
            <a:avLst/>
          </a:prstGeom>
        </p:spPr>
        <p:txBody>
          <a:bodyPr wrap="square" lIns="0" tIns="0" rIns="0" bIns="0" rtlCol="0" anchor="t">
            <a:spAutoFit/>
          </a:bodyPr>
          <a:lstStyle/>
          <a:p>
            <a:pPr>
              <a:lnSpc>
                <a:spcPts val="3360"/>
              </a:lnSpc>
              <a:defRPr/>
            </a:pPr>
            <a:r>
              <a:rPr lang="en-US" sz="2400" b="1" spc="-112" dirty="0">
                <a:solidFill>
                  <a:srgbClr val="0070C0"/>
                </a:solidFill>
                <a:latin typeface="+mj-lt"/>
              </a:rPr>
              <a:t>PDSA Focus:  Improving response to sleep concerns in children ages 6-12 by creating clinical decision supports</a:t>
            </a:r>
          </a:p>
          <a:p>
            <a:pPr>
              <a:lnSpc>
                <a:spcPts val="3360"/>
              </a:lnSpc>
              <a:defRPr/>
            </a:pPr>
            <a:endParaRPr lang="en-US" sz="2800" b="1" spc="-112" dirty="0">
              <a:solidFill>
                <a:srgbClr val="0070C0"/>
              </a:solidFill>
              <a:latin typeface="+mj-lt"/>
            </a:endParaRPr>
          </a:p>
        </p:txBody>
      </p:sp>
    </p:spTree>
    <p:extLst>
      <p:ext uri="{BB962C8B-B14F-4D97-AF65-F5344CB8AC3E}">
        <p14:creationId xmlns:p14="http://schemas.microsoft.com/office/powerpoint/2010/main" val="425706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C066-349D-6F5F-5ECC-908364EEEC99}"/>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3246C317-9B5F-428C-3C7E-0E11016BA327}"/>
              </a:ext>
            </a:extLst>
          </p:cNvPr>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C7DB2CC1-5962-44D8-DF2E-08C1CD6A71B1}"/>
              </a:ext>
            </a:extLst>
          </p:cNvPr>
          <p:cNvGrpSpPr/>
          <p:nvPr/>
        </p:nvGrpSpPr>
        <p:grpSpPr>
          <a:xfrm>
            <a:off x="0" y="5588487"/>
            <a:ext cx="9144000" cy="417139"/>
            <a:chOff x="-9525" y="9467848"/>
            <a:chExt cx="18288000" cy="834278"/>
          </a:xfrm>
        </p:grpSpPr>
        <p:grpSp>
          <p:nvGrpSpPr>
            <p:cNvPr id="2" name="Group 2">
              <a:extLst>
                <a:ext uri="{FF2B5EF4-FFF2-40B4-BE49-F238E27FC236}">
                  <a16:creationId xmlns:a16="http://schemas.microsoft.com/office/drawing/2014/main" id="{A1581933-7439-1CB5-12A9-B937E2F17217}"/>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D3779556-D9D6-3DF3-0DED-BDA1C384A718}"/>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a:extLst>
                <a:ext uri="{FF2B5EF4-FFF2-40B4-BE49-F238E27FC236}">
                  <a16:creationId xmlns:a16="http://schemas.microsoft.com/office/drawing/2014/main" id="{32DBFCA8-63C7-1227-C0F1-2F9B4BEDFB62}"/>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a:extLst>
              <a:ext uri="{FF2B5EF4-FFF2-40B4-BE49-F238E27FC236}">
                <a16:creationId xmlns:a16="http://schemas.microsoft.com/office/drawing/2014/main" id="{9C054B83-76F1-7006-474D-B4426694388E}"/>
              </a:ext>
            </a:extLst>
          </p:cNvPr>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a:extLst>
              <a:ext uri="{FF2B5EF4-FFF2-40B4-BE49-F238E27FC236}">
                <a16:creationId xmlns:a16="http://schemas.microsoft.com/office/drawing/2014/main" id="{B5A76B15-E8E5-1E44-A7CA-266E932B1872}"/>
              </a:ext>
            </a:extLst>
          </p:cNvPr>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a:extLst>
              <a:ext uri="{FF2B5EF4-FFF2-40B4-BE49-F238E27FC236}">
                <a16:creationId xmlns:a16="http://schemas.microsoft.com/office/drawing/2014/main" id="{AD5DE585-812B-0115-8582-22C9E8F498E5}"/>
              </a:ext>
            </a:extLst>
          </p:cNvPr>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039024C-5D40-1C20-03EC-0B2178737204}"/>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31</a:t>
            </a:fld>
            <a:endParaRPr lang="en-US" sz="900" dirty="0">
              <a:solidFill>
                <a:prstClr val="white"/>
              </a:solidFill>
              <a:latin typeface="Calibri"/>
            </a:endParaRPr>
          </a:p>
        </p:txBody>
      </p:sp>
      <p:sp>
        <p:nvSpPr>
          <p:cNvPr id="10" name="TextBox 9">
            <a:extLst>
              <a:ext uri="{FF2B5EF4-FFF2-40B4-BE49-F238E27FC236}">
                <a16:creationId xmlns:a16="http://schemas.microsoft.com/office/drawing/2014/main" id="{DDAFEB9B-3716-4E3B-E298-CAD65634EA18}"/>
              </a:ext>
            </a:extLst>
          </p:cNvPr>
          <p:cNvSpPr txBox="1"/>
          <p:nvPr/>
        </p:nvSpPr>
        <p:spPr>
          <a:xfrm>
            <a:off x="378217" y="1409597"/>
            <a:ext cx="2860284" cy="615553"/>
          </a:xfrm>
          <a:prstGeom prst="rect">
            <a:avLst/>
          </a:prstGeom>
          <a:noFill/>
        </p:spPr>
        <p:txBody>
          <a:bodyPr wrap="square">
            <a:spAutoFit/>
          </a:bodyPr>
          <a:lstStyle/>
          <a:p>
            <a:pPr marL="228600" lvl="1">
              <a:defRPr/>
            </a:pPr>
            <a:r>
              <a:rPr lang="en-US" sz="1400" b="1" dirty="0">
                <a:solidFill>
                  <a:prstClr val="black"/>
                </a:solidFill>
                <a:latin typeface="Calibri" panose="020F0502020204030204" pitchFamily="34" charset="0"/>
                <a:ea typeface="Calibri" panose="020F0502020204030204" pitchFamily="34" charset="0"/>
              </a:rPr>
              <a:t>1.  Sleep question list</a:t>
            </a:r>
          </a:p>
          <a:p>
            <a:pPr marL="228600" indent="-228600">
              <a:buFont typeface="Arial" panose="020B0604020202020204" pitchFamily="34" charset="0"/>
              <a:buChar char="•"/>
              <a:defRPr/>
            </a:pPr>
            <a:endParaRPr lang="en-US" sz="2000" dirty="0">
              <a:solidFill>
                <a:prstClr val="black"/>
              </a:solidFill>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4A51C4DA-D7F0-F2DF-D28F-4A6237F95A84}"/>
              </a:ext>
            </a:extLst>
          </p:cNvPr>
          <p:cNvPicPr>
            <a:picLocks noChangeAspect="1"/>
          </p:cNvPicPr>
          <p:nvPr/>
        </p:nvPicPr>
        <p:blipFill>
          <a:blip r:embed="rId4"/>
          <a:stretch>
            <a:fillRect/>
          </a:stretch>
        </p:blipFill>
        <p:spPr>
          <a:xfrm>
            <a:off x="232083" y="1676078"/>
            <a:ext cx="4356184" cy="2849150"/>
          </a:xfrm>
          <a:prstGeom prst="rect">
            <a:avLst/>
          </a:prstGeom>
        </p:spPr>
      </p:pic>
      <p:pic>
        <p:nvPicPr>
          <p:cNvPr id="14" name="Picture 13">
            <a:extLst>
              <a:ext uri="{FF2B5EF4-FFF2-40B4-BE49-F238E27FC236}">
                <a16:creationId xmlns:a16="http://schemas.microsoft.com/office/drawing/2014/main" id="{76494101-45D0-25DE-28A9-629E0EB1CB38}"/>
              </a:ext>
            </a:extLst>
          </p:cNvPr>
          <p:cNvPicPr>
            <a:picLocks noChangeAspect="1"/>
          </p:cNvPicPr>
          <p:nvPr/>
        </p:nvPicPr>
        <p:blipFill>
          <a:blip r:embed="rId5"/>
          <a:stretch>
            <a:fillRect/>
          </a:stretch>
        </p:blipFill>
        <p:spPr>
          <a:xfrm>
            <a:off x="4771488" y="1704954"/>
            <a:ext cx="3982006" cy="3755870"/>
          </a:xfrm>
          <a:prstGeom prst="rect">
            <a:avLst/>
          </a:prstGeom>
        </p:spPr>
      </p:pic>
      <p:sp>
        <p:nvSpPr>
          <p:cNvPr id="15" name="TextBox 14">
            <a:extLst>
              <a:ext uri="{FF2B5EF4-FFF2-40B4-BE49-F238E27FC236}">
                <a16:creationId xmlns:a16="http://schemas.microsoft.com/office/drawing/2014/main" id="{B305106E-C208-5CE4-0133-620017595EEA}"/>
              </a:ext>
            </a:extLst>
          </p:cNvPr>
          <p:cNvSpPr txBox="1"/>
          <p:nvPr/>
        </p:nvSpPr>
        <p:spPr>
          <a:xfrm>
            <a:off x="4752374" y="1397176"/>
            <a:ext cx="3362926" cy="307777"/>
          </a:xfrm>
          <a:prstGeom prst="rect">
            <a:avLst/>
          </a:prstGeom>
          <a:noFill/>
        </p:spPr>
        <p:txBody>
          <a:bodyPr wrap="square" rtlCol="0">
            <a:spAutoFit/>
          </a:bodyPr>
          <a:lstStyle/>
          <a:p>
            <a:r>
              <a:rPr lang="en-US" sz="1400" b="1" dirty="0">
                <a:solidFill>
                  <a:prstClr val="black"/>
                </a:solidFill>
                <a:latin typeface="Calibri"/>
              </a:rPr>
              <a:t>2.  Sleep Smart Phrase</a:t>
            </a:r>
          </a:p>
        </p:txBody>
      </p:sp>
      <p:sp>
        <p:nvSpPr>
          <p:cNvPr id="5" name="TextBox 12">
            <a:extLst>
              <a:ext uri="{FF2B5EF4-FFF2-40B4-BE49-F238E27FC236}">
                <a16:creationId xmlns:a16="http://schemas.microsoft.com/office/drawing/2014/main" id="{4A52D808-F411-3844-1F95-E844457C7CAC}"/>
              </a:ext>
            </a:extLst>
          </p:cNvPr>
          <p:cNvSpPr txBox="1"/>
          <p:nvPr/>
        </p:nvSpPr>
        <p:spPr>
          <a:xfrm>
            <a:off x="283226" y="937777"/>
            <a:ext cx="8265696" cy="857799"/>
          </a:xfrm>
          <a:prstGeom prst="rect">
            <a:avLst/>
          </a:prstGeom>
        </p:spPr>
        <p:txBody>
          <a:bodyPr wrap="square" lIns="0" tIns="0" rIns="0" bIns="0" rtlCol="0" anchor="t">
            <a:spAutoFit/>
          </a:bodyPr>
          <a:lstStyle/>
          <a:p>
            <a:pPr>
              <a:lnSpc>
                <a:spcPts val="3360"/>
              </a:lnSpc>
              <a:defRPr/>
            </a:pPr>
            <a:r>
              <a:rPr lang="en-US" sz="2800" b="1" spc="-112" dirty="0">
                <a:solidFill>
                  <a:srgbClr val="0070C0"/>
                </a:solidFill>
                <a:latin typeface="+mj-lt"/>
              </a:rPr>
              <a:t>Atlantic Pediatrics</a:t>
            </a:r>
          </a:p>
          <a:p>
            <a:pPr>
              <a:lnSpc>
                <a:spcPts val="3360"/>
              </a:lnSpc>
              <a:defRPr/>
            </a:pPr>
            <a:endParaRPr lang="en-US" sz="2800" b="1" spc="-112" dirty="0">
              <a:solidFill>
                <a:srgbClr val="0070C0"/>
              </a:solidFill>
              <a:latin typeface="+mj-lt"/>
            </a:endParaRPr>
          </a:p>
        </p:txBody>
      </p:sp>
    </p:spTree>
    <p:extLst>
      <p:ext uri="{BB962C8B-B14F-4D97-AF65-F5344CB8AC3E}">
        <p14:creationId xmlns:p14="http://schemas.microsoft.com/office/powerpoint/2010/main" val="360991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0FBF-A954-1752-B63C-196B673654C1}"/>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C9953145-3037-C8F7-9F25-01D3D33774FF}"/>
              </a:ext>
            </a:extLst>
          </p:cNvPr>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2156BE0E-977B-2D43-A4F1-C88E40C252DF}"/>
              </a:ext>
            </a:extLst>
          </p:cNvPr>
          <p:cNvGrpSpPr/>
          <p:nvPr/>
        </p:nvGrpSpPr>
        <p:grpSpPr>
          <a:xfrm>
            <a:off x="0" y="5588487"/>
            <a:ext cx="9144000" cy="417139"/>
            <a:chOff x="-9525" y="9467848"/>
            <a:chExt cx="18288000" cy="834278"/>
          </a:xfrm>
        </p:grpSpPr>
        <p:grpSp>
          <p:nvGrpSpPr>
            <p:cNvPr id="2" name="Group 2">
              <a:extLst>
                <a:ext uri="{FF2B5EF4-FFF2-40B4-BE49-F238E27FC236}">
                  <a16:creationId xmlns:a16="http://schemas.microsoft.com/office/drawing/2014/main" id="{6CDF61DC-C611-5012-74E1-E17AE46BB061}"/>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F4CEBBF4-BBBF-ABEB-8D70-4F64872C38D9}"/>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a:extLst>
                <a:ext uri="{FF2B5EF4-FFF2-40B4-BE49-F238E27FC236}">
                  <a16:creationId xmlns:a16="http://schemas.microsoft.com/office/drawing/2014/main" id="{504BFDA0-430C-ADD2-5DC4-100C901F3A6C}"/>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a:extLst>
              <a:ext uri="{FF2B5EF4-FFF2-40B4-BE49-F238E27FC236}">
                <a16:creationId xmlns:a16="http://schemas.microsoft.com/office/drawing/2014/main" id="{58DDE1B3-7A16-3A84-D850-1DC37E6DBDED}"/>
              </a:ext>
            </a:extLst>
          </p:cNvPr>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a:extLst>
              <a:ext uri="{FF2B5EF4-FFF2-40B4-BE49-F238E27FC236}">
                <a16:creationId xmlns:a16="http://schemas.microsoft.com/office/drawing/2014/main" id="{25F61128-298A-B9A5-6C34-68F24B41C88C}"/>
              </a:ext>
            </a:extLst>
          </p:cNvPr>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a:extLst>
              <a:ext uri="{FF2B5EF4-FFF2-40B4-BE49-F238E27FC236}">
                <a16:creationId xmlns:a16="http://schemas.microsoft.com/office/drawing/2014/main" id="{D7034B9F-7F38-9DAF-3CFB-9915D37483D2}"/>
              </a:ext>
            </a:extLst>
          </p:cNvPr>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1D423DE8-8C2C-D720-9E12-F05D62D5E4A1}"/>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32</a:t>
            </a:fld>
            <a:endParaRPr lang="en-US" sz="900" dirty="0">
              <a:solidFill>
                <a:prstClr val="white"/>
              </a:solidFill>
              <a:latin typeface="Calibri"/>
            </a:endParaRPr>
          </a:p>
        </p:txBody>
      </p:sp>
      <p:sp>
        <p:nvSpPr>
          <p:cNvPr id="10" name="TextBox 9">
            <a:extLst>
              <a:ext uri="{FF2B5EF4-FFF2-40B4-BE49-F238E27FC236}">
                <a16:creationId xmlns:a16="http://schemas.microsoft.com/office/drawing/2014/main" id="{733F50C6-2413-DE94-02B5-B6A21AB5861D}"/>
              </a:ext>
            </a:extLst>
          </p:cNvPr>
          <p:cNvSpPr txBox="1"/>
          <p:nvPr/>
        </p:nvSpPr>
        <p:spPr>
          <a:xfrm>
            <a:off x="381000" y="642339"/>
            <a:ext cx="2678341" cy="1077218"/>
          </a:xfrm>
          <a:prstGeom prst="rect">
            <a:avLst/>
          </a:prstGeom>
          <a:noFill/>
        </p:spPr>
        <p:txBody>
          <a:bodyPr wrap="square">
            <a:spAutoFit/>
          </a:bodyPr>
          <a:lstStyle/>
          <a:p>
            <a:pPr marL="228600" lvl="1">
              <a:defRPr/>
            </a:pPr>
            <a:endParaRPr lang="en-US" sz="1400" b="1" dirty="0">
              <a:solidFill>
                <a:prstClr val="black"/>
              </a:solidFill>
              <a:latin typeface="Calibri" panose="020F0502020204030204" pitchFamily="34" charset="0"/>
              <a:ea typeface="Calibri" panose="020F0502020204030204" pitchFamily="34" charset="0"/>
            </a:endParaRPr>
          </a:p>
          <a:p>
            <a:pPr marL="228600" lvl="1">
              <a:defRPr/>
            </a:pPr>
            <a:endParaRPr lang="en-US" b="1" dirty="0">
              <a:solidFill>
                <a:prstClr val="black"/>
              </a:solidFill>
              <a:latin typeface="Calibri" panose="020F0502020204030204" pitchFamily="34" charset="0"/>
              <a:ea typeface="Calibri" panose="020F0502020204030204" pitchFamily="34" charset="0"/>
            </a:endParaRPr>
          </a:p>
          <a:p>
            <a:pPr marL="228600" lvl="1">
              <a:defRPr/>
            </a:pPr>
            <a:endParaRPr lang="en-US" b="1" dirty="0">
              <a:solidFill>
                <a:prstClr val="black"/>
              </a:solidFill>
              <a:latin typeface="Calibri" panose="020F0502020204030204" pitchFamily="34" charset="0"/>
              <a:ea typeface="Calibri" panose="020F0502020204030204" pitchFamily="34" charset="0"/>
            </a:endParaRPr>
          </a:p>
          <a:p>
            <a:pPr marL="228600" lvl="1">
              <a:defRPr/>
            </a:pPr>
            <a:r>
              <a:rPr lang="en-US" sz="1400" b="1" dirty="0">
                <a:solidFill>
                  <a:prstClr val="black"/>
                </a:solidFill>
                <a:latin typeface="Calibri" panose="020F0502020204030204" pitchFamily="34" charset="0"/>
                <a:ea typeface="Calibri" panose="020F0502020204030204" pitchFamily="34" charset="0"/>
              </a:rPr>
              <a:t>3.  Sleep Labs</a:t>
            </a:r>
            <a:endParaRPr lang="en-US" sz="2000" dirty="0">
              <a:solidFill>
                <a:prstClr val="black"/>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23276086-38E4-D5B1-8077-8AE21C11433E}"/>
              </a:ext>
            </a:extLst>
          </p:cNvPr>
          <p:cNvSpPr txBox="1"/>
          <p:nvPr/>
        </p:nvSpPr>
        <p:spPr>
          <a:xfrm>
            <a:off x="4838700" y="1418778"/>
            <a:ext cx="3362926" cy="307777"/>
          </a:xfrm>
          <a:prstGeom prst="rect">
            <a:avLst/>
          </a:prstGeom>
          <a:noFill/>
        </p:spPr>
        <p:txBody>
          <a:bodyPr wrap="square" rtlCol="0">
            <a:spAutoFit/>
          </a:bodyPr>
          <a:lstStyle/>
          <a:p>
            <a:r>
              <a:rPr lang="en-US" sz="1400" b="1" dirty="0">
                <a:solidFill>
                  <a:prstClr val="black"/>
                </a:solidFill>
                <a:latin typeface="Calibri"/>
              </a:rPr>
              <a:t>4.  Sleep Orders</a:t>
            </a:r>
          </a:p>
        </p:txBody>
      </p:sp>
      <p:pic>
        <p:nvPicPr>
          <p:cNvPr id="11" name="Picture 10">
            <a:extLst>
              <a:ext uri="{FF2B5EF4-FFF2-40B4-BE49-F238E27FC236}">
                <a16:creationId xmlns:a16="http://schemas.microsoft.com/office/drawing/2014/main" id="{E9503B9C-1B5B-C8B9-90FE-C6CF75451328}"/>
              </a:ext>
            </a:extLst>
          </p:cNvPr>
          <p:cNvPicPr>
            <a:picLocks noChangeAspect="1"/>
          </p:cNvPicPr>
          <p:nvPr/>
        </p:nvPicPr>
        <p:blipFill>
          <a:blip r:embed="rId4"/>
          <a:stretch>
            <a:fillRect/>
          </a:stretch>
        </p:blipFill>
        <p:spPr>
          <a:xfrm>
            <a:off x="189320" y="1719557"/>
            <a:ext cx="4050437" cy="3772412"/>
          </a:xfrm>
          <a:prstGeom prst="rect">
            <a:avLst/>
          </a:prstGeom>
        </p:spPr>
      </p:pic>
      <p:pic>
        <p:nvPicPr>
          <p:cNvPr id="16" name="Picture 15">
            <a:extLst>
              <a:ext uri="{FF2B5EF4-FFF2-40B4-BE49-F238E27FC236}">
                <a16:creationId xmlns:a16="http://schemas.microsoft.com/office/drawing/2014/main" id="{43FD52B8-6555-DAE5-F07D-90B5B2FFBDB7}"/>
              </a:ext>
            </a:extLst>
          </p:cNvPr>
          <p:cNvPicPr>
            <a:picLocks noChangeAspect="1"/>
          </p:cNvPicPr>
          <p:nvPr/>
        </p:nvPicPr>
        <p:blipFill>
          <a:blip r:embed="rId5"/>
          <a:stretch>
            <a:fillRect/>
          </a:stretch>
        </p:blipFill>
        <p:spPr>
          <a:xfrm>
            <a:off x="4838700" y="1704183"/>
            <a:ext cx="3829585" cy="3848637"/>
          </a:xfrm>
          <a:prstGeom prst="rect">
            <a:avLst/>
          </a:prstGeom>
        </p:spPr>
      </p:pic>
      <p:sp>
        <p:nvSpPr>
          <p:cNvPr id="9" name="TextBox 12">
            <a:extLst>
              <a:ext uri="{FF2B5EF4-FFF2-40B4-BE49-F238E27FC236}">
                <a16:creationId xmlns:a16="http://schemas.microsoft.com/office/drawing/2014/main" id="{028B6EF3-2D58-CFD9-330D-D8A2745C1E6B}"/>
              </a:ext>
            </a:extLst>
          </p:cNvPr>
          <p:cNvSpPr txBox="1"/>
          <p:nvPr/>
        </p:nvSpPr>
        <p:spPr>
          <a:xfrm>
            <a:off x="283226" y="937777"/>
            <a:ext cx="8265696" cy="857799"/>
          </a:xfrm>
          <a:prstGeom prst="rect">
            <a:avLst/>
          </a:prstGeom>
        </p:spPr>
        <p:txBody>
          <a:bodyPr wrap="square" lIns="0" tIns="0" rIns="0" bIns="0" rtlCol="0" anchor="t">
            <a:spAutoFit/>
          </a:bodyPr>
          <a:lstStyle/>
          <a:p>
            <a:pPr>
              <a:lnSpc>
                <a:spcPts val="3360"/>
              </a:lnSpc>
              <a:defRPr/>
            </a:pPr>
            <a:r>
              <a:rPr lang="en-US" sz="2800" b="1" spc="-112" dirty="0">
                <a:solidFill>
                  <a:srgbClr val="0070C0"/>
                </a:solidFill>
                <a:latin typeface="+mj-lt"/>
              </a:rPr>
              <a:t>Atlantic Pediatrics</a:t>
            </a:r>
          </a:p>
          <a:p>
            <a:pPr>
              <a:lnSpc>
                <a:spcPts val="3360"/>
              </a:lnSpc>
              <a:defRPr/>
            </a:pPr>
            <a:endParaRPr lang="en-US" sz="2800" b="1" spc="-112" dirty="0">
              <a:solidFill>
                <a:srgbClr val="0070C0"/>
              </a:solidFill>
              <a:latin typeface="+mj-lt"/>
            </a:endParaRPr>
          </a:p>
        </p:txBody>
      </p:sp>
    </p:spTree>
    <p:extLst>
      <p:ext uri="{BB962C8B-B14F-4D97-AF65-F5344CB8AC3E}">
        <p14:creationId xmlns:p14="http://schemas.microsoft.com/office/powerpoint/2010/main" val="156556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7206539" y="954860"/>
            <a:ext cx="1828800" cy="508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5588487"/>
            <a:ext cx="9144000" cy="417139"/>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sz="900">
                  <a:solidFill>
                    <a:prstClr val="black"/>
                  </a:solidFill>
                  <a:latin typeface="Calibri"/>
                </a:endParaRPr>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sz="900">
                <a:solidFill>
                  <a:prstClr val="black"/>
                </a:solidFill>
                <a:latin typeface="Calibri"/>
              </a:endParaRPr>
            </a:p>
          </p:txBody>
        </p:sp>
      </p:grpSp>
      <p:pic>
        <p:nvPicPr>
          <p:cNvPr id="7" name="Picture 7"/>
          <p:cNvPicPr>
            <a:picLocks noChangeAspect="1"/>
          </p:cNvPicPr>
          <p:nvPr/>
        </p:nvPicPr>
        <p:blipFill>
          <a:blip r:embed="rId3"/>
          <a:srcRect r="971" b="1234"/>
          <a:stretch>
            <a:fillRect/>
          </a:stretch>
        </p:blipFill>
        <p:spPr>
          <a:xfrm>
            <a:off x="7206539" y="954860"/>
            <a:ext cx="1828800" cy="508000"/>
          </a:xfrm>
          <a:prstGeom prst="rect">
            <a:avLst/>
          </a:prstGeom>
        </p:spPr>
      </p:pic>
      <p:sp>
        <p:nvSpPr>
          <p:cNvPr id="8" name="AutoShape 8"/>
          <p:cNvSpPr/>
          <p:nvPr/>
        </p:nvSpPr>
        <p:spPr>
          <a:xfrm>
            <a:off x="141195" y="1338263"/>
            <a:ext cx="8894144" cy="0"/>
          </a:xfrm>
          <a:prstGeom prst="line">
            <a:avLst/>
          </a:prstGeom>
          <a:ln w="28575" cap="flat">
            <a:solidFill>
              <a:srgbClr val="F7B31D"/>
            </a:solidFill>
            <a:prstDash val="solid"/>
            <a:headEnd type="none" w="sm" len="sm"/>
            <a:tailEnd type="none" w="sm" len="sm"/>
          </a:ln>
        </p:spPr>
        <p:txBody>
          <a:bodyPr/>
          <a:lstStyle/>
          <a:p>
            <a:endParaRPr lang="en-US" sz="900">
              <a:solidFill>
                <a:prstClr val="black"/>
              </a:solidFill>
              <a:latin typeface="Calibri"/>
            </a:endParaRPr>
          </a:p>
        </p:txBody>
      </p:sp>
      <p:sp>
        <p:nvSpPr>
          <p:cNvPr id="13" name="TextBox 13"/>
          <p:cNvSpPr txBox="1"/>
          <p:nvPr/>
        </p:nvSpPr>
        <p:spPr>
          <a:xfrm>
            <a:off x="3185698" y="5765929"/>
            <a:ext cx="2772604" cy="135615"/>
          </a:xfrm>
          <a:prstGeom prst="rect">
            <a:avLst/>
          </a:prstGeom>
        </p:spPr>
        <p:txBody>
          <a:bodyPr lIns="0" tIns="0" rIns="0" bIns="0" rtlCol="0" anchor="t">
            <a:spAutoFit/>
          </a:bodyPr>
          <a:lstStyle/>
          <a:p>
            <a:pPr>
              <a:lnSpc>
                <a:spcPts val="1081"/>
              </a:lnSpc>
              <a:defRPr/>
            </a:pPr>
            <a:r>
              <a:rPr lang="en-US" sz="901" spc="-36"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8015522" y="5772868"/>
            <a:ext cx="1066800" cy="182563"/>
          </a:xfrm>
        </p:spPr>
        <p:txBody>
          <a:bodyPr/>
          <a:lstStyle/>
          <a:p>
            <a:pPr>
              <a:defRPr/>
            </a:pPr>
            <a:fld id="{B6F15528-21DE-4FAA-801E-634DDDAF4B2B}" type="slidenum">
              <a:rPr lang="en-US" sz="900">
                <a:solidFill>
                  <a:prstClr val="white"/>
                </a:solidFill>
                <a:latin typeface="Calibri"/>
              </a:rPr>
              <a:pPr>
                <a:defRPr/>
              </a:pPr>
              <a:t>33</a:t>
            </a:fld>
            <a:endParaRPr lang="en-US" sz="900" dirty="0">
              <a:solidFill>
                <a:prstClr val="white"/>
              </a:solidFill>
              <a:latin typeface="Calibri"/>
            </a:endParaRPr>
          </a:p>
        </p:txBody>
      </p:sp>
      <p:sp>
        <p:nvSpPr>
          <p:cNvPr id="10" name="TextBox 9">
            <a:extLst>
              <a:ext uri="{FF2B5EF4-FFF2-40B4-BE49-F238E27FC236}">
                <a16:creationId xmlns:a16="http://schemas.microsoft.com/office/drawing/2014/main" id="{F5D24E43-8694-C785-E0D8-FEEA3FDAFD28}"/>
              </a:ext>
            </a:extLst>
          </p:cNvPr>
          <p:cNvSpPr txBox="1"/>
          <p:nvPr/>
        </p:nvSpPr>
        <p:spPr>
          <a:xfrm>
            <a:off x="304801" y="1629498"/>
            <a:ext cx="8341895" cy="1908215"/>
          </a:xfrm>
          <a:prstGeom prst="rect">
            <a:avLst/>
          </a:prstGeom>
          <a:noFill/>
        </p:spPr>
        <p:txBody>
          <a:bodyPr wrap="square">
            <a:spAutoFit/>
          </a:bodyPr>
          <a:lstStyle/>
          <a:p>
            <a:pPr>
              <a:defRPr/>
            </a:pPr>
            <a:r>
              <a:rPr lang="en-US" sz="2200" b="1" dirty="0">
                <a:solidFill>
                  <a:prstClr val="black"/>
                </a:solidFill>
                <a:latin typeface="Calibri" panose="020F0502020204030204" pitchFamily="34" charset="0"/>
                <a:ea typeface="Calibri" panose="020F0502020204030204" pitchFamily="34" charset="0"/>
              </a:rPr>
              <a:t>Anchor Pediatrics</a:t>
            </a:r>
          </a:p>
          <a:p>
            <a:pPr marL="228600" indent="-228600">
              <a:buFont typeface="Arial" panose="020B0604020202020204" pitchFamily="34" charset="0"/>
              <a:buChar char="•"/>
              <a:defRPr/>
            </a:pPr>
            <a:r>
              <a:rPr lang="en-US" sz="1600" b="1" dirty="0">
                <a:solidFill>
                  <a:prstClr val="black"/>
                </a:solidFill>
                <a:latin typeface="Calibri" panose="020F0502020204030204" pitchFamily="34" charset="0"/>
                <a:ea typeface="Calibri" panose="020F0502020204030204" pitchFamily="34" charset="0"/>
              </a:rPr>
              <a:t>Plan</a:t>
            </a:r>
            <a:r>
              <a:rPr lang="en-US" sz="1600" dirty="0">
                <a:solidFill>
                  <a:prstClr val="black"/>
                </a:solidFill>
                <a:latin typeface="Calibri" panose="020F0502020204030204" pitchFamily="34" charset="0"/>
                <a:ea typeface="Calibri" panose="020F0502020204030204" pitchFamily="34" charset="0"/>
              </a:rPr>
              <a:t>:  administer a self-report BEARS to 13-18 y.o. pts who identify sleep concerns either on the PHQ9 or during a medical visit; 2 providers piloting</a:t>
            </a:r>
          </a:p>
          <a:p>
            <a:pPr marL="228600" indent="-228600">
              <a:buFont typeface="Arial" panose="020B0604020202020204" pitchFamily="34" charset="0"/>
              <a:buChar char="•"/>
              <a:defRPr/>
            </a:pPr>
            <a:endParaRPr lang="en-US" sz="1600" dirty="0">
              <a:solidFill>
                <a:prstClr val="black"/>
              </a:solidFill>
              <a:latin typeface="Calibri" panose="020F0502020204030204" pitchFamily="34" charset="0"/>
              <a:ea typeface="Calibri" panose="020F0502020204030204" pitchFamily="34" charset="0"/>
            </a:endParaRPr>
          </a:p>
          <a:p>
            <a:pPr marL="228600" indent="-228600">
              <a:buFont typeface="Arial" panose="020B0604020202020204" pitchFamily="34" charset="0"/>
              <a:buChar char="•"/>
              <a:defRPr/>
            </a:pPr>
            <a:r>
              <a:rPr lang="en-US" sz="1600" b="1" dirty="0">
                <a:solidFill>
                  <a:prstClr val="black"/>
                </a:solidFill>
                <a:latin typeface="Calibri" panose="020F0502020204030204" pitchFamily="34" charset="0"/>
                <a:ea typeface="Calibri" panose="020F0502020204030204" pitchFamily="34" charset="0"/>
              </a:rPr>
              <a:t>Results</a:t>
            </a:r>
            <a:r>
              <a:rPr lang="en-US" sz="1600" dirty="0">
                <a:solidFill>
                  <a:prstClr val="black"/>
                </a:solidFill>
                <a:latin typeface="Calibri" panose="020F0502020204030204" pitchFamily="34" charset="0"/>
                <a:ea typeface="Calibri" panose="020F0502020204030204" pitchFamily="34" charset="0"/>
              </a:rPr>
              <a:t>:  Administration decreased over time because providers were finding it to be redundant</a:t>
            </a:r>
          </a:p>
          <a:p>
            <a:pPr marL="228600" indent="-228600">
              <a:buFont typeface="Arial" panose="020B0604020202020204" pitchFamily="34" charset="0"/>
              <a:buChar char="•"/>
              <a:defRPr/>
            </a:pPr>
            <a:endParaRPr lang="en-US" sz="1600" dirty="0">
              <a:solidFill>
                <a:prstClr val="black"/>
              </a:solidFill>
              <a:latin typeface="Calibri" panose="020F0502020204030204" pitchFamily="34" charset="0"/>
              <a:ea typeface="Calibri" panose="020F0502020204030204" pitchFamily="34" charset="0"/>
            </a:endParaRPr>
          </a:p>
          <a:p>
            <a:pPr marL="228600" indent="-228600">
              <a:buFont typeface="Arial" panose="020B0604020202020204" pitchFamily="34" charset="0"/>
              <a:buChar char="•"/>
              <a:defRPr/>
            </a:pPr>
            <a:r>
              <a:rPr lang="en-US" sz="1600" b="1" dirty="0">
                <a:solidFill>
                  <a:prstClr val="black"/>
                </a:solidFill>
                <a:latin typeface="Calibri" panose="020F0502020204030204" pitchFamily="34" charset="0"/>
                <a:ea typeface="Calibri" panose="020F0502020204030204" pitchFamily="34" charset="0"/>
              </a:rPr>
              <a:t>Next cycle</a:t>
            </a:r>
            <a:r>
              <a:rPr lang="en-US" sz="1600" dirty="0">
                <a:solidFill>
                  <a:prstClr val="black"/>
                </a:solidFill>
                <a:latin typeface="Calibri" panose="020F0502020204030204" pitchFamily="34" charset="0"/>
                <a:ea typeface="Calibri" panose="020F0502020204030204" pitchFamily="34" charset="0"/>
              </a:rPr>
              <a:t>: Expand use of </a:t>
            </a:r>
            <a:r>
              <a:rPr lang="en-US" sz="1600" b="1" dirty="0">
                <a:solidFill>
                  <a:prstClr val="black"/>
                </a:solidFill>
                <a:latin typeface="Calibri" panose="020F0502020204030204" pitchFamily="34" charset="0"/>
                <a:ea typeface="Calibri" panose="020F0502020204030204" pitchFamily="34" charset="0"/>
              </a:rPr>
              <a:t>order set</a:t>
            </a:r>
            <a:r>
              <a:rPr lang="en-US" sz="1600" dirty="0">
                <a:solidFill>
                  <a:prstClr val="black"/>
                </a:solidFill>
                <a:latin typeface="Calibri" panose="020F0502020204030204" pitchFamily="34" charset="0"/>
                <a:ea typeface="Calibri" panose="020F0502020204030204" pitchFamily="34" charset="0"/>
              </a:rPr>
              <a:t> to all providers starting January 2025</a:t>
            </a:r>
            <a:endParaRPr lang="en-US" sz="2000" dirty="0">
              <a:solidFill>
                <a:prstClr val="black"/>
              </a:solidFill>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A9A80CAD-0E74-9DCB-13A3-4865E2E87328}"/>
              </a:ext>
            </a:extLst>
          </p:cNvPr>
          <p:cNvPicPr>
            <a:picLocks noChangeAspect="1"/>
          </p:cNvPicPr>
          <p:nvPr/>
        </p:nvPicPr>
        <p:blipFill>
          <a:blip r:embed="rId4"/>
          <a:stretch>
            <a:fillRect/>
          </a:stretch>
        </p:blipFill>
        <p:spPr>
          <a:xfrm>
            <a:off x="202908" y="3609047"/>
            <a:ext cx="8426332" cy="1181100"/>
          </a:xfrm>
          <a:prstGeom prst="rect">
            <a:avLst/>
          </a:prstGeom>
        </p:spPr>
      </p:pic>
      <p:sp>
        <p:nvSpPr>
          <p:cNvPr id="9" name="TextBox 12">
            <a:extLst>
              <a:ext uri="{FF2B5EF4-FFF2-40B4-BE49-F238E27FC236}">
                <a16:creationId xmlns:a16="http://schemas.microsoft.com/office/drawing/2014/main" id="{EDD3AC6A-D16A-473A-9FC2-A92A296DAFA4}"/>
              </a:ext>
            </a:extLst>
          </p:cNvPr>
          <p:cNvSpPr txBox="1"/>
          <p:nvPr/>
        </p:nvSpPr>
        <p:spPr>
          <a:xfrm>
            <a:off x="283226" y="937777"/>
            <a:ext cx="8265696" cy="872034"/>
          </a:xfrm>
          <a:prstGeom prst="rect">
            <a:avLst/>
          </a:prstGeom>
        </p:spPr>
        <p:txBody>
          <a:bodyPr wrap="square" lIns="0" tIns="0" rIns="0" bIns="0" rtlCol="0" anchor="t">
            <a:spAutoFit/>
          </a:bodyPr>
          <a:lstStyle/>
          <a:p>
            <a:pPr>
              <a:lnSpc>
                <a:spcPts val="3360"/>
              </a:lnSpc>
              <a:defRPr/>
            </a:pPr>
            <a:r>
              <a:rPr lang="en-US" sz="2800" b="1" spc="-112" dirty="0">
                <a:solidFill>
                  <a:srgbClr val="0070C0"/>
                </a:solidFill>
                <a:latin typeface="+mj-lt"/>
              </a:rPr>
              <a:t>PDSA Focus: Improving sleep in teens</a:t>
            </a:r>
          </a:p>
          <a:p>
            <a:pPr>
              <a:lnSpc>
                <a:spcPts val="3360"/>
              </a:lnSpc>
              <a:defRPr/>
            </a:pPr>
            <a:endParaRPr lang="en-US" sz="3200" b="1" spc="-112" dirty="0">
              <a:solidFill>
                <a:srgbClr val="0070C0"/>
              </a:solidFill>
              <a:latin typeface="+mj-lt"/>
            </a:endParaRPr>
          </a:p>
        </p:txBody>
      </p:sp>
    </p:spTree>
    <p:extLst>
      <p:ext uri="{BB962C8B-B14F-4D97-AF65-F5344CB8AC3E}">
        <p14:creationId xmlns:p14="http://schemas.microsoft.com/office/powerpoint/2010/main" val="135040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555657" y="666531"/>
            <a:ext cx="7886701" cy="1049005"/>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rgbClr val="0070C0"/>
              </a:buClr>
              <a:buSzPct val="99977"/>
            </a:pPr>
            <a:r>
              <a:rPr lang="en-US" sz="4800" dirty="0">
                <a:solidFill>
                  <a:srgbClr val="006FC0"/>
                </a:solidFill>
                <a:latin typeface="Tahoma"/>
                <a:ea typeface="Tahoma"/>
                <a:cs typeface="Tahoma"/>
              </a:rPr>
              <a:t>CME Credits </a:t>
            </a:r>
            <a:br>
              <a:rPr lang="en-US" sz="3600" b="1" dirty="0">
                <a:solidFill>
                  <a:srgbClr val="0070C0"/>
                </a:solidFill>
              </a:rPr>
            </a:br>
            <a:r>
              <a:rPr lang="en-US" sz="2400" dirty="0">
                <a:solidFill>
                  <a:srgbClr val="0070C0"/>
                </a:solidFill>
              </a:rPr>
              <a:t>(Pending credit for MDs, PAs, Rx, RNs, NPs, PsyD, PhD)</a:t>
            </a:r>
            <a:endParaRPr sz="3600" dirty="0"/>
          </a:p>
        </p:txBody>
      </p:sp>
      <p:sp>
        <p:nvSpPr>
          <p:cNvPr id="320" name="Google Shape;320;p19"/>
          <p:cNvSpPr txBox="1"/>
          <p:nvPr/>
        </p:nvSpPr>
        <p:spPr>
          <a:xfrm>
            <a:off x="454780" y="2074171"/>
            <a:ext cx="7138897" cy="1454214"/>
          </a:xfrm>
          <a:prstGeom prst="rect">
            <a:avLst/>
          </a:prstGeom>
          <a:noFill/>
          <a:ln>
            <a:noFill/>
          </a:ln>
        </p:spPr>
        <p:txBody>
          <a:bodyPr spcFirstLastPara="1" wrap="square" lIns="68569" tIns="34275" rIns="68569" bIns="34275" anchor="t" anchorCtr="0">
            <a:spAutoFit/>
          </a:bodyPr>
          <a:lstStyle/>
          <a:p>
            <a:pPr marL="342917" marR="0" lvl="0" indent="-342917" algn="l" defTabSz="6858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CME Credits – Please request session credits when filling out the evaluation at the end of the meeting.</a:t>
            </a:r>
            <a:b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17" marR="0" lvl="0" indent="-342917" algn="l" defTabSz="685800" rtl="0" eaLnBrk="1" fontAlgn="auto" latinLnBrk="0" hangingPunct="1">
              <a:lnSpc>
                <a:spcPct val="100000"/>
              </a:lnSpc>
              <a:spcBef>
                <a:spcPts val="0"/>
              </a:spcBef>
              <a:spcAft>
                <a:spcPts val="0"/>
              </a:spcAft>
              <a:buClr>
                <a:srgbClr val="000000"/>
              </a:buClr>
              <a:buSzPts val="2400"/>
              <a:buFont typeface="Arial"/>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Evaluation/Credit Request Form: </a:t>
            </a:r>
          </a:p>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r>
              <a:rPr kumimoji="0" lang="en-US" sz="105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1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https://www.surveymonkey.com/r/echosleep</a:t>
            </a:r>
            <a:r>
              <a:rPr kumimoji="0" lang="en-US" sz="1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sz="105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21" name="Google Shape;321;p19"/>
          <p:cNvSpPr/>
          <p:nvPr/>
        </p:nvSpPr>
        <p:spPr>
          <a:xfrm>
            <a:off x="454780" y="4752119"/>
            <a:ext cx="8377493" cy="992549"/>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00000"/>
              </a:lnSpc>
              <a:spcBef>
                <a:spcPts val="0"/>
              </a:spcBef>
              <a:spcAft>
                <a:spcPts val="0"/>
              </a:spcAft>
              <a:buClr>
                <a:srgbClr val="1A191A"/>
              </a:buClr>
              <a:buSzPts val="1600"/>
              <a:buFontTx/>
              <a:buNone/>
              <a:tabLst/>
              <a:defRPr/>
            </a:pPr>
            <a:r>
              <a:rPr kumimoji="0" lang="en-US" sz="1200" b="0" i="1" u="none" strike="noStrike" kern="0" cap="none" spc="0" normalizeH="0" baseline="0" noProof="0" dirty="0">
                <a:ln>
                  <a:noFill/>
                </a:ln>
                <a:solidFill>
                  <a:srgbClr val="1A191A"/>
                </a:solidFill>
                <a:effectLst/>
                <a:uLnTx/>
                <a:uFillTx/>
                <a:latin typeface="Calibri" panose="020F0502020204030204"/>
                <a:ea typeface="Arial"/>
                <a:cs typeface="Calibri" panose="020F0502020204030204" pitchFamily="34" charset="0"/>
                <a:sym typeface="Arial"/>
              </a:rPr>
              <a:t>The AAFP has reviewed ‘Advancing Community-Oriented Comprehensive Primary Care Through Improved Care Delivery Design and Community Health,’ and AAFP credit is pending. Term of approval is from 04/19/2024 – 04/19/2025. Physicians should claim only the credit commensurate with the extent of their participation in the activity. </a:t>
            </a:r>
            <a:endParaRPr kumimoji="0" sz="16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0" marR="0" lvl="0" indent="0" algn="l" defTabSz="685800" rtl="0" eaLnBrk="1" fontAlgn="auto" latinLnBrk="0" hangingPunct="1">
              <a:lnSpc>
                <a:spcPct val="100000"/>
              </a:lnSpc>
              <a:spcBef>
                <a:spcPts val="0"/>
              </a:spcBef>
              <a:spcAft>
                <a:spcPts val="0"/>
              </a:spcAft>
              <a:buClr>
                <a:srgbClr val="1A191A"/>
              </a:buClr>
              <a:buSzPts val="1600"/>
              <a:buFontTx/>
              <a:buNone/>
              <a:tabLst/>
              <a:defRPr/>
            </a:pPr>
            <a:r>
              <a:rPr kumimoji="0" lang="en-US" sz="1200" b="0" i="1" u="none" strike="noStrike" kern="0" cap="none" spc="0" normalizeH="0" baseline="0" noProof="0" dirty="0">
                <a:ln>
                  <a:noFill/>
                </a:ln>
                <a:solidFill>
                  <a:srgbClr val="1A191A"/>
                </a:solidFill>
                <a:effectLst/>
                <a:uLnTx/>
                <a:uFillTx/>
                <a:latin typeface="Calibri" panose="020F0502020204030204"/>
                <a:ea typeface="+mn-ea"/>
                <a:cs typeface="Arial"/>
                <a:sym typeface="Arial"/>
              </a:rPr>
              <a:t>NPs and RNs can also receive credit through AAFP’s partnership with the American Nurses Credentialing Center (ANCC) and the American Academy of Nurse Practitioners Certification Board (AANPCB).</a:t>
            </a:r>
            <a:endParaRPr kumimoji="0" sz="12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pic>
        <p:nvPicPr>
          <p:cNvPr id="322" name="Google Shape;322;p19" descr="page2image1772256"/>
          <p:cNvPicPr preferRelativeResize="0"/>
          <p:nvPr/>
        </p:nvPicPr>
        <p:blipFill rotWithShape="1">
          <a:blip r:embed="rId4">
            <a:alphaModFix/>
          </a:blip>
          <a:srcRect/>
          <a:stretch/>
        </p:blipFill>
        <p:spPr>
          <a:xfrm>
            <a:off x="214266" y="203433"/>
            <a:ext cx="682783" cy="358750"/>
          </a:xfrm>
          <a:prstGeom prst="rect">
            <a:avLst/>
          </a:prstGeom>
          <a:noFill/>
          <a:ln>
            <a:noFill/>
          </a:ln>
        </p:spPr>
      </p:pic>
      <p:pic>
        <p:nvPicPr>
          <p:cNvPr id="4" name="Picture 3">
            <a:extLst>
              <a:ext uri="{FF2B5EF4-FFF2-40B4-BE49-F238E27FC236}">
                <a16:creationId xmlns:a16="http://schemas.microsoft.com/office/drawing/2014/main" id="{61CAE5D5-F51C-426A-86DA-6221F44D7EDB}"/>
              </a:ext>
            </a:extLst>
          </p:cNvPr>
          <p:cNvPicPr>
            <a:picLocks noChangeAspect="1"/>
          </p:cNvPicPr>
          <p:nvPr/>
        </p:nvPicPr>
        <p:blipFill>
          <a:blip r:embed="rId5"/>
          <a:stretch>
            <a:fillRect/>
          </a:stretch>
        </p:blipFill>
        <p:spPr>
          <a:xfrm>
            <a:off x="6636281" y="2556699"/>
            <a:ext cx="1914792" cy="1943372"/>
          </a:xfrm>
          <a:prstGeom prst="rect">
            <a:avLst/>
          </a:prstGeom>
        </p:spPr>
      </p:pic>
    </p:spTree>
    <p:extLst>
      <p:ext uri="{BB962C8B-B14F-4D97-AF65-F5344CB8AC3E}">
        <p14:creationId xmlns:p14="http://schemas.microsoft.com/office/powerpoint/2010/main" val="2729464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8B57CB-3F77-A047-290C-7D0B4811A1B8}"/>
              </a:ext>
            </a:extLst>
          </p:cNvPr>
          <p:cNvSpPr>
            <a:spLocks noGrp="1"/>
          </p:cNvSpPr>
          <p:nvPr>
            <p:ph type="title"/>
          </p:nvPr>
        </p:nvSpPr>
        <p:spPr>
          <a:xfrm>
            <a:off x="514350" y="1657350"/>
            <a:ext cx="5915026" cy="590066"/>
          </a:xfrm>
        </p:spPr>
        <p:txBody>
          <a:bodyPr anchor="ctr">
            <a:normAutofit/>
          </a:bodyPr>
          <a:lstStyle/>
          <a:p>
            <a:r>
              <a:rPr lang="en-US" sz="3375" dirty="0"/>
              <a:t>Thank you!</a:t>
            </a:r>
          </a:p>
        </p:txBody>
      </p:sp>
      <p:sp>
        <p:nvSpPr>
          <p:cNvPr id="10" name="TextBox 9">
            <a:extLst>
              <a:ext uri="{FF2B5EF4-FFF2-40B4-BE49-F238E27FC236}">
                <a16:creationId xmlns:a16="http://schemas.microsoft.com/office/drawing/2014/main" id="{D677053D-F024-AC19-A608-A56D05AAAB8D}"/>
              </a:ext>
            </a:extLst>
          </p:cNvPr>
          <p:cNvSpPr txBox="1"/>
          <p:nvPr/>
        </p:nvSpPr>
        <p:spPr>
          <a:xfrm>
            <a:off x="1200150" y="2731699"/>
            <a:ext cx="6572250" cy="2554545"/>
          </a:xfrm>
          <a:prstGeom prst="rect">
            <a:avLst/>
          </a:prstGeom>
          <a:noFill/>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rPr>
              <a:t>Next Meeting:</a:t>
            </a:r>
            <a:r>
              <a:rPr kumimoji="0" lang="en-US" sz="2400" b="0"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rPr>
              <a:t> Session 9: Focus on High School-aged children (ages 14-18) – Session 1 held on </a:t>
            </a:r>
            <a:r>
              <a:rPr kumimoji="0" lang="en-US" sz="2400" b="1"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rPr>
              <a:t>January 23</a:t>
            </a:r>
            <a:r>
              <a:rPr kumimoji="0" lang="en-US" sz="2400" b="1" i="0" u="none" strike="noStrike" kern="1200" cap="none" spc="0" normalizeH="0" baseline="30000" noProof="0" dirty="0">
                <a:ln>
                  <a:noFill/>
                </a:ln>
                <a:solidFill>
                  <a:srgbClr val="3A3838">
                    <a:lumMod val="50000"/>
                  </a:srgbClr>
                </a:solidFill>
                <a:effectLst/>
                <a:uLnTx/>
                <a:uFillTx/>
                <a:latin typeface="Calibri" panose="020F0502020204030204"/>
                <a:ea typeface="+mn-ea"/>
                <a:cs typeface="+mn-cs"/>
              </a:rPr>
              <a:t>rd</a:t>
            </a:r>
            <a:r>
              <a:rPr lang="en-US" sz="2400" b="1" dirty="0">
                <a:solidFill>
                  <a:srgbClr val="3A3838">
                    <a:lumMod val="50000"/>
                  </a:srgbClr>
                </a:solidFill>
                <a:latin typeface="Calibri" panose="020F0502020204030204"/>
              </a:rPr>
              <a:t>, 2025</a:t>
            </a:r>
            <a:endParaRPr kumimoji="0" lang="en-US" sz="2400" b="0"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endParaRPr>
          </a:p>
          <a:p>
            <a:pPr marL="342900" marR="0" lvl="0" indent="-342900" algn="l" defTabSz="51435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rPr>
              <a:t>Reasons for Insomnia: it’s not all social media</a:t>
            </a:r>
          </a:p>
          <a:p>
            <a:pPr marL="342900" marR="0" lvl="0" indent="-342900" algn="l" defTabSz="514350" rtl="0" eaLnBrk="1" fontAlgn="auto" latinLnBrk="0" hangingPunct="1">
              <a:lnSpc>
                <a:spcPct val="100000"/>
              </a:lnSpc>
              <a:spcBef>
                <a:spcPts val="0"/>
              </a:spcBef>
              <a:spcAft>
                <a:spcPts val="0"/>
              </a:spcAft>
              <a:buClrTx/>
              <a:buSzTx/>
              <a:buFontTx/>
              <a:buChar char="-"/>
              <a:tabLst/>
              <a:defRPr/>
            </a:pPr>
            <a:r>
              <a:rPr lang="en-US" sz="2000" dirty="0">
                <a:solidFill>
                  <a:srgbClr val="3A3838">
                    <a:lumMod val="50000"/>
                  </a:srgbClr>
                </a:solidFill>
                <a:latin typeface="Calibri" panose="020F0502020204030204"/>
              </a:rPr>
              <a:t>Subject Matter Expert: Richard P. Millman, MD for questions and answers</a:t>
            </a:r>
            <a:endParaRPr kumimoji="0" lang="en-US" sz="2000" b="0" i="0" u="none" strike="noStrike" kern="1200" cap="none" spc="0" normalizeH="0" baseline="0" noProof="0" dirty="0">
              <a:ln>
                <a:noFill/>
              </a:ln>
              <a:solidFill>
                <a:srgbClr val="3A3838">
                  <a:lumMod val="50000"/>
                </a:srgbClr>
              </a:solidFill>
              <a:effectLst/>
              <a:uLnTx/>
              <a:uFillTx/>
              <a:latin typeface="Calibri" panose="020F0502020204030204"/>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A3838">
                  <a:lumMod val="50000"/>
                </a:srgbClr>
              </a:solidFill>
              <a:effectLst/>
              <a:uLnTx/>
              <a:uFillTx/>
              <a:latin typeface="Calibri" panose="020F0502020204030204"/>
              <a:ea typeface="Calibri"/>
              <a:cs typeface="Calibri"/>
              <a:sym typeface="Calibri"/>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lumMod val="50000"/>
                  </a:srgbClr>
                </a:solidFill>
                <a:effectLst/>
                <a:uLnTx/>
                <a:uFillTx/>
                <a:latin typeface="Calibri" panose="020F0502020204030204"/>
                <a:ea typeface="Calibri"/>
                <a:cs typeface="Calibri"/>
                <a:sym typeface="Calibri"/>
              </a:rPr>
              <a:t>Evaluation/Credit Request Form: </a:t>
            </a:r>
            <a:r>
              <a:rPr kumimoji="0" lang="en-US" sz="1400" b="0" i="0" u="none" strike="noStrike" kern="1200" cap="none" spc="0" normalizeH="0" baseline="0" noProof="0" dirty="0">
                <a:ln>
                  <a:noFill/>
                </a:ln>
                <a:solidFill>
                  <a:srgbClr val="0070C0"/>
                </a:solidFill>
                <a:effectLst/>
                <a:uLnTx/>
                <a:uFillTx/>
                <a:latin typeface="Calibri" panose="020F0502020204030204"/>
                <a:ea typeface="Calibri"/>
                <a:cs typeface="Calibri"/>
                <a:sym typeface="Calibri"/>
                <a:hlinkClick r:id="rId2">
                  <a:extLst>
                    <a:ext uri="{A12FA001-AC4F-418D-AE19-62706E023703}">
                      <ahyp:hlinkClr xmlns:ahyp="http://schemas.microsoft.com/office/drawing/2018/hyperlinkcolor" val="tx"/>
                    </a:ext>
                  </a:extLst>
                </a:hlinkClick>
              </a:rPr>
              <a:t>https://www.surveymonkey.com/r/echosleep</a:t>
            </a:r>
            <a:r>
              <a:rPr kumimoji="0" lang="en-US" sz="1400" b="0" i="0" u="none" strike="noStrike" kern="1200" cap="none" spc="0" normalizeH="0" baseline="0" noProof="0" dirty="0">
                <a:ln>
                  <a:noFill/>
                </a:ln>
                <a:solidFill>
                  <a:srgbClr val="0070C0"/>
                </a:solidFill>
                <a:effectLst/>
                <a:uLnTx/>
                <a:uFillTx/>
                <a:latin typeface="Calibri" panose="020F0502020204030204"/>
                <a:ea typeface="Calibri"/>
                <a:cs typeface="Calibri"/>
                <a:sym typeface="Calibri"/>
              </a:rPr>
              <a:t> </a:t>
            </a:r>
            <a:endPar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61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5D406BC-3114-4EE2-8BCC-97B41F394E1A}"/>
              </a:ext>
            </a:extLst>
          </p:cNvPr>
          <p:cNvSpPr>
            <a:spLocks noGrp="1" noChangeArrowheads="1"/>
          </p:cNvSpPr>
          <p:nvPr>
            <p:ph type="ctrTitle"/>
          </p:nvPr>
        </p:nvSpPr>
        <p:spPr>
          <a:xfrm>
            <a:off x="895350" y="1135856"/>
            <a:ext cx="7353300" cy="857250"/>
          </a:xfrm>
        </p:spPr>
        <p:txBody>
          <a:bodyPr>
            <a:normAutofit fontScale="90000"/>
          </a:bodyPr>
          <a:lstStyle/>
          <a:p>
            <a:pPr algn="ctr" eaLnBrk="1" fontAlgn="auto" hangingPunct="1">
              <a:lnSpc>
                <a:spcPct val="100000"/>
              </a:lnSpc>
              <a:spcAft>
                <a:spcPts val="0"/>
              </a:spcAft>
              <a:defRPr/>
            </a:pPr>
            <a:br>
              <a:rPr lang="en-US" altLang="en-US" sz="4050" b="1" dirty="0">
                <a:latin typeface="Tahoma" panose="020B0604030504040204" pitchFamily="34" charset="0"/>
              </a:rPr>
            </a:br>
            <a:r>
              <a:rPr lang="en-US" altLang="en-US" sz="2325" b="1" dirty="0">
                <a:solidFill>
                  <a:schemeClr val="tx2"/>
                </a:solidFill>
                <a:latin typeface="Tahoma" panose="020B0604030504040204" pitchFamily="34" charset="0"/>
              </a:rPr>
              <a:t>ECHO Series: Optimizing a Behavioral Health Approach to Children’s Sleep in Pediatrics</a:t>
            </a:r>
          </a:p>
        </p:txBody>
      </p:sp>
      <p:sp>
        <p:nvSpPr>
          <p:cNvPr id="4099" name="Rectangle 3">
            <a:extLst>
              <a:ext uri="{FF2B5EF4-FFF2-40B4-BE49-F238E27FC236}">
                <a16:creationId xmlns:a16="http://schemas.microsoft.com/office/drawing/2014/main" id="{521E583C-407B-FCA1-14F8-A236E8A129B6}"/>
              </a:ext>
            </a:extLst>
          </p:cNvPr>
          <p:cNvSpPr>
            <a:spLocks noGrp="1" noChangeArrowheads="1"/>
          </p:cNvSpPr>
          <p:nvPr>
            <p:ph type="subTitle" idx="1"/>
          </p:nvPr>
        </p:nvSpPr>
        <p:spPr>
          <a:xfrm>
            <a:off x="2171700" y="3244454"/>
            <a:ext cx="4800600" cy="914400"/>
          </a:xfrm>
        </p:spPr>
        <p:txBody>
          <a:bodyPr rtlCol="0">
            <a:noAutofit/>
          </a:bodyPr>
          <a:lstStyle/>
          <a:p>
            <a:pPr algn="ctr" eaLnBrk="1" fontAlgn="auto" hangingPunct="1">
              <a:defRPr/>
            </a:pPr>
            <a:r>
              <a:rPr lang="en-US" altLang="en-US" sz="2400" b="1" cap="none" spc="0" dirty="0">
                <a:latin typeface="Tahoma" panose="020B0604030504040204" pitchFamily="34" charset="0"/>
              </a:rPr>
              <a:t>Julie Boergers, PhD</a:t>
            </a:r>
            <a:endParaRPr lang="en-US" altLang="en-US" sz="2400" b="1" spc="0" dirty="0">
              <a:latin typeface="Tahoma" panose="020B0604030504040204" pitchFamily="34" charset="0"/>
            </a:endParaRPr>
          </a:p>
          <a:p>
            <a:pPr algn="ctr" eaLnBrk="1" fontAlgn="auto" hangingPunct="1">
              <a:defRPr/>
            </a:pPr>
            <a:r>
              <a:rPr lang="en-US" altLang="en-US" sz="2400" b="1" cap="none" spc="0" dirty="0">
                <a:latin typeface="Tahoma" panose="020B0604030504040204" pitchFamily="34" charset="0"/>
              </a:rPr>
              <a:t>December 19</a:t>
            </a:r>
            <a:r>
              <a:rPr lang="en-US" altLang="en-US" sz="2400" b="1" spc="0" dirty="0">
                <a:latin typeface="Tahoma" panose="020B0604030504040204" pitchFamily="34" charset="0"/>
              </a:rPr>
              <a:t>, 2024</a:t>
            </a:r>
          </a:p>
        </p:txBody>
      </p:sp>
      <p:pic>
        <p:nvPicPr>
          <p:cNvPr id="10244" name="Picture 6" descr="A picture containing table&#10;&#10;Description automatically generated">
            <a:extLst>
              <a:ext uri="{FF2B5EF4-FFF2-40B4-BE49-F238E27FC236}">
                <a16:creationId xmlns:a16="http://schemas.microsoft.com/office/drawing/2014/main" id="{DE13C146-F563-9A9E-893D-ADFF0D6B17A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4406" y="4349354"/>
            <a:ext cx="2444354" cy="9441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5" name="TextBox 1">
            <a:extLst>
              <a:ext uri="{FF2B5EF4-FFF2-40B4-BE49-F238E27FC236}">
                <a16:creationId xmlns:a16="http://schemas.microsoft.com/office/drawing/2014/main" id="{3D90C475-39E2-0804-8925-D2C74EC4E1F7}"/>
              </a:ext>
            </a:extLst>
          </p:cNvPr>
          <p:cNvSpPr txBox="1">
            <a:spLocks noChangeArrowheads="1"/>
          </p:cNvSpPr>
          <p:nvPr/>
        </p:nvSpPr>
        <p:spPr bwMode="auto">
          <a:xfrm>
            <a:off x="2017455" y="2275285"/>
            <a:ext cx="51090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342900" eaLnBrk="0" fontAlgn="base" hangingPunct="0">
              <a:spcBef>
                <a:spcPct val="0"/>
              </a:spcBef>
              <a:spcAft>
                <a:spcPct val="0"/>
              </a:spcAft>
            </a:pPr>
            <a:r>
              <a:rPr lang="en-US" altLang="en-US" sz="3000" b="1">
                <a:solidFill>
                  <a:prstClr val="black"/>
                </a:solidFill>
                <a:latin typeface="Tahoma" panose="020B0604030504040204" pitchFamily="34" charset="0"/>
                <a:cs typeface="Tahoma" panose="020B0604030504040204" pitchFamily="34" charset="0"/>
              </a:rPr>
              <a:t>Sleep in Middle Schoolers</a:t>
            </a:r>
          </a:p>
        </p:txBody>
      </p:sp>
      <p:pic>
        <p:nvPicPr>
          <p:cNvPr id="10246" name="Picture 1">
            <a:extLst>
              <a:ext uri="{FF2B5EF4-FFF2-40B4-BE49-F238E27FC236}">
                <a16:creationId xmlns:a16="http://schemas.microsoft.com/office/drawing/2014/main" id="{7188DAD8-CADF-DB2A-E9E7-762190DF5D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2550" y="4420791"/>
            <a:ext cx="3086100" cy="87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6284-EA7E-8E78-DD76-0A94668FE0A8}"/>
              </a:ext>
            </a:extLst>
          </p:cNvPr>
          <p:cNvSpPr>
            <a:spLocks noGrp="1"/>
          </p:cNvSpPr>
          <p:nvPr>
            <p:ph type="title"/>
          </p:nvPr>
        </p:nvSpPr>
        <p:spPr/>
        <p:txBody>
          <a:bodyPr/>
          <a:lstStyle/>
          <a:p>
            <a:pPr eaLnBrk="1" fontAlgn="auto" hangingPunct="1">
              <a:spcAft>
                <a:spcPts val="0"/>
              </a:spcAft>
              <a:defRPr/>
            </a:pPr>
            <a:r>
              <a:rPr lang="en-US" sz="4050" b="1" dirty="0">
                <a:solidFill>
                  <a:schemeClr val="tx2"/>
                </a:solidFill>
                <a:latin typeface="+mn-lt"/>
              </a:rPr>
              <a:t>Objectives</a:t>
            </a:r>
          </a:p>
        </p:txBody>
      </p:sp>
      <p:sp>
        <p:nvSpPr>
          <p:cNvPr id="3" name="Content Placeholder 2">
            <a:extLst>
              <a:ext uri="{FF2B5EF4-FFF2-40B4-BE49-F238E27FC236}">
                <a16:creationId xmlns:a16="http://schemas.microsoft.com/office/drawing/2014/main" id="{1BE412C4-C2C4-C5AC-A5CB-23D7A99C5B01}"/>
              </a:ext>
            </a:extLst>
          </p:cNvPr>
          <p:cNvSpPr>
            <a:spLocks noGrp="1"/>
          </p:cNvSpPr>
          <p:nvPr>
            <p:ph idx="1"/>
          </p:nvPr>
        </p:nvSpPr>
        <p:spPr>
          <a:xfrm>
            <a:off x="800100" y="2232423"/>
            <a:ext cx="7543800" cy="3244453"/>
          </a:xfrm>
        </p:spPr>
        <p:txBody>
          <a:bodyPr rtlCol="0">
            <a:normAutofit/>
          </a:bodyPr>
          <a:lstStyle/>
          <a:p>
            <a:pPr marL="342900" indent="-342900">
              <a:lnSpc>
                <a:spcPct val="100000"/>
              </a:lnSpc>
              <a:spcBef>
                <a:spcPts val="0"/>
              </a:spcBef>
              <a:spcAft>
                <a:spcPts val="900"/>
              </a:spcAft>
              <a:buFont typeface="Wingdings" panose="05000000000000000000" pitchFamily="2" charset="2"/>
              <a:buChar char="§"/>
              <a:defRPr/>
            </a:pPr>
            <a:r>
              <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Identify common sleep hygiene issues and sleep disorders among pre-teens</a:t>
            </a:r>
          </a:p>
          <a:p>
            <a:pPr marL="342900" indent="-342900">
              <a:lnSpc>
                <a:spcPct val="100000"/>
              </a:lnSpc>
              <a:spcBef>
                <a:spcPts val="0"/>
              </a:spcBef>
              <a:spcAft>
                <a:spcPts val="900"/>
              </a:spcAft>
              <a:buFont typeface="Wingdings" panose="05000000000000000000" pitchFamily="2" charset="2"/>
              <a:buChar char="§"/>
              <a:defRPr/>
            </a:pPr>
            <a:r>
              <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Review biological and societal influences on sleep in this age group</a:t>
            </a:r>
          </a:p>
          <a:p>
            <a:pPr marL="342900" indent="-342900">
              <a:lnSpc>
                <a:spcPct val="100000"/>
              </a:lnSpc>
              <a:spcBef>
                <a:spcPts val="0"/>
              </a:spcBef>
              <a:spcAft>
                <a:spcPts val="900"/>
              </a:spcAft>
              <a:buFont typeface="Wingdings" panose="05000000000000000000" pitchFamily="2" charset="2"/>
              <a:buChar char="§"/>
              <a:defRPr/>
            </a:pPr>
            <a:r>
              <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Discuss strategies for helping parents minimize the impact of electronics on sleep</a:t>
            </a:r>
            <a:r>
              <a:rPr lang="en-US" sz="2400" dirty="0">
                <a:solidFill>
                  <a:schemeClr val="tx1"/>
                </a:solidFill>
                <a:latin typeface="Aptos" panose="020B0004020202020204" pitchFamily="34" charset="0"/>
                <a:ea typeface="Times New Roman" panose="02020603050405020304" pitchFamily="18" charset="0"/>
              </a:rPr>
              <a:t> </a:t>
            </a:r>
          </a:p>
          <a:p>
            <a:pPr marL="68580" indent="-68580" eaLnBrk="1" fontAlgn="auto" hangingPunct="1">
              <a:defRPr/>
            </a:pPr>
            <a:endParaRPr lang="en-US"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DEFB-EAC2-6DEC-6E02-6B7DFE43CE82}"/>
              </a:ext>
            </a:extLst>
          </p:cNvPr>
          <p:cNvSpPr>
            <a:spLocks noGrp="1"/>
          </p:cNvSpPr>
          <p:nvPr>
            <p:ph type="title"/>
          </p:nvPr>
        </p:nvSpPr>
        <p:spPr/>
        <p:txBody>
          <a:bodyPr/>
          <a:lstStyle/>
          <a:p>
            <a:pPr>
              <a:defRPr/>
            </a:pPr>
            <a:r>
              <a:rPr lang="en-US" sz="4050" b="1" dirty="0">
                <a:solidFill>
                  <a:schemeClr val="tx2"/>
                </a:solidFill>
                <a:latin typeface="+mn-lt"/>
              </a:rPr>
              <a:t>Sleep in Pre-Teens</a:t>
            </a:r>
          </a:p>
        </p:txBody>
      </p:sp>
      <p:sp>
        <p:nvSpPr>
          <p:cNvPr id="15363" name="Content Placeholder 2">
            <a:extLst>
              <a:ext uri="{FF2B5EF4-FFF2-40B4-BE49-F238E27FC236}">
                <a16:creationId xmlns:a16="http://schemas.microsoft.com/office/drawing/2014/main" id="{C52AD016-58A5-AE35-9E0E-34D141BE175F}"/>
              </a:ext>
            </a:extLst>
          </p:cNvPr>
          <p:cNvSpPr>
            <a:spLocks noGrp="1" noChangeArrowheads="1"/>
          </p:cNvSpPr>
          <p:nvPr>
            <p:ph idx="1"/>
          </p:nvPr>
        </p:nvSpPr>
        <p:spPr/>
        <p:txBody>
          <a:bodyPr/>
          <a:lstStyle/>
          <a:p>
            <a:pPr marL="171450" indent="-171450">
              <a:lnSpc>
                <a:spcPct val="100000"/>
              </a:lnSpc>
              <a:spcAft>
                <a:spcPts val="600"/>
              </a:spcAft>
              <a:buFont typeface="Wingdings" panose="05000000000000000000" pitchFamily="2" charset="2"/>
              <a:buChar char="§"/>
              <a:defRPr/>
            </a:pPr>
            <a:r>
              <a:rPr lang="en-US" altLang="en-US" sz="2100" dirty="0">
                <a:solidFill>
                  <a:schemeClr val="tx1"/>
                </a:solidFill>
                <a:latin typeface="Aptos" panose="020B0004020202020204" pitchFamily="34" charset="0"/>
              </a:rPr>
              <a:t>Middle school students need 9-10 </a:t>
            </a:r>
            <a:r>
              <a:rPr lang="en-US" altLang="en-US" sz="2100" dirty="0" err="1">
                <a:solidFill>
                  <a:schemeClr val="tx1"/>
                </a:solidFill>
                <a:latin typeface="Aptos" panose="020B0004020202020204" pitchFamily="34" charset="0"/>
              </a:rPr>
              <a:t>hrs</a:t>
            </a:r>
            <a:r>
              <a:rPr lang="en-US" altLang="en-US" sz="2100" dirty="0">
                <a:solidFill>
                  <a:schemeClr val="tx1"/>
                </a:solidFill>
                <a:latin typeface="Aptos" panose="020B0004020202020204" pitchFamily="34" charset="0"/>
              </a:rPr>
              <a:t> of sleep</a:t>
            </a:r>
          </a:p>
          <a:p>
            <a:pPr marL="171450" indent="-171450">
              <a:lnSpc>
                <a:spcPct val="100000"/>
              </a:lnSpc>
              <a:spcAft>
                <a:spcPts val="600"/>
              </a:spcAft>
              <a:buFont typeface="Wingdings" panose="05000000000000000000" pitchFamily="2" charset="2"/>
              <a:buChar char="§"/>
              <a:defRPr/>
            </a:pPr>
            <a:r>
              <a:rPr lang="en-US" altLang="en-US" sz="2100" dirty="0">
                <a:solidFill>
                  <a:schemeClr val="tx1"/>
                </a:solidFill>
                <a:latin typeface="Aptos" panose="020B0004020202020204" pitchFamily="34" charset="0"/>
              </a:rPr>
              <a:t>Low incidence of parasomnias (sleepwalking, sleep terrors)</a:t>
            </a:r>
          </a:p>
          <a:p>
            <a:pPr marL="342900" lvl="2" indent="-171450">
              <a:lnSpc>
                <a:spcPct val="100000"/>
              </a:lnSpc>
              <a:spcAft>
                <a:spcPts val="600"/>
              </a:spcAft>
              <a:buFont typeface="Wingdings" panose="05000000000000000000" pitchFamily="2" charset="2"/>
              <a:buChar char="§"/>
              <a:defRPr/>
            </a:pPr>
            <a:r>
              <a:rPr lang="en-US" altLang="en-US" sz="1800" dirty="0">
                <a:solidFill>
                  <a:schemeClr val="tx1"/>
                </a:solidFill>
                <a:latin typeface="Aptos" panose="020B0004020202020204" pitchFamily="34" charset="0"/>
              </a:rPr>
              <a:t>If you see parasomnias, assess for sleep apnea and/or restless sleep, and/or consider referral for sleep eval</a:t>
            </a:r>
          </a:p>
          <a:p>
            <a:pPr marL="171450" lvl="1" indent="-171450">
              <a:lnSpc>
                <a:spcPct val="100000"/>
              </a:lnSpc>
              <a:spcAft>
                <a:spcPts val="600"/>
              </a:spcAft>
              <a:buFont typeface="Wingdings" panose="05000000000000000000" pitchFamily="2" charset="2"/>
              <a:buChar char="§"/>
              <a:defRPr/>
            </a:pPr>
            <a:r>
              <a:rPr lang="en-US" altLang="en-US" sz="2100" dirty="0">
                <a:solidFill>
                  <a:schemeClr val="tx1"/>
                </a:solidFill>
                <a:latin typeface="Aptos" panose="020B0004020202020204" pitchFamily="34" charset="0"/>
              </a:rPr>
              <a:t>Increased incidence of “psychophysiological” insomnia</a:t>
            </a:r>
          </a:p>
          <a:p>
            <a:pPr marL="342900" lvl="3" indent="-171450">
              <a:lnSpc>
                <a:spcPct val="100000"/>
              </a:lnSpc>
              <a:spcAft>
                <a:spcPts val="600"/>
              </a:spcAft>
              <a:buFont typeface="Wingdings" panose="05000000000000000000" pitchFamily="2" charset="2"/>
              <a:buChar char="§"/>
              <a:defRPr/>
            </a:pPr>
            <a:r>
              <a:rPr lang="en-US" altLang="en-US" sz="1800" dirty="0">
                <a:solidFill>
                  <a:schemeClr val="tx1"/>
                </a:solidFill>
                <a:latin typeface="Aptos" panose="020B0004020202020204" pitchFamily="34" charset="0"/>
              </a:rPr>
              <a:t>Learned association between bed and wakefulness</a:t>
            </a:r>
          </a:p>
          <a:p>
            <a:pPr marL="342900" lvl="3" indent="-171450">
              <a:lnSpc>
                <a:spcPct val="100000"/>
              </a:lnSpc>
              <a:spcAft>
                <a:spcPts val="600"/>
              </a:spcAft>
              <a:buFont typeface="Wingdings" panose="05000000000000000000" pitchFamily="2" charset="2"/>
              <a:buChar char="§"/>
              <a:defRPr/>
            </a:pPr>
            <a:r>
              <a:rPr lang="en-US" altLang="en-US" sz="1800" dirty="0">
                <a:solidFill>
                  <a:schemeClr val="tx1"/>
                </a:solidFill>
                <a:latin typeface="Aptos" panose="020B0004020202020204" pitchFamily="34" charset="0"/>
              </a:rPr>
              <a:t>Increased role of maladaptive thoughts about sleep</a:t>
            </a:r>
          </a:p>
          <a:p>
            <a:pPr marL="171450" lvl="2" indent="-171450">
              <a:lnSpc>
                <a:spcPct val="100000"/>
              </a:lnSpc>
              <a:spcAft>
                <a:spcPts val="600"/>
              </a:spcAft>
              <a:buFont typeface="Wingdings" panose="05000000000000000000" pitchFamily="2" charset="2"/>
              <a:buChar char="§"/>
              <a:defRPr/>
            </a:pPr>
            <a:r>
              <a:rPr lang="en-US" altLang="en-US" sz="2100" dirty="0">
                <a:solidFill>
                  <a:schemeClr val="tx1"/>
                </a:solidFill>
                <a:latin typeface="Aptos" panose="020B0004020202020204" pitchFamily="34" charset="0"/>
              </a:rPr>
              <a:t>Increased incidence of Delayed Sleep/Wake Phase Disorder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D6A2-D4A1-ACE5-30AC-D0B1C6E6061B}"/>
              </a:ext>
            </a:extLst>
          </p:cNvPr>
          <p:cNvSpPr>
            <a:spLocks noGrp="1"/>
          </p:cNvSpPr>
          <p:nvPr>
            <p:ph type="title"/>
          </p:nvPr>
        </p:nvSpPr>
        <p:spPr>
          <a:xfrm>
            <a:off x="685800" y="776188"/>
            <a:ext cx="8172450" cy="1087040"/>
          </a:xfrm>
        </p:spPr>
        <p:txBody>
          <a:bodyPr>
            <a:noAutofit/>
          </a:bodyPr>
          <a:lstStyle/>
          <a:p>
            <a:pPr>
              <a:defRPr/>
            </a:pPr>
            <a:r>
              <a:rPr lang="en-US" sz="4050" b="1" dirty="0">
                <a:solidFill>
                  <a:schemeClr val="tx2"/>
                </a:solidFill>
                <a:latin typeface="+mn-lt"/>
              </a:rPr>
              <a:t>Changes &amp; Challenges for Pre-Teens</a:t>
            </a:r>
          </a:p>
        </p:txBody>
      </p:sp>
      <p:sp>
        <p:nvSpPr>
          <p:cNvPr id="13315" name="Content Placeholder 2">
            <a:extLst>
              <a:ext uri="{FF2B5EF4-FFF2-40B4-BE49-F238E27FC236}">
                <a16:creationId xmlns:a16="http://schemas.microsoft.com/office/drawing/2014/main" id="{D1FBA179-E701-F134-C91F-C03740E4AC94}"/>
              </a:ext>
            </a:extLst>
          </p:cNvPr>
          <p:cNvSpPr>
            <a:spLocks noGrp="1" noChangeArrowheads="1"/>
          </p:cNvSpPr>
          <p:nvPr>
            <p:ph idx="1"/>
          </p:nvPr>
        </p:nvSpPr>
        <p:spPr>
          <a:xfrm>
            <a:off x="822722" y="2241948"/>
            <a:ext cx="7543800" cy="3301603"/>
          </a:xfrm>
        </p:spPr>
        <p:txBody>
          <a:bodyPr/>
          <a:lstStyle/>
          <a:p>
            <a:pPr marL="214313" indent="-214313">
              <a:buFont typeface="Wingdings" panose="05000000000000000000" pitchFamily="2" charset="2"/>
              <a:buChar char="§"/>
              <a:defRPr/>
            </a:pPr>
            <a:r>
              <a:rPr lang="en-US" altLang="en-US" sz="2100" dirty="0">
                <a:solidFill>
                  <a:schemeClr val="tx1"/>
                </a:solidFill>
                <a:latin typeface="Aptos" panose="020B0004020202020204" pitchFamily="34" charset="0"/>
              </a:rPr>
              <a:t>Biological changes</a:t>
            </a:r>
          </a:p>
          <a:p>
            <a:pPr marL="514350" lvl="2" indent="-171450">
              <a:buFont typeface="Wingdings" panose="05000000000000000000" pitchFamily="2" charset="2"/>
              <a:buChar char="§"/>
              <a:defRPr/>
            </a:pPr>
            <a:r>
              <a:rPr lang="en-US" altLang="en-US" sz="1800" dirty="0">
                <a:solidFill>
                  <a:schemeClr val="tx1"/>
                </a:solidFill>
                <a:latin typeface="Aptos" panose="020B0004020202020204" pitchFamily="34" charset="0"/>
              </a:rPr>
              <a:t>Delay in dim light melatonin onset across transition to puberty – able to stay up later, harder to wake up earlier</a:t>
            </a:r>
          </a:p>
          <a:p>
            <a:pPr marL="171450" indent="-171450">
              <a:buFont typeface="Wingdings" panose="05000000000000000000" pitchFamily="2" charset="2"/>
              <a:buChar char="§"/>
              <a:defRPr/>
            </a:pPr>
            <a:r>
              <a:rPr lang="en-US" altLang="en-US" sz="2100" dirty="0">
                <a:solidFill>
                  <a:schemeClr val="tx1"/>
                </a:solidFill>
                <a:latin typeface="Aptos" panose="020B0004020202020204" pitchFamily="34" charset="0"/>
              </a:rPr>
              <a:t>Increased importance of peer relationships</a:t>
            </a:r>
          </a:p>
          <a:p>
            <a:pPr marL="514350" lvl="3" indent="-171450">
              <a:buFont typeface="Wingdings" panose="05000000000000000000" pitchFamily="2" charset="2"/>
              <a:buChar char="§"/>
              <a:defRPr/>
            </a:pPr>
            <a:r>
              <a:rPr lang="en-US" altLang="en-US" sz="1800" dirty="0">
                <a:solidFill>
                  <a:schemeClr val="tx1"/>
                </a:solidFill>
                <a:latin typeface="Aptos" panose="020B0004020202020204" pitchFamily="34" charset="0"/>
              </a:rPr>
              <a:t>&gt; time in bedroom, &gt; time on social media, &gt; sleepovers</a:t>
            </a:r>
          </a:p>
          <a:p>
            <a:pPr marL="171450" indent="-171450">
              <a:buFont typeface="Wingdings" panose="05000000000000000000" pitchFamily="2" charset="2"/>
              <a:buChar char="§"/>
              <a:defRPr/>
            </a:pPr>
            <a:r>
              <a:rPr lang="en-US" altLang="en-US" sz="2100" dirty="0">
                <a:solidFill>
                  <a:schemeClr val="tx1"/>
                </a:solidFill>
                <a:latin typeface="Aptos" panose="020B0004020202020204" pitchFamily="34" charset="0"/>
              </a:rPr>
              <a:t>Societal changes</a:t>
            </a:r>
          </a:p>
          <a:p>
            <a:pPr marL="514350" lvl="2" indent="-171450">
              <a:buFont typeface="Wingdings" panose="05000000000000000000" pitchFamily="2" charset="2"/>
              <a:buChar char="§"/>
              <a:defRPr/>
            </a:pPr>
            <a:r>
              <a:rPr lang="en-US" altLang="en-US" sz="1800" dirty="0">
                <a:solidFill>
                  <a:schemeClr val="tx1"/>
                </a:solidFill>
                <a:latin typeface="Aptos" panose="020B0004020202020204" pitchFamily="34" charset="0"/>
              </a:rPr>
              <a:t>Average US middle school time 8:04am (36% between 7:30 - 7:59 am)</a:t>
            </a:r>
          </a:p>
          <a:p>
            <a:pPr marL="514350" lvl="2" indent="-171450">
              <a:buFont typeface="Wingdings" panose="05000000000000000000" pitchFamily="2" charset="2"/>
              <a:buChar char="§"/>
              <a:defRPr/>
            </a:pPr>
            <a:r>
              <a:rPr lang="en-US" altLang="en-US" sz="1800" dirty="0">
                <a:solidFill>
                  <a:schemeClr val="tx1"/>
                </a:solidFill>
                <a:latin typeface="Aptos" panose="020B0004020202020204" pitchFamily="34" charset="0"/>
              </a:rPr>
              <a:t>More homework (often on laptop), more activities (e.g. late practices)</a:t>
            </a:r>
          </a:p>
          <a:p>
            <a:pPr marL="514350" lvl="2" indent="-171450">
              <a:buFont typeface="Wingdings" panose="05000000000000000000" pitchFamily="2" charset="2"/>
              <a:buChar char="§"/>
              <a:defRPr/>
            </a:pPr>
            <a:r>
              <a:rPr lang="en-US" altLang="en-US" sz="1800" dirty="0">
                <a:solidFill>
                  <a:schemeClr val="tx1"/>
                </a:solidFill>
                <a:latin typeface="Aptos" panose="020B0004020202020204" pitchFamily="34" charset="0"/>
              </a:rPr>
              <a:t>Pressure to get phones, other electronics</a:t>
            </a:r>
            <a:endParaRPr lang="en-US"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1DDE-D207-1726-138E-4F86D5058EA9}"/>
              </a:ext>
            </a:extLst>
          </p:cNvPr>
          <p:cNvSpPr>
            <a:spLocks noGrp="1"/>
          </p:cNvSpPr>
          <p:nvPr>
            <p:ph type="title"/>
          </p:nvPr>
        </p:nvSpPr>
        <p:spPr/>
        <p:txBody>
          <a:bodyPr/>
          <a:lstStyle/>
          <a:p>
            <a:pPr>
              <a:defRPr/>
            </a:pPr>
            <a:endParaRPr lang="en-US" dirty="0"/>
          </a:p>
        </p:txBody>
      </p:sp>
      <p:sp>
        <p:nvSpPr>
          <p:cNvPr id="15363" name="Content Placeholder 2">
            <a:extLst>
              <a:ext uri="{FF2B5EF4-FFF2-40B4-BE49-F238E27FC236}">
                <a16:creationId xmlns:a16="http://schemas.microsoft.com/office/drawing/2014/main" id="{371C6585-DECE-B5A9-2BA7-766512D1ACFC}"/>
              </a:ext>
            </a:extLst>
          </p:cNvPr>
          <p:cNvSpPr>
            <a:spLocks noGrp="1" noChangeArrowheads="1"/>
          </p:cNvSpPr>
          <p:nvPr>
            <p:ph idx="1"/>
          </p:nvPr>
        </p:nvSpPr>
        <p:spPr/>
        <p:txBody>
          <a:bodyPr/>
          <a:lstStyle/>
          <a:p>
            <a:endParaRPr lang="en-US" altLang="en-US"/>
          </a:p>
        </p:txBody>
      </p:sp>
      <p:pic>
        <p:nvPicPr>
          <p:cNvPr id="15364" name="Picture 2">
            <a:extLst>
              <a:ext uri="{FF2B5EF4-FFF2-40B4-BE49-F238E27FC236}">
                <a16:creationId xmlns:a16="http://schemas.microsoft.com/office/drawing/2014/main" id="{EDF8DE06-F176-02A3-32AE-1580A790847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8385" y="1072754"/>
            <a:ext cx="8372475" cy="452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a:extLst>
              <a:ext uri="{FF2B5EF4-FFF2-40B4-BE49-F238E27FC236}">
                <a16:creationId xmlns:a16="http://schemas.microsoft.com/office/drawing/2014/main" id="{4FD43ADE-4E6A-7587-0409-49E717E03726}"/>
              </a:ext>
            </a:extLst>
          </p:cNvPr>
          <p:cNvSpPr txBox="1">
            <a:spLocks noChangeArrowheads="1"/>
          </p:cNvSpPr>
          <p:nvPr/>
        </p:nvSpPr>
        <p:spPr bwMode="auto">
          <a:xfrm>
            <a:off x="790575" y="5316141"/>
            <a:ext cx="760809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defTabSz="342900" eaLnBrk="0" fontAlgn="base" hangingPunct="0">
              <a:spcBef>
                <a:spcPct val="0"/>
              </a:spcBef>
              <a:spcAft>
                <a:spcPct val="0"/>
              </a:spcAft>
            </a:pPr>
            <a:r>
              <a:rPr lang="en-US" altLang="en-US" sz="1350" i="1">
                <a:solidFill>
                  <a:prstClr val="black"/>
                </a:solidFill>
              </a:rPr>
              <a:t>Common Sense Media,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15CD-C062-69C3-4E27-083C6BC977FC}"/>
              </a:ext>
            </a:extLst>
          </p:cNvPr>
          <p:cNvSpPr>
            <a:spLocks noGrp="1"/>
          </p:cNvSpPr>
          <p:nvPr>
            <p:ph type="title"/>
          </p:nvPr>
        </p:nvSpPr>
        <p:spPr/>
        <p:txBody>
          <a:bodyPr/>
          <a:lstStyle/>
          <a:p>
            <a:pPr>
              <a:defRPr/>
            </a:pPr>
            <a:r>
              <a:rPr lang="en-US" sz="4050" b="1" dirty="0">
                <a:solidFill>
                  <a:schemeClr val="tx2"/>
                </a:solidFill>
                <a:latin typeface="+mn-lt"/>
              </a:rPr>
              <a:t>Opportunities</a:t>
            </a:r>
          </a:p>
        </p:txBody>
      </p:sp>
      <p:sp>
        <p:nvSpPr>
          <p:cNvPr id="16387" name="Content Placeholder 2">
            <a:extLst>
              <a:ext uri="{FF2B5EF4-FFF2-40B4-BE49-F238E27FC236}">
                <a16:creationId xmlns:a16="http://schemas.microsoft.com/office/drawing/2014/main" id="{CAA7F883-F48E-2FBA-52FE-ABA6C91BE300}"/>
              </a:ext>
            </a:extLst>
          </p:cNvPr>
          <p:cNvSpPr>
            <a:spLocks noGrp="1" noChangeArrowheads="1"/>
          </p:cNvSpPr>
          <p:nvPr>
            <p:ph idx="1"/>
          </p:nvPr>
        </p:nvSpPr>
        <p:spPr/>
        <p:txBody>
          <a:bodyPr/>
          <a:lstStyle/>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Encourage parents who are ready to get their child a phone to start with a flip phone/limited features</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Encourage parents to set rules about no phone in bedroom to set the stage for healthier sleep habits in high school</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Encourage parents to continue to set a bedtime, even on weekends</a:t>
            </a:r>
          </a:p>
          <a:p>
            <a:pPr marL="171450" indent="-171450">
              <a:buFont typeface="Wingdings" panose="05000000000000000000" pitchFamily="2" charset="2"/>
              <a:buChar char="§"/>
            </a:pPr>
            <a:r>
              <a:rPr lang="en-US" altLang="en-US" sz="2100">
                <a:solidFill>
                  <a:schemeClr val="tx1"/>
                </a:solidFill>
                <a:latin typeface="Aptos" panose="020B0004020202020204" pitchFamily="34" charset="0"/>
              </a:rPr>
              <a:t>Encourage child to make sleep a priority</a:t>
            </a:r>
          </a:p>
          <a:p>
            <a:pPr marL="309563" lvl="2" indent="-171450">
              <a:buFont typeface="Wingdings" panose="05000000000000000000" pitchFamily="2" charset="2"/>
              <a:buChar char="§"/>
            </a:pPr>
            <a:r>
              <a:rPr lang="en-US" altLang="en-US" sz="1800">
                <a:solidFill>
                  <a:schemeClr val="tx1"/>
                </a:solidFill>
                <a:latin typeface="Aptos" panose="020B0004020202020204" pitchFamily="34" charset="0"/>
              </a:rPr>
              <a:t>What do they value? Can you emphasize the role of sleep on academics? Sports performance? Are they getting sick a lot and can you emphasize the role of sleep in health and immune function?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3">
      <a:dk1>
        <a:srgbClr val="000000"/>
      </a:dk1>
      <a:lt1>
        <a:srgbClr val="FFFFFF"/>
      </a:lt1>
      <a:dk2>
        <a:srgbClr val="1E1951"/>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CTC-RI">
  <a:themeElements>
    <a:clrScheme name="Custom 3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FFFF0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3.xml><?xml version="1.0" encoding="utf-8"?>
<a:theme xmlns:a="http://schemas.openxmlformats.org/drawingml/2006/main" name="CTC-RI">
  <a:themeElements>
    <a:clrScheme name="Custom 53">
      <a:dk1>
        <a:srgbClr val="0070C0"/>
      </a:dk1>
      <a:lt1>
        <a:srgbClr val="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FFC000"/>
      </a:hlink>
      <a:folHlink>
        <a:srgbClr val="85C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1CADE4"/>
      </a:accent1>
      <a:accent2>
        <a:srgbClr val="1C6294"/>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2_CTC-RI">
  <a:themeElements>
    <a:clrScheme name="Custom 62">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34923</TotalTime>
  <Words>2742</Words>
  <Application>Microsoft Office PowerPoint</Application>
  <PresentationFormat>On-screen Show (4:3)</PresentationFormat>
  <Paragraphs>324</Paragraphs>
  <Slides>35</Slides>
  <Notes>20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35</vt:i4>
      </vt:variant>
    </vt:vector>
  </HeadingPairs>
  <TitlesOfParts>
    <vt:vector size="52" baseType="lpstr">
      <vt:lpstr>Aptos</vt:lpstr>
      <vt:lpstr>Arial</vt:lpstr>
      <vt:lpstr>Calibri</vt:lpstr>
      <vt:lpstr>Calibri Light</vt:lpstr>
      <vt:lpstr>Open Sans</vt:lpstr>
      <vt:lpstr>Tahoma</vt:lpstr>
      <vt:lpstr>Times New Roman</vt:lpstr>
      <vt:lpstr>Tw Cen MT</vt:lpstr>
      <vt:lpstr>Tw Cen MT Condensed</vt:lpstr>
      <vt:lpstr>Wingdings</vt:lpstr>
      <vt:lpstr>Wingdings 3</vt:lpstr>
      <vt:lpstr>Integral</vt:lpstr>
      <vt:lpstr>1_CTC-RI</vt:lpstr>
      <vt:lpstr>CTC-RI</vt:lpstr>
      <vt:lpstr>Retrospect</vt:lpstr>
      <vt:lpstr>2_CTC-RI</vt:lpstr>
      <vt:lpstr>Office Theme</vt:lpstr>
      <vt:lpstr>Pediatric Sleep ECHO®  Session 8: SLEEP IN middle schoolers   </vt:lpstr>
      <vt:lpstr>Welcome</vt:lpstr>
      <vt:lpstr>Agenda</vt:lpstr>
      <vt:lpstr> ECHO Series: Optimizing a Behavioral Health Approach to Children’s Sleep in Pediatrics</vt:lpstr>
      <vt:lpstr>Objectives</vt:lpstr>
      <vt:lpstr>Sleep in Pre-Teens</vt:lpstr>
      <vt:lpstr>Changes &amp; Challenges for Pre-Teens</vt:lpstr>
      <vt:lpstr>PowerPoint Presentation</vt:lpstr>
      <vt:lpstr>Opportunities</vt:lpstr>
      <vt:lpstr>Sleep Hygiene Concerns to Assess in Pre-Teens</vt:lpstr>
      <vt:lpstr>Screens Impair Sleep Health in Kids</vt:lpstr>
      <vt:lpstr>Why Might Screens Impact Sleep?</vt:lpstr>
      <vt:lpstr>What’s the Evidence?</vt:lpstr>
      <vt:lpstr>PowerPoint Presentation</vt:lpstr>
      <vt:lpstr>What to Do: Screens in Room</vt:lpstr>
      <vt:lpstr>Problem Solving Common Barriers</vt:lpstr>
      <vt:lpstr>Harm reduction example: TV</vt:lpstr>
      <vt:lpstr>Harm reduction example: Phone</vt:lpstr>
      <vt:lpstr>PEDIATRIC SLEEP ECHO®  CASE PRESENTATION</vt:lpstr>
      <vt:lpstr>Basic Patient Information</vt:lpstr>
      <vt:lpstr>Social/Family History</vt:lpstr>
      <vt:lpstr>PowerPoint Presentation</vt:lpstr>
      <vt:lpstr>IBH Treatment/Interventions </vt:lpstr>
      <vt:lpstr>Patient /Family Successes and Strengths</vt:lpstr>
      <vt:lpstr>Reasons for Selecting this Case</vt:lpstr>
      <vt:lpstr>Summary &amp; Clarifying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CME Credits  (Pending credit for MDs, PAs, Rx, RNs, NPs, PsyD, PhD)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Stager</dc:creator>
  <cp:lastModifiedBy>Phos Ivestei</cp:lastModifiedBy>
  <cp:revision>268</cp:revision>
  <dcterms:created xsi:type="dcterms:W3CDTF">2020-05-18T15:16:08Z</dcterms:created>
  <dcterms:modified xsi:type="dcterms:W3CDTF">2024-12-16T15:11:38Z</dcterms:modified>
</cp:coreProperties>
</file>