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9"/>
  </p:notesMasterIdLst>
  <p:sldIdLst>
    <p:sldId id="469" r:id="rId2"/>
    <p:sldId id="470" r:id="rId3"/>
    <p:sldId id="464" r:id="rId4"/>
    <p:sldId id="466" r:id="rId5"/>
    <p:sldId id="471" r:id="rId6"/>
    <p:sldId id="472" r:id="rId7"/>
    <p:sldId id="465" r:id="rId8"/>
  </p:sldIdLst>
  <p:sldSz cx="18288000" cy="10287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32859A-2B87-4634-88D5-5E1F9B9A7024}">
          <p14:sldIdLst>
            <p14:sldId id="469"/>
            <p14:sldId id="470"/>
            <p14:sldId id="464"/>
            <p14:sldId id="466"/>
            <p14:sldId id="471"/>
            <p14:sldId id="472"/>
            <p14:sldId id="4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7635"/>
    <a:srgbClr val="008A3E"/>
    <a:srgbClr val="7B3C1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42" autoAdjust="0"/>
    <p:restoredTop sz="93900" autoAdjust="0"/>
  </p:normalViewPr>
  <p:slideViewPr>
    <p:cSldViewPr>
      <p:cViewPr varScale="1">
        <p:scale>
          <a:sx n="77" d="100"/>
          <a:sy n="77" d="100"/>
        </p:scale>
        <p:origin x="16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55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83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291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614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8F3E0-11F6-D2EF-2E91-363BB7C9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035CBF-7C59-813E-06D3-8BA54857D5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248A22-CB00-17A4-7221-6643D0264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1C5DE-197F-75C0-FE49-435804E6E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86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E8DB0-C2BB-5143-E819-75FBDC6B7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AB5E32-8E4C-063C-0F7B-847B682F07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C258D2-3334-9FA3-DFA0-9867A725C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A52DF-2B80-19B6-233A-1ECED7A505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93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68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77A0-FAE8-4EE5-AA81-E83DCA9F6974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33E30-79CC-4443-9BE6-2EE6D9006DD4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8553-7DBC-4B5D-8651-5F181EB16BFB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6EF75-9E42-42F5-B6B9-D090BBDEE6E5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A2E6-EC76-4814-911C-FBCB867343FA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161E-B068-41CC-AA61-D396386E10A4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2440-CD8B-4462-A175-5AAC34B894E9}" type="datetime1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08E08-9257-4D12-878F-43ED8F4F974F}" type="datetime1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9836-4FFB-47D0-A76E-FF05A6AA1DD6}" type="datetime1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F74D2-6171-46DE-B6A7-CE3C0C0BAA4D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9EE-3E5E-4B83-AEE9-5612D162B070}" type="datetime1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5CE3F-A457-495E-880C-E68205FC09A1}" type="datetime1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9462474"/>
            <a:ext cx="18288000" cy="834278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62000" y="1174242"/>
            <a:ext cx="16531391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223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PDSA Focus:  Improving sleep in 6-9 month olds</a:t>
            </a:r>
          </a:p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-223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31044" y="98312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24E43-8694-C785-E0D8-FEEA3FDAFD28}"/>
              </a:ext>
            </a:extLst>
          </p:cNvPr>
          <p:cNvSpPr txBox="1"/>
          <p:nvPr/>
        </p:nvSpPr>
        <p:spPr>
          <a:xfrm>
            <a:off x="791043" y="2046970"/>
            <a:ext cx="172796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Blackstone Valley Peds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Plan: 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Assess sleep at 6 mos using the BISQ-S, provide guidance; then reassess at 9 mos with the BISQ-S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C8712-AE50-331B-C9FF-1AAE57CA5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77" y="3313627"/>
            <a:ext cx="5855523" cy="2669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1A4A45-3D3A-4F15-6E80-215FF598C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8453" y="3216041"/>
            <a:ext cx="5657948" cy="271368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3DE9680-1111-FCB4-6A68-4FE859368B0F}"/>
              </a:ext>
            </a:extLst>
          </p:cNvPr>
          <p:cNvSpPr txBox="1"/>
          <p:nvPr/>
        </p:nvSpPr>
        <p:spPr>
          <a:xfrm>
            <a:off x="695588" y="6060848"/>
            <a:ext cx="172796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Results:  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1. Total number of BISQ-S given at 6 mos from Sept 9-Nov 29 =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96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(82% of WCVs)</a:t>
            </a:r>
          </a:p>
          <a:p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2.  Only 3/96 scored 4 or 5 on #17; only 4/96 scored 4 or 5 on #20 despite verbal reports of night wakings and other sleep problems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r>
              <a:rPr lang="en-US" sz="2400" b="1" dirty="0"/>
              <a:t>Impressions</a:t>
            </a:r>
            <a:r>
              <a:rPr lang="en-US" sz="2400" dirty="0"/>
              <a:t> thus far:  BISQ-S #17 and #20 are not identifying infant sleep problems very well; responses to BISQ-S and verbal reports are not consistent </a:t>
            </a:r>
          </a:p>
          <a:p>
            <a:endParaRPr lang="en-US" sz="2400" b="1" dirty="0"/>
          </a:p>
          <a:p>
            <a:r>
              <a:rPr lang="en-US" sz="2400" b="1" dirty="0"/>
              <a:t>Plan for next cycle:  </a:t>
            </a:r>
            <a:r>
              <a:rPr lang="en-US" sz="2400" dirty="0"/>
              <a:t>Ask just 2 questions:  1. Does your child sleep through the night (at least 6 hrs)? 2. if not, how often does s/he wake during the night?  Provide guidance at 6 mo visit.</a:t>
            </a:r>
          </a:p>
          <a:p>
            <a:r>
              <a:rPr lang="en-US" sz="2400" b="1" dirty="0"/>
              <a:t>Data:  </a:t>
            </a:r>
            <a:r>
              <a:rPr lang="en-US" sz="2400" dirty="0"/>
              <a:t>look at change over 3 mos; expect the number of night wakings to decrease with provided guidance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168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9462474"/>
            <a:ext cx="18288000" cy="834278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31044" y="98312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7A35F7-BFE2-2164-BDA6-9ED6B593AEB2}"/>
              </a:ext>
            </a:extLst>
          </p:cNvPr>
          <p:cNvSpPr txBox="1"/>
          <p:nvPr/>
        </p:nvSpPr>
        <p:spPr>
          <a:xfrm>
            <a:off x="296386" y="1353888"/>
            <a:ext cx="17068800" cy="750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223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PDSA Focus: </a:t>
            </a:r>
            <a:r>
              <a:rPr lang="en-US" sz="4800" spc="-223" dirty="0">
                <a:solidFill>
                  <a:srgbClr val="0070C0"/>
                </a:solidFill>
                <a:latin typeface="Open Sans Bold"/>
              </a:rPr>
              <a:t>Improving sleep in young children 2-5</a:t>
            </a:r>
          </a:p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223" dirty="0">
                <a:latin typeface="Calibri" panose="020F0502020204030204" pitchFamily="34" charset="0"/>
                <a:cs typeface="Calibri" panose="020F0502020204030204" pitchFamily="34" charset="0"/>
              </a:rPr>
              <a:t>Partners in Pediatrics</a:t>
            </a:r>
          </a:p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spc="-223" dirty="0">
                <a:latin typeface="Calibri" panose="020F0502020204030204" pitchFamily="34" charset="0"/>
                <a:cs typeface="Calibri" panose="020F0502020204030204" pitchFamily="34" charset="0"/>
              </a:rPr>
              <a:t>AIM:  </a:t>
            </a:r>
            <a:r>
              <a:rPr lang="en-US" sz="2800" spc="-223" dirty="0">
                <a:latin typeface="Calibri" panose="020F0502020204030204" pitchFamily="34" charset="0"/>
                <a:cs typeface="Calibri" panose="020F0502020204030204" pitchFamily="34" charset="0"/>
              </a:rPr>
              <a:t>Consistently identify young children who suffer from snoring/apnea by asking BEARS Qs at WCC </a:t>
            </a:r>
          </a:p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223" dirty="0">
                <a:latin typeface="Calibri" panose="020F0502020204030204" pitchFamily="34" charset="0"/>
                <a:cs typeface="Calibri" panose="020F0502020204030204" pitchFamily="34" charset="0"/>
              </a:rPr>
              <a:t>PLAN:  </a:t>
            </a:r>
            <a:r>
              <a:rPr lang="en-US" sz="2800" spc="-223" dirty="0">
                <a:latin typeface="Calibri" panose="020F0502020204030204" pitchFamily="34" charset="0"/>
                <a:cs typeface="Calibri" panose="020F0502020204030204" pitchFamily="34" charset="0"/>
              </a:rPr>
              <a:t>One provider to pilot starting Sept. 1</a:t>
            </a:r>
          </a:p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223" dirty="0">
                <a:latin typeface="Calibri" panose="020F0502020204030204" pitchFamily="34" charset="0"/>
                <a:cs typeface="Calibri" panose="020F0502020204030204" pitchFamily="34" charset="0"/>
              </a:rPr>
              <a:t>RESULTS:    </a:t>
            </a:r>
            <a:r>
              <a:rPr lang="en-US" sz="2800" spc="-223" dirty="0">
                <a:latin typeface="Calibri" panose="020F0502020204030204" pitchFamily="34" charset="0"/>
                <a:cs typeface="Calibri" panose="020F0502020204030204" pitchFamily="34" charset="0"/>
              </a:rPr>
              <a:t>The majority of eligible patients received the BEARS interview -  </a:t>
            </a:r>
            <a:r>
              <a:rPr lang="en-US" sz="2800" spc="-223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-223" dirty="0">
                <a:latin typeface="Calibri" panose="020F0502020204030204" pitchFamily="34" charset="0"/>
                <a:cs typeface="Calibri" panose="020F0502020204030204" pitchFamily="34" charset="0"/>
              </a:rPr>
              <a:t>100% for Oct/Nov (rate of positives:  Sep 15%,  Oct 14%,  Nov 24%)</a:t>
            </a:r>
          </a:p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spc="-22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spc="-22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spc="-223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223" dirty="0">
                <a:latin typeface="Calibri" panose="020F0502020204030204" pitchFamily="34" charset="0"/>
                <a:cs typeface="Calibri" panose="020F0502020204030204" pitchFamily="34" charset="0"/>
              </a:rPr>
              <a:t>Clinical utility:  </a:t>
            </a:r>
            <a:r>
              <a:rPr lang="en-US" sz="2800" spc="-223" dirty="0">
                <a:latin typeface="Calibri" panose="020F0502020204030204" pitchFamily="34" charset="0"/>
                <a:cs typeface="Calibri" panose="020F0502020204030204" pitchFamily="34" charset="0"/>
              </a:rPr>
              <a:t>Valuable, started with a laminated handout then started asking Qs only; makes the interview much better, more in-depth</a:t>
            </a:r>
          </a:p>
          <a:p>
            <a:pPr marL="0" marR="0" lvl="0" indent="0" algn="l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spc="-223" dirty="0">
                <a:latin typeface="Calibri" panose="020F0502020204030204" pitchFamily="34" charset="0"/>
                <a:cs typeface="Calibri" panose="020F0502020204030204" pitchFamily="34" charset="0"/>
              </a:rPr>
              <a:t>Plan for next cycle:  </a:t>
            </a:r>
            <a:r>
              <a:rPr lang="en-US" sz="2800" spc="-223" dirty="0">
                <a:latin typeface="Calibri" panose="020F0502020204030204" pitchFamily="34" charset="0"/>
                <a:cs typeface="Calibri" panose="020F0502020204030204" pitchFamily="34" charset="0"/>
              </a:rPr>
              <a:t>Expand BEARS interview to 6–8-year-old WCVs, starting January</a:t>
            </a:r>
            <a:endParaRPr lang="en-US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23C4793-32B9-8CA4-329E-4D2BC1BB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676900"/>
            <a:ext cx="9563929" cy="18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6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9462474"/>
            <a:ext cx="18288000" cy="834278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66800" y="1174242"/>
            <a:ext cx="16154399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223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PDSA</a:t>
            </a:r>
            <a:r>
              <a:rPr lang="en-US" sz="4800" spc="-223" dirty="0">
                <a:solidFill>
                  <a:srgbClr val="0070C0"/>
                </a:solidFill>
                <a:latin typeface="Open Sans Bold"/>
              </a:rPr>
              <a:t> Focus:  Improving sleep in school age children 6-9</a:t>
            </a:r>
            <a:endParaRPr kumimoji="0" lang="en-US" sz="4800" b="0" i="0" u="none" strike="noStrike" kern="1200" cap="none" spc="-223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31044" y="98312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409-845A-4C38-3CDF-99707520596D}"/>
              </a:ext>
            </a:extLst>
          </p:cNvPr>
          <p:cNvSpPr txBox="1"/>
          <p:nvPr/>
        </p:nvSpPr>
        <p:spPr>
          <a:xfrm>
            <a:off x="1066800" y="2368256"/>
            <a:ext cx="1661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PRIMA Pediatrics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Rolled out the BEARS for all WCVs on Sept 1; Target:  50%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 dirty="0"/>
              <a:t>Note:  one provider not participating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B85DF9D-9A8E-0664-6D9A-3B91748A7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805996"/>
              </p:ext>
            </p:extLst>
          </p:nvPr>
        </p:nvGraphicFramePr>
        <p:xfrm>
          <a:off x="1219200" y="4388361"/>
          <a:ext cx="12191999" cy="2108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05824">
                  <a:extLst>
                    <a:ext uri="{9D8B030D-6E8A-4147-A177-3AD203B41FA5}">
                      <a16:colId xmlns:a16="http://schemas.microsoft.com/office/drawing/2014/main" val="3805874577"/>
                    </a:ext>
                  </a:extLst>
                </a:gridCol>
                <a:gridCol w="2345640">
                  <a:extLst>
                    <a:ext uri="{9D8B030D-6E8A-4147-A177-3AD203B41FA5}">
                      <a16:colId xmlns:a16="http://schemas.microsoft.com/office/drawing/2014/main" val="486733328"/>
                    </a:ext>
                  </a:extLst>
                </a:gridCol>
                <a:gridCol w="3215888">
                  <a:extLst>
                    <a:ext uri="{9D8B030D-6E8A-4147-A177-3AD203B41FA5}">
                      <a16:colId xmlns:a16="http://schemas.microsoft.com/office/drawing/2014/main" val="1261489100"/>
                    </a:ext>
                  </a:extLst>
                </a:gridCol>
                <a:gridCol w="3224647">
                  <a:extLst>
                    <a:ext uri="{9D8B030D-6E8A-4147-A177-3AD203B41FA5}">
                      <a16:colId xmlns:a16="http://schemas.microsoft.com/office/drawing/2014/main" val="1871409637"/>
                    </a:ext>
                  </a:extLst>
                </a:gridCol>
              </a:tblGrid>
              <a:tr h="510924">
                <a:tc>
                  <a:txBody>
                    <a:bodyPr/>
                    <a:lstStyle/>
                    <a:p>
                      <a:pPr marL="0" marR="0"/>
                      <a:r>
                        <a:rPr lang="en-US" sz="2800" kern="100" dirty="0">
                          <a:effectLst/>
                        </a:rPr>
                        <a:t>Month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WCVs (6-9)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>
                          <a:effectLst/>
                        </a:rPr>
                        <a:t>BEARS given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>
                          <a:effectLst/>
                        </a:rPr>
                        <a:t>Positive BEARS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9495186"/>
                  </a:ext>
                </a:extLst>
              </a:tr>
              <a:tr h="510924">
                <a:tc>
                  <a:txBody>
                    <a:bodyPr/>
                    <a:lstStyle/>
                    <a:p>
                      <a:pPr marL="0" marR="0"/>
                      <a:r>
                        <a:rPr lang="en-US" sz="2800" kern="100" dirty="0">
                          <a:effectLst/>
                        </a:rPr>
                        <a:t>September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52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>
                          <a:effectLst/>
                        </a:rPr>
                        <a:t>37 (71%)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>
                          <a:effectLst/>
                        </a:rPr>
                        <a:t>6 (16%)</a:t>
                      </a:r>
                      <a:endParaRPr lang="en-US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0867374"/>
                  </a:ext>
                </a:extLst>
              </a:tr>
              <a:tr h="576222">
                <a:tc>
                  <a:txBody>
                    <a:bodyPr/>
                    <a:lstStyle/>
                    <a:p>
                      <a:pPr marL="0" marR="0"/>
                      <a:r>
                        <a:rPr lang="en-US" sz="2800" kern="100" dirty="0">
                          <a:effectLst/>
                        </a:rPr>
                        <a:t>October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79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69 (87%)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14 (20%)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1397843"/>
                  </a:ext>
                </a:extLst>
              </a:tr>
              <a:tr h="510924">
                <a:tc>
                  <a:txBody>
                    <a:bodyPr/>
                    <a:lstStyle/>
                    <a:p>
                      <a:pPr marL="0" marR="0"/>
                      <a:r>
                        <a:rPr lang="en-US" sz="2800" kern="100" dirty="0">
                          <a:effectLst/>
                        </a:rPr>
                        <a:t>November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 67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53 (79%)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2800" kern="100" dirty="0">
                          <a:effectLst/>
                        </a:rPr>
                        <a:t> 9 (17%) 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720707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C0E0BFC-7891-40C8-67E7-1CB14BAE2FBB}"/>
              </a:ext>
            </a:extLst>
          </p:cNvPr>
          <p:cNvSpPr txBox="1"/>
          <p:nvPr/>
        </p:nvSpPr>
        <p:spPr>
          <a:xfrm>
            <a:off x="1219200" y="6787674"/>
            <a:ext cx="1630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Results:</a:t>
            </a:r>
            <a:r>
              <a:rPr lang="en-US" sz="28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Clinical utility:  useful questions, now incorporated into WCVs for all kids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Positive BEARS:  mostly related to sleep </a:t>
            </a:r>
            <a:r>
              <a:rPr lang="en-US" sz="2800" b="1" dirty="0"/>
              <a:t>behaviors</a:t>
            </a:r>
            <a:r>
              <a:rPr lang="en-US" sz="2800" dirty="0"/>
              <a:t> (e.g. trouble settling, parental inconsistency with routines/limits; weekday vs weekend sleep schedules; also ADHD/Meds)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Plan for next cycle – continue as is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5250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9462474"/>
            <a:ext cx="18288000" cy="834278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19201" y="1174243"/>
            <a:ext cx="15316200" cy="1662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223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PDSA Focus:  Improving response to sleep concerns in children ages 6-12 by creating clinical decision supports</a:t>
            </a:r>
            <a:endParaRPr kumimoji="0" lang="en-US" sz="5600" b="0" i="0" u="none" strike="noStrike" kern="1200" cap="none" spc="-223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31044" y="98312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24E43-8694-C785-E0D8-FEEA3FDAFD28}"/>
              </a:ext>
            </a:extLst>
          </p:cNvPr>
          <p:cNvSpPr txBox="1"/>
          <p:nvPr/>
        </p:nvSpPr>
        <p:spPr>
          <a:xfrm>
            <a:off x="723900" y="2965193"/>
            <a:ext cx="16840200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Atlantic Pediatrics</a:t>
            </a:r>
          </a:p>
          <a:p>
            <a:pPr lvl="1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Plan: 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create a more streamlined process for referrals and connecting patients to the care they need</a:t>
            </a:r>
          </a:p>
          <a:p>
            <a:pPr lvl="1"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Tasks: 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identify list of patient concerns, identify best practice response, create order set in Epic, test it, revise as needed, evaluate usefulness</a:t>
            </a:r>
          </a:p>
          <a:p>
            <a:pPr lvl="1">
              <a:defRPr/>
            </a:pPr>
            <a:endParaRPr lang="en-US" sz="3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lang="en-US" sz="36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Timeline:  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create the CDS by November, start to test it in December</a:t>
            </a:r>
          </a:p>
          <a:p>
            <a:pPr lvl="1"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(see next slides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061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1C066-349D-6F5F-5ECC-908364EEEC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246C317-9B5F-428C-3C7E-0E11016BA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7DB2CC1-5962-44D8-DF2E-08C1CD6A71B1}"/>
              </a:ext>
            </a:extLst>
          </p:cNvPr>
          <p:cNvGrpSpPr/>
          <p:nvPr/>
        </p:nvGrpSpPr>
        <p:grpSpPr>
          <a:xfrm>
            <a:off x="0" y="9462474"/>
            <a:ext cx="18288000" cy="834278"/>
            <a:chOff x="-9525" y="9467848"/>
            <a:chExt cx="18288000" cy="834278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A1581933-7439-1CB5-12A9-B937E2F172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D3779556-D9D6-3DF3-0DED-BDA1C384A718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2DBFCA8-63C7-1227-C0F1-2F9B4BEDFB62}"/>
                </a:ext>
              </a:extLst>
            </p:cNvPr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9C054B83-76F1-7006-474D-B4426694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B5A76B15-E8E5-1E44-A7CA-266E932B1872}"/>
              </a:ext>
            </a:extLst>
          </p:cNvPr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AD5DE585-812B-0115-8582-22C9E8F498E5}"/>
              </a:ext>
            </a:extLst>
          </p:cNvPr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039024C-5D40-1C20-03EC-0B2178737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31044" y="98312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AFEB9B-3716-4E3B-E298-CAD65634EA18}"/>
              </a:ext>
            </a:extLst>
          </p:cNvPr>
          <p:cNvSpPr txBox="1"/>
          <p:nvPr/>
        </p:nvSpPr>
        <p:spPr>
          <a:xfrm>
            <a:off x="756433" y="1104694"/>
            <a:ext cx="572056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Atlantic Pediatrics</a:t>
            </a:r>
          </a:p>
          <a:p>
            <a:pPr lvl="1">
              <a:defRPr/>
            </a:pPr>
            <a:endParaRPr lang="en-US" sz="44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1.  Sleep question list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51C4DA-D7F0-F2DF-D28F-4A6237F95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33" y="3155962"/>
            <a:ext cx="7297168" cy="47726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6494101-45D0-25DE-28A9-629E0EB1C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2975" y="1896579"/>
            <a:ext cx="7964011" cy="75162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05106E-C208-5CE4-0133-620017595EEA}"/>
              </a:ext>
            </a:extLst>
          </p:cNvPr>
          <p:cNvSpPr txBox="1"/>
          <p:nvPr/>
        </p:nvSpPr>
        <p:spPr>
          <a:xfrm>
            <a:off x="9504748" y="1271246"/>
            <a:ext cx="672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 Sleep Smart Phrase</a:t>
            </a:r>
          </a:p>
        </p:txBody>
      </p:sp>
    </p:spTree>
    <p:extLst>
      <p:ext uri="{BB962C8B-B14F-4D97-AF65-F5344CB8AC3E}">
        <p14:creationId xmlns:p14="http://schemas.microsoft.com/office/powerpoint/2010/main" val="3609918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F0FBF-A954-1752-B63C-196B67365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953145-3037-C8F7-9F25-01D3D33774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156BE0E-977B-2D43-A4F1-C88E40C252DF}"/>
              </a:ext>
            </a:extLst>
          </p:cNvPr>
          <p:cNvGrpSpPr/>
          <p:nvPr/>
        </p:nvGrpSpPr>
        <p:grpSpPr>
          <a:xfrm>
            <a:off x="0" y="9462474"/>
            <a:ext cx="18288000" cy="834278"/>
            <a:chOff x="-9525" y="9467848"/>
            <a:chExt cx="18288000" cy="834278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6CDF61DC-C611-5012-74E1-E17AE46BB06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F4CEBBF4-BBBF-ABEB-8D70-4F64872C38D9}"/>
                  </a:ext>
                </a:extLst>
              </p:cNvPr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04BFDA0-430C-ADD2-5DC4-100C901F3A6C}"/>
                </a:ext>
              </a:extLst>
            </p:cNvPr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>
            <a:extLst>
              <a:ext uri="{FF2B5EF4-FFF2-40B4-BE49-F238E27FC236}">
                <a16:creationId xmlns:a16="http://schemas.microsoft.com/office/drawing/2014/main" id="{58DDE1B3-7A16-3A84-D850-1DC37E6DBD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25F61128-298A-B9A5-6C34-68F24B41C88C}"/>
              </a:ext>
            </a:extLst>
          </p:cNvPr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D7034B9F-7F38-9DAF-3CFB-9915D37483D2}"/>
              </a:ext>
            </a:extLst>
          </p:cNvPr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1D423DE8-8C2C-D720-9E12-F05D62D5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31044" y="98312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3F50C6-2413-DE94-02B5-B6A21AB5861D}"/>
              </a:ext>
            </a:extLst>
          </p:cNvPr>
          <p:cNvSpPr txBox="1"/>
          <p:nvPr/>
        </p:nvSpPr>
        <p:spPr>
          <a:xfrm>
            <a:off x="762000" y="-237322"/>
            <a:ext cx="535668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Atlantic Pediatrics</a:t>
            </a:r>
          </a:p>
          <a:p>
            <a:pPr lvl="1"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lvl="1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3.  Sleep Labs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276086-38E4-D5B1-8077-8AE21C11433E}"/>
              </a:ext>
            </a:extLst>
          </p:cNvPr>
          <p:cNvSpPr txBox="1"/>
          <p:nvPr/>
        </p:nvSpPr>
        <p:spPr>
          <a:xfrm>
            <a:off x="9677400" y="1123055"/>
            <a:ext cx="6725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4.  Sleep Orders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503B9C-1B5B-C8B9-90FE-C6CF75451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01583"/>
            <a:ext cx="7078063" cy="6592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FD52B8-6555-DAE5-F07D-90B5B2FFB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7400" y="1693866"/>
            <a:ext cx="7659169" cy="769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6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9462474"/>
            <a:ext cx="18288000" cy="834278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14413077" y="195220"/>
            <a:ext cx="3657600" cy="1016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282390" y="962025"/>
            <a:ext cx="17788287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295400" y="1174242"/>
            <a:ext cx="15997991" cy="803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7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223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PDSA Focus:  Improving sleep in teens</a:t>
            </a:r>
            <a:endParaRPr kumimoji="0" lang="en-US" sz="5600" b="0" i="0" u="none" strike="noStrike" kern="1200" cap="none" spc="-223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71396" y="9817358"/>
            <a:ext cx="554520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6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1" b="0" i="0" u="none" strike="noStrike" kern="1200" cap="none" spc="-7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031044" y="98312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24E43-8694-C785-E0D8-FEEA3FDAFD28}"/>
              </a:ext>
            </a:extLst>
          </p:cNvPr>
          <p:cNvSpPr txBox="1"/>
          <p:nvPr/>
        </p:nvSpPr>
        <p:spPr>
          <a:xfrm>
            <a:off x="609601" y="2324101"/>
            <a:ext cx="16683790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Anchor Pediatrics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Plan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 administer a self-report BEARS to 13-18 y.o. pts who identify sleep concerns either on the PHQ9 or during a medical visit; 2 providers piloting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Results</a:t>
            </a: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: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Administration decreased over time because providers were finding it to be redundant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Next cycle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Expand use of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order set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to all providers starting January 2025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A80CAD-0E74-9DCB-13A3-4865E2E87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27" y="6517806"/>
            <a:ext cx="16852663" cy="236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0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13115</TotalTime>
  <Words>661</Words>
  <Application>Microsoft Office PowerPoint</Application>
  <PresentationFormat>Custom</PresentationFormat>
  <Paragraphs>89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Open Sans Bold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Strategy Meeting 5.19.23</dc:title>
  <dc:creator>Michelle Mooney</dc:creator>
  <cp:lastModifiedBy>Liz Cantor</cp:lastModifiedBy>
  <cp:revision>71</cp:revision>
  <dcterms:created xsi:type="dcterms:W3CDTF">2006-08-16T00:00:00Z</dcterms:created>
  <dcterms:modified xsi:type="dcterms:W3CDTF">2024-12-13T14:01:45Z</dcterms:modified>
  <dc:identifier>DAFjRXn4pus</dc:identifier>
</cp:coreProperties>
</file>