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handoutMasterIdLst>
    <p:handoutMasterId r:id="rId18"/>
  </p:handoutMasterIdLst>
  <p:sldIdLst>
    <p:sldId id="256" r:id="rId2"/>
    <p:sldId id="1212" r:id="rId3"/>
    <p:sldId id="1214" r:id="rId4"/>
    <p:sldId id="1213" r:id="rId5"/>
    <p:sldId id="1220" r:id="rId6"/>
    <p:sldId id="1215" r:id="rId7"/>
    <p:sldId id="1216" r:id="rId8"/>
    <p:sldId id="1228" r:id="rId9"/>
    <p:sldId id="1222" r:id="rId10"/>
    <p:sldId id="1223" r:id="rId11"/>
    <p:sldId id="1218" r:id="rId12"/>
    <p:sldId id="1224" r:id="rId13"/>
    <p:sldId id="1226" r:id="rId14"/>
    <p:sldId id="1225" r:id="rId15"/>
    <p:sldId id="1227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0" autoAdjust="0"/>
    <p:restoredTop sz="89732" autoAdjust="0"/>
  </p:normalViewPr>
  <p:slideViewPr>
    <p:cSldViewPr>
      <p:cViewPr varScale="1">
        <p:scale>
          <a:sx n="57" d="100"/>
          <a:sy n="57" d="100"/>
        </p:scale>
        <p:origin x="832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4C6FCB9-A4E8-3165-2FA4-96A4A2AC28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21DF28F-DF9D-8887-D0BE-402B06E0B0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26F2104C-9A5F-CEAF-3B0B-3584998DF8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B885B3A1-5335-3D9B-B07F-DE562A895F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79DB47-5BDC-4A8E-9E24-63BB8BB2E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E9BECA5-1D7D-3A9E-397D-D0430A1A8E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B52A5BF-E8A2-3DDC-A406-43C8EF5B5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3464113-4891-1464-DBCD-43D22C3D029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AAD49B1F-E321-B523-6C3E-F351A2D3BF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00AA427-947D-2A0F-7FDF-D44AD2B6EC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71B12C3D-3B6C-99FF-E3AA-FBC744EE4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8BAFEA-3AE3-4893-AD13-69251DA42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42C7601-01BB-E58C-D6CF-AC9599B38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2D80DC3-86C4-FD65-15FC-C2449EFB9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F5A4C-76B4-CE19-B64F-CBB06990C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170D7-69FA-4FA1-B33A-983474D21E6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4D7D40-03A5-69E7-8D86-1A97C3563520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C35E5D-15CE-B21B-EB85-6625C8B8BE1F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36D49D-2B3B-78BC-FF9C-79420627F09D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33C8A8-0A45-F8F6-4AF7-3EAAB658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C62D13-0C0F-5FFF-1DFA-49AE50CD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902BE6-C5F0-1DDA-284B-462A38CF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AF82-6332-43E5-97EE-8EEA596AF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1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ED0E-284D-8CC6-A011-99F3C6CD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7156-AF08-7252-BE5D-4AC8194D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55A2-8443-6B88-BDA6-0E8D13A4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C36C-C44D-404E-9BBC-A61D41A42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58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85F86-461E-3E06-C19B-3205FF293BC5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56949-30BF-F9BF-362E-C4261E446242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94E02D-434D-740C-5935-D7A0B873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3200C2A-D5C2-CD32-980D-B4311155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CE3C42-4CEA-4974-5362-2A978510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00A0-951E-4CB8-98F9-D5871C891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3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93B0-E71D-B26F-F5BD-49996166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F98B2-6F20-F2C8-2A0D-128D4810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7A561-D4C2-759A-C0CB-2FCA588C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B015-B628-4A22-9F8C-E0BD814F3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03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2E6C3-D632-EA50-7656-259923C4618E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DDE17-294D-887C-56BE-48F02DF7E8A5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B5F9B1-D42D-B21A-4494-BCFCE2BEDE3F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C01E3D-BC73-344D-634C-148B2C83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DC0FE4-9A00-ACB6-971B-ABA9158C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E59F76-D9AA-1953-6373-D4D06D30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84A6-1E2A-4B1C-AC4A-B89FB9B55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77B556-E256-F81A-8FC8-F6A42675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F3A27-798C-AA6D-55B9-AA8E07CE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95C4-FA3F-B2E3-D4F1-CDD86050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6E32-F449-4D14-BC93-B9089B7F5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74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359D71-29D2-353E-0C79-0F443B9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302211-625F-B74C-C70F-CBF7C65A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7E804C-41EF-CEE5-0351-B83DF306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B28A-1034-42D7-902C-498DE15B7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51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F6D31B-CEA1-8846-AA83-12819BAC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F1E0E9-2BF1-B031-F4A4-7CDED5CC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1F4DCC-ACCD-09C2-7810-D18FC68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D3DC-E44F-450E-9D03-3CA597F63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5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A14823-F8AC-CAC1-6926-004509E79542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99DE2-1062-C8C9-CD3F-B41EF8BAD48A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D91A2A0-2FF0-5CE9-CD6B-A8D5BBEC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BAB1A98-AD44-F067-DACB-852B0754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94B896E-EBE0-159F-D7CE-36D4CE0E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33DD-CE48-421E-BD25-B77632D02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83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F1CB2B-733E-202F-8745-E55A0A9E4FD7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39B33-BE21-66D1-44E4-42FE6B20C0BE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839A6F6-F00A-9D95-D679-7D42F646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6E82CF1-C68A-109C-FAD8-7BDC9792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0A2F8E3-2B4C-8048-F6C5-86E31EC6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DA5AA9-F0C1-47FD-86E3-65927C27C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98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280BCA-159B-42A7-579D-951BA7733984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0FB603-F8B3-473C-16AE-6F296AECC6C7}"/>
              </a:ext>
            </a:extLst>
          </p:cNvPr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3A26974-32DA-0DA6-CF25-F92AFDA2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444C33D-AB96-DA96-40CC-0F31B724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DC640B9-90DE-9AD3-960B-5B95635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C472-5BD4-44C1-B0CC-D8DAFA08D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67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238851-0D93-5198-31D6-F085A2D931AF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438C1A-2025-EBFB-8071-E89CB1EF64AB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205FF-C8A1-59F6-A838-F976E0B9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105090F2-25F2-33D3-4D36-706437311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2E4E3-000B-F767-DE39-221F7D65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D4BA-D3E9-1FFC-9D25-292CC4C81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60C8-E55D-553B-E446-AE95B1E0D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AEF769E-24AB-4072-87B7-5B8D866A4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692AD1-EA29-2547-0732-DDE458D85EC0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5" r:id="rId2"/>
    <p:sldLayoutId id="2147483941" r:id="rId3"/>
    <p:sldLayoutId id="2147483936" r:id="rId4"/>
    <p:sldLayoutId id="2147483937" r:id="rId5"/>
    <p:sldLayoutId id="2147483938" r:id="rId6"/>
    <p:sldLayoutId id="2147483942" r:id="rId7"/>
    <p:sldLayoutId id="2147483943" r:id="rId8"/>
    <p:sldLayoutId id="2147483944" r:id="rId9"/>
    <p:sldLayoutId id="2147483939" r:id="rId10"/>
    <p:sldLayoutId id="214748394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D406BC-3114-4EE2-8BCC-97B41F394E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93800" y="371475"/>
            <a:ext cx="9804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br>
              <a:rPr lang="en-US" altLang="en-US" sz="5400" b="1" dirty="0">
                <a:latin typeface="Tahoma" panose="020B0604030504040204" pitchFamily="34" charset="0"/>
              </a:rPr>
            </a:br>
            <a:r>
              <a:rPr lang="en-US" altLang="en-US" sz="3100" b="1" dirty="0">
                <a:solidFill>
                  <a:schemeClr val="tx2"/>
                </a:solidFill>
                <a:latin typeface="Tahoma" panose="020B0604030504040204" pitchFamily="34" charset="0"/>
              </a:rPr>
              <a:t>ECHO Series: Optimizing a Behavioral Health Approach to Children’s Sleep in Pediatrics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21E583C-407B-FCA1-14F8-A236E8A129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182938"/>
            <a:ext cx="6400800" cy="1219200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lang="en-US" altLang="en-US" sz="3200" b="1" cap="none" spc="0" dirty="0">
                <a:latin typeface="Tahoma" panose="020B0604030504040204" pitchFamily="34" charset="0"/>
              </a:rPr>
              <a:t>Julie Boergers, PhD</a:t>
            </a:r>
            <a:endParaRPr lang="en-US" altLang="en-US" sz="3200" b="1" spc="0" dirty="0">
              <a:latin typeface="Tahoma" panose="020B0604030504040204" pitchFamily="34" charset="0"/>
            </a:endParaRPr>
          </a:p>
          <a:p>
            <a:pPr algn="ctr" eaLnBrk="1" fontAlgn="auto" hangingPunct="1">
              <a:defRPr/>
            </a:pPr>
            <a:r>
              <a:rPr lang="en-US" altLang="en-US" sz="3200" b="1" cap="none" spc="0" dirty="0">
                <a:latin typeface="Tahoma" panose="020B0604030504040204" pitchFamily="34" charset="0"/>
              </a:rPr>
              <a:t>December 19</a:t>
            </a:r>
            <a:r>
              <a:rPr lang="en-US" altLang="en-US" sz="3200" b="1" spc="0" dirty="0">
                <a:latin typeface="Tahoma" panose="020B0604030504040204" pitchFamily="34" charset="0"/>
              </a:rPr>
              <a:t>, 2024</a:t>
            </a:r>
          </a:p>
        </p:txBody>
      </p:sp>
      <p:pic>
        <p:nvPicPr>
          <p:cNvPr id="10244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E13C146-F563-9A9E-893D-ADFF0D6B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656138"/>
            <a:ext cx="3259138" cy="1258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>
            <a:extLst>
              <a:ext uri="{FF2B5EF4-FFF2-40B4-BE49-F238E27FC236}">
                <a16:creationId xmlns:a16="http://schemas.microsoft.com/office/drawing/2014/main" id="{3D90C475-39E2-0804-8925-D2C74EC4E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1890713"/>
            <a:ext cx="6759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latin typeface="Tahoma" panose="020B0604030504040204" pitchFamily="34" charset="0"/>
                <a:cs typeface="Tahoma" panose="020B0604030504040204" pitchFamily="34" charset="0"/>
              </a:rPr>
              <a:t>Sleep in Middle Schoolers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7188DAD8-CADF-DB2A-E9E7-762190DF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751388"/>
            <a:ext cx="41148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686-9442-A61C-25BE-26E8D33C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What’s the Evidence?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6372F-B49A-DB17-EB07-C633427D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760538"/>
            <a:ext cx="10256837" cy="4022725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Blue light: </a:t>
            </a:r>
            <a:r>
              <a:rPr lang="en-US" sz="2600" i="1" dirty="0">
                <a:solidFill>
                  <a:schemeClr val="tx1"/>
                </a:solidFill>
                <a:latin typeface="Aptos" panose="020B0004020202020204" pitchFamily="34" charset="0"/>
              </a:rPr>
              <a:t>Weak. </a:t>
            </a:r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Does suppress melatonin release and significantly delays circadian phase, but only delays sleep onset by ~10 min.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Arousal: </a:t>
            </a:r>
            <a:r>
              <a:rPr lang="en-US" sz="2600" i="1" dirty="0">
                <a:solidFill>
                  <a:schemeClr val="tx1"/>
                </a:solidFill>
                <a:latin typeface="Aptos" panose="020B0004020202020204" pitchFamily="34" charset="0"/>
              </a:rPr>
              <a:t>Depends.</a:t>
            </a:r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  Scary or suspenseful shows or games can delay sleep onset by ~ 10 minutes.  Some media could be relaxing, however.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Sleep displacement: </a:t>
            </a:r>
            <a:r>
              <a:rPr lang="en-US" sz="2600" i="1" dirty="0">
                <a:solidFill>
                  <a:schemeClr val="tx1"/>
                </a:solidFill>
                <a:latin typeface="Aptos" panose="020B0004020202020204" pitchFamily="34" charset="0"/>
              </a:rPr>
              <a:t>Strong.</a:t>
            </a:r>
            <a:r>
              <a:rPr lang="en-US" sz="2600" b="1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Use of devices at night (e.g., scrolling while laying in bed) has been shown to delay going to sleep by as much as 1 hour and 15 minutes 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Sleep disruption: </a:t>
            </a:r>
            <a:r>
              <a:rPr lang="en-US" sz="2600" i="1" dirty="0">
                <a:solidFill>
                  <a:schemeClr val="tx1"/>
                </a:solidFill>
                <a:latin typeface="Aptos" panose="020B0004020202020204" pitchFamily="34" charset="0"/>
              </a:rPr>
              <a:t>Strong. </a:t>
            </a:r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</a:rPr>
              <a:t>Compared to adolescents who turn off their phones at night, those that leave the ringer on have more trouble falling and staying asleep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4CF8-3AFB-A034-F15C-398B0B81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213" y="-1979613"/>
            <a:ext cx="10058400" cy="144938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CD6AA-1B0B-E8E2-9685-39C63FF8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Use lowest brightness that is tolerable 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in evening</a:t>
            </a: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Use blue light filtering apps and software. 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Most devices now pre-programmed with option under display settings (e.g. Night Shift on iOS, </a:t>
            </a:r>
            <a:r>
              <a:rPr lang="en-US" sz="2800" dirty="0" err="1">
                <a:solidFill>
                  <a:schemeClr val="tx1"/>
                </a:solidFill>
                <a:latin typeface="Aptos" panose="020B0004020202020204" pitchFamily="34" charset="0"/>
              </a:rPr>
              <a:t>NightLight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/Eye Comfort Shield on Android) that can be set to turn on automatically in evening  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Smart lightbulbs 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similarly can be set to reduce blue spectrum light at night but can be pricey and research is mixed. 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Blue light filtering glasses may not be worth the money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. A 2021 study found that 46% of those tested filtered out &lt; 50% of blue light.  A good pair (e.g. </a:t>
            </a:r>
            <a:r>
              <a:rPr lang="en-US" sz="2800" dirty="0" err="1">
                <a:solidFill>
                  <a:schemeClr val="tx1"/>
                </a:solidFill>
                <a:latin typeface="Aptos" panose="020B0004020202020204" pitchFamily="34" charset="0"/>
              </a:rPr>
              <a:t>Swannies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 brand) is ~$90.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dirty="0"/>
          </a:p>
        </p:txBody>
      </p:sp>
      <p:pic>
        <p:nvPicPr>
          <p:cNvPr id="21508" name="Picture 2" descr="(A) A comparison of a smartphone with its night shift mode disabled and enabled, and (B) with its Light mode and Dark mode display settings activated.">
            <a:extLst>
              <a:ext uri="{FF2B5EF4-FFF2-40B4-BE49-F238E27FC236}">
                <a16:creationId xmlns:a16="http://schemas.microsoft.com/office/drawing/2014/main" id="{33383C1F-764E-845D-E089-6DF4FA78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50000"/>
          <a:stretch>
            <a:fillRect/>
          </a:stretch>
        </p:blipFill>
        <p:spPr bwMode="auto">
          <a:xfrm>
            <a:off x="9982200" y="309563"/>
            <a:ext cx="18430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Swanwick Classic Night Blue Light Blocking Glasses">
            <a:extLst>
              <a:ext uri="{FF2B5EF4-FFF2-40B4-BE49-F238E27FC236}">
                <a16:creationId xmlns:a16="http://schemas.microsoft.com/office/drawing/2014/main" id="{06C3EBB4-699C-CE56-46AD-092D43D6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219075" y="-301625"/>
            <a:ext cx="209391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>
            <a:extLst>
              <a:ext uri="{FF2B5EF4-FFF2-40B4-BE49-F238E27FC236}">
                <a16:creationId xmlns:a16="http://schemas.microsoft.com/office/drawing/2014/main" id="{46C111DD-A2A1-941B-F093-3F2D6F68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989013"/>
            <a:ext cx="5829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chemeClr val="tx2"/>
                </a:solidFill>
              </a:rPr>
              <a:t>What to do: Blue light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8988-1178-EF6B-E4F6-864307F6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What to Do: Screens in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F7551-E747-B8A1-DD60-B24E060A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Rule changes work best if the are applied to all the kids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Encourage parents to set an example e.g. no phones in bedroom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Put computers and video game consoles in common areas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Parental control options – shutting off </a:t>
            </a:r>
            <a:r>
              <a:rPr lang="en-US" sz="2800" dirty="0" err="1">
                <a:solidFill>
                  <a:schemeClr val="tx1"/>
                </a:solidFill>
                <a:latin typeface="Aptos" panose="020B0004020202020204" pitchFamily="34" charset="0"/>
              </a:rPr>
              <a:t>wifi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 at set time, using parental controls in certain programs or apps on phone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If technology is in room at night, ideally </a:t>
            </a:r>
            <a:b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TAKE IT OUT. </a:t>
            </a:r>
            <a:r>
              <a:rPr lang="en-US" sz="28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is no substitute for </a:t>
            </a:r>
            <a:br>
              <a:rPr lang="en-US" sz="28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 control of the device.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The reality: 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Harm reduction approach. 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endParaRPr lang="en-US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sz="2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>
              <a:defRPr/>
            </a:pPr>
            <a:endParaRPr lang="en-US" sz="2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22532" name="Picture 6" descr="Limiting screen time can quickly reverse sleep problems in teens">
            <a:extLst>
              <a:ext uri="{FF2B5EF4-FFF2-40B4-BE49-F238E27FC236}">
                <a16:creationId xmlns:a16="http://schemas.microsoft.com/office/drawing/2014/main" id="{DA73B989-73D0-2C13-3358-F149FC7E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4"/>
          <a:stretch>
            <a:fillRect/>
          </a:stretch>
        </p:blipFill>
        <p:spPr bwMode="auto">
          <a:xfrm>
            <a:off x="8305800" y="4875213"/>
            <a:ext cx="376237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C1DF-51A5-A1D7-1E58-88DD558F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Problem Solving Common Barriers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576F9E3-C3C2-9B31-4078-EF1F7FD24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1447800"/>
            <a:ext cx="10058400" cy="4022725"/>
          </a:xfrm>
        </p:spPr>
        <p:txBody>
          <a:bodyPr/>
          <a:lstStyle/>
          <a:p>
            <a:pPr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Need for morning alarm   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Need for light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Need for noise</a:t>
            </a:r>
          </a:p>
          <a:p>
            <a:r>
              <a:rPr lang="en-US" altLang="en-US"/>
              <a:t> </a:t>
            </a:r>
          </a:p>
        </p:txBody>
      </p:sp>
      <p:pic>
        <p:nvPicPr>
          <p:cNvPr id="23556" name="Content Placeholder 4">
            <a:extLst>
              <a:ext uri="{FF2B5EF4-FFF2-40B4-BE49-F238E27FC236}">
                <a16:creationId xmlns:a16="http://schemas.microsoft.com/office/drawing/2014/main" id="{2A6F22C8-4538-4051-D916-8D49A116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19288"/>
            <a:ext cx="144938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DB35D21B-65DC-234A-4CA3-78F07F98A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>
            <a:extLst>
              <a:ext uri="{FF2B5EF4-FFF2-40B4-BE49-F238E27FC236}">
                <a16:creationId xmlns:a16="http://schemas.microsoft.com/office/drawing/2014/main" id="{782655AF-FA01-281C-09C8-1F8B65C4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754563"/>
            <a:ext cx="138112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167C-279F-2A71-6862-9491A937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Harm reduction example: TV</a:t>
            </a:r>
          </a:p>
        </p:txBody>
      </p:sp>
      <p:sp>
        <p:nvSpPr>
          <p:cNvPr id="24579" name="Content Placeholder 5">
            <a:extLst>
              <a:ext uri="{FF2B5EF4-FFF2-40B4-BE49-F238E27FC236}">
                <a16:creationId xmlns:a16="http://schemas.microsoft.com/office/drawing/2014/main" id="{9D094477-3F71-581B-36A2-1131A7775F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0" y="1846263"/>
            <a:ext cx="5821363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TV out of room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Blanket over screen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Brightness turned down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Volume turned down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TV on timer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Boring vs. preferred show</a:t>
            </a:r>
          </a:p>
          <a:p>
            <a:endParaRPr lang="en-US" altLang="en-US"/>
          </a:p>
        </p:txBody>
      </p:sp>
      <p:pic>
        <p:nvPicPr>
          <p:cNvPr id="24580" name="Picture 7">
            <a:extLst>
              <a:ext uri="{FF2B5EF4-FFF2-40B4-BE49-F238E27FC236}">
                <a16:creationId xmlns:a16="http://schemas.microsoft.com/office/drawing/2014/main" id="{C7DCE842-98A8-DA76-84CB-496B194F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6263"/>
            <a:ext cx="26797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900C-9156-B254-8C44-C6426FA7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Harm reduction example: Phone</a:t>
            </a:r>
          </a:p>
        </p:txBody>
      </p:sp>
      <p:sp>
        <p:nvSpPr>
          <p:cNvPr id="25603" name="Content Placeholder 5">
            <a:extLst>
              <a:ext uri="{FF2B5EF4-FFF2-40B4-BE49-F238E27FC236}">
                <a16:creationId xmlns:a16="http://schemas.microsoft.com/office/drawing/2014/main" id="{5D832F84-6604-6AFF-26BE-B2DA51D2C3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67200" y="1754188"/>
            <a:ext cx="7391400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Phone out of room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Phone in room but out of reach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Transition from video to audio-only (e.g. phone face down for movie, meditations, music etc)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Or transition from phone to TV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Transition from active (e.g. scrolling, games, tik tok) to more passive media (e.g. a boring movie)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Set in airplane mode or DND at bedtime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Begin using physical alarm clock</a:t>
            </a:r>
          </a:p>
          <a:p>
            <a:endParaRPr lang="en-US" altLang="en-US"/>
          </a:p>
        </p:txBody>
      </p:sp>
      <p:pic>
        <p:nvPicPr>
          <p:cNvPr id="25604" name="Picture 7">
            <a:extLst>
              <a:ext uri="{FF2B5EF4-FFF2-40B4-BE49-F238E27FC236}">
                <a16:creationId xmlns:a16="http://schemas.microsoft.com/office/drawing/2014/main" id="{FCE2A960-190D-5975-8296-06DEBE5D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6263"/>
            <a:ext cx="26797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6284-EA7E-8E78-DD76-0A94668F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412C4-C2C4-C5AC-A5CB-23D7A99C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3563"/>
            <a:ext cx="10058400" cy="4325937"/>
          </a:xfrm>
        </p:spPr>
        <p:txBody>
          <a:bodyPr rtlCol="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 common sleep hygiene issues and sleep disorders among pre-teens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biological and societal influences on sleep in this age group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 strategies for helping parents minimize the impact of electronics on sleep</a:t>
            </a:r>
            <a:r>
              <a:rPr lang="en-US" sz="32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91440" indent="-91440" eaLnBrk="1" fontAlgn="auto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DEFB-EAC2-6DEC-6E02-6B7DFE43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Sleep in Pre-Teens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52AD016-58A5-AE35-9E0E-34D141BE17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Middle school students need 9-10 </a:t>
            </a:r>
            <a:r>
              <a:rPr lang="en-US" altLang="en-US" sz="2800" dirty="0" err="1">
                <a:solidFill>
                  <a:schemeClr val="tx1"/>
                </a:solidFill>
                <a:latin typeface="Aptos" panose="020B0004020202020204" pitchFamily="34" charset="0"/>
              </a:rPr>
              <a:t>hrs</a:t>
            </a:r>
            <a:r>
              <a:rPr lang="en-US" alt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 of sleep</a:t>
            </a:r>
          </a:p>
          <a:p>
            <a:pPr marL="228600" indent="-2286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Low incidence of parasomnias (sleepwalking, sleep terrors)</a:t>
            </a:r>
          </a:p>
          <a:p>
            <a:pPr marL="457200" lvl="2" indent="-2286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If you see parasomnias, assess for sleep apnea and/or restless sleep, and/or consider referral for sleep eval</a:t>
            </a:r>
          </a:p>
          <a:p>
            <a:pPr marL="228600" lvl="1" indent="-2286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Increased incidence of “psychophysiological” insomnia</a:t>
            </a:r>
          </a:p>
          <a:p>
            <a:pPr marL="457200" lvl="3" indent="-2286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Learned association between bed and wakefulness</a:t>
            </a:r>
          </a:p>
          <a:p>
            <a:pPr marL="457200" lvl="3" indent="-2286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Increased role of maladaptive thoughts about sleep</a:t>
            </a:r>
          </a:p>
          <a:p>
            <a:pPr marL="228600" lvl="2" indent="-2286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Increased incidence of Delayed Sleep/Wake Phase Disorder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D6A2-D4A1-ACE5-30AC-D0B1C6E6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7338"/>
            <a:ext cx="10896600" cy="14493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Changes &amp; Challenges for Pre-Teens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1FBA179-E701-F134-C91F-C03740E4AC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1846263"/>
            <a:ext cx="10058400" cy="440213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Biological changes</a:t>
            </a:r>
          </a:p>
          <a:p>
            <a:pPr marL="685800" lvl="2" indent="-228600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Delay in dim light melatonin onset across transition to puberty – able to stay up later, harder to wake up earlier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Increased importance of peer relationships</a:t>
            </a:r>
          </a:p>
          <a:p>
            <a:pPr marL="685800" lvl="3" indent="-228600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&gt; time in bedroom, &gt; time on social media, &gt; sleepovers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Societal changes</a:t>
            </a:r>
          </a:p>
          <a:p>
            <a:pPr marL="685800" lvl="2" indent="-228600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Average US middle school time 8:04am (36% between 7:30 - 7:59 am)</a:t>
            </a:r>
          </a:p>
          <a:p>
            <a:pPr marL="685800" lvl="2" indent="-228600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More homework (often on laptop), more activities (e.g. late practices)</a:t>
            </a:r>
          </a:p>
          <a:p>
            <a:pPr marL="685800" lvl="2" indent="-228600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Pressure to get phones, other electronics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1DDE-D207-1726-138E-4F86D505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71C6585-DECE-B5A9-2BA7-766512D1AC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EDF8DE06-F176-02A3-32AE-1580A790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87338"/>
            <a:ext cx="111633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>
            <a:extLst>
              <a:ext uri="{FF2B5EF4-FFF2-40B4-BE49-F238E27FC236}">
                <a16:creationId xmlns:a16="http://schemas.microsoft.com/office/drawing/2014/main" id="{4FD43ADE-4E6A-7587-0409-49E717E0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5945188"/>
            <a:ext cx="10144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i="1"/>
              <a:t>Common Sense Media,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15CD-C062-69C3-4E27-083C6BC9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Opportunities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AA7F883-F48E-2FBA-52FE-ABA6C91BE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Encourage parents who are ready to get their child a phone to start with a flip phone/limited features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Encourage parents to set rules about no phone in bedroom to set the stage for healthier sleep habits in high school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Encourage parents to continue to set a bedtime, even on weekends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Encourage child to make sleep a priority</a:t>
            </a:r>
          </a:p>
          <a:p>
            <a:pPr marL="412750" lvl="2" indent="-228600"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chemeClr val="tx1"/>
                </a:solidFill>
                <a:latin typeface="Aptos" panose="020B0004020202020204" pitchFamily="34" charset="0"/>
              </a:rPr>
              <a:t>What do they value? Can you emphasize the role of sleep on academics? Sports performance? Are they getting sick a lot and can you emphasize the role of sleep in health and immune function?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D0B3-5702-739E-7C01-518FD64F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637837" cy="1449387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2"/>
                </a:solidFill>
                <a:latin typeface="+mn-lt"/>
              </a:rPr>
              <a:t>Sleep Hygiene Concerns to Assess in Pre-Teens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ED0A3F2-D619-1D16-AD06-E86A1F18D7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Oversleeping on weekends (“social jetlag”) leading to difficulty falling asleep on weekdays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Caffeine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Napping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latin typeface="Aptos" panose="020B0004020202020204" pitchFamily="34" charset="0"/>
              </a:rPr>
              <a:t>Electronics</a:t>
            </a:r>
          </a:p>
          <a:p>
            <a:pPr marL="520700" lvl="1" indent="-228600">
              <a:buFont typeface="Wingdings" panose="05000000000000000000" pitchFamily="2" charset="2"/>
              <a:buChar char="§"/>
            </a:pPr>
            <a:r>
              <a:rPr lang="en-US" altLang="en-US" sz="2600">
                <a:solidFill>
                  <a:schemeClr val="tx1"/>
                </a:solidFill>
                <a:latin typeface="Aptos" panose="020B0004020202020204" pitchFamily="34" charset="0"/>
              </a:rPr>
              <a:t>TVs, smartphones, tablets, laptops, desktops, </a:t>
            </a:r>
            <a:br>
              <a:rPr lang="en-US" altLang="en-US" sz="260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altLang="en-US" sz="2600">
                <a:solidFill>
                  <a:schemeClr val="tx1"/>
                </a:solidFill>
                <a:latin typeface="Aptos" panose="020B0004020202020204" pitchFamily="34" charset="0"/>
              </a:rPr>
              <a:t>smartwatches, gaming consoles, portable </a:t>
            </a:r>
            <a:br>
              <a:rPr lang="en-US" altLang="en-US" sz="260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altLang="en-US" sz="2600">
                <a:solidFill>
                  <a:schemeClr val="tx1"/>
                </a:solidFill>
                <a:latin typeface="Aptos" panose="020B0004020202020204" pitchFamily="34" charset="0"/>
              </a:rPr>
              <a:t>gaming systems, VR headsets, smart glasses…</a:t>
            </a:r>
            <a:endParaRPr lang="en-US" altLang="en-US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39863F4A-B795-0355-CEB6-014223DB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657600"/>
            <a:ext cx="33051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A141-F783-15D7-CE49-1A3E5AD6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Screens Impair Sleep Health in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90E5-A2B8-F25B-380D-A479513C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488" y="1736725"/>
            <a:ext cx="10185400" cy="4664075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Several meta-analyses, dozens of studies around the world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Vast majority of studies found a link between total daily screen time (and evening screen time in particular) and 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delayed bedtime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and/or 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&lt; sleep duration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Several studies also found screen time is associated with 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&lt; sleep quality, &gt; sleep onset latency, 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and 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&gt; daytime sleepiness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The mere presence of a handheld electronic device in the bedroom has adverse effects on sleep outcomes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Exposure to violent programming within 30 min of bedtime was associated with 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&gt; sleep latency 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and</a:t>
            </a:r>
            <a:r>
              <a: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&lt; sleep duration.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0DAD-4082-3C5E-5873-F73C7A17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2"/>
                </a:solidFill>
                <a:latin typeface="+mn-lt"/>
              </a:rPr>
              <a:t>Why Might Screens Impact Sleep?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EC908-CCEE-0149-728A-F1BA826A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Blue light. 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Bright light (esp. short-wavelength light, or blue light, emitted by screens) suppresses the release of melatonin which could delay the onset of sleep. 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Arousal. 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Screens may be cognitively and emotionally stimulating, marking it harder to fall asleep.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Sleep displacement. 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Using devices (especially in bed) delays the time when people start trying to fall asleep.</a:t>
            </a:r>
          </a:p>
          <a:p>
            <a:pPr marL="228600" indent="-228600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Sleep disruption. 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Notifications and sounds from devices can interrupt sleep during the night.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1C6294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18229</TotalTime>
  <Words>1043</Words>
  <Application>Microsoft Office PowerPoint</Application>
  <PresentationFormat>Widescreen</PresentationFormat>
  <Paragraphs>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Arial</vt:lpstr>
      <vt:lpstr>Calibri Light</vt:lpstr>
      <vt:lpstr>Times New Roman</vt:lpstr>
      <vt:lpstr>Tahoma</vt:lpstr>
      <vt:lpstr>Aptos</vt:lpstr>
      <vt:lpstr>Wingdings</vt:lpstr>
      <vt:lpstr>Retrospect</vt:lpstr>
      <vt:lpstr> ECHO Series: Optimizing a Behavioral Health Approach to Children’s Sleep in Pediatrics</vt:lpstr>
      <vt:lpstr>Objectives</vt:lpstr>
      <vt:lpstr>Sleep in Pre-Teens</vt:lpstr>
      <vt:lpstr>Changes &amp; Challenges for Pre-Teens</vt:lpstr>
      <vt:lpstr>PowerPoint Presentation</vt:lpstr>
      <vt:lpstr>Opportunities</vt:lpstr>
      <vt:lpstr>Sleep Hygiene Concerns to Assess in Pre-Teens</vt:lpstr>
      <vt:lpstr>Screens Impair Sleep Health in Kids</vt:lpstr>
      <vt:lpstr>Why Might Screens Impact Sleep?</vt:lpstr>
      <vt:lpstr>What’s the Evidence?</vt:lpstr>
      <vt:lpstr>PowerPoint Presentation</vt:lpstr>
      <vt:lpstr>What to Do: Screens in Room</vt:lpstr>
      <vt:lpstr>Problem Solving Common Barriers</vt:lpstr>
      <vt:lpstr>Harm reduction example: TV</vt:lpstr>
      <vt:lpstr>Harm reduction example: Phone</vt:lpstr>
    </vt:vector>
  </TitlesOfParts>
  <Company>Lifespan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Sleep Disorders</dc:title>
  <dc:creator>DLobato</dc:creator>
  <cp:lastModifiedBy>Phos Ivestei</cp:lastModifiedBy>
  <cp:revision>378</cp:revision>
  <dcterms:created xsi:type="dcterms:W3CDTF">2004-04-22T20:20:31Z</dcterms:created>
  <dcterms:modified xsi:type="dcterms:W3CDTF">2024-12-16T14:36:43Z</dcterms:modified>
</cp:coreProperties>
</file>