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2" r:id="rId1"/>
    <p:sldMasterId id="2147484595" r:id="rId2"/>
    <p:sldMasterId id="2147484606" r:id="rId3"/>
    <p:sldMasterId id="2147484622" r:id="rId4"/>
    <p:sldMasterId id="2147484646" r:id="rId5"/>
  </p:sldMasterIdLst>
  <p:notesMasterIdLst>
    <p:notesMasterId r:id="rId36"/>
  </p:notesMasterIdLst>
  <p:sldIdLst>
    <p:sldId id="378" r:id="rId6"/>
    <p:sldId id="379" r:id="rId7"/>
    <p:sldId id="380" r:id="rId8"/>
    <p:sldId id="1041" r:id="rId9"/>
    <p:sldId id="256" r:id="rId10"/>
    <p:sldId id="1212" r:id="rId11"/>
    <p:sldId id="1214" r:id="rId12"/>
    <p:sldId id="1249" r:id="rId13"/>
    <p:sldId id="1228" r:id="rId14"/>
    <p:sldId id="1232" r:id="rId15"/>
    <p:sldId id="1230" r:id="rId16"/>
    <p:sldId id="1229" r:id="rId17"/>
    <p:sldId id="1251" r:id="rId18"/>
    <p:sldId id="1250" r:id="rId19"/>
    <p:sldId id="1233" r:id="rId20"/>
    <p:sldId id="1234" r:id="rId21"/>
    <p:sldId id="1237" r:id="rId22"/>
    <p:sldId id="1231" r:id="rId23"/>
    <p:sldId id="1238" r:id="rId24"/>
    <p:sldId id="1239" r:id="rId25"/>
    <p:sldId id="1240" r:id="rId26"/>
    <p:sldId id="1243" r:id="rId27"/>
    <p:sldId id="1245" r:id="rId28"/>
    <p:sldId id="1248" r:id="rId29"/>
    <p:sldId id="1247" r:id="rId30"/>
    <p:sldId id="267" r:id="rId31"/>
    <p:sldId id="1252" r:id="rId32"/>
    <p:sldId id="1253" r:id="rId33"/>
    <p:sldId id="1044" r:id="rId34"/>
    <p:sldId id="1045" r:id="rId35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bian, Aaron (Campus)" initials="FA(" lastIdx="20" clrIdx="0"/>
  <p:cmAuthor id="2" name="Stager, Lindsay M (Campus)" initials="SLM(" lastIdx="3" clrIdx="1">
    <p:extLst>
      <p:ext uri="{19B8F6BF-5375-455C-9EA6-DF929625EA0E}">
        <p15:presenceInfo xmlns:p15="http://schemas.microsoft.com/office/powerpoint/2012/main" userId="S::lmstager@uab.edu::55794f02-5dd0-4ebe-9183-7b94f70818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9B52"/>
    <a:srgbClr val="FAFAFA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50" autoAdjust="0"/>
    <p:restoredTop sz="82745"/>
  </p:normalViewPr>
  <p:slideViewPr>
    <p:cSldViewPr snapToGrid="0" snapToObjects="1">
      <p:cViewPr>
        <p:scale>
          <a:sx n="70" d="100"/>
          <a:sy n="70" d="100"/>
        </p:scale>
        <p:origin x="888" y="-2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609E8-20F9-5D48-BD23-FC4B29AB1257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19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B7FBB-6D85-BD41-A498-E452F673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95613" y="862013"/>
            <a:ext cx="3103562" cy="2327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p1:notes"/>
          <p:cNvSpPr txBox="1">
            <a:spLocks noGrp="1"/>
          </p:cNvSpPr>
          <p:nvPr>
            <p:ph type="body" idx="1"/>
          </p:nvPr>
        </p:nvSpPr>
        <p:spPr>
          <a:xfrm>
            <a:off x="909431" y="3318448"/>
            <a:ext cx="7275443" cy="2715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2" name="Google Shape;172;p1:notes"/>
          <p:cNvSpPr txBox="1">
            <a:spLocks noGrp="1"/>
          </p:cNvSpPr>
          <p:nvPr>
            <p:ph type="sldNum" idx="12"/>
          </p:nvPr>
        </p:nvSpPr>
        <p:spPr>
          <a:xfrm>
            <a:off x="5151335" y="6549505"/>
            <a:ext cx="3940865" cy="345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5463"/>
            <a:ext cx="3505200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9AF654-1998-BE47-9AAB-DC5694F200E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7170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95613" y="862013"/>
            <a:ext cx="3103562" cy="2327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6" name="Google Shape;196;p3:notes"/>
          <p:cNvSpPr txBox="1">
            <a:spLocks noGrp="1"/>
          </p:cNvSpPr>
          <p:nvPr>
            <p:ph type="body" idx="1"/>
          </p:nvPr>
        </p:nvSpPr>
        <p:spPr>
          <a:xfrm>
            <a:off x="909431" y="3318448"/>
            <a:ext cx="7275443" cy="2715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7" name="Google Shape;197;p3:notes"/>
          <p:cNvSpPr txBox="1">
            <a:spLocks noGrp="1"/>
          </p:cNvSpPr>
          <p:nvPr>
            <p:ph type="sldNum" idx="12"/>
          </p:nvPr>
        </p:nvSpPr>
        <p:spPr>
          <a:xfrm>
            <a:off x="5151335" y="6549505"/>
            <a:ext cx="3940865" cy="345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5E969939-182F-A088-5173-5B7A590CA5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EEB576-163E-ADAE-D7D8-C1B5943BAF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3840FA-EC5E-134A-0C27-F350DF0CFB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47C990-9D34-403E-8A0E-181F28CB3FA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FD23A060-BA78-C0B1-E147-CC3E8D4DAF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4EC0C8E4-FBB6-E968-16F9-91E554CC0E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F07FC-4F0A-09D9-09AA-CA8B551F12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72FD6-BFAB-47AC-B716-A4A913ED095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9AF654-1998-BE47-9AAB-DC5694F200E9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2178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0B7FBB-6D85-BD41-A498-E452F673F4A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04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16" name="Google Shape;31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4218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8D91A-A2EE-4B54-B3C6-F6C67903BA9C}" type="datetime1">
              <a:rPr lang="en-US" smtClean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456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9C93-F56F-46AB-9EB8-53614A95B15F}" type="datetime1">
              <a:rPr lang="en-US" smtClean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96758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2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9C93-F56F-46AB-9EB8-53614A95B15F}" type="datetime1">
              <a:rPr lang="en-US" smtClean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747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obj">
  <p:cSld name="1_Title Only"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7876" y="161206"/>
            <a:ext cx="1783862" cy="623147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4"/>
          <p:cNvSpPr/>
          <p:nvPr/>
        </p:nvSpPr>
        <p:spPr>
          <a:xfrm>
            <a:off x="-1" y="3"/>
            <a:ext cx="9144000" cy="695537"/>
          </a:xfrm>
          <a:custGeom>
            <a:avLst/>
            <a:gdLst/>
            <a:ahLst/>
            <a:cxnLst/>
            <a:rect l="l" t="t" r="r" b="b"/>
            <a:pathLst>
              <a:path w="18288000" h="1043305" extrusionOk="0">
                <a:moveTo>
                  <a:pt x="18288000" y="0"/>
                </a:moveTo>
                <a:lnTo>
                  <a:pt x="0" y="0"/>
                </a:lnTo>
                <a:lnTo>
                  <a:pt x="0" y="1043177"/>
                </a:lnTo>
                <a:lnTo>
                  <a:pt x="18288000" y="1043177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AFE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44"/>
          <p:cNvSpPr/>
          <p:nvPr/>
        </p:nvSpPr>
        <p:spPr>
          <a:xfrm>
            <a:off x="1" y="96519"/>
            <a:ext cx="9134475" cy="721360"/>
          </a:xfrm>
          <a:custGeom>
            <a:avLst/>
            <a:gdLst/>
            <a:ahLst/>
            <a:cxnLst/>
            <a:rect l="l" t="t" r="r" b="b"/>
            <a:pathLst>
              <a:path w="18268950" h="1082040" extrusionOk="0">
                <a:moveTo>
                  <a:pt x="18268950" y="0"/>
                </a:moveTo>
                <a:lnTo>
                  <a:pt x="0" y="0"/>
                </a:lnTo>
                <a:lnTo>
                  <a:pt x="0" y="1082040"/>
                </a:lnTo>
                <a:lnTo>
                  <a:pt x="18268950" y="1082040"/>
                </a:lnTo>
                <a:lnTo>
                  <a:pt x="18268950" y="0"/>
                </a:lnTo>
                <a:close/>
              </a:path>
            </a:pathLst>
          </a:custGeom>
          <a:solidFill>
            <a:srgbClr val="006FC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44"/>
          <p:cNvSpPr txBox="1">
            <a:spLocks noGrp="1"/>
          </p:cNvSpPr>
          <p:nvPr>
            <p:ph type="title"/>
          </p:nvPr>
        </p:nvSpPr>
        <p:spPr>
          <a:xfrm>
            <a:off x="141224" y="642112"/>
            <a:ext cx="6831330" cy="344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801" b="1" i="0">
                <a:solidFill>
                  <a:srgbClr val="006FC0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44"/>
          <p:cNvSpPr txBox="1">
            <a:spLocks noGrp="1"/>
          </p:cNvSpPr>
          <p:nvPr>
            <p:ph type="ftr" idx="11"/>
          </p:nvPr>
        </p:nvSpPr>
        <p:spPr>
          <a:xfrm>
            <a:off x="2725547" y="6457535"/>
            <a:ext cx="2575560" cy="138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>
                <a:solidFill>
                  <a:schemeClr val="lt1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 dirty="0"/>
          </a:p>
        </p:txBody>
      </p:sp>
      <p:sp>
        <p:nvSpPr>
          <p:cNvPr id="24" name="Google Shape;24;p44"/>
          <p:cNvSpPr txBox="1">
            <a:spLocks noGrp="1"/>
          </p:cNvSpPr>
          <p:nvPr>
            <p:ph type="dt" idx="10"/>
          </p:nvPr>
        </p:nvSpPr>
        <p:spPr>
          <a:xfrm>
            <a:off x="457200" y="6377941"/>
            <a:ext cx="210312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4"/>
          <p:cNvSpPr txBox="1">
            <a:spLocks noGrp="1"/>
          </p:cNvSpPr>
          <p:nvPr>
            <p:ph type="sldNum" idx="12"/>
          </p:nvPr>
        </p:nvSpPr>
        <p:spPr>
          <a:xfrm>
            <a:off x="6583681" y="6377940"/>
            <a:ext cx="210312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sz="135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9889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DA2D1-44B0-6E47-BB2D-EBAE7A80A0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183" y="2710929"/>
            <a:ext cx="8155124" cy="1177550"/>
          </a:xfrm>
        </p:spPr>
        <p:txBody>
          <a:bodyPr anchor="b">
            <a:normAutofit/>
          </a:bodyPr>
          <a:lstStyle>
            <a:lvl1pPr algn="l">
              <a:defRPr sz="40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0E501-A3A1-6942-B050-33FAAA70AEE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1183" y="4266996"/>
            <a:ext cx="8155124" cy="1006120"/>
          </a:xfrm>
        </p:spPr>
        <p:txBody>
          <a:bodyPr/>
          <a:lstStyle>
            <a:lvl1pPr marL="0" marR="0" indent="0" algn="l" defTabSz="685863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800" b="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31" indent="0" algn="ctr">
              <a:buNone/>
              <a:defRPr sz="1501"/>
            </a:lvl2pPr>
            <a:lvl3pPr marL="685863" indent="0" algn="ctr">
              <a:buNone/>
              <a:defRPr sz="1351"/>
            </a:lvl3pPr>
            <a:lvl4pPr marL="1028794" indent="0" algn="ctr">
              <a:buNone/>
              <a:defRPr sz="1200"/>
            </a:lvl4pPr>
            <a:lvl5pPr marL="1371725" indent="0" algn="ctr">
              <a:buNone/>
              <a:defRPr sz="1200"/>
            </a:lvl5pPr>
            <a:lvl6pPr marL="1714657" indent="0" algn="ctr">
              <a:buNone/>
              <a:defRPr sz="1200"/>
            </a:lvl6pPr>
            <a:lvl7pPr marL="2057587" indent="0" algn="ctr">
              <a:buNone/>
              <a:defRPr sz="1200"/>
            </a:lvl7pPr>
            <a:lvl8pPr marL="2400519" indent="0" algn="ctr">
              <a:buNone/>
              <a:defRPr sz="1200"/>
            </a:lvl8pPr>
            <a:lvl9pPr marL="2743450" indent="0" algn="ctr">
              <a:buNone/>
              <a:defRPr sz="1200"/>
            </a:lvl9pPr>
          </a:lstStyle>
          <a:p>
            <a:r>
              <a:rPr lang="en-US" dirty="0"/>
              <a:t>Click to edit Master subtitle style (Names, Titles) </a:t>
            </a:r>
            <a:r>
              <a:rPr lang="en-US" b="1" dirty="0"/>
              <a:t>(Committee Name)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dirty="0"/>
              <a:t>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Date)</a:t>
            </a:r>
            <a:endParaRPr lang="en-US" dirty="0"/>
          </a:p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DECF62-4C0A-AE42-87A4-736CEA02F606}"/>
              </a:ext>
            </a:extLst>
          </p:cNvPr>
          <p:cNvSpPr/>
          <p:nvPr userDrawn="1"/>
        </p:nvSpPr>
        <p:spPr>
          <a:xfrm>
            <a:off x="0" y="6297770"/>
            <a:ext cx="9144000" cy="560232"/>
          </a:xfrm>
          <a:prstGeom prst="rect">
            <a:avLst/>
          </a:prstGeom>
          <a:solidFill>
            <a:srgbClr val="F7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1" name="Content Placeholder 5">
            <a:extLst>
              <a:ext uri="{FF2B5EF4-FFF2-40B4-BE49-F238E27FC236}">
                <a16:creationId xmlns:a16="http://schemas.microsoft.com/office/drawing/2014/main" id="{6451041A-816A-D749-9970-4F0089116F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7006" y="921308"/>
            <a:ext cx="3809990" cy="1411106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2936652" y="5873041"/>
            <a:ext cx="2955489" cy="325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1350" i="1" dirty="0">
                <a:latin typeface="Calibri" panose="020F0502020204030204" pitchFamily="34" charset="0"/>
                <a:cs typeface="Calibri" panose="020F0502020204030204" pitchFamily="34" charset="0"/>
              </a:rPr>
              <a:t>Care Transformation Collaborative of RI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0FD2E4-E973-8545-837D-308335615927}"/>
              </a:ext>
            </a:extLst>
          </p:cNvPr>
          <p:cNvSpPr/>
          <p:nvPr userDrawn="1"/>
        </p:nvSpPr>
        <p:spPr>
          <a:xfrm>
            <a:off x="0" y="128789"/>
            <a:ext cx="9144000" cy="6954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DE951E-1C9B-F949-930B-A91BC84E0B6B}"/>
              </a:ext>
            </a:extLst>
          </p:cNvPr>
          <p:cNvSpPr/>
          <p:nvPr userDrawn="1"/>
        </p:nvSpPr>
        <p:spPr>
          <a:xfrm>
            <a:off x="0" y="0"/>
            <a:ext cx="9144000" cy="7212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</p:spTree>
    <p:extLst>
      <p:ext uri="{BB962C8B-B14F-4D97-AF65-F5344CB8AC3E}">
        <p14:creationId xmlns:p14="http://schemas.microsoft.com/office/powerpoint/2010/main" val="1970956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69A4E-0AE5-9F42-877E-12AC156F2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A3848-E5D0-9243-9A93-C6867418A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  <a:lvl2pPr>
              <a:defRPr>
                <a:solidFill>
                  <a:sysClr val="windowText" lastClr="000000"/>
                </a:solidFill>
              </a:defRPr>
            </a:lvl2pPr>
            <a:lvl3pPr>
              <a:defRPr>
                <a:solidFill>
                  <a:sysClr val="windowText" lastClr="000000"/>
                </a:solidFill>
              </a:defRPr>
            </a:lvl3pPr>
            <a:lvl4pPr>
              <a:defRPr>
                <a:solidFill>
                  <a:sysClr val="windowText" lastClr="000000"/>
                </a:solidFill>
              </a:defRPr>
            </a:lvl4pPr>
            <a:lvl5pPr>
              <a:defRPr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6705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0BFEB-0562-784E-879B-7B5CFFC2B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1" cy="2852737"/>
          </a:xfrm>
        </p:spPr>
        <p:txBody>
          <a:bodyPr anchor="b"/>
          <a:lstStyle>
            <a:lvl1pPr>
              <a:defRPr sz="450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E419B-108F-3D47-94D0-9EE12689E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1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6"/>
                </a:solidFill>
              </a:defRPr>
            </a:lvl1pPr>
            <a:lvl2pPr marL="342931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2pPr>
            <a:lvl3pPr marL="68586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7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72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6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8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51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4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8682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7374B-7ADE-5E49-B2E3-4462C1D3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01E23-87F2-A04D-925F-C6B364AA36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B299C1-3111-9140-A8A0-A0D31B249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2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8774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41517-3188-F645-B0E6-B9C1BA6A7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2" y="641683"/>
            <a:ext cx="7886701" cy="10490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09903-DA49-8D48-A2AC-32F4C6C44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3" y="1681164"/>
            <a:ext cx="386834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31" indent="0">
              <a:buNone/>
              <a:defRPr sz="1501" b="1"/>
            </a:lvl2pPr>
            <a:lvl3pPr marL="685863" indent="0">
              <a:buNone/>
              <a:defRPr sz="1351" b="1"/>
            </a:lvl3pPr>
            <a:lvl4pPr marL="1028794" indent="0">
              <a:buNone/>
              <a:defRPr sz="1200" b="1"/>
            </a:lvl4pPr>
            <a:lvl5pPr marL="1371725" indent="0">
              <a:buNone/>
              <a:defRPr sz="1200" b="1"/>
            </a:lvl5pPr>
            <a:lvl6pPr marL="1714657" indent="0">
              <a:buNone/>
              <a:defRPr sz="1200" b="1"/>
            </a:lvl6pPr>
            <a:lvl7pPr marL="2057587" indent="0">
              <a:buNone/>
              <a:defRPr sz="1200" b="1"/>
            </a:lvl7pPr>
            <a:lvl8pPr marL="2400519" indent="0">
              <a:buNone/>
              <a:defRPr sz="1200" b="1"/>
            </a:lvl8pPr>
            <a:lvl9pPr marL="27434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348030-8A58-ED4F-A7B8-4A1DD16F1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1" cy="3684588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D94FA6-04E8-B341-A50C-B4B577374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3" y="1681164"/>
            <a:ext cx="388739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31" indent="0">
              <a:buNone/>
              <a:defRPr sz="1501" b="1"/>
            </a:lvl2pPr>
            <a:lvl3pPr marL="685863" indent="0">
              <a:buNone/>
              <a:defRPr sz="1351" b="1"/>
            </a:lvl3pPr>
            <a:lvl4pPr marL="1028794" indent="0">
              <a:buNone/>
              <a:defRPr sz="1200" b="1"/>
            </a:lvl4pPr>
            <a:lvl5pPr marL="1371725" indent="0">
              <a:buNone/>
              <a:defRPr sz="1200" b="1"/>
            </a:lvl5pPr>
            <a:lvl6pPr marL="1714657" indent="0">
              <a:buNone/>
              <a:defRPr sz="1200" b="1"/>
            </a:lvl6pPr>
            <a:lvl7pPr marL="2057587" indent="0">
              <a:buNone/>
              <a:defRPr sz="1200" b="1"/>
            </a:lvl7pPr>
            <a:lvl8pPr marL="2400519" indent="0">
              <a:buNone/>
              <a:defRPr sz="1200" b="1"/>
            </a:lvl8pPr>
            <a:lvl9pPr marL="27434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7E830F-9150-D541-B7C9-17FABC87F5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3" y="2505075"/>
            <a:ext cx="3887390" cy="3684588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16441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DFA0-E515-054E-9B8F-95152ADB2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80160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69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9C93-F56F-46AB-9EB8-53614A95B15F}" type="datetime1">
              <a:rPr lang="en-US" smtClean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441117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BE4E8-6EFE-5F46-8687-102AF32F3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3" y="641684"/>
            <a:ext cx="2949178" cy="141571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1D1BB-297C-9045-926B-51C3101E3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2" y="987429"/>
            <a:ext cx="4629151" cy="4873625"/>
          </a:xfrm>
        </p:spPr>
        <p:txBody>
          <a:bodyPr/>
          <a:lstStyle>
            <a:lvl1pPr>
              <a:defRPr sz="2400"/>
            </a:lvl1pPr>
            <a:lvl2pPr>
              <a:defRPr sz="2101"/>
            </a:lvl2pPr>
            <a:lvl3pPr>
              <a:defRPr sz="1800"/>
            </a:lvl3pPr>
            <a:lvl4pPr>
              <a:defRPr sz="1501"/>
            </a:lvl4pPr>
            <a:lvl5pPr>
              <a:defRPr sz="1501"/>
            </a:lvl5pPr>
            <a:lvl6pPr>
              <a:defRPr sz="1501"/>
            </a:lvl6pPr>
            <a:lvl7pPr>
              <a:defRPr sz="1501"/>
            </a:lvl7pPr>
            <a:lvl8pPr>
              <a:defRPr sz="1501"/>
            </a:lvl8pPr>
            <a:lvl9pPr>
              <a:defRPr sz="1501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4504F-9A18-F54A-A3DD-00A84B7C8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31" indent="0">
              <a:buNone/>
              <a:defRPr sz="1049"/>
            </a:lvl2pPr>
            <a:lvl3pPr marL="685863" indent="0">
              <a:buNone/>
              <a:defRPr sz="901"/>
            </a:lvl3pPr>
            <a:lvl4pPr marL="1028794" indent="0">
              <a:buNone/>
              <a:defRPr sz="751"/>
            </a:lvl4pPr>
            <a:lvl5pPr marL="1371725" indent="0">
              <a:buNone/>
              <a:defRPr sz="751"/>
            </a:lvl5pPr>
            <a:lvl6pPr marL="1714657" indent="0">
              <a:buNone/>
              <a:defRPr sz="751"/>
            </a:lvl6pPr>
            <a:lvl7pPr marL="2057587" indent="0">
              <a:buNone/>
              <a:defRPr sz="751"/>
            </a:lvl7pPr>
            <a:lvl8pPr marL="2400519" indent="0">
              <a:buNone/>
              <a:defRPr sz="751"/>
            </a:lvl8pPr>
            <a:lvl9pPr marL="2743450" indent="0">
              <a:buNone/>
              <a:defRPr sz="75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70362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" y="0"/>
            <a:ext cx="3038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030539" y="0"/>
            <a:ext cx="47625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731520"/>
            <a:ext cx="2400300" cy="2148839"/>
          </a:xfrm>
        </p:spPr>
        <p:txBody>
          <a:bodyPr/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1" y="807480"/>
            <a:ext cx="5300103" cy="53902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1" y="6395147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9252F06-D974-4759-ACE9-A161C6DF30CD}" type="datetime1">
              <a:rPr lang="en-US"/>
              <a:pPr>
                <a:defRPr/>
              </a:pPr>
              <a:t>1/23/2025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46470" y="6363577"/>
            <a:ext cx="4880288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6691" y="6363576"/>
            <a:ext cx="614163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F8873A4-313D-4173-B1C4-3F2E1433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" name="Content Placeholder 5">
            <a:extLst>
              <a:ext uri="{FF2B5EF4-FFF2-40B4-BE49-F238E27FC236}">
                <a16:creationId xmlns:a16="http://schemas.microsoft.com/office/drawing/2014/main" id="{F6074C9D-37D3-E142-BCD5-C65A82F2F3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6539" y="130150"/>
            <a:ext cx="1828800" cy="677333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7849BE6-9366-0C45-9026-E567CDB39409}"/>
              </a:ext>
            </a:extLst>
          </p:cNvPr>
          <p:cNvCxnSpPr>
            <a:cxnSpLocks/>
          </p:cNvCxnSpPr>
          <p:nvPr userDrawn="1"/>
        </p:nvCxnSpPr>
        <p:spPr>
          <a:xfrm>
            <a:off x="132347" y="641684"/>
            <a:ext cx="8855243" cy="0"/>
          </a:xfrm>
          <a:prstGeom prst="line">
            <a:avLst/>
          </a:prstGeom>
          <a:ln w="25400">
            <a:solidFill>
              <a:srgbClr val="F7B3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2713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8A5F8-CC02-794C-8091-3CDDCFCFB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3" y="641684"/>
            <a:ext cx="2949178" cy="141571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7B3395-4A47-5244-8986-53DF27673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2" y="987429"/>
            <a:ext cx="4629151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31" indent="0">
              <a:buNone/>
              <a:defRPr sz="2101"/>
            </a:lvl2pPr>
            <a:lvl3pPr marL="685863" indent="0">
              <a:buNone/>
              <a:defRPr sz="1800"/>
            </a:lvl3pPr>
            <a:lvl4pPr marL="1028794" indent="0">
              <a:buNone/>
              <a:defRPr sz="1501"/>
            </a:lvl4pPr>
            <a:lvl5pPr marL="1371725" indent="0">
              <a:buNone/>
              <a:defRPr sz="1501"/>
            </a:lvl5pPr>
            <a:lvl6pPr marL="1714657" indent="0">
              <a:buNone/>
              <a:defRPr sz="1501"/>
            </a:lvl6pPr>
            <a:lvl7pPr marL="2057587" indent="0">
              <a:buNone/>
              <a:defRPr sz="1501"/>
            </a:lvl7pPr>
            <a:lvl8pPr marL="2400519" indent="0">
              <a:buNone/>
              <a:defRPr sz="1501"/>
            </a:lvl8pPr>
            <a:lvl9pPr marL="2743450" indent="0">
              <a:buNone/>
              <a:defRPr sz="1501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965766-4AA8-524E-99FC-04D31DC10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31" indent="0">
              <a:buNone/>
              <a:defRPr sz="1049"/>
            </a:lvl2pPr>
            <a:lvl3pPr marL="685863" indent="0">
              <a:buNone/>
              <a:defRPr sz="901"/>
            </a:lvl3pPr>
            <a:lvl4pPr marL="1028794" indent="0">
              <a:buNone/>
              <a:defRPr sz="751"/>
            </a:lvl4pPr>
            <a:lvl5pPr marL="1371725" indent="0">
              <a:buNone/>
              <a:defRPr sz="751"/>
            </a:lvl5pPr>
            <a:lvl6pPr marL="1714657" indent="0">
              <a:buNone/>
              <a:defRPr sz="751"/>
            </a:lvl6pPr>
            <a:lvl7pPr marL="2057587" indent="0">
              <a:buNone/>
              <a:defRPr sz="751"/>
            </a:lvl7pPr>
            <a:lvl8pPr marL="2400519" indent="0">
              <a:buNone/>
              <a:defRPr sz="751"/>
            </a:lvl8pPr>
            <a:lvl9pPr marL="2743450" indent="0">
              <a:buNone/>
              <a:defRPr sz="75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6780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6"/>
          <p:cNvSpPr txBox="1">
            <a:spLocks noGrp="1"/>
          </p:cNvSpPr>
          <p:nvPr>
            <p:ph type="title"/>
          </p:nvPr>
        </p:nvSpPr>
        <p:spPr>
          <a:xfrm>
            <a:off x="628651" y="641687"/>
            <a:ext cx="7886701" cy="1049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6"/>
          <p:cNvSpPr txBox="1">
            <a:spLocks noGrp="1"/>
          </p:cNvSpPr>
          <p:nvPr>
            <p:ph type="body" idx="1"/>
          </p:nvPr>
        </p:nvSpPr>
        <p:spPr>
          <a:xfrm>
            <a:off x="628651" y="1825625"/>
            <a:ext cx="78867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14322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2"/>
          <p:cNvSpPr txBox="1">
            <a:spLocks noGrp="1"/>
          </p:cNvSpPr>
          <p:nvPr>
            <p:ph type="title"/>
          </p:nvPr>
        </p:nvSpPr>
        <p:spPr>
          <a:xfrm>
            <a:off x="629842" y="641683"/>
            <a:ext cx="7886701" cy="1049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52"/>
          <p:cNvSpPr txBox="1">
            <a:spLocks noGrp="1"/>
          </p:cNvSpPr>
          <p:nvPr>
            <p:ph type="body" idx="1"/>
          </p:nvPr>
        </p:nvSpPr>
        <p:spPr>
          <a:xfrm>
            <a:off x="629843" y="1681164"/>
            <a:ext cx="386834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2001"/>
              <a:buNone/>
              <a:defRPr sz="1501" b="1"/>
            </a:lvl2pPr>
            <a:lvl3pPr marL="1028700" lvl="2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1"/>
              <a:buNone/>
              <a:defRPr sz="1351" b="1"/>
            </a:lvl3pPr>
            <a:lvl4pPr marL="1371600" lvl="3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90" name="Google Shape;90;p52"/>
          <p:cNvSpPr txBox="1">
            <a:spLocks noGrp="1"/>
          </p:cNvSpPr>
          <p:nvPr>
            <p:ph type="body" idx="2"/>
          </p:nvPr>
        </p:nvSpPr>
        <p:spPr>
          <a:xfrm>
            <a:off x="629843" y="2505075"/>
            <a:ext cx="386834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52"/>
          <p:cNvSpPr txBox="1">
            <a:spLocks noGrp="1"/>
          </p:cNvSpPr>
          <p:nvPr>
            <p:ph type="body" idx="3"/>
          </p:nvPr>
        </p:nvSpPr>
        <p:spPr>
          <a:xfrm>
            <a:off x="4629153" y="1681164"/>
            <a:ext cx="388739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2001"/>
              <a:buNone/>
              <a:defRPr sz="1501" b="1"/>
            </a:lvl2pPr>
            <a:lvl3pPr marL="1028700" lvl="2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1"/>
              <a:buNone/>
              <a:defRPr sz="1351" b="1"/>
            </a:lvl3pPr>
            <a:lvl4pPr marL="1371600" lvl="3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92" name="Google Shape;92;p52"/>
          <p:cNvSpPr txBox="1">
            <a:spLocks noGrp="1"/>
          </p:cNvSpPr>
          <p:nvPr>
            <p:ph type="body" idx="4"/>
          </p:nvPr>
        </p:nvSpPr>
        <p:spPr>
          <a:xfrm>
            <a:off x="4629153" y="2505075"/>
            <a:ext cx="388739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9724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6"/>
          <p:cNvSpPr txBox="1">
            <a:spLocks noGrp="1"/>
          </p:cNvSpPr>
          <p:nvPr>
            <p:ph type="title"/>
          </p:nvPr>
        </p:nvSpPr>
        <p:spPr>
          <a:xfrm>
            <a:off x="629843" y="641684"/>
            <a:ext cx="2949178" cy="1415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56"/>
          <p:cNvSpPr>
            <a:spLocks noGrp="1"/>
          </p:cNvSpPr>
          <p:nvPr>
            <p:ph type="pic" idx="2"/>
          </p:nvPr>
        </p:nvSpPr>
        <p:spPr>
          <a:xfrm>
            <a:off x="3887392" y="987429"/>
            <a:ext cx="4629151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13" name="Google Shape;113;p56"/>
          <p:cNvSpPr txBox="1">
            <a:spLocks noGrp="1"/>
          </p:cNvSpPr>
          <p:nvPr>
            <p:ph type="body" idx="1"/>
          </p:nvPr>
        </p:nvSpPr>
        <p:spPr>
          <a:xfrm>
            <a:off x="629843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1pPr>
            <a:lvl2pPr marL="685800" lvl="1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99"/>
              <a:buNone/>
              <a:defRPr sz="1049"/>
            </a:lvl2pPr>
            <a:lvl3pPr marL="1028700" lvl="2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201"/>
              <a:buNone/>
              <a:defRPr sz="901"/>
            </a:lvl3pPr>
            <a:lvl4pPr marL="1371600" lvl="3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001"/>
              <a:buNone/>
              <a:defRPr sz="751"/>
            </a:lvl4pPr>
            <a:lvl5pPr marL="1714500" lvl="4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001"/>
              <a:buNone/>
              <a:defRPr sz="751"/>
            </a:lvl5pPr>
            <a:lvl6pPr marL="2057400" lvl="5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001"/>
              <a:buNone/>
              <a:defRPr sz="751"/>
            </a:lvl6pPr>
            <a:lvl7pPr marL="2400300" lvl="6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001"/>
              <a:buNone/>
              <a:defRPr sz="751"/>
            </a:lvl7pPr>
            <a:lvl8pPr marL="2743200" lvl="7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001"/>
              <a:buNone/>
              <a:defRPr sz="751"/>
            </a:lvl8pPr>
            <a:lvl9pPr marL="3086100" lvl="8" indent="-17145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001"/>
              <a:buNone/>
              <a:defRPr sz="751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56962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0BFEB-0562-784E-879B-7B5CFFC2B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1" cy="2852737"/>
          </a:xfrm>
        </p:spPr>
        <p:txBody>
          <a:bodyPr anchor="b"/>
          <a:lstStyle>
            <a:lvl1pPr>
              <a:defRPr sz="450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E419B-108F-3D47-94D0-9EE12689E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1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6"/>
                </a:solidFill>
              </a:defRPr>
            </a:lvl1pPr>
            <a:lvl2pPr marL="342931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2pPr>
            <a:lvl3pPr marL="68586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7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72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6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8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51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4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45408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DA2D1-44B0-6E47-BB2D-EBAE7A80A0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183" y="2710929"/>
            <a:ext cx="8155124" cy="1177550"/>
          </a:xfrm>
        </p:spPr>
        <p:txBody>
          <a:bodyPr anchor="b">
            <a:normAutofit/>
          </a:bodyPr>
          <a:lstStyle>
            <a:lvl1pPr algn="l">
              <a:defRPr sz="40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0E501-A3A1-6942-B050-33FAAA70AEE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1183" y="4266996"/>
            <a:ext cx="8155124" cy="1006120"/>
          </a:xfrm>
        </p:spPr>
        <p:txBody>
          <a:bodyPr/>
          <a:lstStyle>
            <a:lvl1pPr marL="0" marR="0" indent="0" algn="l" defTabSz="685863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800" b="0" kern="12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31" indent="0" algn="ctr">
              <a:buNone/>
              <a:defRPr sz="1501"/>
            </a:lvl2pPr>
            <a:lvl3pPr marL="685863" indent="0" algn="ctr">
              <a:buNone/>
              <a:defRPr sz="1351"/>
            </a:lvl3pPr>
            <a:lvl4pPr marL="1028794" indent="0" algn="ctr">
              <a:buNone/>
              <a:defRPr sz="1200"/>
            </a:lvl4pPr>
            <a:lvl5pPr marL="1371725" indent="0" algn="ctr">
              <a:buNone/>
              <a:defRPr sz="1200"/>
            </a:lvl5pPr>
            <a:lvl6pPr marL="1714657" indent="0" algn="ctr">
              <a:buNone/>
              <a:defRPr sz="1200"/>
            </a:lvl6pPr>
            <a:lvl7pPr marL="2057587" indent="0" algn="ctr">
              <a:buNone/>
              <a:defRPr sz="1200"/>
            </a:lvl7pPr>
            <a:lvl8pPr marL="2400519" indent="0" algn="ctr">
              <a:buNone/>
              <a:defRPr sz="1200"/>
            </a:lvl8pPr>
            <a:lvl9pPr marL="2743450" indent="0" algn="ctr">
              <a:buNone/>
              <a:defRPr sz="1200"/>
            </a:lvl9pPr>
          </a:lstStyle>
          <a:p>
            <a:r>
              <a:rPr lang="en-US" dirty="0"/>
              <a:t>Click to edit Master subtitle style (Names, Titles) </a:t>
            </a:r>
            <a:r>
              <a:rPr lang="en-US" b="1" dirty="0"/>
              <a:t>(Committee Name)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dirty="0"/>
              <a:t>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Date)</a:t>
            </a:r>
            <a:endParaRPr lang="en-US" dirty="0"/>
          </a:p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DECF62-4C0A-AE42-87A4-736CEA02F606}"/>
              </a:ext>
            </a:extLst>
          </p:cNvPr>
          <p:cNvSpPr/>
          <p:nvPr userDrawn="1"/>
        </p:nvSpPr>
        <p:spPr>
          <a:xfrm>
            <a:off x="0" y="6297770"/>
            <a:ext cx="9144000" cy="560232"/>
          </a:xfrm>
          <a:prstGeom prst="rect">
            <a:avLst/>
          </a:prstGeom>
          <a:solidFill>
            <a:srgbClr val="F7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1" name="Content Placeholder 5">
            <a:extLst>
              <a:ext uri="{FF2B5EF4-FFF2-40B4-BE49-F238E27FC236}">
                <a16:creationId xmlns:a16="http://schemas.microsoft.com/office/drawing/2014/main" id="{6451041A-816A-D749-9970-4F0089116F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7005" y="921308"/>
            <a:ext cx="3809990" cy="1411106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2936651" y="5873039"/>
            <a:ext cx="2955489" cy="325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1350" i="1" dirty="0">
                <a:latin typeface="Calibri" panose="020F0502020204030204" pitchFamily="34" charset="0"/>
                <a:cs typeface="Calibri" panose="020F0502020204030204" pitchFamily="34" charset="0"/>
              </a:rPr>
              <a:t>Care Transformation Collaborative of RI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0FD2E4-E973-8545-837D-308335615927}"/>
              </a:ext>
            </a:extLst>
          </p:cNvPr>
          <p:cNvSpPr/>
          <p:nvPr userDrawn="1"/>
        </p:nvSpPr>
        <p:spPr>
          <a:xfrm>
            <a:off x="0" y="128789"/>
            <a:ext cx="9144000" cy="6954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DE951E-1C9B-F949-930B-A91BC84E0B6B}"/>
              </a:ext>
            </a:extLst>
          </p:cNvPr>
          <p:cNvSpPr/>
          <p:nvPr userDrawn="1"/>
        </p:nvSpPr>
        <p:spPr>
          <a:xfrm>
            <a:off x="0" y="0"/>
            <a:ext cx="9144000" cy="7212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</p:spTree>
    <p:extLst>
      <p:ext uri="{BB962C8B-B14F-4D97-AF65-F5344CB8AC3E}">
        <p14:creationId xmlns:p14="http://schemas.microsoft.com/office/powerpoint/2010/main" val="33342837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69A4E-0AE5-9F42-877E-12AC156F2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A3848-E5D0-9243-9A93-C6867418A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44427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0BFEB-0562-784E-879B-7B5CFFC2B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40"/>
            <a:ext cx="7886701" cy="2852737"/>
          </a:xfrm>
        </p:spPr>
        <p:txBody>
          <a:bodyPr anchor="b"/>
          <a:lstStyle>
            <a:lvl1pPr>
              <a:defRPr sz="450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E419B-108F-3D47-94D0-9EE12689E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465"/>
            <a:ext cx="7886701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6">
                    <a:lumMod val="50000"/>
                  </a:schemeClr>
                </a:solidFill>
              </a:defRPr>
            </a:lvl1pPr>
            <a:lvl2pPr marL="342931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2pPr>
            <a:lvl3pPr marL="68586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7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72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6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8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51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4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6465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4833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7374B-7ADE-5E49-B2E3-4462C1D3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01E23-87F2-A04D-925F-C6B364AA36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B299C1-3111-9140-A8A0-A0D31B249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2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88251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41517-3188-F645-B0E6-B9C1BA6A7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641683"/>
            <a:ext cx="7886701" cy="10490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09903-DA49-8D48-A2AC-32F4C6C44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3" y="1681164"/>
            <a:ext cx="386834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31" indent="0">
              <a:buNone/>
              <a:defRPr sz="1501" b="1"/>
            </a:lvl2pPr>
            <a:lvl3pPr marL="685863" indent="0">
              <a:buNone/>
              <a:defRPr sz="1351" b="1"/>
            </a:lvl3pPr>
            <a:lvl4pPr marL="1028794" indent="0">
              <a:buNone/>
              <a:defRPr sz="1200" b="1"/>
            </a:lvl4pPr>
            <a:lvl5pPr marL="1371725" indent="0">
              <a:buNone/>
              <a:defRPr sz="1200" b="1"/>
            </a:lvl5pPr>
            <a:lvl6pPr marL="1714657" indent="0">
              <a:buNone/>
              <a:defRPr sz="1200" b="1"/>
            </a:lvl6pPr>
            <a:lvl7pPr marL="2057587" indent="0">
              <a:buNone/>
              <a:defRPr sz="1200" b="1"/>
            </a:lvl7pPr>
            <a:lvl8pPr marL="2400519" indent="0">
              <a:buNone/>
              <a:defRPr sz="1200" b="1"/>
            </a:lvl8pPr>
            <a:lvl9pPr marL="27434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348030-8A58-ED4F-A7B8-4A1DD16F1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1" cy="3684588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D94FA6-04E8-B341-A50C-B4B577374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4"/>
            <a:ext cx="388739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31" indent="0">
              <a:buNone/>
              <a:defRPr sz="1501" b="1"/>
            </a:lvl2pPr>
            <a:lvl3pPr marL="685863" indent="0">
              <a:buNone/>
              <a:defRPr sz="1351" b="1"/>
            </a:lvl3pPr>
            <a:lvl4pPr marL="1028794" indent="0">
              <a:buNone/>
              <a:defRPr sz="1200" b="1"/>
            </a:lvl4pPr>
            <a:lvl5pPr marL="1371725" indent="0">
              <a:buNone/>
              <a:defRPr sz="1200" b="1"/>
            </a:lvl5pPr>
            <a:lvl6pPr marL="1714657" indent="0">
              <a:buNone/>
              <a:defRPr sz="1200" b="1"/>
            </a:lvl6pPr>
            <a:lvl7pPr marL="2057587" indent="0">
              <a:buNone/>
              <a:defRPr sz="1200" b="1"/>
            </a:lvl7pPr>
            <a:lvl8pPr marL="2400519" indent="0">
              <a:buNone/>
              <a:defRPr sz="1200" b="1"/>
            </a:lvl8pPr>
            <a:lvl9pPr marL="27434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7E830F-9150-D541-B7C9-17FABC87F5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0" cy="3684588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2372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DFA0-E515-054E-9B8F-95152ADB2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34772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88505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BE4E8-6EFE-5F46-8687-102AF32F3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2" y="641684"/>
            <a:ext cx="2949178" cy="141571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1D1BB-297C-9045-926B-51C3101E3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2101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501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501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501"/>
            </a:lvl6pPr>
            <a:lvl7pPr>
              <a:defRPr sz="1501"/>
            </a:lvl7pPr>
            <a:lvl8pPr>
              <a:defRPr sz="1501"/>
            </a:lvl8pPr>
            <a:lvl9pPr>
              <a:defRPr sz="1501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4504F-9A18-F54A-A3DD-00A84B7C8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accent6">
                    <a:lumMod val="50000"/>
                  </a:schemeClr>
                </a:solidFill>
              </a:defRPr>
            </a:lvl1pPr>
            <a:lvl2pPr marL="342931" indent="0">
              <a:buNone/>
              <a:defRPr sz="1049"/>
            </a:lvl2pPr>
            <a:lvl3pPr marL="685863" indent="0">
              <a:buNone/>
              <a:defRPr sz="901"/>
            </a:lvl3pPr>
            <a:lvl4pPr marL="1028794" indent="0">
              <a:buNone/>
              <a:defRPr sz="751"/>
            </a:lvl4pPr>
            <a:lvl5pPr marL="1371725" indent="0">
              <a:buNone/>
              <a:defRPr sz="751"/>
            </a:lvl5pPr>
            <a:lvl6pPr marL="1714657" indent="0">
              <a:buNone/>
              <a:defRPr sz="751"/>
            </a:lvl6pPr>
            <a:lvl7pPr marL="2057587" indent="0">
              <a:buNone/>
              <a:defRPr sz="751"/>
            </a:lvl7pPr>
            <a:lvl8pPr marL="2400519" indent="0">
              <a:buNone/>
              <a:defRPr sz="751"/>
            </a:lvl8pPr>
            <a:lvl9pPr marL="2743450" indent="0">
              <a:buNone/>
              <a:defRPr sz="75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37701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30384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030539" y="0"/>
            <a:ext cx="47625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731520"/>
            <a:ext cx="2400300" cy="2148839"/>
          </a:xfrm>
        </p:spPr>
        <p:txBody>
          <a:bodyPr/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1" y="807480"/>
            <a:ext cx="5300103" cy="5390298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1" y="6395145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9252F06-D974-4759-ACE9-A161C6DF30CD}" type="datetime1">
              <a:rPr lang="en-US"/>
              <a:pPr>
                <a:defRPr/>
              </a:pPr>
              <a:t>1/23/2025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46470" y="6363575"/>
            <a:ext cx="4880288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6691" y="6363574"/>
            <a:ext cx="614163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F8873A4-313D-4173-B1C4-3F2E1433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" name="Content Placeholder 5">
            <a:extLst>
              <a:ext uri="{FF2B5EF4-FFF2-40B4-BE49-F238E27FC236}">
                <a16:creationId xmlns:a16="http://schemas.microsoft.com/office/drawing/2014/main" id="{F6074C9D-37D3-E142-BCD5-C65A82F2F3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6539" y="130148"/>
            <a:ext cx="1828800" cy="677333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7849BE6-9366-0C45-9026-E567CDB39409}"/>
              </a:ext>
            </a:extLst>
          </p:cNvPr>
          <p:cNvCxnSpPr>
            <a:cxnSpLocks/>
          </p:cNvCxnSpPr>
          <p:nvPr userDrawn="1"/>
        </p:nvCxnSpPr>
        <p:spPr>
          <a:xfrm>
            <a:off x="132346" y="641684"/>
            <a:ext cx="8855243" cy="0"/>
          </a:xfrm>
          <a:prstGeom prst="line">
            <a:avLst/>
          </a:prstGeom>
          <a:ln w="25400">
            <a:solidFill>
              <a:srgbClr val="F7B3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3257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8A5F8-CC02-794C-8091-3CDDCFCFB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2" y="641684"/>
            <a:ext cx="2949178" cy="141571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7B3395-4A47-5244-8986-53DF27673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 marL="342931" indent="0">
              <a:buNone/>
              <a:defRPr sz="2101"/>
            </a:lvl2pPr>
            <a:lvl3pPr marL="685863" indent="0">
              <a:buNone/>
              <a:defRPr sz="1800"/>
            </a:lvl3pPr>
            <a:lvl4pPr marL="1028794" indent="0">
              <a:buNone/>
              <a:defRPr sz="1501"/>
            </a:lvl4pPr>
            <a:lvl5pPr marL="1371725" indent="0">
              <a:buNone/>
              <a:defRPr sz="1501"/>
            </a:lvl5pPr>
            <a:lvl6pPr marL="1714657" indent="0">
              <a:buNone/>
              <a:defRPr sz="1501"/>
            </a:lvl6pPr>
            <a:lvl7pPr marL="2057587" indent="0">
              <a:buNone/>
              <a:defRPr sz="1501"/>
            </a:lvl7pPr>
            <a:lvl8pPr marL="2400519" indent="0">
              <a:buNone/>
              <a:defRPr sz="1501"/>
            </a:lvl8pPr>
            <a:lvl9pPr marL="2743450" indent="0">
              <a:buNone/>
              <a:defRPr sz="1501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965766-4AA8-524E-99FC-04D31DC10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accent6">
                    <a:lumMod val="50000"/>
                  </a:schemeClr>
                </a:solidFill>
              </a:defRPr>
            </a:lvl1pPr>
            <a:lvl2pPr marL="342931" indent="0">
              <a:buNone/>
              <a:defRPr sz="1049"/>
            </a:lvl2pPr>
            <a:lvl3pPr marL="685863" indent="0">
              <a:buNone/>
              <a:defRPr sz="901"/>
            </a:lvl3pPr>
            <a:lvl4pPr marL="1028794" indent="0">
              <a:buNone/>
              <a:defRPr sz="751"/>
            </a:lvl4pPr>
            <a:lvl5pPr marL="1371725" indent="0">
              <a:buNone/>
              <a:defRPr sz="751"/>
            </a:lvl5pPr>
            <a:lvl6pPr marL="1714657" indent="0">
              <a:buNone/>
              <a:defRPr sz="751"/>
            </a:lvl6pPr>
            <a:lvl7pPr marL="2057587" indent="0">
              <a:buNone/>
              <a:defRPr sz="751"/>
            </a:lvl7pPr>
            <a:lvl8pPr marL="2400519" indent="0">
              <a:buNone/>
              <a:defRPr sz="751"/>
            </a:lvl8pPr>
            <a:lvl9pPr marL="2743450" indent="0">
              <a:buNone/>
              <a:defRPr sz="75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90524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E6E87A4-ECF9-780B-4B1F-7E5C58A2F2E0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E43A53-7BD3-77E7-4F8E-3FAEBDD63C5F}"/>
              </a:ext>
            </a:extLst>
          </p:cNvPr>
          <p:cNvSpPr/>
          <p:nvPr/>
        </p:nvSpPr>
        <p:spPr>
          <a:xfrm>
            <a:off x="0" y="6334126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C6D2688-F544-7D6D-CCE1-CA3EE12A51AC}"/>
              </a:ext>
            </a:extLst>
          </p:cNvPr>
          <p:cNvCxnSpPr/>
          <p:nvPr/>
        </p:nvCxnSpPr>
        <p:spPr>
          <a:xfrm>
            <a:off x="906066" y="4343400"/>
            <a:ext cx="740687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41CC2D0-A190-ECF9-2E2F-7BFB72B00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5FE29E-4AE1-94AB-EF9E-73D246448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7693280-91B3-73F7-C1A7-47D358616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A84F4-C0C7-477A-8128-CDF5FC9DBC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1375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F1D22-AC51-F6DC-2EB8-BDC27A213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D0E7F-B523-E8DF-451C-09B02FA4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99824-DC8F-DA4B-38C2-F025F0EC7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9C098-EF07-4A3A-B205-3F1903AC05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3845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233E68-9678-59C8-92D8-38F253E3478C}"/>
              </a:ext>
            </a:extLst>
          </p:cNvPr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967F58-91D3-A068-5158-E459C71E4619}"/>
              </a:ext>
            </a:extLst>
          </p:cNvPr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BCC81D-F4E8-BEE4-9F70-8350BD5A3D68}"/>
              </a:ext>
            </a:extLst>
          </p:cNvPr>
          <p:cNvCxnSpPr/>
          <p:nvPr/>
        </p:nvCxnSpPr>
        <p:spPr>
          <a:xfrm>
            <a:off x="906066" y="4343400"/>
            <a:ext cx="740687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BD81902-45B6-4625-93B9-77C09CC5A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E0C8204-D126-B62D-7317-BE3C3D1A2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1B8DBBD-3D59-E198-4CC1-3789551A3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AB7B1-F417-41A4-8E79-1DAAAD39BB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17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9C93-F56F-46AB-9EB8-53614A95B15F}" type="datetime1">
              <a:rPr lang="en-US" smtClean="0"/>
              <a:pPr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856847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B00D8FF-6D7F-25E8-E4AA-D26070583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33084-B444-9E3C-2822-FC275051C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798A9-CAB2-900B-021D-011B028A8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1A3AB-BD09-4421-95C1-CBB29FBDE8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477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12CF680-5907-28FB-9498-1CD18DFF3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750FE63-612F-429B-B467-865C5548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BE69734-9FEB-229C-0168-43B17F4B5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84251-E3C3-426E-B19F-636497F239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3852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D0DA12F-2E1D-7244-48FD-3676E9213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A161877-455F-002C-72DC-0CB09936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2247B43-CE0C-C9F6-BEAF-969F11DD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D20EB-0FE7-41C8-9429-44E32E5549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14731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3BA5574-DFEA-256D-5722-C0132FD67249}"/>
              </a:ext>
            </a:extLst>
          </p:cNvPr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6B2E18-3ED8-8B10-6BBA-0EC96FD56F2C}"/>
              </a:ext>
            </a:extLst>
          </p:cNvPr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B12F54EB-5933-125C-A5FA-C0A15D4F5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E23389CC-83ED-C0AF-7512-F5A18A541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FC05700E-C245-52E9-BBEF-D52B1DF6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361A9-7102-419B-A65F-1AD2339553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75019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4502F8-A3C9-C7F9-D863-EFBF6E278B50}"/>
              </a:ext>
            </a:extLst>
          </p:cNvPr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CE8577-FB0C-CEAA-5B7C-356F1FF0228F}"/>
              </a:ext>
            </a:extLst>
          </p:cNvPr>
          <p:cNvSpPr/>
          <p:nvPr/>
        </p:nvSpPr>
        <p:spPr>
          <a:xfrm>
            <a:off x="3030141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FABE337A-7328-534D-AE72-2F7A2FC056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8854" y="6459539"/>
            <a:ext cx="1964531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B7900EA-717F-7C3A-332C-EF53EE5DB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450" y="6459539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C77D46E-473C-5C1A-A367-17D1FD742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C89FE0A-BDC3-42BC-86F9-70BAC0F7BF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852561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96C2A63-1EE8-95C1-A3F1-97D43328DC04}"/>
              </a:ext>
            </a:extLst>
          </p:cNvPr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10820A-AF1C-31D8-F5EF-DFC5EB5FF392}"/>
              </a:ext>
            </a:extLst>
          </p:cNvPr>
          <p:cNvSpPr/>
          <p:nvPr/>
        </p:nvSpPr>
        <p:spPr>
          <a:xfrm>
            <a:off x="0" y="4914900"/>
            <a:ext cx="9141619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5E648F9C-5277-F623-8549-3F3F6AABB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2C52FE3C-ED9B-DDED-D516-7C034696B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315C7E7-37E7-85EF-C7AF-04CD7B9DC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44308-41F4-463E-849D-2018CB10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74368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680A1-49CA-7FC3-367A-00F39D149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76131-1CCB-0848-FC22-C72A1F589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A8BFC-74F7-8D52-32C4-7D529C3B2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5EB62-7C05-4D5C-806A-42D89F1E5A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2992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02F9968-3D17-D037-8A1B-427FDC04B956}"/>
              </a:ext>
            </a:extLst>
          </p:cNvPr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8AB237-28AB-2D27-85B6-57D1F71CD10A}"/>
              </a:ext>
            </a:extLst>
          </p:cNvPr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A8185FB-4FC0-618A-BCC9-C8CF48A11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E35831D-DB76-DC32-4CF7-B3917C9C2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67D5092-0DCB-D1EB-AB14-F14191215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29AA1-4AC3-4C4C-9A61-FFC1AD6FC2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73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9C93-F56F-46AB-9EB8-53614A95B15F}" type="datetime1">
              <a:rPr lang="en-US" smtClean="0"/>
              <a:pPr/>
              <a:t>1/23/2025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017250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53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9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9C93-F56F-46AB-9EB8-53614A95B15F}" type="datetime1">
              <a:rPr lang="en-US" smtClean="0"/>
              <a:pPr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2492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9C93-F56F-46AB-9EB8-53614A95B15F}" type="datetime1">
              <a:rPr lang="en-US" smtClean="0"/>
              <a:pPr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91929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7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8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8B99C93-F56F-46AB-9EB8-53614A95B15F}" type="datetime1">
              <a:rPr lang="en-US" smtClean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25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3" r:id="rId1"/>
    <p:sldLayoutId id="2147484584" r:id="rId2"/>
    <p:sldLayoutId id="2147484585" r:id="rId3"/>
    <p:sldLayoutId id="2147484586" r:id="rId4"/>
    <p:sldLayoutId id="2147484587" r:id="rId5"/>
    <p:sldLayoutId id="2147484588" r:id="rId6"/>
    <p:sldLayoutId id="2147484589" r:id="rId7"/>
    <p:sldLayoutId id="2147484590" r:id="rId8"/>
    <p:sldLayoutId id="2147484591" r:id="rId9"/>
    <p:sldLayoutId id="2147484592" r:id="rId10"/>
    <p:sldLayoutId id="2147484593" r:id="rId11"/>
    <p:sldLayoutId id="2147484594" r:id="rId12"/>
  </p:sldLayoutIdLst>
  <p:hf sldNum="0" hdr="0" ftr="0" dt="0"/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50FD2E4-E973-8545-837D-308335615927}"/>
              </a:ext>
            </a:extLst>
          </p:cNvPr>
          <p:cNvSpPr/>
          <p:nvPr userDrawn="1"/>
        </p:nvSpPr>
        <p:spPr>
          <a:xfrm>
            <a:off x="0" y="6306425"/>
            <a:ext cx="9144000" cy="546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4F952F-5EBD-B441-98F8-D43B76A30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641687"/>
            <a:ext cx="7886701" cy="1049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1CA2F-EAC7-514E-9EB6-8FA6917AA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FEB6A-119A-4D49-B591-91D20A88E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BE217-D37F-3B46-A238-743F9246B98D}" type="datetime1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E5736-0CB6-7643-84E5-931F2AB59E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3" y="6356354"/>
            <a:ext cx="3086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C9676-5C45-234F-83F7-F8661B507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2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F0205-19D0-7E4A-9ED8-815C205B56F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5">
            <a:extLst>
              <a:ext uri="{FF2B5EF4-FFF2-40B4-BE49-F238E27FC236}">
                <a16:creationId xmlns:a16="http://schemas.microsoft.com/office/drawing/2014/main" id="{F6074C9D-37D3-E142-BCD5-C65A82F2F3E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206539" y="130150"/>
            <a:ext cx="1828800" cy="677333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7849BE6-9366-0C45-9026-E567CDB39409}"/>
              </a:ext>
            </a:extLst>
          </p:cNvPr>
          <p:cNvCxnSpPr>
            <a:cxnSpLocks/>
          </p:cNvCxnSpPr>
          <p:nvPr userDrawn="1"/>
        </p:nvCxnSpPr>
        <p:spPr>
          <a:xfrm>
            <a:off x="132347" y="641684"/>
            <a:ext cx="8855243" cy="0"/>
          </a:xfrm>
          <a:prstGeom prst="line">
            <a:avLst/>
          </a:prstGeom>
          <a:ln w="25400">
            <a:solidFill>
              <a:srgbClr val="F7B3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750FD2E4-E973-8545-837D-308335615927}"/>
              </a:ext>
            </a:extLst>
          </p:cNvPr>
          <p:cNvSpPr/>
          <p:nvPr userDrawn="1"/>
        </p:nvSpPr>
        <p:spPr>
          <a:xfrm>
            <a:off x="0" y="6396914"/>
            <a:ext cx="9144000" cy="4610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4E323F0-759C-C749-AA22-883B54398341}"/>
              </a:ext>
            </a:extLst>
          </p:cNvPr>
          <p:cNvSpPr txBox="1">
            <a:spLocks/>
          </p:cNvSpPr>
          <p:nvPr userDrawn="1"/>
        </p:nvSpPr>
        <p:spPr>
          <a:xfrm>
            <a:off x="628651" y="6448430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60FA414-2E57-E141-944D-0E383832F5B5}" type="datetime1">
              <a:rPr lang="en-US" sz="1350" smtClean="0"/>
              <a:pPr/>
              <a:t>1/23/2025</a:t>
            </a:fld>
            <a:endParaRPr lang="en-US" sz="1350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BE463CF-D589-5343-9B25-534697E39CF9}"/>
              </a:ext>
            </a:extLst>
          </p:cNvPr>
          <p:cNvSpPr txBox="1">
            <a:spLocks/>
          </p:cNvSpPr>
          <p:nvPr userDrawn="1"/>
        </p:nvSpPr>
        <p:spPr>
          <a:xfrm>
            <a:off x="6572251" y="6448430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81F0205-19D0-7E4A-9ED8-815C205B56F5}" type="slidenum">
              <a:rPr lang="en-US" sz="1350" smtClean="0"/>
              <a:pPr algn="r"/>
              <a:t>‹#›</a:t>
            </a:fld>
            <a:endParaRPr lang="en-US" sz="1350" dirty="0"/>
          </a:p>
        </p:txBody>
      </p:sp>
      <p:sp>
        <p:nvSpPr>
          <p:cNvPr id="12" name="Footer Placeholder 2"/>
          <p:cNvSpPr txBox="1">
            <a:spLocks/>
          </p:cNvSpPr>
          <p:nvPr userDrawn="1"/>
        </p:nvSpPr>
        <p:spPr>
          <a:xfrm>
            <a:off x="2686052" y="6451943"/>
            <a:ext cx="378104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350" dirty="0">
                <a:solidFill>
                  <a:schemeClr val="bg1"/>
                </a:solidFill>
              </a:rPr>
              <a:t>Prepared by Care Transformation Collaborative of RI</a:t>
            </a:r>
          </a:p>
        </p:txBody>
      </p:sp>
    </p:spTree>
    <p:extLst>
      <p:ext uri="{BB962C8B-B14F-4D97-AF65-F5344CB8AC3E}">
        <p14:creationId xmlns:p14="http://schemas.microsoft.com/office/powerpoint/2010/main" val="192268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6" r:id="rId1"/>
    <p:sldLayoutId id="2147484597" r:id="rId2"/>
    <p:sldLayoutId id="2147484598" r:id="rId3"/>
    <p:sldLayoutId id="2147484599" r:id="rId4"/>
    <p:sldLayoutId id="2147484600" r:id="rId5"/>
    <p:sldLayoutId id="2147484601" r:id="rId6"/>
    <p:sldLayoutId id="2147484602" r:id="rId7"/>
    <p:sldLayoutId id="2147484603" r:id="rId8"/>
    <p:sldLayoutId id="2147484604" r:id="rId9"/>
    <p:sldLayoutId id="2147484605" r:id="rId10"/>
  </p:sldLayoutIdLst>
  <p:hf hdr="0" ftr="0" dt="0"/>
  <p:txStyles>
    <p:titleStyle>
      <a:lvl1pPr algn="l" defTabSz="685863" rtl="0" eaLnBrk="1" latinLnBrk="0" hangingPunct="1">
        <a:lnSpc>
          <a:spcPct val="90000"/>
        </a:lnSpc>
        <a:spcBef>
          <a:spcPct val="0"/>
        </a:spcBef>
        <a:buNone/>
        <a:defRPr sz="33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66" indent="-171466" algn="l" defTabSz="68586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1" kern="1200">
          <a:solidFill>
            <a:schemeClr val="tx1"/>
          </a:solidFill>
          <a:latin typeface="+mn-lt"/>
          <a:ea typeface="+mn-ea"/>
          <a:cs typeface="+mn-cs"/>
        </a:defRPr>
      </a:lvl1pPr>
      <a:lvl2pPr marL="514397" indent="-171466" algn="l" defTabSz="6858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327" indent="-171466" algn="l" defTabSz="6858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3pPr>
      <a:lvl4pPr marL="1200260" indent="-171466" algn="l" defTabSz="6858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190" indent="-171466" algn="l" defTabSz="6858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6121" indent="-171466" algn="l" defTabSz="6858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9053" indent="-171466" algn="l" defTabSz="6858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984" indent="-171466" algn="l" defTabSz="6858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916" indent="-171466" algn="l" defTabSz="6858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931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863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794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725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657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587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519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450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5"/>
          <p:cNvSpPr/>
          <p:nvPr/>
        </p:nvSpPr>
        <p:spPr>
          <a:xfrm>
            <a:off x="0" y="6306425"/>
            <a:ext cx="9144000" cy="546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45"/>
          <p:cNvSpPr txBox="1">
            <a:spLocks noGrp="1"/>
          </p:cNvSpPr>
          <p:nvPr>
            <p:ph type="title"/>
          </p:nvPr>
        </p:nvSpPr>
        <p:spPr>
          <a:xfrm>
            <a:off x="628651" y="641687"/>
            <a:ext cx="7886701" cy="1049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1"/>
              <a:buFont typeface="Calibri"/>
              <a:buNone/>
              <a:defRPr sz="4401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8" name="Google Shape;58;p45"/>
          <p:cNvSpPr txBox="1">
            <a:spLocks noGrp="1"/>
          </p:cNvSpPr>
          <p:nvPr>
            <p:ph type="body" idx="1"/>
          </p:nvPr>
        </p:nvSpPr>
        <p:spPr>
          <a:xfrm>
            <a:off x="628651" y="1825625"/>
            <a:ext cx="78867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63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1"/>
              <a:buFont typeface="Arial"/>
              <a:buChar char="•"/>
              <a:defRPr sz="2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63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2001"/>
              <a:buFont typeface="Arial"/>
              <a:buChar char="•"/>
              <a:defRPr sz="20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63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63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63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63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63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63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45"/>
          <p:cNvSpPr txBox="1">
            <a:spLocks noGrp="1"/>
          </p:cNvSpPr>
          <p:nvPr>
            <p:ph type="dt" idx="10"/>
          </p:nvPr>
        </p:nvSpPr>
        <p:spPr>
          <a:xfrm>
            <a:off x="628651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1">
                <a:solidFill>
                  <a:srgbClr val="88A3D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45"/>
          <p:cNvSpPr txBox="1">
            <a:spLocks noGrp="1"/>
          </p:cNvSpPr>
          <p:nvPr>
            <p:ph type="ftr" idx="11"/>
          </p:nvPr>
        </p:nvSpPr>
        <p:spPr>
          <a:xfrm>
            <a:off x="2955966" y="6366989"/>
            <a:ext cx="30861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1">
                <a:solidFill>
                  <a:srgbClr val="88A3D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1" name="Google Shape;61;p45"/>
          <p:cNvSpPr txBox="1">
            <a:spLocks noGrp="1"/>
          </p:cNvSpPr>
          <p:nvPr>
            <p:ph type="sldNum" idx="12"/>
          </p:nvPr>
        </p:nvSpPr>
        <p:spPr>
          <a:xfrm>
            <a:off x="6457952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1">
                <a:solidFill>
                  <a:srgbClr val="88A3D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1">
                <a:solidFill>
                  <a:srgbClr val="88A3D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1">
                <a:solidFill>
                  <a:srgbClr val="88A3D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1">
                <a:solidFill>
                  <a:srgbClr val="88A3D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1">
                <a:solidFill>
                  <a:srgbClr val="88A3D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1">
                <a:solidFill>
                  <a:srgbClr val="88A3D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1">
                <a:solidFill>
                  <a:srgbClr val="88A3D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1">
                <a:solidFill>
                  <a:srgbClr val="88A3D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1">
                <a:solidFill>
                  <a:srgbClr val="88A3D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2" name="Google Shape;62;p4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06539" y="130150"/>
            <a:ext cx="1828800" cy="67733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3" name="Google Shape;63;p45"/>
          <p:cNvCxnSpPr/>
          <p:nvPr/>
        </p:nvCxnSpPr>
        <p:spPr>
          <a:xfrm>
            <a:off x="132347" y="641684"/>
            <a:ext cx="8855243" cy="0"/>
          </a:xfrm>
          <a:prstGeom prst="straightConnector1">
            <a:avLst/>
          </a:prstGeom>
          <a:noFill/>
          <a:ln w="25400" cap="flat" cmpd="sng">
            <a:solidFill>
              <a:srgbClr val="F7B31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4" name="Google Shape;64;p45"/>
          <p:cNvSpPr/>
          <p:nvPr/>
        </p:nvSpPr>
        <p:spPr>
          <a:xfrm>
            <a:off x="0" y="6396914"/>
            <a:ext cx="9144000" cy="46108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45"/>
          <p:cNvSpPr txBox="1"/>
          <p:nvPr/>
        </p:nvSpPr>
        <p:spPr>
          <a:xfrm>
            <a:off x="628651" y="644843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45"/>
          <p:cNvSpPr txBox="1"/>
          <p:nvPr/>
        </p:nvSpPr>
        <p:spPr>
          <a:xfrm>
            <a:off x="6572251" y="644843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630944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607" r:id="rId1"/>
    <p:sldLayoutId id="2147484608" r:id="rId2"/>
    <p:sldLayoutId id="2147484609" r:id="rId3"/>
    <p:sldLayoutId id="2147484645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50FD2E4-E973-8545-837D-308335615927}"/>
              </a:ext>
            </a:extLst>
          </p:cNvPr>
          <p:cNvSpPr/>
          <p:nvPr userDrawn="1"/>
        </p:nvSpPr>
        <p:spPr>
          <a:xfrm>
            <a:off x="0" y="6306423"/>
            <a:ext cx="9144000" cy="546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4F952F-5EBD-B441-98F8-D43B76A30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41685"/>
            <a:ext cx="7886701" cy="1049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1CA2F-EAC7-514E-9EB6-8FA6917AA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FEB6A-119A-4D49-B591-91D20A88E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BE217-D37F-3B46-A238-743F9246B98D}" type="datetime1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E5736-0CB6-7643-84E5-931F2AB59E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2" y="6356352"/>
            <a:ext cx="3086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C9676-5C45-234F-83F7-F8661B507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2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F0205-19D0-7E4A-9ED8-815C205B56F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5">
            <a:extLst>
              <a:ext uri="{FF2B5EF4-FFF2-40B4-BE49-F238E27FC236}">
                <a16:creationId xmlns:a16="http://schemas.microsoft.com/office/drawing/2014/main" id="{F6074C9D-37D3-E142-BCD5-C65A82F2F3E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206539" y="130148"/>
            <a:ext cx="1828800" cy="677333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7849BE6-9366-0C45-9026-E567CDB39409}"/>
              </a:ext>
            </a:extLst>
          </p:cNvPr>
          <p:cNvCxnSpPr>
            <a:cxnSpLocks/>
          </p:cNvCxnSpPr>
          <p:nvPr userDrawn="1"/>
        </p:nvCxnSpPr>
        <p:spPr>
          <a:xfrm>
            <a:off x="132346" y="641684"/>
            <a:ext cx="8855243" cy="0"/>
          </a:xfrm>
          <a:prstGeom prst="line">
            <a:avLst/>
          </a:prstGeom>
          <a:ln w="25400">
            <a:solidFill>
              <a:srgbClr val="F7B3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750FD2E4-E973-8545-837D-308335615927}"/>
              </a:ext>
            </a:extLst>
          </p:cNvPr>
          <p:cNvSpPr/>
          <p:nvPr userDrawn="1"/>
        </p:nvSpPr>
        <p:spPr>
          <a:xfrm>
            <a:off x="0" y="6396912"/>
            <a:ext cx="9144000" cy="4610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4E323F0-759C-C749-AA22-883B54398341}"/>
              </a:ext>
            </a:extLst>
          </p:cNvPr>
          <p:cNvSpPr txBox="1">
            <a:spLocks/>
          </p:cNvSpPr>
          <p:nvPr userDrawn="1"/>
        </p:nvSpPr>
        <p:spPr>
          <a:xfrm>
            <a:off x="628651" y="644842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60FA414-2E57-E141-944D-0E383832F5B5}" type="datetime1">
              <a:rPr lang="en-US" sz="1350" smtClean="0"/>
              <a:pPr/>
              <a:t>1/23/2025</a:t>
            </a:fld>
            <a:endParaRPr lang="en-US" sz="1350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BE463CF-D589-5343-9B25-534697E39CF9}"/>
              </a:ext>
            </a:extLst>
          </p:cNvPr>
          <p:cNvSpPr txBox="1">
            <a:spLocks/>
          </p:cNvSpPr>
          <p:nvPr userDrawn="1"/>
        </p:nvSpPr>
        <p:spPr>
          <a:xfrm>
            <a:off x="6572251" y="6448428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81F0205-19D0-7E4A-9ED8-815C205B56F5}" type="slidenum">
              <a:rPr lang="en-US" sz="1350" smtClean="0"/>
              <a:pPr algn="r"/>
              <a:t>‹#›</a:t>
            </a:fld>
            <a:endParaRPr lang="en-US" sz="1350" dirty="0"/>
          </a:p>
        </p:txBody>
      </p:sp>
      <p:sp>
        <p:nvSpPr>
          <p:cNvPr id="12" name="Footer Placeholder 2"/>
          <p:cNvSpPr txBox="1">
            <a:spLocks/>
          </p:cNvSpPr>
          <p:nvPr userDrawn="1"/>
        </p:nvSpPr>
        <p:spPr>
          <a:xfrm>
            <a:off x="2686051" y="6451941"/>
            <a:ext cx="378104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350" dirty="0">
                <a:solidFill>
                  <a:schemeClr val="bg1"/>
                </a:solidFill>
              </a:rPr>
              <a:t>Prepared by Care Transformation Collaborative of RI</a:t>
            </a:r>
          </a:p>
        </p:txBody>
      </p:sp>
    </p:spTree>
    <p:extLst>
      <p:ext uri="{BB962C8B-B14F-4D97-AF65-F5344CB8AC3E}">
        <p14:creationId xmlns:p14="http://schemas.microsoft.com/office/powerpoint/2010/main" val="10555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23" r:id="rId1"/>
    <p:sldLayoutId id="2147484624" r:id="rId2"/>
    <p:sldLayoutId id="2147484625" r:id="rId3"/>
    <p:sldLayoutId id="2147484626" r:id="rId4"/>
    <p:sldLayoutId id="2147484627" r:id="rId5"/>
    <p:sldLayoutId id="2147484628" r:id="rId6"/>
    <p:sldLayoutId id="2147484629" r:id="rId7"/>
    <p:sldLayoutId id="2147484630" r:id="rId8"/>
    <p:sldLayoutId id="2147484631" r:id="rId9"/>
    <p:sldLayoutId id="2147484632" r:id="rId10"/>
  </p:sldLayoutIdLst>
  <p:hf hdr="0" ftr="0" dt="0"/>
  <p:txStyles>
    <p:titleStyle>
      <a:lvl1pPr algn="l" defTabSz="685863" rtl="0" eaLnBrk="1" latinLnBrk="0" hangingPunct="1">
        <a:lnSpc>
          <a:spcPct val="90000"/>
        </a:lnSpc>
        <a:spcBef>
          <a:spcPct val="0"/>
        </a:spcBef>
        <a:buNone/>
        <a:defRPr sz="330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66" indent="-171466" algn="l" defTabSz="68586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1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514397" indent="-171466" algn="l" defTabSz="6858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857327" indent="-171466" algn="l" defTabSz="6858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501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1200260" indent="-171466" algn="l" defTabSz="6858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1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1543190" indent="-171466" algn="l" defTabSz="6858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1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1886121" indent="-171466" algn="l" defTabSz="6858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9053" indent="-171466" algn="l" defTabSz="6858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984" indent="-171466" algn="l" defTabSz="6858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916" indent="-171466" algn="l" defTabSz="6858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931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863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794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725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657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587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519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450" algn="l" defTabSz="68586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1F66FF-F5B5-9176-4E39-8D5837D6ECA2}"/>
              </a:ext>
            </a:extLst>
          </p:cNvPr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E0A888-6C10-3F28-A87C-6A339DB74DB4}"/>
              </a:ext>
            </a:extLst>
          </p:cNvPr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9657D6-3040-FD62-C01C-9F7C7135A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722" y="287339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1039E708-840F-DC84-F0A8-49C0CE13A0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22722" y="1846264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57605-46CD-CADA-8C34-BFFB826039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2723" y="6459539"/>
            <a:ext cx="1854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FB224-BDB6-A8B6-44A8-92919F466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64632" y="6459539"/>
            <a:ext cx="36171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ED8CB-9E08-6DD5-3E16-FCAC0738DB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425929" y="6459539"/>
            <a:ext cx="983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788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F44F0A2F-0EA7-435C-8278-C5B1E3A740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4B41536-6E9C-E3E8-6590-D2B082AB9F01}"/>
              </a:ext>
            </a:extLst>
          </p:cNvPr>
          <p:cNvCxnSpPr/>
          <p:nvPr/>
        </p:nvCxnSpPr>
        <p:spPr>
          <a:xfrm>
            <a:off x="895350" y="1738313"/>
            <a:ext cx="74747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626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47" r:id="rId1"/>
    <p:sldLayoutId id="2147484648" r:id="rId2"/>
    <p:sldLayoutId id="2147484649" r:id="rId3"/>
    <p:sldLayoutId id="2147484650" r:id="rId4"/>
    <p:sldLayoutId id="2147484651" r:id="rId5"/>
    <p:sldLayoutId id="2147484652" r:id="rId6"/>
    <p:sldLayoutId id="2147484653" r:id="rId7"/>
    <p:sldLayoutId id="2147484654" r:id="rId8"/>
    <p:sldLayoutId id="2147484655" r:id="rId9"/>
    <p:sldLayoutId id="2147484656" r:id="rId10"/>
    <p:sldLayoutId id="214748465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kern="1200" spc="-38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 Light" panose="020F0302020204030204" pitchFamily="34" charset="0"/>
        </a:defRPr>
      </a:lvl5pPr>
      <a:lvl6pPr marL="342900" algn="l" rtl="0" fontAlgn="base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 Light" panose="020F0302020204030204" pitchFamily="34" charset="0"/>
        </a:defRPr>
      </a:lvl6pPr>
      <a:lvl7pPr marL="685800" algn="l" rtl="0" fontAlgn="base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 Light" panose="020F0302020204030204" pitchFamily="34" charset="0"/>
        </a:defRPr>
      </a:lvl7pPr>
      <a:lvl8pPr marL="1028700" algn="l" rtl="0" fontAlgn="base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 Light" panose="020F0302020204030204" pitchFamily="34" charset="0"/>
        </a:defRPr>
      </a:lvl8pPr>
      <a:lvl9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67866" indent="-67866" algn="l" rtl="0" eaLnBrk="0" fontAlgn="base" hangingPunct="0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404040"/>
          </a:solidFill>
          <a:latin typeface="+mn-lt"/>
          <a:ea typeface="+mn-ea"/>
          <a:cs typeface="+mn-cs"/>
        </a:defRPr>
      </a:lvl1pPr>
      <a:lvl2pPr marL="286941" indent="-136922" algn="l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425054" indent="-136922" algn="l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50" kern="1200">
          <a:solidFill>
            <a:srgbClr val="404040"/>
          </a:solidFill>
          <a:latin typeface="+mn-lt"/>
          <a:ea typeface="+mn-ea"/>
          <a:cs typeface="+mn-cs"/>
        </a:defRPr>
      </a:lvl3pPr>
      <a:lvl4pPr marL="561975" indent="-136922" algn="l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50" kern="1200">
          <a:solidFill>
            <a:srgbClr val="404040"/>
          </a:solidFill>
          <a:latin typeface="+mn-lt"/>
          <a:ea typeface="+mn-ea"/>
          <a:cs typeface="+mn-cs"/>
        </a:defRPr>
      </a:lvl4pPr>
      <a:lvl5pPr marL="698897" indent="-136922" algn="l" rtl="0" eaLnBrk="0" fontAlgn="base" hangingPunct="0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50" kern="1200">
          <a:solidFill>
            <a:srgbClr val="404040"/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commons.wikipedia.org/wiki/File:Caffeine.svg" TargetMode="External"/><Relationship Id="rId1" Type="http://schemas.openxmlformats.org/officeDocument/2006/relationships/slideLayout" Target="../slideLayouts/slideLayout3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rveymonkey.com/r/echoslee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9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r/echosleep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"/>
          <p:cNvSpPr txBox="1"/>
          <p:nvPr/>
        </p:nvSpPr>
        <p:spPr>
          <a:xfrm>
            <a:off x="2731897" y="5706752"/>
            <a:ext cx="2562860" cy="146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613" rIns="0" bIns="0" anchor="t" anchorCtr="0">
            <a:spAutoFit/>
          </a:bodyPr>
          <a:lstStyle/>
          <a:p>
            <a:pPr>
              <a:buClr>
                <a:srgbClr val="FFFFFF"/>
              </a:buClr>
              <a:buSzPts val="1200"/>
            </a:pPr>
            <a:r>
              <a:rPr lang="en-US" sz="900" dirty="0">
                <a:solidFill>
                  <a:srgbClr val="FFFFFF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  <a:sym typeface="Tahoma"/>
              </a:rPr>
              <a:t>Prepared by Care Transformation Collaborative of RI</a:t>
            </a:r>
            <a:endParaRPr sz="900" dirty="0">
              <a:solidFill>
                <a:srgbClr val="000000"/>
              </a:solidFill>
              <a:latin typeface="Calibri" panose="020F0502020204030204" pitchFamily="34" charset="0"/>
              <a:ea typeface="Tahoma"/>
              <a:cs typeface="Calibri" panose="020F0502020204030204" pitchFamily="34" charset="0"/>
              <a:sym typeface="Tahoma"/>
            </a:endParaRPr>
          </a:p>
        </p:txBody>
      </p:sp>
      <p:sp>
        <p:nvSpPr>
          <p:cNvPr id="175" name="Google Shape;175;p1"/>
          <p:cNvSpPr/>
          <p:nvPr/>
        </p:nvSpPr>
        <p:spPr>
          <a:xfrm>
            <a:off x="-1" y="6462364"/>
            <a:ext cx="9144000" cy="420370"/>
          </a:xfrm>
          <a:custGeom>
            <a:avLst/>
            <a:gdLst/>
            <a:ahLst/>
            <a:cxnLst/>
            <a:rect l="l" t="t" r="r" b="b"/>
            <a:pathLst>
              <a:path w="18288000" h="840740" extrusionOk="0">
                <a:moveTo>
                  <a:pt x="18288000" y="0"/>
                </a:moveTo>
                <a:lnTo>
                  <a:pt x="0" y="0"/>
                </a:lnTo>
                <a:lnTo>
                  <a:pt x="0" y="840485"/>
                </a:lnTo>
                <a:lnTo>
                  <a:pt x="18288000" y="840485"/>
                </a:lnTo>
                <a:lnTo>
                  <a:pt x="18288000" y="0"/>
                </a:lnTo>
                <a:close/>
              </a:path>
            </a:pathLst>
          </a:custGeom>
          <a:solidFill>
            <a:srgbClr val="F7B31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chemeClr val="dk1"/>
              </a:buClr>
              <a:buSzPts val="1200"/>
            </a:pPr>
            <a:endParaRPr sz="9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6" name="Google Shape;17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24102" y="1647381"/>
            <a:ext cx="3684883" cy="965509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1"/>
          <p:cNvSpPr txBox="1"/>
          <p:nvPr/>
        </p:nvSpPr>
        <p:spPr>
          <a:xfrm>
            <a:off x="3276766" y="5387556"/>
            <a:ext cx="2595753" cy="191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38" rIns="0" bIns="0" anchor="t" anchorCtr="0">
            <a:spAutoFit/>
          </a:bodyPr>
          <a:lstStyle/>
          <a:p>
            <a:pPr marL="6350">
              <a:buClr>
                <a:srgbClr val="006FC0"/>
              </a:buClr>
              <a:buSzPts val="1200"/>
            </a:pPr>
            <a:r>
              <a:rPr lang="en-US" sz="1200" i="1" dirty="0">
                <a:solidFill>
                  <a:srgbClr val="006FC0"/>
                </a:solidFill>
                <a:latin typeface="Calibri"/>
                <a:ea typeface="Calibri"/>
                <a:cs typeface="Calibri"/>
                <a:sym typeface="Calibri"/>
              </a:rPr>
              <a:t>Care Transformation Collaborative of RI</a:t>
            </a:r>
            <a:endParaRPr sz="12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"/>
          <p:cNvSpPr txBox="1">
            <a:spLocks noGrp="1"/>
          </p:cNvSpPr>
          <p:nvPr>
            <p:ph type="title"/>
          </p:nvPr>
        </p:nvSpPr>
        <p:spPr>
          <a:xfrm>
            <a:off x="3" y="2840320"/>
            <a:ext cx="9143999" cy="176912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8175" rIns="0" bIns="0" rtlCol="0" anchor="t" anchorCtr="0">
            <a:spAutoFit/>
          </a:bodyPr>
          <a:lstStyle/>
          <a:p>
            <a:pPr marL="6543" algn="ctr"/>
            <a:r>
              <a:rPr lang="en-US" sz="2700" dirty="0"/>
              <a:t>Pediatric Sleep ECHO</a:t>
            </a:r>
            <a:r>
              <a:rPr lang="en-US" sz="2700" baseline="30000" dirty="0"/>
              <a:t>®</a:t>
            </a:r>
            <a:br>
              <a:rPr lang="en-US" sz="2700" baseline="30000" dirty="0"/>
            </a:br>
            <a:br>
              <a:rPr lang="en-US" sz="2700" baseline="30000" dirty="0"/>
            </a:br>
            <a:r>
              <a:rPr lang="en-US" sz="2000" dirty="0">
                <a:solidFill>
                  <a:schemeClr val="dk1"/>
                </a:solidFill>
              </a:rPr>
              <a:t>Session 9:</a:t>
            </a:r>
            <a:br>
              <a:rPr lang="en-US" sz="2000" dirty="0">
                <a:solidFill>
                  <a:schemeClr val="dk1"/>
                </a:solidFill>
              </a:rPr>
            </a:br>
            <a:r>
              <a:rPr lang="en-US" sz="2000" dirty="0">
                <a:solidFill>
                  <a:schemeClr val="dk1"/>
                </a:solidFill>
              </a:rPr>
              <a:t>SLEEP IN HIGH schoolers</a:t>
            </a:r>
            <a:br>
              <a:rPr lang="en-US" sz="2000" dirty="0">
                <a:solidFill>
                  <a:schemeClr val="dk1"/>
                </a:solidFill>
              </a:rPr>
            </a:br>
            <a:br>
              <a:rPr lang="en-US" sz="2000" dirty="0">
                <a:solidFill>
                  <a:schemeClr val="dk1"/>
                </a:solidFill>
              </a:rPr>
            </a:br>
            <a:br>
              <a:rPr lang="en-US" sz="2000" dirty="0"/>
            </a:br>
            <a:endParaRPr lang="en-US" sz="1803" dirty="0"/>
          </a:p>
        </p:txBody>
      </p:sp>
      <p:pic>
        <p:nvPicPr>
          <p:cNvPr id="179" name="Google Shape;179;p1" descr="page2image177225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6500" y="1919938"/>
            <a:ext cx="929026" cy="488132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1"/>
          <p:cNvSpPr txBox="1"/>
          <p:nvPr/>
        </p:nvSpPr>
        <p:spPr>
          <a:xfrm>
            <a:off x="3274124" y="4268461"/>
            <a:ext cx="3099985" cy="346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>
              <a:buClr>
                <a:srgbClr val="0069C3"/>
              </a:buClr>
              <a:buSzPts val="200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Date: JANUARY 23,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2025 </a:t>
            </a:r>
            <a:endParaRPr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1" name="Google Shape;181;p1"/>
          <p:cNvSpPr txBox="1"/>
          <p:nvPr/>
        </p:nvSpPr>
        <p:spPr>
          <a:xfrm>
            <a:off x="579421" y="4740922"/>
            <a:ext cx="7985157" cy="484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35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PLEASE NOTE: Project ECHO case consultations do not create or otherwise establish a provider-patient relationship between any clinician and any patient whose case is being presented in a project ECHO setting</a:t>
            </a:r>
            <a:endParaRPr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CAA2-E783-3581-985E-1779367F5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722" y="1054894"/>
            <a:ext cx="7543800" cy="1087041"/>
          </a:xfrm>
        </p:spPr>
        <p:txBody>
          <a:bodyPr/>
          <a:lstStyle/>
          <a:p>
            <a:pPr>
              <a:defRPr/>
            </a:pPr>
            <a:r>
              <a:rPr lang="en-US" sz="4050" b="1" dirty="0">
                <a:solidFill>
                  <a:schemeClr val="tx2"/>
                </a:solidFill>
                <a:latin typeface="+mn-lt"/>
              </a:rPr>
              <a:t>Caffeine Use in Teens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0FC962AE-53C6-E7DE-B0FC-5BCB7A6497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100">
                <a:solidFill>
                  <a:schemeClr val="tx1"/>
                </a:solidFill>
                <a:latin typeface="Aptos" panose="020B0004020202020204" pitchFamily="34" charset="0"/>
              </a:rPr>
              <a:t>Half-life of 5-6 hours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100">
                <a:solidFill>
                  <a:schemeClr val="tx1"/>
                </a:solidFill>
                <a:latin typeface="Aptos" panose="020B0004020202020204" pitchFamily="34" charset="0"/>
              </a:rPr>
              <a:t>83% of teens use caffeine habitually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100">
                <a:solidFill>
                  <a:schemeClr val="tx1"/>
                </a:solidFill>
                <a:latin typeface="Aptos" panose="020B0004020202020204" pitchFamily="34" charset="0"/>
              </a:rPr>
              <a:t>Every 10mg of caffeine that 13 year-olds consume cuts their  chances of getting 8.5 hours of sleep by 12% (Lodato et al 2013)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100">
                <a:solidFill>
                  <a:schemeClr val="tx1"/>
                </a:solidFill>
                <a:latin typeface="Aptos" panose="020B0004020202020204" pitchFamily="34" charset="0"/>
              </a:rPr>
              <a:t>A single energy drink can contain 300mg of caffeine or more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>
                <a:solidFill>
                  <a:schemeClr val="tx1"/>
                </a:solidFill>
                <a:latin typeface="Aptos" panose="020B0004020202020204" pitchFamily="34" charset="0"/>
              </a:rPr>
              <a:t>Some parents confuse energy drinks with sports drinks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>
                <a:solidFill>
                  <a:schemeClr val="tx1"/>
                </a:solidFill>
                <a:latin typeface="Aptos" panose="020B0004020202020204" pitchFamily="34" charset="0"/>
              </a:rPr>
              <a:t>Many teens mistake energy drinks as being healthier than soda too.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>
                <a:solidFill>
                  <a:schemeClr val="tx1"/>
                </a:solidFill>
                <a:latin typeface="Aptos" panose="020B0004020202020204" pitchFamily="34" charset="0"/>
              </a:rPr>
              <a:t>Often marketed to youth (e.g. sponsor sports events that appeal to teens)</a:t>
            </a:r>
          </a:p>
          <a:p>
            <a:endParaRPr lang="en-US" altLang="en-US"/>
          </a:p>
        </p:txBody>
      </p:sp>
      <p:pic>
        <p:nvPicPr>
          <p:cNvPr id="16388" name="Picture 2" descr="Chemical structure of Caffeine. Français : Str...">
            <a:hlinkClick r:id="rId2"/>
            <a:extLst>
              <a:ext uri="{FF2B5EF4-FFF2-40B4-BE49-F238E27FC236}">
                <a16:creationId xmlns:a16="http://schemas.microsoft.com/office/drawing/2014/main" id="{B0B26A5B-88B7-3DC4-F1BD-D0E7603E4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857250"/>
            <a:ext cx="214312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1CFD8-EA4B-7F2C-1D42-EDB7C0132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50" b="1" dirty="0">
                <a:solidFill>
                  <a:schemeClr val="tx2"/>
                </a:solidFill>
                <a:latin typeface="+mn-lt"/>
              </a:rPr>
              <a:t>Risks of Caffeine in Kids</a:t>
            </a: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62AEF379-DF8B-2F67-17AC-0897FAFD14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722" y="2180809"/>
            <a:ext cx="7543800" cy="3139321"/>
          </a:xfrm>
        </p:spPr>
        <p:txBody>
          <a:bodyPr vert="horz" wrap="square" lIns="68580" tIns="45720" rIns="6858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Aptos" panose="020B0004020202020204" pitchFamily="34" charset="0"/>
              </a:rPr>
              <a:t>Physical Health Concerns</a:t>
            </a:r>
            <a:r>
              <a:rPr lang="en-US" alt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:</a:t>
            </a:r>
          </a:p>
          <a:p>
            <a:pPr marL="342900" indent="-17145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Sleep disruption (quality, duration)</a:t>
            </a:r>
          </a:p>
          <a:p>
            <a:pPr marL="342900" indent="-17145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Increased heart rate and blood pressure</a:t>
            </a:r>
          </a:p>
          <a:p>
            <a:pPr marL="342900" indent="-17145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Stomach upset or nausea</a:t>
            </a:r>
          </a:p>
          <a:p>
            <a:pPr marL="342900" indent="-17145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Excessive consumption can interfere with calcium absorption</a:t>
            </a:r>
          </a:p>
          <a:p>
            <a:pPr marL="0" indent="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lang="en-US" altLang="en-US" sz="1800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marL="0" indent="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Aptos" panose="020B0004020202020204" pitchFamily="34" charset="0"/>
              </a:rPr>
              <a:t>Behavioral Effects</a:t>
            </a:r>
            <a:r>
              <a:rPr lang="en-US" alt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:</a:t>
            </a:r>
          </a:p>
          <a:p>
            <a:pPr marL="342900" indent="-17145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Exacerbation of anxiety and restlessness</a:t>
            </a:r>
          </a:p>
          <a:p>
            <a:pPr marL="342900" indent="-17145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Risk of dependency, tolerance, and withdrawal symptoms like headaches, fatigue, and irritability.</a:t>
            </a:r>
          </a:p>
          <a:p>
            <a:pPr marL="342900" indent="-17145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Mood swings</a:t>
            </a:r>
            <a:endParaRPr lang="en-US" alt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77AA6-58BB-2A20-CECB-ED1BF674F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50" b="1" dirty="0">
                <a:solidFill>
                  <a:schemeClr val="tx2"/>
                </a:solidFill>
                <a:latin typeface="+mn-lt"/>
              </a:rPr>
              <a:t>AAP Recommendations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8D2ECDBF-8657-79A1-A8FC-0EFDBF66FB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722" y="2184798"/>
            <a:ext cx="7543800" cy="3017044"/>
          </a:xfrm>
        </p:spPr>
        <p:txBody>
          <a:bodyPr/>
          <a:lstStyle/>
          <a:p>
            <a:pPr>
              <a:defRPr/>
            </a:pPr>
            <a:r>
              <a:rPr lang="en-US" altLang="en-US" sz="2100" b="1" dirty="0">
                <a:solidFill>
                  <a:schemeClr val="tx1"/>
                </a:solidFill>
                <a:latin typeface="Aptos" panose="020B0004020202020204" pitchFamily="34" charset="0"/>
              </a:rPr>
              <a:t>Children Under 12</a:t>
            </a:r>
            <a:r>
              <a:rPr lang="en-US" alt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:</a:t>
            </a:r>
          </a:p>
          <a:p>
            <a:pPr marL="557213" lvl="1" indent="-214313">
              <a:defRPr/>
            </a:pPr>
            <a:r>
              <a:rPr lang="en-US" altLang="en-US" dirty="0">
                <a:solidFill>
                  <a:schemeClr val="tx1"/>
                </a:solidFill>
                <a:latin typeface="Aptos" panose="020B0004020202020204" pitchFamily="34" charset="0"/>
              </a:rPr>
              <a:t>A</a:t>
            </a:r>
            <a:r>
              <a:rPr lang="en-US" altLang="en-US" b="1" dirty="0">
                <a:solidFill>
                  <a:schemeClr val="tx1"/>
                </a:solidFill>
                <a:latin typeface="Aptos" panose="020B0004020202020204" pitchFamily="34" charset="0"/>
              </a:rPr>
              <a:t>void all caffeine </a:t>
            </a:r>
            <a:r>
              <a:rPr lang="en-US" altLang="en-US" dirty="0">
                <a:solidFill>
                  <a:schemeClr val="tx1"/>
                </a:solidFill>
                <a:latin typeface="Aptos" panose="020B0004020202020204" pitchFamily="34" charset="0"/>
              </a:rPr>
              <a:t>due to its potential impact on developing bodies</a:t>
            </a:r>
          </a:p>
          <a:p>
            <a:pPr>
              <a:defRPr/>
            </a:pPr>
            <a:r>
              <a:rPr lang="en-US" altLang="en-US" sz="2100" b="1" dirty="0">
                <a:solidFill>
                  <a:schemeClr val="tx1"/>
                </a:solidFill>
                <a:latin typeface="Aptos" panose="020B0004020202020204" pitchFamily="34" charset="0"/>
              </a:rPr>
              <a:t>Adolescents</a:t>
            </a:r>
            <a:r>
              <a:rPr lang="en-US" altLang="en-US" sz="2100" dirty="0">
                <a:solidFill>
                  <a:schemeClr val="tx1"/>
                </a:solidFill>
                <a:latin typeface="Aptos" panose="020B0004020202020204" pitchFamily="34" charset="0"/>
              </a:rPr>
              <a:t>:</a:t>
            </a:r>
          </a:p>
          <a:p>
            <a:pPr marL="557213" lvl="1" indent="-214313">
              <a:defRPr/>
            </a:pPr>
            <a:r>
              <a:rPr lang="en-US" altLang="en-US" b="1" dirty="0">
                <a:solidFill>
                  <a:schemeClr val="tx1"/>
                </a:solidFill>
                <a:latin typeface="Aptos" panose="020B0004020202020204" pitchFamily="34" charset="0"/>
              </a:rPr>
              <a:t>Limit</a:t>
            </a:r>
            <a:r>
              <a:rPr lang="en-US" altLang="en-US" dirty="0">
                <a:solidFill>
                  <a:schemeClr val="tx1"/>
                </a:solidFill>
                <a:latin typeface="Aptos" panose="020B0004020202020204" pitchFamily="34" charset="0"/>
              </a:rPr>
              <a:t> caffeine intake to no more than </a:t>
            </a:r>
            <a:r>
              <a:rPr lang="en-US" altLang="en-US" b="1" dirty="0">
                <a:solidFill>
                  <a:schemeClr val="tx1"/>
                </a:solidFill>
                <a:latin typeface="Aptos" panose="020B0004020202020204" pitchFamily="34" charset="0"/>
              </a:rPr>
              <a:t>100 mg per day</a:t>
            </a:r>
          </a:p>
          <a:p>
            <a:pPr marL="557213" lvl="1" indent="-214313">
              <a:defRPr/>
            </a:pPr>
            <a:r>
              <a:rPr lang="en-US" altLang="en-US" b="1" dirty="0">
                <a:solidFill>
                  <a:schemeClr val="tx1"/>
                </a:solidFill>
                <a:latin typeface="Aptos" panose="020B0004020202020204" pitchFamily="34" charset="0"/>
              </a:rPr>
              <a:t>Avoid energy drinks entirely </a:t>
            </a:r>
            <a:r>
              <a:rPr lang="en-US" altLang="en-US" dirty="0">
                <a:solidFill>
                  <a:schemeClr val="tx1"/>
                </a:solidFill>
                <a:latin typeface="Aptos" panose="020B0004020202020204" pitchFamily="34" charset="0"/>
              </a:rPr>
              <a:t>–addition to high levels of caffeine, often contain other stimulants like guarana and taurine, which can amplify adverse effects</a:t>
            </a:r>
          </a:p>
          <a:p>
            <a:pPr marL="85725" indent="0">
              <a:buNone/>
              <a:defRPr/>
            </a:pPr>
            <a:r>
              <a:rPr lang="en-US" altLang="en-US" sz="2100" b="1" dirty="0">
                <a:solidFill>
                  <a:srgbClr val="FF0000"/>
                </a:solidFill>
                <a:latin typeface="Aptos" panose="020B0004020202020204" pitchFamily="34" charset="0"/>
              </a:rPr>
              <a:t>BUT – in the setting of sleep problems, we typically recommend  adolescents avoid caffeine entirely (Best), or at least avoid using in the afternoon/evening (Better)</a:t>
            </a:r>
            <a:endParaRPr lang="en-US" altLang="en-US" sz="2100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marL="857250" lvl="2" indent="-171450">
              <a:buFont typeface="Calibri Light" panose="020F0302020204030204" pitchFamily="34" charset="0"/>
              <a:buAutoNum type="arabicPeriod"/>
              <a:defRPr/>
            </a:pPr>
            <a:endParaRPr lang="en-US" altLang="en-US" sz="1350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>
            <a:extLst>
              <a:ext uri="{FF2B5EF4-FFF2-40B4-BE49-F238E27FC236}">
                <a16:creationId xmlns:a16="http://schemas.microsoft.com/office/drawing/2014/main" id="{D5B28250-279B-99C5-CBC3-76FBE62C2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73" y="1371600"/>
            <a:ext cx="8298656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>
            <a:extLst>
              <a:ext uri="{FF2B5EF4-FFF2-40B4-BE49-F238E27FC236}">
                <a16:creationId xmlns:a16="http://schemas.microsoft.com/office/drawing/2014/main" id="{DBB4AA0C-8023-EA80-D59E-DA258DD49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460" y="857250"/>
            <a:ext cx="5603081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1B0F4-C495-A376-F714-3AC8429F9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723" y="1072753"/>
            <a:ext cx="7978378" cy="9382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50" b="1" dirty="0">
                <a:solidFill>
                  <a:schemeClr val="tx2"/>
                </a:solidFill>
                <a:latin typeface="+mn-lt"/>
              </a:rPr>
              <a:t>Caffeine – Hidden/Unexpected Sources</a:t>
            </a:r>
          </a:p>
        </p:txBody>
      </p:sp>
      <p:sp>
        <p:nvSpPr>
          <p:cNvPr id="22532" name="Rectangle 1">
            <a:extLst>
              <a:ext uri="{FF2B5EF4-FFF2-40B4-BE49-F238E27FC236}">
                <a16:creationId xmlns:a16="http://schemas.microsoft.com/office/drawing/2014/main" id="{C6228E4F-FAA3-FA11-4DA5-199A2C0B2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1932355"/>
            <a:ext cx="7452122" cy="4206536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57175" indent="-257175" defTabSz="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Chocolate</a:t>
            </a:r>
            <a:r>
              <a:rPr lang="en-US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(especially dark chocolate, some brands of hot chocolate)</a:t>
            </a:r>
          </a:p>
          <a:p>
            <a:pPr marL="257175" indent="-257175" defTabSz="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Sodas - </a:t>
            </a:r>
            <a:r>
              <a:rPr lang="en-US" sz="1500" kern="100" dirty="0" err="1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Barq’s</a:t>
            </a:r>
            <a:r>
              <a:rPr lang="en-US" sz="1500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root beer, Sunkist, Mountain Dew; Common misconception that “free” or “diet” means caffeine free</a:t>
            </a:r>
          </a:p>
          <a:p>
            <a:pPr marL="257175" indent="-257175" defTabSz="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Flavored or vitamin-enriched </a:t>
            </a:r>
            <a:r>
              <a:rPr lang="en-US" b="1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waters</a:t>
            </a:r>
            <a:r>
              <a:rPr lang="en-US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marketed as "energizing" </a:t>
            </a:r>
          </a:p>
          <a:p>
            <a:pPr marL="257175" indent="-257175" defTabSz="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prstClr val="black"/>
                </a:solidFill>
                <a:latin typeface="Aptos" panose="020B0004020202020204" pitchFamily="34" charset="0"/>
              </a:rPr>
              <a:t>Pre-workout Supplements</a:t>
            </a:r>
          </a:p>
          <a:p>
            <a:pPr marL="257175" indent="-257175" defTabSz="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prstClr val="black"/>
                </a:solidFill>
                <a:latin typeface="Aptos" panose="020B0004020202020204" pitchFamily="34" charset="0"/>
              </a:rPr>
              <a:t>Guarana, Yerba Mate - </a:t>
            </a:r>
            <a:r>
              <a:rPr lang="en-US" altLang="en-US" dirty="0">
                <a:solidFill>
                  <a:prstClr val="black"/>
                </a:solidFill>
                <a:latin typeface="Aptos" panose="020B0004020202020204" pitchFamily="34" charset="0"/>
              </a:rPr>
              <a:t>plants that naturally contain </a:t>
            </a:r>
            <a:r>
              <a:rPr lang="en-US" altLang="en-US" dirty="0" err="1">
                <a:solidFill>
                  <a:prstClr val="black"/>
                </a:solidFill>
                <a:latin typeface="Aptos" panose="020B0004020202020204" pitchFamily="34" charset="0"/>
              </a:rPr>
              <a:t>caffeine,not</a:t>
            </a:r>
            <a:r>
              <a:rPr lang="en-US" altLang="en-US" dirty="0">
                <a:solidFill>
                  <a:prstClr val="black"/>
                </a:solidFill>
                <a:latin typeface="Aptos" panose="020B0004020202020204" pitchFamily="34" charset="0"/>
              </a:rPr>
              <a:t> always listed as "caffeine" on labels (energy drinks, snacks, supplements)</a:t>
            </a:r>
          </a:p>
          <a:p>
            <a:pPr marL="257175" indent="-257175" defTabSz="3429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prstClr val="black"/>
                </a:solidFill>
                <a:latin typeface="Aptos" panose="020B0004020202020204" pitchFamily="34" charset="0"/>
              </a:rPr>
              <a:t>Kombucha, Matcha, green tea</a:t>
            </a:r>
          </a:p>
          <a:p>
            <a:pPr marL="257175" indent="-257175" defTabSz="3429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Some </a:t>
            </a:r>
            <a:r>
              <a:rPr lang="en-US" b="1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foods</a:t>
            </a:r>
            <a:r>
              <a:rPr lang="en-US" kern="100" dirty="0">
                <a:solidFill>
                  <a:prstClr val="black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especially coffee flavored (e.g. ice cream) or those labeled with “energy” (e.g. protein bars, niche products)</a:t>
            </a:r>
          </a:p>
          <a:p>
            <a:pPr defTabSz="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35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BD35D-45C8-0FA5-BF81-1DFA16717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50" b="1" dirty="0">
                <a:solidFill>
                  <a:schemeClr val="tx2"/>
                </a:solidFill>
                <a:latin typeface="+mn-lt"/>
              </a:rPr>
              <a:t>Guidance for Clinicians		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8AA97707-627C-57F8-722E-9273089983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400" dirty="0">
                <a:solidFill>
                  <a:schemeClr val="tx1"/>
                </a:solidFill>
                <a:latin typeface="Aptos" panose="020B0004020202020204" pitchFamily="34" charset="0"/>
              </a:rPr>
              <a:t>Ask about it!</a:t>
            </a:r>
          </a:p>
          <a:p>
            <a:pPr marL="171450" indent="-171450">
              <a:buFont typeface="Wingdings" panose="05000000000000000000" pitchFamily="2" charset="2"/>
              <a:buChar char="§"/>
              <a:defRPr/>
            </a:pPr>
            <a:r>
              <a:rPr lang="en-US" altLang="en-US" sz="2100" dirty="0">
                <a:solidFill>
                  <a:schemeClr val="tx1"/>
                </a:solidFill>
                <a:latin typeface="Aptos" panose="020B0004020202020204" pitchFamily="34" charset="0"/>
              </a:rPr>
              <a:t>Parents are often unaware</a:t>
            </a:r>
          </a:p>
          <a:p>
            <a:pPr marL="390525" lvl="1" indent="-171450">
              <a:buFont typeface="Wingdings" panose="05000000000000000000" pitchFamily="2" charset="2"/>
              <a:buChar char="§"/>
              <a:defRPr/>
            </a:pPr>
            <a:r>
              <a:rPr lang="en-US" altLang="en-US" sz="1950" dirty="0">
                <a:solidFill>
                  <a:schemeClr val="tx1"/>
                </a:solidFill>
                <a:latin typeface="Aptos" panose="020B0004020202020204" pitchFamily="34" charset="0"/>
              </a:rPr>
              <a:t>Disposable income, ability to drive to store, increased time out of the house</a:t>
            </a:r>
          </a:p>
          <a:p>
            <a:pPr marL="390525" lvl="1" indent="-171450">
              <a:buFont typeface="Wingdings" panose="05000000000000000000" pitchFamily="2" charset="2"/>
              <a:buChar char="§"/>
              <a:defRPr/>
            </a:pPr>
            <a:r>
              <a:rPr lang="en-US" altLang="en-US" sz="1950" dirty="0">
                <a:solidFill>
                  <a:schemeClr val="tx1"/>
                </a:solidFill>
                <a:latin typeface="Aptos" panose="020B0004020202020204" pitchFamily="34" charset="0"/>
              </a:rPr>
              <a:t>Many high schools even sell coffee in the morning and have caffeinated sodas in their vending machines</a:t>
            </a:r>
          </a:p>
          <a:p>
            <a:pPr marL="171450" indent="-171450">
              <a:buFont typeface="Wingdings" panose="05000000000000000000" pitchFamily="2" charset="2"/>
              <a:buChar char="§"/>
              <a:defRPr/>
            </a:pPr>
            <a:r>
              <a:rPr lang="en-US" altLang="en-US" sz="2100" dirty="0">
                <a:solidFill>
                  <a:schemeClr val="tx1"/>
                </a:solidFill>
                <a:latin typeface="Aptos" panose="020B0004020202020204" pitchFamily="34" charset="0"/>
              </a:rPr>
              <a:t>Low hanging fruit if sleep complaints (or other symptoms like irritability, frequent headaches or stomachaches, increased heart rate, anxiety)</a:t>
            </a:r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8A268-C492-46B4-36D8-8E88BD592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050" b="1" dirty="0">
                <a:solidFill>
                  <a:schemeClr val="tx2"/>
                </a:solidFill>
                <a:latin typeface="+mn-lt"/>
              </a:rPr>
              <a:t>“But caffeine doesn’t affect me”</a:t>
            </a:r>
            <a:endParaRPr lang="en-US" sz="405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6B86CBD0-FEFF-2981-40F9-30BA154F74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46447" indent="-214313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Yes, some people are genuinely less susceptible to the effects of caffeine</a:t>
            </a:r>
          </a:p>
          <a:p>
            <a:pPr marL="471488" lvl="1" indent="-257175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5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CYP1A2 gene (fast vs. slow caffeine</a:t>
            </a:r>
            <a:r>
              <a:rPr lang="en-US" sz="1500" b="1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metabolism)</a:t>
            </a:r>
            <a:endParaRPr lang="en-US" sz="1500" kern="100" dirty="0">
              <a:solidFill>
                <a:schemeClr val="tx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71488" lvl="1" indent="-257175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5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ADORA2A gene (high vs. low caffeine </a:t>
            </a:r>
            <a:r>
              <a:rPr lang="en-US" sz="1500" b="1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sensitivity - </a:t>
            </a:r>
            <a:r>
              <a:rPr lang="en-US" sz="15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affects </a:t>
            </a:r>
            <a:r>
              <a:rPr lang="en-US" sz="1500" b="1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adenosine receptors</a:t>
            </a:r>
            <a:endParaRPr lang="en-US" sz="1500" kern="100" dirty="0">
              <a:solidFill>
                <a:schemeClr val="tx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71488" lvl="1" indent="-257175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500" b="1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Tolerance </a:t>
            </a:r>
            <a:r>
              <a:rPr lang="en-US" sz="15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(body adapts, e.g. upregulating adenosine receptors)</a:t>
            </a:r>
          </a:p>
          <a:p>
            <a:pPr marL="146447" indent="-214313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b="1" kern="100" dirty="0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AND…</a:t>
            </a:r>
          </a:p>
          <a:p>
            <a:pPr marL="471488" lvl="2" indent="-257175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1500" dirty="0">
                <a:solidFill>
                  <a:schemeClr val="tx1"/>
                </a:solidFill>
                <a:latin typeface="Aptos" panose="020B0004020202020204" pitchFamily="34" charset="0"/>
              </a:rPr>
              <a:t>Caffeine often masks symptoms of sleep deprivation</a:t>
            </a:r>
          </a:p>
          <a:p>
            <a:pPr marL="471488" lvl="2" indent="-257175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1500" dirty="0">
                <a:solidFill>
                  <a:schemeClr val="tx1"/>
                </a:solidFill>
                <a:latin typeface="Aptos" panose="020B0004020202020204" pitchFamily="34" charset="0"/>
              </a:rPr>
              <a:t>“Instant” sleep onset latency is a sign of excessive daytime sleepiness</a:t>
            </a:r>
          </a:p>
          <a:p>
            <a:pPr marL="471488" lvl="2" indent="-257175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1500" dirty="0">
                <a:solidFill>
                  <a:schemeClr val="tx1"/>
                </a:solidFill>
                <a:latin typeface="Aptos" panose="020B0004020202020204" pitchFamily="34" charset="0"/>
              </a:rPr>
              <a:t>Caffeine can affect not only falling asleep, but also increases wakings and arousals, and reduces slow-wave (deep) sleep</a:t>
            </a:r>
            <a:endParaRPr lang="en-US" sz="1500" kern="100" dirty="0">
              <a:solidFill>
                <a:schemeClr val="tx1"/>
              </a:solidFill>
              <a:highlight>
                <a:srgbClr val="FFFF00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222FC-688F-93A8-A426-59E41828B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50" b="1" dirty="0">
                <a:solidFill>
                  <a:schemeClr val="tx2"/>
                </a:solidFill>
                <a:latin typeface="+mn-lt"/>
              </a:rPr>
              <a:t>Guidance for Parents and Teens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C77B6376-AAC2-1DED-4766-B7463265C0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14313" indent="-214313">
              <a:buFont typeface="Wingdings" panose="05000000000000000000" pitchFamily="2" charset="2"/>
              <a:buChar char="§"/>
            </a:pPr>
            <a:r>
              <a:rPr lang="en-US" altLang="en-US" sz="1800">
                <a:solidFill>
                  <a:schemeClr val="tx1"/>
                </a:solidFill>
                <a:latin typeface="Aptos" panose="020B0004020202020204" pitchFamily="34" charset="0"/>
              </a:rPr>
              <a:t>Emphasize moderation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n-US" altLang="en-US" sz="1800">
                <a:solidFill>
                  <a:schemeClr val="tx1"/>
                </a:solidFill>
                <a:latin typeface="Aptos" panose="020B0004020202020204" pitchFamily="34" charset="0"/>
              </a:rPr>
              <a:t>Educate about common sources of caffeine, and energy drinks in particular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n-US" altLang="en-US" sz="1800">
                <a:solidFill>
                  <a:schemeClr val="tx1"/>
                </a:solidFill>
                <a:latin typeface="Aptos" panose="020B0004020202020204" pitchFamily="34" charset="0"/>
              </a:rPr>
              <a:t>Encourage: </a:t>
            </a:r>
          </a:p>
          <a:p>
            <a:pPr marL="433388" lvl="1" indent="-214313">
              <a:buFont typeface="Wingdings" panose="05000000000000000000" pitchFamily="2" charset="2"/>
              <a:buChar char="§"/>
            </a:pPr>
            <a:r>
              <a:rPr lang="en-US" altLang="en-US" sz="1650">
                <a:solidFill>
                  <a:schemeClr val="tx1"/>
                </a:solidFill>
                <a:latin typeface="Aptos" panose="020B0004020202020204" pitchFamily="34" charset="0"/>
              </a:rPr>
              <a:t>Switching to healthy alternatives – water, decaf options </a:t>
            </a:r>
          </a:p>
          <a:p>
            <a:pPr marL="433388" lvl="1" indent="-214313">
              <a:buFont typeface="Wingdings" panose="05000000000000000000" pitchFamily="2" charset="2"/>
              <a:buChar char="§"/>
            </a:pPr>
            <a:r>
              <a:rPr lang="en-US" altLang="en-US" sz="1650">
                <a:solidFill>
                  <a:schemeClr val="tx1"/>
                </a:solidFill>
                <a:latin typeface="Aptos" panose="020B0004020202020204" pitchFamily="34" charset="0"/>
              </a:rPr>
              <a:t>Checking labels for terms like "caffeine,“ “energy,” "guarana," "yerba mate," , "green tea extract“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n-US" altLang="en-US" sz="1800">
                <a:solidFill>
                  <a:schemeClr val="tx1"/>
                </a:solidFill>
                <a:latin typeface="Aptos" panose="020B0004020202020204" pitchFamily="34" charset="0"/>
              </a:rPr>
              <a:t>Ask parents to limit access to caffeinated beverages in the home (especially in the afternoon/evening) and to model moderate consumption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n-US" altLang="en-US" sz="1800">
                <a:solidFill>
                  <a:schemeClr val="tx1"/>
                </a:solidFill>
                <a:latin typeface="Aptos" panose="020B0004020202020204" pitchFamily="34" charset="0"/>
              </a:rPr>
              <a:t>Harm reduction approach may be more successful than a prescriptive approach</a:t>
            </a:r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5206F-7E6B-5A05-9D4B-10570301F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50" b="1" dirty="0">
                <a:solidFill>
                  <a:schemeClr val="tx2"/>
                </a:solidFill>
                <a:latin typeface="+mn-lt"/>
              </a:rPr>
              <a:t>Marijuana/CBD and Sleep</a:t>
            </a: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DA1437F0-A877-2902-37FD-D441C45B30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723" y="2619391"/>
            <a:ext cx="7006828" cy="2262158"/>
          </a:xfrm>
        </p:spPr>
        <p:txBody>
          <a:bodyPr vert="horz" wrap="square" lIns="68580" tIns="45720" rIns="6858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14313" indent="-214313" defTabSz="34290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altLang="en-US" sz="2100" b="1" dirty="0">
                <a:solidFill>
                  <a:schemeClr val="tx1"/>
                </a:solidFill>
                <a:latin typeface="Aptos" panose="020B0004020202020204" pitchFamily="34" charset="0"/>
              </a:rPr>
              <a:t>Marijuana</a:t>
            </a:r>
            <a:r>
              <a:rPr lang="en-US" altLang="en-US" sz="2100" dirty="0">
                <a:solidFill>
                  <a:schemeClr val="tx1"/>
                </a:solidFill>
                <a:latin typeface="Aptos" panose="020B0004020202020204" pitchFamily="34" charset="0"/>
              </a:rPr>
              <a:t>: Contains THC (psychoactive, causes </a:t>
            </a:r>
            <a:br>
              <a:rPr lang="en-US" altLang="en-US" sz="2100" dirty="0">
                <a:solidFill>
                  <a:schemeClr val="tx1"/>
                </a:solidFill>
                <a:latin typeface="Aptos" panose="020B0004020202020204" pitchFamily="34" charset="0"/>
              </a:rPr>
            </a:br>
            <a:r>
              <a:rPr lang="en-US" altLang="en-US" sz="2100" dirty="0">
                <a:solidFill>
                  <a:schemeClr val="tx1"/>
                </a:solidFill>
                <a:latin typeface="Aptos" panose="020B0004020202020204" pitchFamily="34" charset="0"/>
              </a:rPr>
              <a:t>a “high”) and CBD (non-psychoactive).</a:t>
            </a:r>
          </a:p>
          <a:p>
            <a:pPr marL="214313" indent="-214313" defTabSz="34290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altLang="en-US" sz="2100" b="1" dirty="0">
                <a:solidFill>
                  <a:schemeClr val="tx1"/>
                </a:solidFill>
                <a:latin typeface="Aptos" panose="020B0004020202020204" pitchFamily="34" charset="0"/>
              </a:rPr>
              <a:t>CBD</a:t>
            </a:r>
            <a:r>
              <a:rPr lang="en-US" altLang="en-US" sz="2100" dirty="0">
                <a:solidFill>
                  <a:schemeClr val="tx1"/>
                </a:solidFill>
                <a:latin typeface="Aptos" panose="020B0004020202020204" pitchFamily="34" charset="0"/>
              </a:rPr>
              <a:t>: Extracted from cannabis or hemp, often used without THC. </a:t>
            </a:r>
            <a:endParaRPr lang="en-US" altLang="en-US" sz="2100" dirty="0">
              <a:solidFill>
                <a:schemeClr val="tx1"/>
              </a:solidFill>
              <a:highlight>
                <a:srgbClr val="FFFF00"/>
              </a:highlight>
              <a:latin typeface="Aptos" panose="020B0004020202020204" pitchFamily="34" charset="0"/>
            </a:endParaRPr>
          </a:p>
          <a:p>
            <a:pPr marL="214313" indent="-214313" defTabSz="34290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altLang="en-US" sz="2100" dirty="0">
                <a:solidFill>
                  <a:schemeClr val="tx1"/>
                </a:solidFill>
                <a:latin typeface="Aptos" panose="020B0004020202020204" pitchFamily="34" charset="0"/>
              </a:rPr>
              <a:t>Both increasingly popular for purported calming </a:t>
            </a:r>
            <a:br>
              <a:rPr lang="en-US" altLang="en-US" sz="2100" dirty="0">
                <a:solidFill>
                  <a:schemeClr val="tx1"/>
                </a:solidFill>
                <a:latin typeface="Aptos" panose="020B0004020202020204" pitchFamily="34" charset="0"/>
              </a:rPr>
            </a:br>
            <a:r>
              <a:rPr lang="en-US" altLang="en-US" sz="2100" dirty="0">
                <a:solidFill>
                  <a:schemeClr val="tx1"/>
                </a:solidFill>
                <a:latin typeface="Aptos" panose="020B0004020202020204" pitchFamily="34" charset="0"/>
              </a:rPr>
              <a:t>and sleep-promoting effects.  </a:t>
            </a:r>
            <a:endParaRPr lang="en-US" altLang="en-US" sz="2100" dirty="0">
              <a:solidFill>
                <a:schemeClr val="tx1"/>
              </a:solidFill>
              <a:highlight>
                <a:srgbClr val="FFFF00"/>
              </a:highlight>
              <a:latin typeface="Aptos" panose="020B0004020202020204" pitchFamily="34" charset="0"/>
            </a:endParaRPr>
          </a:p>
        </p:txBody>
      </p:sp>
      <p:pic>
        <p:nvPicPr>
          <p:cNvPr id="25604" name="Picture 3">
            <a:extLst>
              <a:ext uri="{FF2B5EF4-FFF2-40B4-BE49-F238E27FC236}">
                <a16:creationId xmlns:a16="http://schemas.microsoft.com/office/drawing/2014/main" id="{DA2B5797-DCA2-673A-4B57-D282EF161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191" y="889397"/>
            <a:ext cx="1885950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>
            <a:extLst>
              <a:ext uri="{FF2B5EF4-FFF2-40B4-BE49-F238E27FC236}">
                <a16:creationId xmlns:a16="http://schemas.microsoft.com/office/drawing/2014/main" id="{ACB8488D-4716-F7FC-7482-A54E512CA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791" y="3411141"/>
            <a:ext cx="1428750" cy="1415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53874" y="682535"/>
            <a:ext cx="5915026" cy="744755"/>
          </a:xfrm>
          <a:prstGeom prst="rect">
            <a:avLst/>
          </a:prstGeom>
        </p:spPr>
        <p:txBody>
          <a:bodyPr vert="horz" wrap="square" lIns="0" tIns="6032" rIns="0" bIns="0" rtlCol="0" anchor="ctr">
            <a:spAutoFit/>
          </a:bodyPr>
          <a:lstStyle/>
          <a:p>
            <a:pPr marL="6350">
              <a:lnSpc>
                <a:spcPct val="100000"/>
              </a:lnSpc>
              <a:spcBef>
                <a:spcPts val="47"/>
              </a:spcBef>
            </a:pPr>
            <a:r>
              <a:rPr lang="en-US" sz="4800" spc="-115" dirty="0"/>
              <a:t>Welcome</a:t>
            </a:r>
            <a:endParaRPr sz="4800" spc="-145" dirty="0"/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595267" y="1588117"/>
            <a:ext cx="8180371" cy="4188046"/>
          </a:xfrm>
        </p:spPr>
        <p:txBody>
          <a:bodyPr>
            <a:normAutofit/>
          </a:bodyPr>
          <a:lstStyle/>
          <a:p>
            <a:pPr marL="371494" indent="-371494"/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This session will be recorded for educational and quality improvement purposes </a:t>
            </a:r>
          </a:p>
          <a:p>
            <a:pPr marL="371494" indent="-371494"/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Please do not provide any protected health information (PHI) during any ECHO session</a:t>
            </a:r>
          </a:p>
          <a:p>
            <a:pPr marL="371494" indent="-371494"/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Picture 1" descr="page2image1772256">
            <a:extLst>
              <a:ext uri="{FF2B5EF4-FFF2-40B4-BE49-F238E27FC236}">
                <a16:creationId xmlns:a16="http://schemas.microsoft.com/office/drawing/2014/main" id="{2112E677-3ED6-D34A-9ABF-C1F2EFD36D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76" y="162954"/>
            <a:ext cx="682783" cy="35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256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79A1B-649C-828D-D01C-40B457291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2"/>
                </a:solidFill>
                <a:latin typeface="+mn-lt"/>
              </a:rPr>
              <a:t>Evidence for Marijuana Use in Sleep</a:t>
            </a:r>
          </a:p>
        </p:txBody>
      </p:sp>
      <p:sp>
        <p:nvSpPr>
          <p:cNvPr id="26627" name="Rectangle 1">
            <a:extLst>
              <a:ext uri="{FF2B5EF4-FFF2-40B4-BE49-F238E27FC236}">
                <a16:creationId xmlns:a16="http://schemas.microsoft.com/office/drawing/2014/main" id="{F1D1087B-49F6-ECEE-2EE9-023F72A4C1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19150" y="2193113"/>
            <a:ext cx="7543800" cy="321472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45720" rIns="6858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57175" indent="-257175" defTabSz="342900">
              <a:lnSpc>
                <a:spcPct val="10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sz="2100">
                <a:solidFill>
                  <a:schemeClr val="tx1"/>
                </a:solidFill>
              </a:rPr>
              <a:t>Limited research: Most studies focus on adults or specific conditions (e.g., chronic pain).</a:t>
            </a:r>
          </a:p>
          <a:p>
            <a:pPr marL="257175" indent="-257175" defTabSz="342900">
              <a:lnSpc>
                <a:spcPct val="10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sz="2100">
                <a:solidFill>
                  <a:schemeClr val="tx1"/>
                </a:solidFill>
              </a:rPr>
              <a:t>Short-term benefits: May reduce sleep onset latency</a:t>
            </a:r>
          </a:p>
          <a:p>
            <a:pPr marL="257175" indent="-257175" defTabSz="342900">
              <a:lnSpc>
                <a:spcPct val="10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sz="2100">
                <a:solidFill>
                  <a:schemeClr val="tx1"/>
                </a:solidFill>
              </a:rPr>
              <a:t>Long-term risks/safety concerns:</a:t>
            </a:r>
          </a:p>
          <a:p>
            <a:pPr marL="685800" lvl="2" indent="-342900" defTabSz="342900">
              <a:lnSpc>
                <a:spcPct val="100000"/>
              </a:lnSpc>
              <a:spcBef>
                <a:spcPct val="0"/>
              </a:spcBef>
              <a:spcAft>
                <a:spcPts val="450"/>
              </a:spcAft>
              <a:buClrTx/>
              <a:buFont typeface="Wingdings" panose="05000000000000000000" pitchFamily="2" charset="2"/>
              <a:buChar char="§"/>
            </a:pPr>
            <a:r>
              <a:rPr lang="en-US" altLang="en-US" sz="1800">
                <a:solidFill>
                  <a:schemeClr val="tx1"/>
                </a:solidFill>
              </a:rPr>
              <a:t>Disruption of sleep architecture (e.g., reduced REM sleep)</a:t>
            </a:r>
          </a:p>
          <a:p>
            <a:pPr marL="685800" lvl="2" indent="-342900" defTabSz="342900">
              <a:lnSpc>
                <a:spcPct val="100000"/>
              </a:lnSpc>
              <a:spcBef>
                <a:spcPct val="0"/>
              </a:spcBef>
              <a:spcAft>
                <a:spcPts val="450"/>
              </a:spcAft>
              <a:buClrTx/>
              <a:buFont typeface="Wingdings" panose="05000000000000000000" pitchFamily="2" charset="2"/>
              <a:buChar char="§"/>
            </a:pPr>
            <a:r>
              <a:rPr lang="en-US" altLang="en-US" sz="1800">
                <a:solidFill>
                  <a:schemeClr val="tx1"/>
                </a:solidFill>
              </a:rPr>
              <a:t>Sleep disruption can </a:t>
            </a:r>
            <a:r>
              <a:rPr lang="en-US" altLang="en-US" sz="1800" i="1">
                <a:solidFill>
                  <a:schemeClr val="tx1"/>
                </a:solidFill>
              </a:rPr>
              <a:t>increase </a:t>
            </a:r>
            <a:r>
              <a:rPr lang="en-US" altLang="en-US" sz="1800">
                <a:solidFill>
                  <a:schemeClr val="tx1"/>
                </a:solidFill>
              </a:rPr>
              <a:t>with chronic use or withdrawal</a:t>
            </a:r>
          </a:p>
          <a:p>
            <a:pPr marL="685800" lvl="2" indent="-342900" defTabSz="342900">
              <a:lnSpc>
                <a:spcPct val="100000"/>
              </a:lnSpc>
              <a:spcBef>
                <a:spcPct val="0"/>
              </a:spcBef>
              <a:spcAft>
                <a:spcPts val="450"/>
              </a:spcAft>
              <a:buClrTx/>
              <a:buFont typeface="Wingdings" panose="05000000000000000000" pitchFamily="2" charset="2"/>
              <a:buChar char="§"/>
            </a:pPr>
            <a:r>
              <a:rPr lang="en-US" altLang="en-US" sz="1800">
                <a:solidFill>
                  <a:schemeClr val="tx1"/>
                </a:solidFill>
              </a:rPr>
              <a:t>Effects on developing brain, cognitive &amp; emotional development</a:t>
            </a:r>
          </a:p>
          <a:p>
            <a:pPr marL="685800" lvl="2" indent="-342900" defTabSz="342900"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1800">
                <a:solidFill>
                  <a:schemeClr val="tx1"/>
                </a:solidFill>
              </a:rPr>
              <a:t>Higher susceptibility to cannabis use disorder in adolescents</a:t>
            </a:r>
          </a:p>
          <a:p>
            <a:pPr marL="685800" lvl="2" indent="-342900" defTabSz="342900"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1800">
                <a:solidFill>
                  <a:schemeClr val="tx1"/>
                </a:solidFill>
              </a:rPr>
              <a:t>Anxiety, psychosis, or mood disorders in vulnerable individuals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CD5EF-D636-AFE5-6C12-C395EDD30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50" b="1" dirty="0">
                <a:solidFill>
                  <a:schemeClr val="tx2"/>
                </a:solidFill>
                <a:latin typeface="+mn-lt"/>
              </a:rPr>
              <a:t>Evidence for CBD Use in Sleep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AE623E85-B8A8-49AC-BAE6-76C64CFD13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lnSpc>
                <a:spcPct val="100000"/>
              </a:lnSpc>
              <a:spcBef>
                <a:spcPct val="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1800" i="1" u="sng">
                <a:solidFill>
                  <a:schemeClr val="tx1"/>
                </a:solidFill>
                <a:latin typeface="Aptos" panose="020B0004020202020204" pitchFamily="34" charset="0"/>
              </a:rPr>
              <a:t>Preliminary</a:t>
            </a:r>
            <a:r>
              <a:rPr lang="en-US" altLang="en-US" sz="1800">
                <a:solidFill>
                  <a:schemeClr val="tx1"/>
                </a:solidFill>
                <a:latin typeface="Aptos" panose="020B0004020202020204" pitchFamily="34" charset="0"/>
              </a:rPr>
              <a:t> research: may reduce anxiety-related sleep disturbances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1800">
                <a:solidFill>
                  <a:schemeClr val="tx1"/>
                </a:solidFill>
                <a:latin typeface="Aptos" panose="020B0004020202020204" pitchFamily="34" charset="0"/>
              </a:rPr>
              <a:t>Mechanism: Interaction with endocannabinoid system, serotonin receptors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1800">
                <a:solidFill>
                  <a:schemeClr val="tx1"/>
                </a:solidFill>
                <a:latin typeface="Aptos" panose="020B0004020202020204" pitchFamily="34" charset="0"/>
              </a:rPr>
              <a:t>Limited clinical trials specific to sleep issues in children/adolescents</a:t>
            </a:r>
          </a:p>
          <a:p>
            <a:pPr marL="342900" lvl="1" indent="-171450">
              <a:lnSpc>
                <a:spcPct val="100000"/>
              </a:lnSpc>
              <a:spcBef>
                <a:spcPct val="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1500">
                <a:solidFill>
                  <a:schemeClr val="tx1"/>
                </a:solidFill>
                <a:latin typeface="Aptos" panose="020B0004020202020204" pitchFamily="34" charset="0"/>
              </a:rPr>
              <a:t>Promising for children with epilepsy or autism spectrum disorder</a:t>
            </a:r>
          </a:p>
          <a:p>
            <a:pPr marL="342900" lvl="1" indent="-171450">
              <a:lnSpc>
                <a:spcPct val="100000"/>
              </a:lnSpc>
              <a:spcBef>
                <a:spcPct val="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1500">
                <a:solidFill>
                  <a:schemeClr val="tx1"/>
                </a:solidFill>
                <a:latin typeface="Aptos" panose="020B0004020202020204" pitchFamily="34" charset="0"/>
              </a:rPr>
              <a:t>Unclear what dose is safe/recommended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sz="1800">
                <a:solidFill>
                  <a:schemeClr val="tx1"/>
                </a:solidFill>
                <a:latin typeface="Aptos" panose="020B0004020202020204" pitchFamily="34" charset="0"/>
              </a:rPr>
              <a:t>Generally well-tolerated but can cause AM fatigue, gastrointestinal symptoms, potential liver enzyme interactions (caution with medications)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sz="1800">
                <a:solidFill>
                  <a:schemeClr val="tx1"/>
                </a:solidFill>
                <a:latin typeface="Aptos" panose="020B0004020202020204" pitchFamily="34" charset="0"/>
              </a:rPr>
              <a:t>*Long-term effects on children’s development are unknown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sz="1800">
                <a:solidFill>
                  <a:schemeClr val="tx1"/>
                </a:solidFill>
                <a:latin typeface="Aptos" panose="020B0004020202020204" pitchFamily="34" charset="0"/>
              </a:rPr>
              <a:t>Product quality: Risk of contaminants and inconsistent labeling </a:t>
            </a:r>
          </a:p>
          <a:p>
            <a:pPr marL="342900" lvl="1" indent="-171450">
              <a:buFont typeface="Arial" panose="020B0604020202020204" pitchFamily="34" charset="0"/>
              <a:buChar char="•"/>
            </a:pPr>
            <a:endParaRPr lang="en-US" altLang="en-US"/>
          </a:p>
          <a:p>
            <a:pPr marL="342900" lvl="1" indent="-171450">
              <a:buFont typeface="Arial" panose="020B0604020202020204" pitchFamily="34" charset="0"/>
              <a:buChar char="•"/>
            </a:pPr>
            <a:endParaRPr lang="en-US" altLang="en-US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en-US"/>
          </a:p>
          <a:p>
            <a:pPr marL="171450" indent="-171450"/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9E3AA-C05C-38AB-7CAF-4C4B99846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4050" b="1" dirty="0">
                <a:solidFill>
                  <a:schemeClr val="tx2"/>
                </a:solidFill>
                <a:latin typeface="+mn-lt"/>
              </a:rPr>
              <a:t>Current Recommendations</a:t>
            </a:r>
          </a:p>
        </p:txBody>
      </p:sp>
      <p:sp>
        <p:nvSpPr>
          <p:cNvPr id="34819" name="Rectangle 1">
            <a:extLst>
              <a:ext uri="{FF2B5EF4-FFF2-40B4-BE49-F238E27FC236}">
                <a16:creationId xmlns:a16="http://schemas.microsoft.com/office/drawing/2014/main" id="{A449862E-FAFF-BE5C-C1F5-47FA271D02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2238375"/>
            <a:ext cx="7635479" cy="3762375"/>
          </a:xfrm>
        </p:spPr>
        <p:txBody>
          <a:bodyPr vert="horz" wrap="square" lIns="68580" tIns="45720" rIns="68580" bIns="45720" numCol="1" anchor="b" anchorCtr="0" compatLnSpc="1">
            <a:prstTxWarp prst="textNoShape">
              <a:avLst/>
            </a:prstTxWarp>
            <a:normAutofit/>
          </a:bodyPr>
          <a:lstStyle/>
          <a:p>
            <a:pPr marL="0" indent="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Aptos" panose="020B0004020202020204" pitchFamily="34" charset="0"/>
              </a:rPr>
              <a:t>Marijuana:</a:t>
            </a:r>
          </a:p>
          <a:p>
            <a:pPr marL="171450" indent="-17145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en-US" altLang="en-US" dirty="0">
                <a:solidFill>
                  <a:schemeClr val="tx1"/>
                </a:solidFill>
                <a:latin typeface="Aptos" panose="020B0004020202020204" pitchFamily="34" charset="0"/>
              </a:rPr>
              <a:t>Not recommended for sleep in children or adolescents</a:t>
            </a:r>
          </a:p>
          <a:p>
            <a:pPr marL="171450" indent="-17145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</a:rPr>
              <a:t>But </a:t>
            </a:r>
            <a:r>
              <a:rPr lang="en-US" dirty="0">
                <a:solidFill>
                  <a:srgbClr val="212121"/>
                </a:solidFill>
                <a:latin typeface="Aptos" panose="020B0004020202020204" pitchFamily="34" charset="0"/>
              </a:rPr>
              <a:t>26.6% of males, 9.8% of females use cannabis frequently at some point during teen years (2021 study)</a:t>
            </a:r>
            <a:r>
              <a:rPr lang="en-US" altLang="en-US" dirty="0">
                <a:solidFill>
                  <a:schemeClr val="tx1"/>
                </a:solidFill>
                <a:latin typeface="Aptos" panose="020B0004020202020204" pitchFamily="34" charset="0"/>
              </a:rPr>
              <a:t> – so need to bring it up</a:t>
            </a:r>
          </a:p>
          <a:p>
            <a:pPr marL="514350" lvl="1" indent="-17145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  <a:defRPr/>
            </a:pPr>
            <a:r>
              <a:rPr lang="en-US" altLang="en-US" sz="1500" dirty="0">
                <a:solidFill>
                  <a:schemeClr val="tx1"/>
                </a:solidFill>
                <a:latin typeface="Aptos" panose="020B0004020202020204" pitchFamily="34" charset="0"/>
              </a:rPr>
              <a:t>Try pros/cons discussion and/or harm reduction approach</a:t>
            </a:r>
          </a:p>
          <a:p>
            <a:pPr marL="0" indent="0" defTabSz="342900">
              <a:lnSpc>
                <a:spcPct val="100000"/>
              </a:lnSpc>
              <a:spcAft>
                <a:spcPct val="0"/>
              </a:spcAft>
              <a:buClrTx/>
              <a:buSzTx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Aptos" panose="020B0004020202020204" pitchFamily="34" charset="0"/>
              </a:rPr>
              <a:t>CBD</a:t>
            </a:r>
            <a:r>
              <a:rPr lang="en-US" alt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:</a:t>
            </a:r>
          </a:p>
          <a:p>
            <a:pPr marL="171450" indent="-17145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en-US" altLang="en-US" dirty="0">
                <a:solidFill>
                  <a:schemeClr val="tx1"/>
                </a:solidFill>
                <a:latin typeface="Aptos" panose="020B0004020202020204" pitchFamily="34" charset="0"/>
              </a:rPr>
              <a:t>Considered for sleep in specific conditions (e.g., epilepsy, ASD, severe anxiety) under medical guidance IF safer interventions have failed</a:t>
            </a:r>
          </a:p>
          <a:p>
            <a:pPr marL="514350" lvl="1" indent="-17145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  <a:defRPr/>
            </a:pPr>
            <a:r>
              <a:rPr lang="en-US" altLang="en-US" sz="1500" dirty="0">
                <a:solidFill>
                  <a:schemeClr val="tx1"/>
                </a:solidFill>
                <a:latin typeface="Aptos" panose="020B0004020202020204" pitchFamily="34" charset="0"/>
              </a:rPr>
              <a:t>Parents need to be cautioned that this research is in its infancy and we don’t know long term effects</a:t>
            </a:r>
          </a:p>
          <a:p>
            <a:pPr marL="0" indent="0" defTabSz="342900">
              <a:lnSpc>
                <a:spcPct val="100000"/>
              </a:lnSpc>
              <a:spcAft>
                <a:spcPct val="0"/>
              </a:spcAft>
              <a:buClrTx/>
              <a:buSzTx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Aptos" panose="020B0004020202020204" pitchFamily="34" charset="0"/>
              </a:rPr>
              <a:t>Bottom line:</a:t>
            </a:r>
          </a:p>
          <a:p>
            <a:pPr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chemeClr val="tx1"/>
                </a:solidFill>
                <a:latin typeface="Aptos" panose="020B0004020202020204" pitchFamily="34" charset="0"/>
              </a:rPr>
              <a:t>Marijuana and CBD show potential for sleep but come with significant risks, particularly given that effective behavioral (and safer pharmacological) interventions exist</a:t>
            </a:r>
          </a:p>
          <a:p>
            <a:pPr marL="0" indent="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lang="en-US" altLang="en-US" sz="1200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marL="0" indent="0" defTabSz="3429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n-US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44F0D-8D6E-ADCC-08BF-76683635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600"/>
              </a:spcAft>
              <a:defRPr/>
            </a:pPr>
            <a:r>
              <a:rPr lang="en-US" sz="4050" b="1" kern="100" dirty="0">
                <a:solidFill>
                  <a:schemeClr val="tx2"/>
                </a:solidFill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Nicotine and Sleep in Adolescents</a:t>
            </a:r>
            <a:endParaRPr lang="en-US" sz="4050" kern="100" dirty="0">
              <a:solidFill>
                <a:schemeClr val="tx2"/>
              </a:solidFill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27C1A-2F76-5891-EECF-41C4BC813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722" y="2159794"/>
            <a:ext cx="7543800" cy="3017044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450"/>
              </a:spcAft>
              <a:buSzPts val="1000"/>
              <a:buFont typeface="Wingdings" panose="05000000000000000000" pitchFamily="2" charset="2"/>
              <a:buChar char="§"/>
              <a:tabLst>
                <a:tab pos="342900" algn="l"/>
              </a:tabLst>
              <a:defRPr/>
            </a:pP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Nicotine is a </a:t>
            </a:r>
            <a:r>
              <a:rPr lang="en-US" sz="1800" b="1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stimulant</a:t>
            </a: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that increases heart rate, blood pressure, and brain activity, and can delay sleep onset.</a:t>
            </a:r>
          </a:p>
          <a:p>
            <a:pPr>
              <a:lnSpc>
                <a:spcPct val="100000"/>
              </a:lnSpc>
              <a:spcAft>
                <a:spcPts val="450"/>
              </a:spcAft>
              <a:buSzPts val="1000"/>
              <a:buFont typeface="Wingdings" panose="05000000000000000000" pitchFamily="2" charset="2"/>
              <a:buChar char="§"/>
              <a:tabLst>
                <a:tab pos="342900" algn="l"/>
              </a:tabLst>
              <a:defRPr/>
            </a:pPr>
            <a:r>
              <a:rPr lang="en-US" sz="1800" b="1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Reduces sleep quality</a:t>
            </a: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More awakenings, lighter sleep, less REM sleep</a:t>
            </a:r>
          </a:p>
          <a:p>
            <a:pPr marL="942975" lvl="2" indent="-257175">
              <a:lnSpc>
                <a:spcPct val="100000"/>
              </a:lnSpc>
              <a:spcAft>
                <a:spcPts val="450"/>
              </a:spcAft>
              <a:buSzPts val="1000"/>
              <a:buFont typeface="Wingdings" panose="05000000000000000000" pitchFamily="2" charset="2"/>
              <a:buChar char="§"/>
              <a:tabLst>
                <a:tab pos="1028700" algn="l"/>
              </a:tabLst>
              <a:defRPr/>
            </a:pP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Cravings or withdrawal symptoms during the night</a:t>
            </a:r>
          </a:p>
          <a:p>
            <a:pPr marL="942975" lvl="2" indent="-257175">
              <a:lnSpc>
                <a:spcPct val="100000"/>
              </a:lnSpc>
              <a:spcAft>
                <a:spcPts val="450"/>
              </a:spcAft>
              <a:buSzPts val="1000"/>
              <a:buFont typeface="Wingdings" panose="05000000000000000000" pitchFamily="2" charset="2"/>
              <a:buChar char="§"/>
              <a:tabLst>
                <a:tab pos="1028700" algn="l"/>
              </a:tabLst>
              <a:defRPr/>
            </a:pP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Can heighten feelings of anxiety, which further impairs sleep quality</a:t>
            </a:r>
          </a:p>
          <a:p>
            <a:pPr>
              <a:lnSpc>
                <a:spcPct val="100000"/>
              </a:lnSpc>
              <a:spcAft>
                <a:spcPts val="450"/>
              </a:spcAft>
              <a:buSzPts val="1000"/>
              <a:buFont typeface="Wingdings" panose="05000000000000000000" pitchFamily="2" charset="2"/>
              <a:buChar char="§"/>
              <a:tabLst>
                <a:tab pos="342900" algn="l"/>
              </a:tabLst>
              <a:defRPr/>
            </a:pP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Evening use can </a:t>
            </a:r>
            <a:r>
              <a:rPr lang="en-US" sz="1800" b="1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delay melatonin production </a:t>
            </a: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by up</a:t>
            </a:r>
            <a:b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 1.5 hours</a:t>
            </a:r>
          </a:p>
          <a:p>
            <a:pPr>
              <a:lnSpc>
                <a:spcPct val="100000"/>
              </a:lnSpc>
              <a:spcAft>
                <a:spcPts val="450"/>
              </a:spcAft>
              <a:buSzPts val="1000"/>
              <a:buFont typeface="Wingdings" panose="05000000000000000000" pitchFamily="2" charset="2"/>
              <a:buChar char="§"/>
              <a:tabLst>
                <a:tab pos="342900" algn="l"/>
              </a:tabLst>
              <a:defRPr/>
            </a:pP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Adolescents who use nicotine are </a:t>
            </a:r>
            <a:r>
              <a:rPr lang="en-US" sz="1800" b="1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2x more likely</a:t>
            </a: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b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report sleep disturbances</a:t>
            </a:r>
          </a:p>
        </p:txBody>
      </p:sp>
      <p:pic>
        <p:nvPicPr>
          <p:cNvPr id="30724" name="Picture 2" descr="Zyn Vuse and Puff Bar Mint Flavors">
            <a:extLst>
              <a:ext uri="{FF2B5EF4-FFF2-40B4-BE49-F238E27FC236}">
                <a16:creationId xmlns:a16="http://schemas.microsoft.com/office/drawing/2014/main" id="{7AA94128-C7B9-243C-99E5-650D0B194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34" t="9338" r="3333" b="9338"/>
          <a:stretch>
            <a:fillRect/>
          </a:stretch>
        </p:blipFill>
        <p:spPr bwMode="auto">
          <a:xfrm>
            <a:off x="6286500" y="4032648"/>
            <a:ext cx="2457450" cy="1431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80CB5-826F-238E-66AA-D13D86763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50" b="1" dirty="0">
                <a:solidFill>
                  <a:schemeClr val="tx2"/>
                </a:solidFill>
                <a:latin typeface="+mn-lt"/>
              </a:rPr>
              <a:t>Alcohol and Sleep in Adolescents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82DE6-3EA5-05B1-118E-0C8998858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722" y="2159794"/>
            <a:ext cx="7543800" cy="3017044"/>
          </a:xfrm>
        </p:spPr>
        <p:txBody>
          <a:bodyPr/>
          <a:lstStyle/>
          <a:p>
            <a:pPr marL="171450" indent="-171450">
              <a:lnSpc>
                <a:spcPct val="100000"/>
              </a:lnSpc>
              <a:spcAft>
                <a:spcPts val="450"/>
              </a:spcAft>
              <a:buSzPts val="1000"/>
              <a:buFont typeface="Wingdings" panose="05000000000000000000" pitchFamily="2" charset="2"/>
              <a:buChar char="§"/>
              <a:tabLst>
                <a:tab pos="342900" algn="l"/>
              </a:tabLst>
              <a:defRPr/>
            </a:pPr>
            <a:r>
              <a:rPr lang="en-US" sz="2100" b="1" kern="100" dirty="0">
                <a:solidFill>
                  <a:schemeClr val="tx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Initial Sedative Effect</a:t>
            </a:r>
            <a:r>
              <a:rPr lang="en-US" sz="2100" kern="100" dirty="0">
                <a:solidFill>
                  <a:schemeClr val="tx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Alcohol may help with sleep onset but disrupts later stages</a:t>
            </a:r>
          </a:p>
          <a:p>
            <a:pPr marL="171450" indent="-171450">
              <a:lnSpc>
                <a:spcPct val="100000"/>
              </a:lnSpc>
              <a:spcAft>
                <a:spcPts val="450"/>
              </a:spcAft>
              <a:buSzPts val="1000"/>
              <a:buFont typeface="Wingdings" panose="05000000000000000000" pitchFamily="2" charset="2"/>
              <a:buChar char="§"/>
              <a:tabLst>
                <a:tab pos="342900" algn="l"/>
              </a:tabLst>
              <a:defRPr/>
            </a:pPr>
            <a:r>
              <a:rPr lang="en-US" sz="2100" b="1" kern="100" dirty="0">
                <a:solidFill>
                  <a:schemeClr val="tx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Fragmented Sleep</a:t>
            </a:r>
            <a:r>
              <a:rPr lang="en-US" sz="2100" kern="100" dirty="0">
                <a:solidFill>
                  <a:schemeClr val="tx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</a:p>
          <a:p>
            <a:pPr marL="514350" lvl="1" indent="-171450">
              <a:lnSpc>
                <a:spcPct val="100000"/>
              </a:lnSpc>
              <a:spcAft>
                <a:spcPts val="450"/>
              </a:spcAft>
              <a:buSzPts val="1000"/>
              <a:buFont typeface="Wingdings" panose="05000000000000000000" pitchFamily="2" charset="2"/>
              <a:buChar char="§"/>
              <a:tabLst>
                <a:tab pos="342900" algn="l"/>
              </a:tabLst>
              <a:defRPr/>
            </a:pPr>
            <a:r>
              <a:rPr lang="en-US" kern="100" dirty="0">
                <a:solidFill>
                  <a:schemeClr val="tx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Alcohol reduces REM sleep</a:t>
            </a:r>
          </a:p>
          <a:p>
            <a:pPr marL="514350" lvl="1" indent="-171450">
              <a:lnSpc>
                <a:spcPct val="100000"/>
              </a:lnSpc>
              <a:spcAft>
                <a:spcPts val="450"/>
              </a:spcAft>
              <a:buSzPts val="1000"/>
              <a:buFont typeface="Wingdings" panose="05000000000000000000" pitchFamily="2" charset="2"/>
              <a:buChar char="§"/>
              <a:tabLst>
                <a:tab pos="342900" algn="l"/>
              </a:tabLst>
              <a:defRPr/>
            </a:pPr>
            <a:r>
              <a:rPr lang="en-US" kern="100" dirty="0">
                <a:solidFill>
                  <a:schemeClr val="tx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Worsens obstructive sleep apnea severity (increases collapsibility of upper airway)</a:t>
            </a:r>
          </a:p>
          <a:p>
            <a:pPr marL="171450" indent="-171450">
              <a:lnSpc>
                <a:spcPct val="100000"/>
              </a:lnSpc>
              <a:spcAft>
                <a:spcPts val="450"/>
              </a:spcAft>
              <a:buSzPts val="1000"/>
              <a:buFont typeface="Wingdings" panose="05000000000000000000" pitchFamily="2" charset="2"/>
              <a:buChar char="§"/>
              <a:tabLst>
                <a:tab pos="342900" algn="l"/>
              </a:tabLst>
              <a:defRPr/>
            </a:pPr>
            <a:r>
              <a:rPr lang="en-US" sz="2100" kern="100" dirty="0">
                <a:solidFill>
                  <a:schemeClr val="tx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Some evidence that it can </a:t>
            </a:r>
            <a:r>
              <a:rPr lang="en-US" sz="2100" b="1" kern="100" dirty="0">
                <a:solidFill>
                  <a:schemeClr val="tx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disrupt production of melatonin</a:t>
            </a:r>
            <a:endParaRPr lang="en-US" sz="2100" kern="100" dirty="0">
              <a:solidFill>
                <a:schemeClr val="tx2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0000"/>
              </a:lnSpc>
              <a:spcAft>
                <a:spcPts val="450"/>
              </a:spcAft>
              <a:buSzPts val="1000"/>
              <a:buFont typeface="Wingdings" panose="05000000000000000000" pitchFamily="2" charset="2"/>
              <a:buChar char="§"/>
              <a:tabLst>
                <a:tab pos="342900" algn="l"/>
              </a:tabLst>
              <a:defRPr/>
            </a:pPr>
            <a:r>
              <a:rPr lang="en-US" sz="2100" kern="100" dirty="0">
                <a:solidFill>
                  <a:schemeClr val="tx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Adolescents consuming alcohol regularly report </a:t>
            </a:r>
            <a:r>
              <a:rPr lang="en-US" sz="2100" b="1" kern="100" dirty="0">
                <a:solidFill>
                  <a:schemeClr val="tx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40% poorer sleep quality</a:t>
            </a:r>
            <a:endParaRPr lang="en-US" sz="2100" kern="100" dirty="0">
              <a:solidFill>
                <a:schemeClr val="tx2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>
            <a:extLst>
              <a:ext uri="{FF2B5EF4-FFF2-40B4-BE49-F238E27FC236}">
                <a16:creationId xmlns:a16="http://schemas.microsoft.com/office/drawing/2014/main" id="{4488D99F-6F27-40FA-9869-6D044F895B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910829"/>
            <a:ext cx="3857625" cy="503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31897" y="5706751"/>
            <a:ext cx="2562860" cy="146194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defTabSz="457223">
              <a:spcBef>
                <a:spcPts val="60"/>
              </a:spcBef>
              <a:defRPr/>
            </a:pPr>
            <a:r>
              <a:rPr sz="9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Prepared</a:t>
            </a:r>
            <a:r>
              <a:rPr sz="900" kern="0" spc="-77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9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900" kern="0" spc="-88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9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</a:t>
            </a:r>
            <a:r>
              <a:rPr sz="900" kern="0" spc="-83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900" kern="0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Transformation</a:t>
            </a:r>
            <a:r>
              <a:rPr sz="900" kern="0" spc="-77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900" kern="0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Collaborative</a:t>
            </a:r>
            <a:r>
              <a:rPr sz="900" kern="0" spc="-88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9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900" kern="0" spc="-88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900" kern="0" spc="-13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</a:t>
            </a:r>
            <a:endParaRPr sz="900" kern="0" dirty="0">
              <a:solidFill>
                <a:sysClr val="windowText" lastClr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A1AF05-589B-D445-8E47-D72E8545C8EF}"/>
              </a:ext>
            </a:extLst>
          </p:cNvPr>
          <p:cNvSpPr txBox="1"/>
          <p:nvPr/>
        </p:nvSpPr>
        <p:spPr>
          <a:xfrm>
            <a:off x="2019300" y="4825094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23">
              <a:defRPr/>
            </a:pPr>
            <a:r>
              <a:rPr lang="en-US" sz="900" i="1" dirty="0">
                <a:solidFill>
                  <a:prstClr val="black"/>
                </a:solidFill>
                <a:latin typeface="Calibri"/>
              </a:rPr>
              <a:t>PLEASE NOTE: Project ECHO case consultations do not create or otherwise establish a provider-patient relationship between any clinician and any patient whose case is being presented in a project ECHO setting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AD894F-4DC9-1247-841F-D3AD732BA3E0}"/>
              </a:ext>
            </a:extLst>
          </p:cNvPr>
          <p:cNvSpPr txBox="1"/>
          <p:nvPr/>
        </p:nvSpPr>
        <p:spPr>
          <a:xfrm>
            <a:off x="2511685" y="3545048"/>
            <a:ext cx="4751264" cy="1072217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algn="ctr" defTabSz="457223">
              <a:lnSpc>
                <a:spcPct val="150000"/>
              </a:lnSpc>
              <a:defRPr/>
            </a:pPr>
            <a:r>
              <a:rPr lang="en-US" sz="1500" b="1" kern="0" dirty="0">
                <a:solidFill>
                  <a:schemeClr val="accent6"/>
                </a:solidFill>
                <a:latin typeface="Calibri"/>
              </a:rPr>
              <a:t>Presenter: </a:t>
            </a:r>
            <a:r>
              <a:rPr lang="en-US" sz="1500" kern="0" dirty="0">
                <a:solidFill>
                  <a:schemeClr val="accent6"/>
                </a:solidFill>
                <a:latin typeface="Calibri"/>
              </a:rPr>
              <a:t>Richard P. Millman, MD</a:t>
            </a:r>
            <a:endParaRPr lang="en-US" sz="1350" dirty="0">
              <a:solidFill>
                <a:schemeClr val="accent6"/>
              </a:solidFill>
              <a:latin typeface="Calibri"/>
            </a:endParaRPr>
          </a:p>
          <a:p>
            <a:pPr algn="ctr" defTabSz="457223">
              <a:lnSpc>
                <a:spcPct val="150000"/>
              </a:lnSpc>
              <a:defRPr/>
            </a:pPr>
            <a:r>
              <a:rPr lang="en-US" sz="1500" b="1" kern="0" dirty="0">
                <a:solidFill>
                  <a:schemeClr val="accent6"/>
                </a:solidFill>
                <a:latin typeface="Calibri"/>
              </a:rPr>
              <a:t>Date: </a:t>
            </a:r>
            <a:r>
              <a:rPr lang="en-US" sz="1500" kern="0" dirty="0">
                <a:solidFill>
                  <a:schemeClr val="accent6"/>
                </a:solidFill>
                <a:latin typeface="Calibri"/>
              </a:rPr>
              <a:t>1/23/25</a:t>
            </a:r>
          </a:p>
          <a:p>
            <a:pPr algn="ctr" defTabSz="457223">
              <a:lnSpc>
                <a:spcPct val="150000"/>
              </a:lnSpc>
              <a:defRPr/>
            </a:pPr>
            <a:r>
              <a:rPr lang="en-US" sz="1500" b="1" kern="0" dirty="0">
                <a:solidFill>
                  <a:schemeClr val="accent6"/>
                </a:solidFill>
                <a:latin typeface="Calibri"/>
                <a:ea typeface="Calibri"/>
                <a:cs typeface="Calibri"/>
              </a:rPr>
              <a:t>No PHI</a:t>
            </a: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17DB629D-B4D6-6F4D-8625-2ADB7CC6461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51183" y="2884855"/>
            <a:ext cx="8155124" cy="659205"/>
          </a:xfrm>
          <a:prstGeom prst="rect">
            <a:avLst/>
          </a:prstGeom>
        </p:spPr>
        <p:txBody>
          <a:bodyPr vert="horz" wrap="square" lIns="0" tIns="8178" rIns="0" bIns="0" rtlCol="0" anchor="b">
            <a:spAutoFit/>
          </a:bodyPr>
          <a:lstStyle/>
          <a:p>
            <a:pPr marL="6543" algn="ctr">
              <a:spcBef>
                <a:spcPts val="65"/>
              </a:spcBef>
            </a:pPr>
            <a:r>
              <a:rPr lang="en-US" sz="2700" dirty="0">
                <a:solidFill>
                  <a:srgbClr val="0070C0"/>
                </a:solidFill>
              </a:rPr>
              <a:t>PEDIATRIC SLEEP ECHO</a:t>
            </a:r>
            <a:r>
              <a:rPr lang="en-US" sz="2700" baseline="30000" dirty="0">
                <a:solidFill>
                  <a:srgbClr val="0070C0"/>
                </a:solidFill>
              </a:rPr>
              <a:t>®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br>
              <a:rPr lang="en-US" sz="2000" dirty="0">
                <a:solidFill>
                  <a:srgbClr val="0070C0"/>
                </a:solidFill>
              </a:rPr>
            </a:br>
            <a:r>
              <a:rPr lang="en-US" sz="2000" dirty="0">
                <a:solidFill>
                  <a:srgbClr val="0070C0"/>
                </a:solidFill>
              </a:rPr>
              <a:t>SLEEP MEDICINE</a:t>
            </a:r>
            <a:endParaRPr sz="1803" dirty="0">
              <a:solidFill>
                <a:schemeClr val="accent6"/>
              </a:solidFill>
            </a:endParaRPr>
          </a:p>
        </p:txBody>
      </p:sp>
      <p:pic>
        <p:nvPicPr>
          <p:cNvPr id="12" name="Picture 1" descr="page2image1772256">
            <a:extLst>
              <a:ext uri="{FF2B5EF4-FFF2-40B4-BE49-F238E27FC236}">
                <a16:creationId xmlns:a16="http://schemas.microsoft.com/office/drawing/2014/main" id="{9319A954-B138-7A48-9330-66DEBDF025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733259"/>
            <a:ext cx="929026" cy="48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4841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4FD46-FCA0-42E4-87E5-027156C51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8F1A80-5425-7BAA-661E-C43A6287F8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" y="1417320"/>
            <a:ext cx="8924544" cy="4759643"/>
          </a:xfrm>
        </p:spPr>
        <p:txBody>
          <a:bodyPr>
            <a:normAutofit fontScale="62500" lnSpcReduction="20000"/>
          </a:bodyPr>
          <a:lstStyle/>
          <a:p>
            <a:pPr marL="0" marR="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Melatonin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Lots of kids are on it long term – what’s the best way to “wean” them off?</a:t>
            </a:r>
            <a:endParaRPr lang="en-US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and when to use it; some patients use it every night for a long time – are there side effects or anything else we should be monitoring? </a:t>
            </a:r>
          </a:p>
          <a:p>
            <a:pPr marL="0" marR="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Clonidine/Guanfacine/Trazadone/Mirtazapine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to consider Clonidine or Guanfacine for children taking stimulant medications</a:t>
            </a:r>
          </a:p>
          <a:p>
            <a:pPr marL="342900" marR="0" lvl="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to consider Trazadone</a:t>
            </a:r>
          </a:p>
          <a:p>
            <a:pPr marL="342900" marR="0" lvl="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Trazadone + SSRIs?  Is it ok?</a:t>
            </a:r>
          </a:p>
          <a:p>
            <a:pPr marL="342900" marR="0" lvl="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advise patients who use these medications PRN</a:t>
            </a:r>
          </a:p>
          <a:p>
            <a:pPr marL="342900" marR="0" lvl="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it appropriate to Rx Mirtazapine w/o a sleep eval if pt isn’t autistic?</a:t>
            </a:r>
          </a:p>
          <a:p>
            <a:pPr marL="342900" marR="0" lvl="0" indent="-342900">
              <a:lnSpc>
                <a:spcPct val="12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Seeing more children on Mirtazapine </a:t>
            </a:r>
            <a:r>
              <a:rPr lang="en-US" sz="2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Rx’d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others – is this being used more and why?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01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FBF47-938E-3774-F6E4-B29B011A9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E6BC9-8CE3-7F60-29DD-10B87E8F2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FB4D31-BE45-7741-6136-499EABB92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" y="1408176"/>
            <a:ext cx="8924544" cy="4768787"/>
          </a:xfrm>
        </p:spPr>
        <p:txBody>
          <a:bodyPr>
            <a:noAutofit/>
          </a:bodyPr>
          <a:lstStyle/>
          <a:p>
            <a:pPr marL="0" marR="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sz="1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Hydroxyzine/Benadryl</a:t>
            </a:r>
            <a:endParaRPr lang="en-US" sz="1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patient indicated that Benadryl was negatively affecting their memory – could this be true? </a:t>
            </a:r>
          </a:p>
          <a:p>
            <a:pPr marL="342900" marR="0" lvl="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is preferred:  Hydroxyzine or Benadryl?</a:t>
            </a:r>
          </a:p>
          <a:p>
            <a:pPr marL="342900" marR="0" lvl="0" indent="-342900">
              <a:lnSpc>
                <a:spcPct val="12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long is it safe to use Hydroxyzine or Benadryl?</a:t>
            </a:r>
          </a:p>
          <a:p>
            <a:pPr marL="0" marR="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sz="1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</a:t>
            </a:r>
            <a:endParaRPr lang="en-US" sz="1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there a decision tree that we could refer to – i.e., when to consider which medications?</a:t>
            </a:r>
          </a:p>
          <a:p>
            <a:pPr marL="742950" marR="0" lvl="1" indent="-285750">
              <a:lnSpc>
                <a:spcPct val="120000"/>
              </a:lnSpc>
              <a:buFont typeface="+mj-lt"/>
              <a:buAutoNum type="alphaLcPeriod"/>
            </a:pPr>
            <a: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E.g., if a child isn’t responding to melatonin, what’s the next best option? </a:t>
            </a:r>
          </a:p>
          <a:p>
            <a:pPr marL="742950" marR="0" lvl="1" indent="-285750">
              <a:lnSpc>
                <a:spcPct val="120000"/>
              </a:lnSpc>
              <a:buFont typeface="+mj-lt"/>
              <a:buAutoNum type="alphaLcPeriod"/>
            </a:pPr>
            <a: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do you increase a dose vs trying another medication?</a:t>
            </a:r>
          </a:p>
          <a:p>
            <a:pPr marL="342900" marR="0" lvl="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Recommendations for use of any of the above medications for young children and/or for children with autism</a:t>
            </a:r>
          </a:p>
          <a:p>
            <a:pPr marL="342900" marR="0" lvl="0" indent="-342900">
              <a:lnSpc>
                <a:spcPct val="12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Starting dosages, how to increase, max dosages</a:t>
            </a:r>
          </a:p>
          <a:p>
            <a:pPr marL="0" marR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58051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9"/>
          <p:cNvSpPr txBox="1">
            <a:spLocks noGrp="1"/>
          </p:cNvSpPr>
          <p:nvPr>
            <p:ph type="title"/>
          </p:nvPr>
        </p:nvSpPr>
        <p:spPr>
          <a:xfrm>
            <a:off x="555657" y="666531"/>
            <a:ext cx="7886701" cy="104900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rmAutofit fontScale="90000"/>
          </a:bodyPr>
          <a:lstStyle/>
          <a:p>
            <a:pPr>
              <a:spcBef>
                <a:spcPts val="0"/>
              </a:spcBef>
              <a:buClr>
                <a:srgbClr val="0070C0"/>
              </a:buClr>
              <a:buSzPct val="99977"/>
            </a:pPr>
            <a:r>
              <a:rPr lang="en-US" sz="4800" dirty="0">
                <a:solidFill>
                  <a:srgbClr val="006FC0"/>
                </a:solidFill>
                <a:latin typeface="Tahoma"/>
                <a:ea typeface="Tahoma"/>
                <a:cs typeface="Tahoma"/>
              </a:rPr>
              <a:t>CME Credits </a:t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(Pending credit for MDs, PAs, Rx, RNs, NPs, PsyD, PhD)</a:t>
            </a:r>
            <a:endParaRPr sz="3600" dirty="0"/>
          </a:p>
        </p:txBody>
      </p:sp>
      <p:sp>
        <p:nvSpPr>
          <p:cNvPr id="320" name="Google Shape;320;p19"/>
          <p:cNvSpPr txBox="1"/>
          <p:nvPr/>
        </p:nvSpPr>
        <p:spPr>
          <a:xfrm>
            <a:off x="454780" y="2074171"/>
            <a:ext cx="7138897" cy="1454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marL="342917" marR="0" lvl="0" indent="-342917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CME Credits – Please request session credits when filling out the evaluation at the end of the meeting.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342917" marR="0" lvl="0" indent="-342917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Evaluation/Credit Request Form: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	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https://www.surveymonkey.com/r/echosleep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endParaRPr kumimoji="0" sz="105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21" name="Google Shape;321;p19"/>
          <p:cNvSpPr/>
          <p:nvPr/>
        </p:nvSpPr>
        <p:spPr>
          <a:xfrm>
            <a:off x="454780" y="4752119"/>
            <a:ext cx="8377493" cy="992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91A"/>
              </a:buClr>
              <a:buSzPts val="1600"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1A191A"/>
                </a:solidFill>
                <a:effectLst/>
                <a:uLnTx/>
                <a:uFillTx/>
                <a:latin typeface="Calibri" panose="020F0502020204030204"/>
                <a:ea typeface="Arial"/>
                <a:cs typeface="Calibri" panose="020F0502020204030204" pitchFamily="34" charset="0"/>
                <a:sym typeface="Arial"/>
              </a:rPr>
              <a:t>The AAFP has reviewed ‘Advancing Community-Oriented Comprehensive Primary Care Through Improved Care Delivery Design and Community Health,’ and AAFP credit is pending. Term of approval is from 04/19/2024 – 04/19/2025. Physicians should claim only the credit commensurate with the extent of their participation in the activity. 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91A"/>
              </a:buClr>
              <a:buSzPts val="1600"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1A191A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NPs and RNs can also receive credit through AAFP’s partnership with the American Nurses Credentialing Center (ANCC) and the American Academy of Nurse Practitioners Certification Board (AANPCB).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</p:txBody>
      </p:sp>
      <p:pic>
        <p:nvPicPr>
          <p:cNvPr id="322" name="Google Shape;322;p19" descr="page2image177225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4266" y="203433"/>
            <a:ext cx="682783" cy="35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1CAE5D5-F51C-426A-86DA-6221F44D7E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6281" y="2556699"/>
            <a:ext cx="1914792" cy="194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464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"/>
          <p:cNvSpPr txBox="1">
            <a:spLocks noGrp="1"/>
          </p:cNvSpPr>
          <p:nvPr>
            <p:ph type="title"/>
          </p:nvPr>
        </p:nvSpPr>
        <p:spPr>
          <a:xfrm>
            <a:off x="628652" y="767594"/>
            <a:ext cx="7886701" cy="786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 marL="6350">
              <a:buSzPts val="4400"/>
            </a:pPr>
            <a:r>
              <a:rPr lang="en-US" sz="4800" dirty="0">
                <a:solidFill>
                  <a:srgbClr val="006FC0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Agenda</a:t>
            </a:r>
            <a:endParaRPr sz="4800" dirty="0">
              <a:solidFill>
                <a:srgbClr val="006FC0"/>
              </a:solidFill>
              <a:latin typeface="Calibri" panose="020F0502020204030204" pitchFamily="34" charset="0"/>
              <a:ea typeface="Tahoma"/>
              <a:cs typeface="Calibri" panose="020F0502020204030204" pitchFamily="34" charset="0"/>
            </a:endParaRPr>
          </a:p>
        </p:txBody>
      </p:sp>
      <p:graphicFrame>
        <p:nvGraphicFramePr>
          <p:cNvPr id="200" name="Google Shape;200;p3"/>
          <p:cNvGraphicFramePr/>
          <p:nvPr>
            <p:extLst>
              <p:ext uri="{D42A27DB-BD31-4B8C-83A1-F6EECF244321}">
                <p14:modId xmlns:p14="http://schemas.microsoft.com/office/powerpoint/2010/main" val="731503401"/>
              </p:ext>
            </p:extLst>
          </p:nvPr>
        </p:nvGraphicFramePr>
        <p:xfrm>
          <a:off x="642551" y="1726843"/>
          <a:ext cx="7872800" cy="281492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655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4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30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bg1"/>
                          </a:solidFill>
                        </a:rPr>
                        <a:t>Time</a:t>
                      </a: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68588" marR="68588" marT="34294" marB="34294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Topic</a:t>
                      </a: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68588" marR="68588" marT="34294" marB="34294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Presenter</a:t>
                      </a:r>
                      <a:endParaRPr sz="1200" dirty="0">
                        <a:solidFill>
                          <a:schemeClr val="bg1"/>
                        </a:solidFill>
                      </a:endParaRPr>
                    </a:p>
                  </a:txBody>
                  <a:tcPr marL="68588" marR="68588" marT="34294" marB="34294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22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accent6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7:30 – 7:35 AM</a:t>
                      </a:r>
                      <a:endParaRPr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8" marR="68588" marT="34294" marB="34294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accent6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Welcome  </a:t>
                      </a:r>
                      <a:endParaRPr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8" marR="68588" marT="34294" marB="34294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accent6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Liz Cantor, PhD</a:t>
                      </a:r>
                      <a:endParaRPr sz="18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8" marR="68588" marT="34294" marB="3429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154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accent6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7:35 – 8:00 AM</a:t>
                      </a:r>
                      <a:endParaRPr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8" marR="68588" marT="34294" marB="34294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accent6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Didactic Session: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Sleep in High Schoolers</a:t>
                      </a:r>
                    </a:p>
                  </a:txBody>
                  <a:tcPr marL="68588" marR="68588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accent6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Julie Boergers, PhD</a:t>
                      </a:r>
                    </a:p>
                  </a:txBody>
                  <a:tcPr marL="68588" marR="68588" marT="34294" marB="3429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41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chemeClr val="accent6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8:00 – 8:25 AM</a:t>
                      </a:r>
                      <a:endParaRPr sz="1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8" marR="68588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accent6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Q&amp;A on Sleep Medicine</a:t>
                      </a:r>
                      <a:endParaRPr lang="en-US" sz="18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8" marR="68588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accent6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Richard P. Millman, MD</a:t>
                      </a:r>
                    </a:p>
                  </a:txBody>
                  <a:tcPr marL="68588" marR="68588" marT="34294" marB="3429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41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chemeClr val="accent6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Arial"/>
                        </a:rPr>
                        <a:t>8:25 – 8:30 AM</a:t>
                      </a:r>
                      <a:endParaRPr sz="1800" b="0" i="0" u="none" strike="noStrike" cap="none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68588" marR="68588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accent6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Wrap Up</a:t>
                      </a:r>
                      <a:endParaRPr lang="en-US" sz="18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8" marR="68588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accent6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Liz Cantor, PhD</a:t>
                      </a:r>
                    </a:p>
                  </a:txBody>
                  <a:tcPr marL="68588" marR="68588" marT="34294" marB="34294"/>
                </a:tc>
                <a:extLst>
                  <a:ext uri="{0D108BD9-81ED-4DB2-BD59-A6C34878D82A}">
                    <a16:rowId xmlns:a16="http://schemas.microsoft.com/office/drawing/2014/main" val="397972954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B57CB-3F77-A047-290C-7D0B4811A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1657350"/>
            <a:ext cx="5915026" cy="590066"/>
          </a:xfrm>
        </p:spPr>
        <p:txBody>
          <a:bodyPr anchor="ctr">
            <a:normAutofit/>
          </a:bodyPr>
          <a:lstStyle/>
          <a:p>
            <a:r>
              <a:rPr lang="en-US" sz="3375" dirty="0"/>
              <a:t>Thank you!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77053D-F024-AC19-A608-A56D05AAAB8D}"/>
              </a:ext>
            </a:extLst>
          </p:cNvPr>
          <p:cNvSpPr txBox="1"/>
          <p:nvPr/>
        </p:nvSpPr>
        <p:spPr>
          <a:xfrm>
            <a:off x="1200150" y="2731699"/>
            <a:ext cx="657225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A383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Next Meeting: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A383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Session 10: Focus on High School-aged children (ages 14-18) – Session 1 held on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A383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February 27</a:t>
            </a:r>
            <a:r>
              <a:rPr kumimoji="0" 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3A383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A383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2025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3A3838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  <a:sym typeface="Calibri"/>
            </a:endParaRPr>
          </a:p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A3838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  <a:sym typeface="Calibri"/>
              </a:rPr>
              <a:t>Evaluation/Credit Request Form: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  <a:sym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https://www.surveymonkey.com/r/echosleep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  <a:sym typeface="Calibri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5610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99;p3">
            <a:extLst>
              <a:ext uri="{FF2B5EF4-FFF2-40B4-BE49-F238E27FC236}">
                <a16:creationId xmlns:a16="http://schemas.microsoft.com/office/drawing/2014/main" id="{AF2B6554-7FFA-470E-CA36-6F7FC5C676E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4396" y="761493"/>
            <a:ext cx="5915026" cy="590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7" tIns="25706" rIns="51427" bIns="25706" anchor="ctr" anchorCtr="0">
            <a:noAutofit/>
          </a:bodyPr>
          <a:lstStyle/>
          <a:p>
            <a:pPr marL="4763">
              <a:buSzPts val="4400"/>
            </a:pPr>
            <a:r>
              <a:rPr lang="en-US" sz="4800" dirty="0">
                <a:solidFill>
                  <a:srgbClr val="006FC0"/>
                </a:solidFill>
                <a:latin typeface="Calibri" panose="020F0502020204030204" pitchFamily="34" charset="0"/>
                <a:ea typeface="Tahoma"/>
                <a:cs typeface="Calibri" panose="020F0502020204030204" pitchFamily="34" charset="0"/>
              </a:rPr>
              <a:t>Announcement</a:t>
            </a:r>
            <a:endParaRPr sz="4800" dirty="0">
              <a:solidFill>
                <a:srgbClr val="006FC0"/>
              </a:solidFill>
              <a:latin typeface="Calibri" panose="020F0502020204030204" pitchFamily="34" charset="0"/>
              <a:ea typeface="Tahoma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DAD2FB-C2EC-2748-2793-C882E14A6189}"/>
              </a:ext>
            </a:extLst>
          </p:cNvPr>
          <p:cNvSpPr txBox="1"/>
          <p:nvPr/>
        </p:nvSpPr>
        <p:spPr>
          <a:xfrm>
            <a:off x="706172" y="2170965"/>
            <a:ext cx="77316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2800" dirty="0">
                <a:solidFill>
                  <a:srgbClr val="3A3838"/>
                </a:solidFill>
                <a:latin typeface="Calibri" panose="020F0502020204030204"/>
              </a:rPr>
              <a:t>Thursday </a:t>
            </a:r>
            <a:r>
              <a:rPr lang="en-US" sz="2800" b="1" dirty="0">
                <a:solidFill>
                  <a:srgbClr val="3A3838"/>
                </a:solidFill>
                <a:latin typeface="Calibri" panose="020F0502020204030204"/>
              </a:rPr>
              <a:t>February 27, 2025, Session 10: Focus on High School-aged Children (2</a:t>
            </a:r>
            <a:r>
              <a:rPr lang="en-US" sz="2800" b="1" baseline="30000" dirty="0">
                <a:solidFill>
                  <a:srgbClr val="3A3838"/>
                </a:solidFill>
                <a:latin typeface="Calibri" panose="020F0502020204030204"/>
              </a:rPr>
              <a:t>nd</a:t>
            </a:r>
            <a:r>
              <a:rPr lang="en-US" sz="2800" b="1" dirty="0">
                <a:solidFill>
                  <a:srgbClr val="3A3838"/>
                </a:solidFill>
                <a:latin typeface="Calibri" panose="020F0502020204030204"/>
              </a:rPr>
              <a:t> session)</a:t>
            </a:r>
          </a:p>
        </p:txBody>
      </p:sp>
      <p:pic>
        <p:nvPicPr>
          <p:cNvPr id="9" name="Graphic 8" descr="Bell outline">
            <a:extLst>
              <a:ext uri="{FF2B5EF4-FFF2-40B4-BE49-F238E27FC236}">
                <a16:creationId xmlns:a16="http://schemas.microsoft.com/office/drawing/2014/main" id="{5945F9D5-91B4-12F7-D5AF-C89275F69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76967" y="761493"/>
            <a:ext cx="590066" cy="59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170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B74DAAD-8D88-6C4C-8496-771BC5BCB5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95350" y="1135856"/>
            <a:ext cx="7353300" cy="8572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br>
              <a:rPr lang="en-US" altLang="en-US" sz="4050" b="1" dirty="0">
                <a:latin typeface="Tahoma" panose="020B0604030504040204" pitchFamily="34" charset="0"/>
              </a:rPr>
            </a:br>
            <a:r>
              <a:rPr lang="en-US" altLang="en-US" sz="2325" b="1" dirty="0">
                <a:solidFill>
                  <a:schemeClr val="tx2"/>
                </a:solidFill>
                <a:latin typeface="Tahoma" panose="020B0604030504040204" pitchFamily="34" charset="0"/>
              </a:rPr>
              <a:t>ECHO Series: Optimizing a Behavioral Health Approach to Children’s Sleep in Pediatrics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455B92D-57C2-78CE-8D8E-26C33B1956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71700" y="3244454"/>
            <a:ext cx="4800600" cy="914400"/>
          </a:xfrm>
        </p:spPr>
        <p:txBody>
          <a:bodyPr rtlCol="0">
            <a:noAutofit/>
          </a:bodyPr>
          <a:lstStyle/>
          <a:p>
            <a:pPr algn="ctr" eaLnBrk="1" fontAlgn="auto" hangingPunct="1">
              <a:defRPr/>
            </a:pPr>
            <a:r>
              <a:rPr lang="en-US" altLang="en-US" sz="2400" b="1" cap="none" spc="0" dirty="0">
                <a:latin typeface="Tahoma" panose="020B0604030504040204" pitchFamily="34" charset="0"/>
              </a:rPr>
              <a:t>Julie Boergers, PhD</a:t>
            </a:r>
            <a:endParaRPr lang="en-US" altLang="en-US" sz="2400" b="1" spc="0" dirty="0">
              <a:latin typeface="Tahoma" panose="020B0604030504040204" pitchFamily="34" charset="0"/>
            </a:endParaRPr>
          </a:p>
          <a:p>
            <a:pPr algn="ctr" eaLnBrk="1" fontAlgn="auto" hangingPunct="1">
              <a:defRPr/>
            </a:pPr>
            <a:r>
              <a:rPr lang="en-US" altLang="en-US" sz="2400" b="1" cap="none" spc="0" dirty="0">
                <a:latin typeface="Tahoma" panose="020B0604030504040204" pitchFamily="34" charset="0"/>
              </a:rPr>
              <a:t>January 23, 2025</a:t>
            </a:r>
            <a:endParaRPr lang="en-US" altLang="en-US" sz="2400" b="1" spc="0" dirty="0">
              <a:latin typeface="Tahoma" panose="020B0604030504040204" pitchFamily="34" charset="0"/>
            </a:endParaRPr>
          </a:p>
        </p:txBody>
      </p:sp>
      <p:pic>
        <p:nvPicPr>
          <p:cNvPr id="10244" name="Picture 6" descr="A picture containing table&#10;&#10;Description automatically generated">
            <a:extLst>
              <a:ext uri="{FF2B5EF4-FFF2-40B4-BE49-F238E27FC236}">
                <a16:creationId xmlns:a16="http://schemas.microsoft.com/office/drawing/2014/main" id="{D1A10453-1CAF-0705-5CB7-A9D913450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06" y="4349354"/>
            <a:ext cx="2444354" cy="94416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Box 1">
            <a:extLst>
              <a:ext uri="{FF2B5EF4-FFF2-40B4-BE49-F238E27FC236}">
                <a16:creationId xmlns:a16="http://schemas.microsoft.com/office/drawing/2014/main" id="{D845247B-F572-7FB6-D310-127A63017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219" y="2275285"/>
            <a:ext cx="471956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Sleep in High Schoolers</a:t>
            </a:r>
          </a:p>
        </p:txBody>
      </p:sp>
      <p:pic>
        <p:nvPicPr>
          <p:cNvPr id="10246" name="Picture 1">
            <a:extLst>
              <a:ext uri="{FF2B5EF4-FFF2-40B4-BE49-F238E27FC236}">
                <a16:creationId xmlns:a16="http://schemas.microsoft.com/office/drawing/2014/main" id="{1B523A54-CA13-82D0-3A17-4D415C7F5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0" y="4420791"/>
            <a:ext cx="3086100" cy="87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27396-3135-9100-2E1A-560A82C73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50" b="1" dirty="0">
                <a:solidFill>
                  <a:schemeClr val="tx2"/>
                </a:solidFill>
                <a:latin typeface="+mn-lt"/>
              </a:rPr>
              <a:t>Objectives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E8C33272-E8E9-AABA-C4F4-670F8AAFF5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00100" y="2232423"/>
            <a:ext cx="7543800" cy="3244453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US" altLang="en-US" sz="240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Identify common sleep hygiene issues among teenagers, beyond electronics use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US" altLang="en-US" sz="240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Discuss strategies for minimizing the use of caffeine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US" altLang="en-US" sz="240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Discuss impact of other substances on sleep, particularly cannabis </a:t>
            </a:r>
          </a:p>
          <a:p>
            <a:pPr marL="342900" indent="-342900" eaLnBrk="1" hangingPunct="1"/>
            <a:endParaRPr lang="en-US" altLang="en-US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6E9E4-AF18-E505-F5E1-C3E357B77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50" b="1" dirty="0">
                <a:solidFill>
                  <a:schemeClr val="tx2"/>
                </a:solidFill>
                <a:latin typeface="+mn-lt"/>
              </a:rPr>
              <a:t>Sleep in Teens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617A2501-5B9F-09B2-27E3-086E149A3D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3437" y="2159794"/>
            <a:ext cx="7692629" cy="3017044"/>
          </a:xfrm>
        </p:spPr>
        <p:txBody>
          <a:bodyPr/>
          <a:lstStyle/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2100" dirty="0">
                <a:solidFill>
                  <a:schemeClr val="tx1"/>
                </a:solidFill>
                <a:latin typeface="Aptos" panose="020B0004020202020204" pitchFamily="34" charset="0"/>
              </a:rPr>
              <a:t>Adolescents need 8-10 </a:t>
            </a:r>
            <a:r>
              <a:rPr lang="en-US" altLang="en-US" sz="2100" dirty="0" err="1">
                <a:solidFill>
                  <a:schemeClr val="tx1"/>
                </a:solidFill>
                <a:latin typeface="Aptos" panose="020B0004020202020204" pitchFamily="34" charset="0"/>
              </a:rPr>
              <a:t>hrs</a:t>
            </a:r>
            <a:r>
              <a:rPr lang="en-US" altLang="en-US" sz="2100" dirty="0">
                <a:solidFill>
                  <a:schemeClr val="tx1"/>
                </a:solidFill>
                <a:latin typeface="Aptos" panose="020B0004020202020204" pitchFamily="34" charset="0"/>
              </a:rPr>
              <a:t> of sleep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2100" dirty="0">
                <a:solidFill>
                  <a:schemeClr val="tx1"/>
                </a:solidFill>
                <a:latin typeface="Aptos" panose="020B0004020202020204" pitchFamily="34" charset="0"/>
              </a:rPr>
              <a:t>76.4% of teens in RI don’t get sufficient sleep (2021 YRBS data)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§"/>
              <a:defRPr/>
            </a:pPr>
            <a:r>
              <a:rPr lang="en-US" sz="2100" dirty="0">
                <a:solidFill>
                  <a:srgbClr val="000000"/>
                </a:solidFill>
                <a:latin typeface="Aptos" panose="020B0004020202020204" pitchFamily="34" charset="0"/>
              </a:rPr>
              <a:t>American Academy of Pediatrics recommended in August 2014 that middle and high schools start at 8:30 a.m. or later</a:t>
            </a:r>
          </a:p>
          <a:p>
            <a:pPr marL="514350" lvl="1" indent="-171450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dirty="0">
                <a:solidFill>
                  <a:srgbClr val="000000"/>
                </a:solidFill>
                <a:latin typeface="Aptos" panose="020B0004020202020204" pitchFamily="34" charset="0"/>
              </a:rPr>
              <a:t>Average US high school start time is now 8:00 am (but 42% start before 8:00 am)</a:t>
            </a:r>
            <a:endParaRPr lang="en-US" altLang="en-US" dirty="0">
              <a:latin typeface="Aptos" panose="020B0004020202020204" pitchFamily="34" charset="0"/>
            </a:endParaRPr>
          </a:p>
          <a:p>
            <a:pPr marL="171450" lvl="1" indent="-171450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2100" dirty="0">
                <a:solidFill>
                  <a:schemeClr val="tx1"/>
                </a:solidFill>
                <a:latin typeface="Aptos" panose="020B0004020202020204" pitchFamily="34" charset="0"/>
              </a:rPr>
              <a:t>Increased incidence of insomnia and Delayed Sleep/Wake Phase Disorder across adolescence</a:t>
            </a:r>
          </a:p>
          <a:p>
            <a:pPr marL="171450" lvl="1" indent="-171450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2100" dirty="0">
                <a:solidFill>
                  <a:schemeClr val="tx1"/>
                </a:solidFill>
                <a:latin typeface="Aptos" panose="020B0004020202020204" pitchFamily="34" charset="0"/>
              </a:rPr>
              <a:t>Increased napping and use of caffeine and other substances to manage sleep issues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DA9C6-11A2-23C9-7D65-B8EB54617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50" b="1" dirty="0">
                <a:solidFill>
                  <a:schemeClr val="tx2"/>
                </a:solidFill>
                <a:latin typeface="+mn-lt"/>
              </a:rPr>
              <a:t>Napping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4B72E-4C52-C080-381A-84C52CE4E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722" y="2286000"/>
            <a:ext cx="7543800" cy="301704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Compensatory mechanism for many teens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Most likely to impact sleep onset if naps are long or late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1500" dirty="0">
                <a:solidFill>
                  <a:schemeClr val="tx1"/>
                </a:solidFill>
                <a:latin typeface="Aptos" panose="020B0004020202020204" pitchFamily="34" charset="0"/>
              </a:rPr>
              <a:t>Decreases homeostatic sleep drive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1500" dirty="0">
                <a:solidFill>
                  <a:schemeClr val="tx1"/>
                </a:solidFill>
                <a:latin typeface="Aptos" panose="020B0004020202020204" pitchFamily="34" charset="0"/>
              </a:rPr>
              <a:t>Displaces homework or other responsibilities until later in the evening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Occasional “power nap” fine for </a:t>
            </a:r>
            <a:r>
              <a:rPr lang="en-US" sz="1800" i="1" dirty="0">
                <a:solidFill>
                  <a:schemeClr val="tx1"/>
                </a:solidFill>
                <a:latin typeface="Aptos" panose="020B0004020202020204" pitchFamily="34" charset="0"/>
              </a:rPr>
              <a:t>some</a:t>
            </a:r>
            <a:r>
              <a:rPr 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 teens (if not late in the day), but NOT fine for teens with insomnia or delayed sleep phase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Recognize that some parents encourage naps (cultural differences)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schemeClr val="tx1"/>
                </a:solidFill>
                <a:latin typeface="Aptos" panose="020B0004020202020204" pitchFamily="34" charset="0"/>
              </a:rPr>
              <a:t>Strategies to manage –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1500" dirty="0">
                <a:solidFill>
                  <a:schemeClr val="tx1"/>
                </a:solidFill>
                <a:latin typeface="Aptos" panose="020B0004020202020204" pitchFamily="34" charset="0"/>
              </a:rPr>
              <a:t>Enlist school’s support in keeping the teen awake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1500" dirty="0">
                <a:solidFill>
                  <a:schemeClr val="tx1"/>
                </a:solidFill>
                <a:latin typeface="Aptos" panose="020B0004020202020204" pitchFamily="34" charset="0"/>
              </a:rPr>
              <a:t>Resist the temptation to write a blanket “excuse” for school sleep/tardies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1500" dirty="0">
                <a:solidFill>
                  <a:schemeClr val="tx1"/>
                </a:solidFill>
                <a:latin typeface="Aptos" panose="020B0004020202020204" pitchFamily="34" charset="0"/>
              </a:rPr>
              <a:t>Increased supervision/time out of bedroom/engagement in incompatible activities</a:t>
            </a:r>
          </a:p>
          <a:p>
            <a:pPr marL="0" indent="0"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D1867-5D99-A89F-F928-4A763FC90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4050" b="1" dirty="0">
                <a:solidFill>
                  <a:schemeClr val="tx2"/>
                </a:solidFill>
                <a:latin typeface="+mn-lt"/>
              </a:rPr>
              <a:t>Review of Electronics and Sleep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EB523CE9-06AD-C34F-FDE3-26F45655D5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2400301"/>
            <a:ext cx="7639050" cy="3498056"/>
          </a:xfrm>
        </p:spPr>
        <p:txBody>
          <a:bodyPr/>
          <a:lstStyle/>
          <a:p>
            <a:pPr marL="214313" indent="-214313">
              <a:spcBef>
                <a:spcPct val="0"/>
              </a:spcBef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US" altLang="en-US" sz="2400">
                <a:solidFill>
                  <a:schemeClr val="tx1"/>
                </a:solidFill>
                <a:latin typeface="Aptos" panose="020B0004020202020204" pitchFamily="34" charset="0"/>
                <a:cs typeface="Aptos" panose="020B0004020202020204" pitchFamily="34" charset="0"/>
              </a:rPr>
              <a:t>Screen time delays bedtime and reduces sleep duration; can also impact sleep quality, sleep onset latency, daytime alertness</a:t>
            </a:r>
          </a:p>
          <a:p>
            <a:pPr marL="433388" lvl="1" indent="-214313">
              <a:spcBef>
                <a:spcPct val="0"/>
              </a:spcBef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US" altLang="en-US" sz="2100">
                <a:solidFill>
                  <a:schemeClr val="tx1"/>
                </a:solidFill>
                <a:latin typeface="Aptos" panose="020B0004020202020204" pitchFamily="34" charset="0"/>
              </a:rPr>
              <a:t>Use blue light blocker on phone/other devices</a:t>
            </a:r>
          </a:p>
          <a:p>
            <a:pPr marL="433388" lvl="1" indent="-214313">
              <a:spcBef>
                <a:spcPct val="0"/>
              </a:spcBef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US" altLang="en-US" sz="2100">
                <a:solidFill>
                  <a:schemeClr val="tx1"/>
                </a:solidFill>
                <a:latin typeface="Aptos" panose="020B0004020202020204" pitchFamily="34" charset="0"/>
              </a:rPr>
              <a:t>Parental controls on wifi or apps</a:t>
            </a:r>
          </a:p>
          <a:p>
            <a:pPr marL="433388" lvl="1" indent="-214313">
              <a:spcBef>
                <a:spcPct val="0"/>
              </a:spcBef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US" altLang="en-US" sz="2100">
                <a:solidFill>
                  <a:schemeClr val="tx1"/>
                </a:solidFill>
                <a:latin typeface="Aptos" panose="020B0004020202020204" pitchFamily="34" charset="0"/>
              </a:rPr>
              <a:t>Phone out of room if can’t stop using</a:t>
            </a:r>
          </a:p>
          <a:p>
            <a:pPr marL="433388" lvl="1" indent="-214313">
              <a:spcBef>
                <a:spcPct val="0"/>
              </a:spcBef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US" altLang="en-US" sz="2100">
                <a:solidFill>
                  <a:schemeClr val="tx1"/>
                </a:solidFill>
                <a:latin typeface="Aptos" panose="020B0004020202020204" pitchFamily="34" charset="0"/>
              </a:rPr>
              <a:t>Harm reduction tecs -  e.g. use TV rather than phone, transition from active to passive media use, etc.</a:t>
            </a:r>
            <a:endParaRPr lang="en-US" altLang="en-US" sz="21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Custom 13">
      <a:dk1>
        <a:srgbClr val="000000"/>
      </a:dk1>
      <a:lt1>
        <a:srgbClr val="FFFFFF"/>
      </a:lt1>
      <a:dk2>
        <a:srgbClr val="1E1951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1_CTC-RI">
  <a:themeElements>
    <a:clrScheme name="Custom 38">
      <a:dk1>
        <a:srgbClr val="0070C0"/>
      </a:dk1>
      <a:lt1>
        <a:sysClr val="window" lastClr="FFFFFF"/>
      </a:lt1>
      <a:dk2>
        <a:srgbClr val="0070C0"/>
      </a:dk2>
      <a:lt2>
        <a:srgbClr val="FFFFFF"/>
      </a:lt2>
      <a:accent1>
        <a:srgbClr val="0070C0"/>
      </a:accent1>
      <a:accent2>
        <a:srgbClr val="FFC000"/>
      </a:accent2>
      <a:accent3>
        <a:srgbClr val="C00000"/>
      </a:accent3>
      <a:accent4>
        <a:srgbClr val="7030A0"/>
      </a:accent4>
      <a:accent5>
        <a:srgbClr val="00B050"/>
      </a:accent5>
      <a:accent6>
        <a:srgbClr val="3A3838"/>
      </a:accent6>
      <a:hlink>
        <a:srgbClr val="FFFF00"/>
      </a:hlink>
      <a:folHlink>
        <a:srgbClr val="85C0FB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8" id="{CC78259A-F8B1-40D7-AB9E-19E8C3A4E80B}" vid="{73BB5B4D-E882-4284-80BE-91E727901D9B}"/>
    </a:ext>
  </a:extLst>
</a:theme>
</file>

<file path=ppt/theme/theme3.xml><?xml version="1.0" encoding="utf-8"?>
<a:theme xmlns:a="http://schemas.openxmlformats.org/drawingml/2006/main" name="CTC-RI">
  <a:themeElements>
    <a:clrScheme name="Custom 53">
      <a:dk1>
        <a:srgbClr val="0070C0"/>
      </a:dk1>
      <a:lt1>
        <a:srgbClr val="FFFFFF"/>
      </a:lt1>
      <a:dk2>
        <a:srgbClr val="0070C0"/>
      </a:dk2>
      <a:lt2>
        <a:srgbClr val="FFFFFF"/>
      </a:lt2>
      <a:accent1>
        <a:srgbClr val="0070C0"/>
      </a:accent1>
      <a:accent2>
        <a:srgbClr val="FFC000"/>
      </a:accent2>
      <a:accent3>
        <a:srgbClr val="C00000"/>
      </a:accent3>
      <a:accent4>
        <a:srgbClr val="7030A0"/>
      </a:accent4>
      <a:accent5>
        <a:srgbClr val="00B050"/>
      </a:accent5>
      <a:accent6>
        <a:srgbClr val="3A3838"/>
      </a:accent6>
      <a:hlink>
        <a:srgbClr val="FFC000"/>
      </a:hlink>
      <a:folHlink>
        <a:srgbClr val="85C0F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TC-RI">
  <a:themeElements>
    <a:clrScheme name="Custom 62">
      <a:dk1>
        <a:srgbClr val="0070C0"/>
      </a:dk1>
      <a:lt1>
        <a:sysClr val="window" lastClr="FFFFFF"/>
      </a:lt1>
      <a:dk2>
        <a:srgbClr val="0070C0"/>
      </a:dk2>
      <a:lt2>
        <a:srgbClr val="FFFFFF"/>
      </a:lt2>
      <a:accent1>
        <a:srgbClr val="0070C0"/>
      </a:accent1>
      <a:accent2>
        <a:srgbClr val="FFC000"/>
      </a:accent2>
      <a:accent3>
        <a:srgbClr val="C00000"/>
      </a:accent3>
      <a:accent4>
        <a:srgbClr val="7030A0"/>
      </a:accent4>
      <a:accent5>
        <a:srgbClr val="00B050"/>
      </a:accent5>
      <a:accent6>
        <a:srgbClr val="3A3838"/>
      </a:accent6>
      <a:hlink>
        <a:srgbClr val="0070C0"/>
      </a:hlink>
      <a:folHlink>
        <a:srgbClr val="85C0FB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8" id="{CC78259A-F8B1-40D7-AB9E-19E8C3A4E80B}" vid="{73BB5B4D-E882-4284-80BE-91E727901D9B}"/>
    </a:ext>
  </a:extLst>
</a:theme>
</file>

<file path=ppt/theme/theme5.xml><?xml version="1.0" encoding="utf-8"?>
<a:theme xmlns:a="http://schemas.openxmlformats.org/drawingml/2006/main" name="Retrospect">
  <a:themeElements>
    <a:clrScheme name="Custom 1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1C6294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35236</TotalTime>
  <Words>2096</Words>
  <Application>Microsoft Office PowerPoint</Application>
  <PresentationFormat>On-screen Show (4:3)</PresentationFormat>
  <Paragraphs>208</Paragraphs>
  <Slides>30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30</vt:i4>
      </vt:variant>
    </vt:vector>
  </HeadingPairs>
  <TitlesOfParts>
    <vt:vector size="44" baseType="lpstr">
      <vt:lpstr>Aptos</vt:lpstr>
      <vt:lpstr>Arial</vt:lpstr>
      <vt:lpstr>Calibri</vt:lpstr>
      <vt:lpstr>Calibri Light</vt:lpstr>
      <vt:lpstr>Tahoma</vt:lpstr>
      <vt:lpstr>Tw Cen MT</vt:lpstr>
      <vt:lpstr>Tw Cen MT Condensed</vt:lpstr>
      <vt:lpstr>Wingdings</vt:lpstr>
      <vt:lpstr>Wingdings 3</vt:lpstr>
      <vt:lpstr>Integral</vt:lpstr>
      <vt:lpstr>1_CTC-RI</vt:lpstr>
      <vt:lpstr>CTC-RI</vt:lpstr>
      <vt:lpstr>2_CTC-RI</vt:lpstr>
      <vt:lpstr>Retrospect</vt:lpstr>
      <vt:lpstr>Pediatric Sleep ECHO®  Session 9: SLEEP IN HIGH schoolers   </vt:lpstr>
      <vt:lpstr>Welcome</vt:lpstr>
      <vt:lpstr>Agenda</vt:lpstr>
      <vt:lpstr>Announcement</vt:lpstr>
      <vt:lpstr> ECHO Series: Optimizing a Behavioral Health Approach to Children’s Sleep in Pediatrics</vt:lpstr>
      <vt:lpstr>Objectives</vt:lpstr>
      <vt:lpstr>Sleep in Teens</vt:lpstr>
      <vt:lpstr>Napping</vt:lpstr>
      <vt:lpstr>Review of Electronics and Sleep</vt:lpstr>
      <vt:lpstr>Caffeine Use in Teens</vt:lpstr>
      <vt:lpstr>Risks of Caffeine in Kids</vt:lpstr>
      <vt:lpstr>AAP Recommendations</vt:lpstr>
      <vt:lpstr>PowerPoint Presentation</vt:lpstr>
      <vt:lpstr>PowerPoint Presentation</vt:lpstr>
      <vt:lpstr>Caffeine – Hidden/Unexpected Sources</vt:lpstr>
      <vt:lpstr>Guidance for Clinicians  </vt:lpstr>
      <vt:lpstr>“But caffeine doesn’t affect me”</vt:lpstr>
      <vt:lpstr>Guidance for Parents and Teens</vt:lpstr>
      <vt:lpstr>Marijuana/CBD and Sleep</vt:lpstr>
      <vt:lpstr>Evidence for Marijuana Use in Sleep</vt:lpstr>
      <vt:lpstr>Evidence for CBD Use in Sleep</vt:lpstr>
      <vt:lpstr>Current Recommendations</vt:lpstr>
      <vt:lpstr>Nicotine and Sleep in Adolescents</vt:lpstr>
      <vt:lpstr>Alcohol and Sleep in Adolescents</vt:lpstr>
      <vt:lpstr>PowerPoint Presentation</vt:lpstr>
      <vt:lpstr>PEDIATRIC SLEEP ECHO®  SLEEP MEDICINE</vt:lpstr>
      <vt:lpstr>Questions</vt:lpstr>
      <vt:lpstr>Questions</vt:lpstr>
      <vt:lpstr>CME Credits  (Pending credit for MDs, PAs, Rx, RNs, NPs, PsyD, PhD)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Lindsay Stager</dc:creator>
  <cp:lastModifiedBy>Phos Ivestei</cp:lastModifiedBy>
  <cp:revision>275</cp:revision>
  <dcterms:created xsi:type="dcterms:W3CDTF">2020-05-18T15:16:08Z</dcterms:created>
  <dcterms:modified xsi:type="dcterms:W3CDTF">2025-01-23T14:36:46Z</dcterms:modified>
</cp:coreProperties>
</file>