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6" r:id="rId2"/>
    <p:sldId id="29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92" r:id="rId29"/>
    <p:sldId id="291" r:id="rId30"/>
    <p:sldId id="288" r:id="rId31"/>
    <p:sldId id="289" r:id="rId32"/>
    <p:sldId id="283" r:id="rId33"/>
    <p:sldId id="284" r:id="rId34"/>
    <p:sldId id="285" r:id="rId35"/>
    <p:sldId id="286" r:id="rId36"/>
    <p:sldId id="290"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aveat" panose="020B0604020202020204" charset="0"/>
      <p:regular r:id="rId45"/>
      <p:bold r:id="rId46"/>
    </p:embeddedFont>
    <p:embeddedFont>
      <p:font typeface="Caveat Medium" panose="020B0604020202020204" charset="0"/>
      <p:regular r:id="rId47"/>
      <p:bold r:id="rId48"/>
    </p:embeddedFont>
    <p:embeddedFont>
      <p:font typeface="Comic Sans MS" panose="030F0702030302020204" pitchFamily="66" charset="0"/>
      <p:regular r:id="rId49"/>
      <p:bold r:id="rId50"/>
      <p:italic r:id="rId51"/>
      <p:boldItalic r:id="rId52"/>
    </p:embeddedFont>
    <p:embeddedFont>
      <p:font typeface="Roboto" panose="02000000000000000000" pitchFamily="2" charset="0"/>
      <p:regular r:id="rId53"/>
      <p:bold r:id="rId54"/>
      <p:italic r:id="rId55"/>
      <p:boldItalic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CF5EC0-607F-4436-AF98-55C30D17B116}">
  <a:tblStyle styleId="{BBCF5EC0-607F-4436-AF98-55C30D17B1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503c786f7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503c786f7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c503c786f7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c503c786f7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200"/>
              </a:spcAft>
              <a:buNone/>
            </a:pPr>
            <a:r>
              <a:rPr lang="en" sz="1800">
                <a:solidFill>
                  <a:srgbClr val="737373"/>
                </a:solidFill>
                <a:latin typeface="Roboto"/>
                <a:ea typeface="Roboto"/>
                <a:cs typeface="Roboto"/>
                <a:sym typeface="Roboto"/>
              </a:rPr>
              <a:t>Patients who do not feel a strong personal connection with their physician receive more referrals to specialists and undergo more diagnostic tests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503c786f7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c503c786f7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503c786f7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c503c786f7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an organization encourages its employees to detect and respond to suffering, they put the patient at the very center of everyone’s care and patients can sense it. They feel “seen as a person” and valued.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c503c786f7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c503c786f7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503c786f7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503c786f7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c503c786f7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c503c786f7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in fact, several studies have demonstrated that compassion communicates COMPETENCE. The malpractice liability also supports this.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c503c786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c503c786f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c503c786f7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c503c786f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c503c786f7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c503c786f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40 seconds of compassion is all you need to make a meaningful difference for the patient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c503c786f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c503c786f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c503c786f7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c503c786f7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503c786f7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503c786f7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c503c786f7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c503c786f7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c503c786f7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c503c786f7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c503c786f7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c503c786f7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with yourself</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c503c786f7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c503c786f7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c503c786f7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c503c786f7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0999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80fc6b61d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80fc6b61d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c503c786f7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c503c786f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cdd46717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cdd46717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c503c786f7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c503c786f7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c503c786f7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c503c786f7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c503c786f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c503c786f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c503c786f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c503c786f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c503c786f7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c503c786f7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Helper’s high. Compassion for others activates the parasympathetic nervous system by increasing vagus nerve activity resulting in a claiming effect that counterbalances the fight or flight response of the sympathetic nervous system. AND compassion boosts circulating neuromodulators (such as oxytocin) which buffers stress and triggers positive emotions such as calm and closeness.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c503c786f7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c503c786f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Being both data driven and open-minded are prerequisites for good science.  Is compassion just in the art of medicine or are there compelling evidence based effects belonging in the science of medicine?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c503c786f7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c503c786f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503c786f7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c503c786f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3305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742940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595851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57435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1163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0589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571309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2092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918373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356315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915880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1840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9/28/2023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769803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534795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9/28/2023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176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kressly@kresslypediatric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linkedin.com/in/susan-kressl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pubmed.ncbi.nlm.nih.gov/16083407/" TargetMode="External"/><Relationship Id="rId7" Type="http://schemas.openxmlformats.org/officeDocument/2006/relationships/hyperlink" Target="https://www.amazon.com/Antidote-Suffering-Compassionate-Connected-Experience-ebook/dp/B0743MSYQP"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pubmed.ncbi.nlm.nih.gov/7677554/" TargetMode="External"/><Relationship Id="rId5" Type="http://schemas.openxmlformats.org/officeDocument/2006/relationships/hyperlink" Target="https://pubmed.ncbi.nlm.nih.gov/10458256/" TargetMode="External"/><Relationship Id="rId4" Type="http://schemas.openxmlformats.org/officeDocument/2006/relationships/hyperlink" Target="https://pubmed.ncbi.nlm.nih.gov/2508934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mpassionate.center/pgs/resources/definitions.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www.compassionmeasure.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s://www.ted.com/talks/anthony_orsini_how_the_human_connection_improves_healthcare" TargetMode="External"/><Relationship Id="rId3" Type="http://schemas.openxmlformats.org/officeDocument/2006/relationships/hyperlink" Target="https://www.youtube.com/watch?v=elW69hyPUuI" TargetMode="External"/><Relationship Id="rId7" Type="http://schemas.openxmlformats.org/officeDocument/2006/relationships/hyperlink" Target="http://ccare.stanford.edu/press_posts/compassion-is-often-the-best-medicine-stanford-study/"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www.theschwartzcenter.org/" TargetMode="External"/><Relationship Id="rId5" Type="http://schemas.openxmlformats.org/officeDocument/2006/relationships/hyperlink" Target="https://www.gold-foundation.org/" TargetMode="External"/><Relationship Id="rId10" Type="http://schemas.openxmlformats.org/officeDocument/2006/relationships/hyperlink" Target="https://www.compassionate.center/pgs/resources/definitions.html" TargetMode="External"/><Relationship Id="rId4" Type="http://schemas.openxmlformats.org/officeDocument/2006/relationships/hyperlink" Target="https://www.compassioninstitute.com/health/" TargetMode="External"/><Relationship Id="rId9" Type="http://schemas.openxmlformats.org/officeDocument/2006/relationships/hyperlink" Target="https://theorsiniway.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fif"/><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hyperlink" Target="mailto:drwania@greeceped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Compassion as the Key to Success</a:t>
            </a:r>
            <a:endParaRPr dirty="0"/>
          </a:p>
        </p:txBody>
      </p:sp>
      <p:sp>
        <p:nvSpPr>
          <p:cNvPr id="4" name="TextBox 3">
            <a:extLst>
              <a:ext uri="{FF2B5EF4-FFF2-40B4-BE49-F238E27FC236}">
                <a16:creationId xmlns:a16="http://schemas.microsoft.com/office/drawing/2014/main" id="{56A90EAB-F88C-765E-B57C-EE9EC227E03A}"/>
              </a:ext>
            </a:extLst>
          </p:cNvPr>
          <p:cNvSpPr txBox="1"/>
          <p:nvPr/>
        </p:nvSpPr>
        <p:spPr>
          <a:xfrm>
            <a:off x="914400" y="3431176"/>
            <a:ext cx="6548846" cy="1508105"/>
          </a:xfrm>
          <a:prstGeom prst="rect">
            <a:avLst/>
          </a:prstGeom>
          <a:noFill/>
        </p:spPr>
        <p:txBody>
          <a:bodyPr wrap="square" rtlCol="0">
            <a:spAutoFit/>
          </a:bodyPr>
          <a:lstStyle/>
          <a:p>
            <a:r>
              <a:rPr lang="en-US" sz="2400" dirty="0">
                <a:solidFill>
                  <a:schemeClr val="accent2"/>
                </a:solidFill>
              </a:rPr>
              <a:t>Sue Kressly, MD, FAAP</a:t>
            </a:r>
          </a:p>
          <a:p>
            <a:r>
              <a:rPr lang="en-US" sz="2400" dirty="0">
                <a:solidFill>
                  <a:schemeClr val="accent2"/>
                </a:solidFill>
                <a:hlinkClick r:id="rId3"/>
              </a:rPr>
              <a:t>skressly@kresslypediatrics.com</a:t>
            </a:r>
            <a:endParaRPr lang="en-US" sz="2400" dirty="0">
              <a:solidFill>
                <a:schemeClr val="accent2"/>
              </a:solidFill>
            </a:endParaRPr>
          </a:p>
          <a:p>
            <a:r>
              <a:rPr lang="en-US" sz="2400" cap="none" dirty="0">
                <a:latin typeface="Calibri Light" panose="020F0302020204030204" pitchFamily="34" charset="0"/>
                <a:cs typeface="Calibri Light" panose="020F0302020204030204" pitchFamily="34" charset="0"/>
                <a:hlinkClick r:id="rId4"/>
              </a:rPr>
              <a:t>www.linkedin.com/in/susan-kressly</a:t>
            </a:r>
            <a:endParaRPr lang="en-US" sz="2400" cap="none" dirty="0">
              <a:latin typeface="Calibri Light" panose="020F0302020204030204" pitchFamily="34" charset="0"/>
              <a:cs typeface="Calibri Light" panose="020F0302020204030204" pitchFamily="34" charset="0"/>
            </a:endParaRPr>
          </a:p>
          <a:p>
            <a:endParaRPr lang="en-US" sz="2000"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672197"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Compassion &amp; Clinical Outcomes</a:t>
            </a:r>
            <a:endParaRPr dirty="0"/>
          </a:p>
        </p:txBody>
      </p:sp>
      <p:sp>
        <p:nvSpPr>
          <p:cNvPr id="117" name="Google Shape;117;p21"/>
          <p:cNvSpPr txBox="1">
            <a:spLocks noGrp="1"/>
          </p:cNvSpPr>
          <p:nvPr>
            <p:ph type="body" idx="1"/>
          </p:nvPr>
        </p:nvSpPr>
        <p:spPr>
          <a:xfrm>
            <a:off x="558986" y="1509772"/>
            <a:ext cx="8222100" cy="3179992"/>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sz="1800" dirty="0">
                <a:solidFill>
                  <a:schemeClr val="tx1"/>
                </a:solidFill>
              </a:rPr>
              <a:t>Compassionate care means more meticulous care</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 improves clinical quality</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 lowers the likelihood of making a major medical error</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 buffers stress-mediated disease</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 can modulate a patient’s experience of pain</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 can influence immune response</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 impacts patient self-care</a:t>
            </a:r>
            <a:endParaRPr sz="18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733157" y="416508"/>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Administrative Burden</a:t>
            </a:r>
            <a:endParaRPr dirty="0"/>
          </a:p>
        </p:txBody>
      </p:sp>
      <p:sp>
        <p:nvSpPr>
          <p:cNvPr id="123" name="Google Shape;123;p22"/>
          <p:cNvSpPr txBox="1">
            <a:spLocks noGrp="1"/>
          </p:cNvSpPr>
          <p:nvPr>
            <p:ph type="body" idx="1"/>
          </p:nvPr>
        </p:nvSpPr>
        <p:spPr>
          <a:xfrm>
            <a:off x="460950" y="1396561"/>
            <a:ext cx="8222100" cy="27102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dirty="0"/>
              <a:t>The business of caring for patients has changed dramatically and is incredibly complex and growing. </a:t>
            </a:r>
            <a:endParaRPr dirty="0"/>
          </a:p>
          <a:p>
            <a:pPr marL="457200" lvl="0" indent="-342900" algn="l" rtl="0">
              <a:lnSpc>
                <a:spcPct val="150000"/>
              </a:lnSpc>
              <a:spcBef>
                <a:spcPts val="0"/>
              </a:spcBef>
              <a:spcAft>
                <a:spcPts val="0"/>
              </a:spcAft>
              <a:buSzPts val="1800"/>
              <a:buChar char="●"/>
            </a:pPr>
            <a:r>
              <a:rPr lang="en" dirty="0"/>
              <a:t>As the administrative costs of practices have grown sharply over time. All of the staff we have added is often just to stop the bleeding of lost revenue. </a:t>
            </a:r>
            <a:endParaRPr dirty="0"/>
          </a:p>
          <a:p>
            <a:pPr marL="457200" lvl="0" indent="-342900" algn="l" rtl="0">
              <a:lnSpc>
                <a:spcPct val="150000"/>
              </a:lnSpc>
              <a:spcBef>
                <a:spcPts val="0"/>
              </a:spcBef>
              <a:spcAft>
                <a:spcPts val="0"/>
              </a:spcAft>
              <a:buSzPts val="1800"/>
              <a:buChar char="●"/>
            </a:pPr>
            <a:r>
              <a:rPr lang="en" dirty="0"/>
              <a:t>Between 1970-2016, the % of health care costs attributable to administration has </a:t>
            </a:r>
            <a:r>
              <a:rPr lang="en" b="1" i="1" dirty="0"/>
              <a:t>more than doubled</a:t>
            </a:r>
            <a:r>
              <a:rPr lang="en" dirty="0"/>
              <a:t>.</a:t>
            </a:r>
            <a:endParaRPr dirty="0"/>
          </a:p>
          <a:p>
            <a:pPr marL="457200" lvl="0" indent="-342900" algn="l" rtl="0">
              <a:lnSpc>
                <a:spcPct val="150000"/>
              </a:lnSpc>
              <a:spcBef>
                <a:spcPts val="0"/>
              </a:spcBef>
              <a:spcAft>
                <a:spcPts val="0"/>
              </a:spcAft>
              <a:buSzPts val="1800"/>
              <a:buChar char="●"/>
            </a:pPr>
            <a:r>
              <a:rPr lang="en" dirty="0"/>
              <a:t>We are all doing more with less….how can we support our Mission?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602528"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Compassion Drives Revenue &amp; Cuts Costs</a:t>
            </a:r>
            <a:endParaRPr dirty="0"/>
          </a:p>
        </p:txBody>
      </p:sp>
      <p:sp>
        <p:nvSpPr>
          <p:cNvPr id="129" name="Google Shape;129;p23"/>
          <p:cNvSpPr txBox="1">
            <a:spLocks noGrp="1"/>
          </p:cNvSpPr>
          <p:nvPr>
            <p:ph type="body" idx="1"/>
          </p:nvPr>
        </p:nvSpPr>
        <p:spPr>
          <a:xfrm>
            <a:off x="460950" y="1500149"/>
            <a:ext cx="8222100" cy="3129126"/>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sz="1800" dirty="0">
                <a:solidFill>
                  <a:schemeClr val="tx1"/>
                </a:solidFill>
              </a:rPr>
              <a:t>Compassionate physicians refer less and order fewer tests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Median charges per patient were 51% lower with patient-centered care (in a study from UC Davis)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Compassionate care drives lower costs through better adherence</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Compassionate care reduces unnecessary ED visits </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Compassionate care reduces “doctor shopping” and “2nd/3rd” opinions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 lowers malpractice costs</a:t>
            </a:r>
            <a:endParaRPr sz="18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750574"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Compassion and Team Wellness</a:t>
            </a:r>
            <a:endParaRPr dirty="0"/>
          </a:p>
        </p:txBody>
      </p:sp>
      <p:sp>
        <p:nvSpPr>
          <p:cNvPr id="135" name="Google Shape;135;p24"/>
          <p:cNvSpPr txBox="1">
            <a:spLocks noGrp="1"/>
          </p:cNvSpPr>
          <p:nvPr>
            <p:ph type="body" idx="1"/>
          </p:nvPr>
        </p:nvSpPr>
        <p:spPr>
          <a:xfrm>
            <a:off x="524152" y="1509772"/>
            <a:ext cx="8222100" cy="27102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sz="1800" dirty="0">
                <a:solidFill>
                  <a:schemeClr val="tx1"/>
                </a:solidFill>
              </a:rPr>
              <a:t>Compassion culture reduces employee absences, lower emotional exhaustion and improved teamwork.</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b="1" i="1" dirty="0">
                <a:solidFill>
                  <a:schemeClr val="accent1"/>
                </a:solidFill>
              </a:rPr>
              <a:t>"Emotional culture of the health care facility has a strong association with how employees treated their patients, the patients’ experience and even patient outcomes.”</a:t>
            </a:r>
            <a:endParaRPr sz="1800" b="1" i="1"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567695"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Compassion and Patient Experience</a:t>
            </a:r>
            <a:endParaRPr dirty="0"/>
          </a:p>
        </p:txBody>
      </p:sp>
      <p:sp>
        <p:nvSpPr>
          <p:cNvPr id="141" name="Google Shape;141;p25"/>
          <p:cNvSpPr txBox="1">
            <a:spLocks noGrp="1"/>
          </p:cNvSpPr>
          <p:nvPr>
            <p:ph type="body" idx="1"/>
          </p:nvPr>
        </p:nvSpPr>
        <p:spPr>
          <a:xfrm>
            <a:off x="460950" y="1333107"/>
            <a:ext cx="8222100" cy="2885602"/>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sz="1800" dirty="0">
                <a:solidFill>
                  <a:schemeClr val="tx1"/>
                </a:solidFill>
              </a:rPr>
              <a:t>Happy customers drive business in all industries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 creates “patient-centeredness”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Compassionate culture results in:</a:t>
            </a:r>
            <a:endParaRPr sz="1800" dirty="0">
              <a:solidFill>
                <a:schemeClr val="tx1"/>
              </a:solidFill>
            </a:endParaRPr>
          </a:p>
          <a:p>
            <a:pPr marL="914400" lvl="1" indent="-317500" algn="l" rtl="0">
              <a:lnSpc>
                <a:spcPct val="150000"/>
              </a:lnSpc>
              <a:spcBef>
                <a:spcPts val="0"/>
              </a:spcBef>
              <a:spcAft>
                <a:spcPts val="0"/>
              </a:spcAft>
              <a:buSzPts val="1400"/>
              <a:buChar char="○"/>
            </a:pPr>
            <a:r>
              <a:rPr lang="en" sz="1600" dirty="0">
                <a:solidFill>
                  <a:schemeClr val="tx1"/>
                </a:solidFill>
              </a:rPr>
              <a:t>Bump in payment (especially in Value Based Payment arrangements that include patient satisfaction metrics) (only 7% of association between patient experience and strong financial performance is tied to VBP incentives) *</a:t>
            </a:r>
            <a:endParaRPr sz="1600" dirty="0">
              <a:solidFill>
                <a:schemeClr val="tx1"/>
              </a:solidFill>
            </a:endParaRPr>
          </a:p>
          <a:p>
            <a:pPr marL="914400" lvl="1" indent="-317500" algn="l" rtl="0">
              <a:lnSpc>
                <a:spcPct val="150000"/>
              </a:lnSpc>
              <a:spcBef>
                <a:spcPts val="0"/>
              </a:spcBef>
              <a:spcAft>
                <a:spcPts val="0"/>
              </a:spcAft>
              <a:buSzPts val="1400"/>
              <a:buChar char="○"/>
            </a:pPr>
            <a:r>
              <a:rPr lang="en" sz="1600" dirty="0">
                <a:solidFill>
                  <a:schemeClr val="tx1"/>
                </a:solidFill>
              </a:rPr>
              <a:t>Increase in volume (from reviews/word of mouth/marketing)</a:t>
            </a:r>
            <a:endParaRPr sz="1600" dirty="0">
              <a:solidFill>
                <a:schemeClr val="tx1"/>
              </a:solidFill>
            </a:endParaRPr>
          </a:p>
        </p:txBody>
      </p:sp>
      <p:sp>
        <p:nvSpPr>
          <p:cNvPr id="2" name="TextBox 1">
            <a:extLst>
              <a:ext uri="{FF2B5EF4-FFF2-40B4-BE49-F238E27FC236}">
                <a16:creationId xmlns:a16="http://schemas.microsoft.com/office/drawing/2014/main" id="{DC6FB0B1-2CF9-54B7-7560-E5EEC151CFCE}"/>
              </a:ext>
            </a:extLst>
          </p:cNvPr>
          <p:cNvSpPr txBox="1"/>
          <p:nvPr/>
        </p:nvSpPr>
        <p:spPr>
          <a:xfrm>
            <a:off x="303507" y="4094489"/>
            <a:ext cx="8750476" cy="523220"/>
          </a:xfrm>
          <a:prstGeom prst="rect">
            <a:avLst/>
          </a:prstGeom>
          <a:noFill/>
        </p:spPr>
        <p:txBody>
          <a:bodyPr wrap="square" rtlCol="0">
            <a:spAutoFit/>
          </a:bodyPr>
          <a:lstStyle/>
          <a:p>
            <a:r>
              <a:rPr lang="en-US" sz="1600" dirty="0">
                <a:solidFill>
                  <a:schemeClr val="accent2"/>
                </a:solidFill>
              </a:rPr>
              <a:t>*</a:t>
            </a:r>
            <a:r>
              <a:rPr lang="en-US" sz="1200" dirty="0"/>
              <a:t>Betts, David, et al. “The Value of Patient Experience: Hospitals with Better Patient-Reported Experience Perform Better Financially.” Washington, DC: Deloitte Center for Health Solutions,2016.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715740"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Compassion &amp; Margin</a:t>
            </a:r>
            <a:endParaRPr dirty="0"/>
          </a:p>
        </p:txBody>
      </p:sp>
      <p:sp>
        <p:nvSpPr>
          <p:cNvPr id="147" name="Google Shape;147;p26"/>
          <p:cNvSpPr txBox="1">
            <a:spLocks noGrp="1"/>
          </p:cNvSpPr>
          <p:nvPr>
            <p:ph type="body" idx="1"/>
          </p:nvPr>
        </p:nvSpPr>
        <p:spPr>
          <a:xfrm>
            <a:off x="460950" y="1544606"/>
            <a:ext cx="8222100" cy="27102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sz="1800" dirty="0">
                <a:solidFill>
                  <a:schemeClr val="tx1"/>
                </a:solidFill>
              </a:rPr>
              <a:t>Can increase margin by reducing costs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Better experience associated with lower spending per episode of care</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Recalls and outreach tends to be more successful the FIRST time around</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Patient surveys repeatedly say they value their doctor’s interpersonal skills more than anything else on their resume </a:t>
            </a:r>
            <a:endParaRPr sz="18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616500" y="468760"/>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Most Important Qualities in a Physician</a:t>
            </a:r>
            <a:endParaRPr dirty="0"/>
          </a:p>
        </p:txBody>
      </p:sp>
      <p:sp>
        <p:nvSpPr>
          <p:cNvPr id="153" name="Google Shape;153;p27"/>
          <p:cNvSpPr txBox="1">
            <a:spLocks noGrp="1"/>
          </p:cNvSpPr>
          <p:nvPr>
            <p:ph type="body" idx="1"/>
          </p:nvPr>
        </p:nvSpPr>
        <p:spPr>
          <a:xfrm>
            <a:off x="522514" y="1379143"/>
            <a:ext cx="8388386" cy="3192857"/>
          </a:xfrm>
          <a:prstGeom prst="rect">
            <a:avLst/>
          </a:prstGeom>
        </p:spPr>
        <p:txBody>
          <a:bodyPr spcFirstLastPara="1" wrap="square" lIns="91425" tIns="91425" rIns="91425" bIns="91425" anchor="t" anchorCtr="0">
            <a:normAutofit fontScale="92500" lnSpcReduction="20000"/>
          </a:bodyPr>
          <a:lstStyle/>
          <a:p>
            <a:pPr marL="457200" lvl="0" indent="-317182" algn="l" rtl="0">
              <a:lnSpc>
                <a:spcPct val="160000"/>
              </a:lnSpc>
              <a:spcBef>
                <a:spcPts val="0"/>
              </a:spcBef>
              <a:spcAft>
                <a:spcPts val="0"/>
              </a:spcAft>
              <a:buSzPct val="100000"/>
              <a:buChar char="●"/>
            </a:pPr>
            <a:r>
              <a:rPr lang="en" sz="1600" dirty="0">
                <a:solidFill>
                  <a:schemeClr val="tx1"/>
                </a:solidFill>
              </a:rPr>
              <a:t>85% “</a:t>
            </a:r>
            <a:r>
              <a:rPr lang="en" sz="1600" i="1" dirty="0">
                <a:solidFill>
                  <a:schemeClr val="tx1"/>
                </a:solidFill>
              </a:rPr>
              <a:t>Treating me with dignity and respect</a:t>
            </a:r>
            <a:r>
              <a:rPr lang="en" sz="1600" dirty="0">
                <a:solidFill>
                  <a:schemeClr val="tx1"/>
                </a:solidFill>
              </a:rPr>
              <a:t>”</a:t>
            </a:r>
            <a:endParaRPr sz="1600" dirty="0">
              <a:solidFill>
                <a:schemeClr val="tx1"/>
              </a:solidFill>
            </a:endParaRPr>
          </a:p>
          <a:p>
            <a:pPr marL="457200" lvl="0" indent="-317182" algn="l" rtl="0">
              <a:lnSpc>
                <a:spcPct val="160000"/>
              </a:lnSpc>
              <a:spcBef>
                <a:spcPts val="0"/>
              </a:spcBef>
              <a:spcAft>
                <a:spcPts val="0"/>
              </a:spcAft>
              <a:buSzPct val="100000"/>
              <a:buChar char="●"/>
            </a:pPr>
            <a:r>
              <a:rPr lang="en" sz="1600" dirty="0">
                <a:solidFill>
                  <a:schemeClr val="tx1"/>
                </a:solidFill>
              </a:rPr>
              <a:t>84% “</a:t>
            </a:r>
            <a:r>
              <a:rPr lang="en" sz="1600" i="1" dirty="0">
                <a:solidFill>
                  <a:schemeClr val="tx1"/>
                </a:solidFill>
              </a:rPr>
              <a:t>Listening carefully and being easy to talk to</a:t>
            </a:r>
            <a:r>
              <a:rPr lang="en" sz="1600" dirty="0">
                <a:solidFill>
                  <a:schemeClr val="tx1"/>
                </a:solidFill>
              </a:rPr>
              <a:t>”</a:t>
            </a:r>
            <a:endParaRPr sz="1600" dirty="0">
              <a:solidFill>
                <a:schemeClr val="tx1"/>
              </a:solidFill>
            </a:endParaRPr>
          </a:p>
          <a:p>
            <a:pPr marL="457200" lvl="0" indent="-317182" algn="l" rtl="0">
              <a:lnSpc>
                <a:spcPct val="160000"/>
              </a:lnSpc>
              <a:spcBef>
                <a:spcPts val="0"/>
              </a:spcBef>
              <a:spcAft>
                <a:spcPts val="0"/>
              </a:spcAft>
              <a:buSzPct val="100000"/>
              <a:buChar char="●"/>
            </a:pPr>
            <a:r>
              <a:rPr lang="en" sz="1600" dirty="0">
                <a:solidFill>
                  <a:schemeClr val="tx1"/>
                </a:solidFill>
              </a:rPr>
              <a:t>81% “</a:t>
            </a:r>
            <a:r>
              <a:rPr lang="en" sz="1600" i="1" dirty="0">
                <a:solidFill>
                  <a:schemeClr val="tx1"/>
                </a:solidFill>
              </a:rPr>
              <a:t>Truly caring about me</a:t>
            </a:r>
            <a:r>
              <a:rPr lang="en" sz="1600" dirty="0">
                <a:solidFill>
                  <a:schemeClr val="tx1"/>
                </a:solidFill>
              </a:rPr>
              <a:t>”</a:t>
            </a:r>
            <a:endParaRPr sz="1600" dirty="0">
              <a:solidFill>
                <a:schemeClr val="tx1"/>
              </a:solidFill>
            </a:endParaRPr>
          </a:p>
          <a:p>
            <a:pPr marL="457200" lvl="0" indent="-317182" algn="l" rtl="0">
              <a:spcBef>
                <a:spcPts val="1000"/>
              </a:spcBef>
              <a:spcAft>
                <a:spcPts val="0"/>
              </a:spcAft>
              <a:buSzPct val="100000"/>
              <a:buChar char="●"/>
            </a:pPr>
            <a:r>
              <a:rPr lang="en" sz="1600" dirty="0">
                <a:solidFill>
                  <a:schemeClr val="tx1"/>
                </a:solidFill>
              </a:rPr>
              <a:t>27% “</a:t>
            </a:r>
            <a:r>
              <a:rPr lang="en" sz="1600" i="1" dirty="0">
                <a:solidFill>
                  <a:schemeClr val="tx1"/>
                </a:solidFill>
              </a:rPr>
              <a:t>Being trained at one of the best medical schools</a:t>
            </a:r>
            <a:r>
              <a:rPr lang="en" sz="1600" dirty="0">
                <a:solidFill>
                  <a:schemeClr val="tx1"/>
                </a:solidFill>
              </a:rPr>
              <a:t>”</a:t>
            </a:r>
            <a:endParaRPr sz="1600" dirty="0">
              <a:solidFill>
                <a:schemeClr val="tx1"/>
              </a:solidFill>
            </a:endParaRPr>
          </a:p>
          <a:p>
            <a:pPr marL="0" lvl="0" indent="0" algn="l" rtl="0">
              <a:spcBef>
                <a:spcPts val="1200"/>
              </a:spcBef>
              <a:spcAft>
                <a:spcPts val="0"/>
              </a:spcAft>
              <a:buNone/>
            </a:pPr>
            <a:r>
              <a:rPr lang="en" sz="1600" b="1" dirty="0">
                <a:solidFill>
                  <a:schemeClr val="tx1"/>
                </a:solidFill>
              </a:rPr>
              <a:t>THREE TIMES </a:t>
            </a:r>
            <a:r>
              <a:rPr lang="en" sz="1600" dirty="0">
                <a:solidFill>
                  <a:schemeClr val="tx1"/>
                </a:solidFill>
              </a:rPr>
              <a:t>the number of patients value human connection and caring from their physician more than the prestige of the institution where the physician was trained.  *</a:t>
            </a:r>
            <a:endParaRPr sz="1600" dirty="0">
              <a:solidFill>
                <a:schemeClr val="tx1"/>
              </a:solidFill>
            </a:endParaRPr>
          </a:p>
          <a:p>
            <a:pPr marL="0" lvl="0" indent="0" algn="l" rtl="0">
              <a:spcBef>
                <a:spcPts val="1200"/>
              </a:spcBef>
              <a:spcAft>
                <a:spcPts val="0"/>
              </a:spcAft>
              <a:buNone/>
            </a:pPr>
            <a:r>
              <a:rPr lang="en" sz="1600" dirty="0">
                <a:solidFill>
                  <a:schemeClr val="tx1"/>
                </a:solidFill>
              </a:rPr>
              <a:t>Only 58% agreed that having “</a:t>
            </a:r>
            <a:r>
              <a:rPr lang="en" sz="1600" i="1" dirty="0">
                <a:solidFill>
                  <a:schemeClr val="tx1"/>
                </a:solidFill>
              </a:rPr>
              <a:t>a lot of experience treating patients with your medical condition</a:t>
            </a:r>
            <a:r>
              <a:rPr lang="en" sz="1600" dirty="0">
                <a:solidFill>
                  <a:schemeClr val="tx1"/>
                </a:solidFill>
              </a:rPr>
              <a:t>” was extremely important.</a:t>
            </a:r>
            <a:endParaRPr sz="1600" dirty="0">
              <a:solidFill>
                <a:schemeClr val="tx1"/>
              </a:solidFill>
            </a:endParaRPr>
          </a:p>
          <a:p>
            <a:pPr marL="0" lvl="0" indent="0" algn="l" rtl="0">
              <a:spcBef>
                <a:spcPts val="1200"/>
              </a:spcBef>
              <a:spcAft>
                <a:spcPts val="1200"/>
              </a:spcAft>
              <a:buNone/>
            </a:pPr>
            <a:r>
              <a:rPr lang="en" sz="1600" dirty="0">
                <a:solidFill>
                  <a:schemeClr val="tx1"/>
                </a:solidFill>
              </a:rPr>
              <a:t>14% of patients who reported changing doctors in the past 5 years was because the </a:t>
            </a:r>
            <a:r>
              <a:rPr lang="en" sz="1600" b="1" dirty="0">
                <a:solidFill>
                  <a:schemeClr val="accent2"/>
                </a:solidFill>
              </a:rPr>
              <a:t>“</a:t>
            </a:r>
            <a:r>
              <a:rPr lang="en" sz="1600" b="1" i="1" dirty="0">
                <a:solidFill>
                  <a:schemeClr val="accent2"/>
                </a:solidFill>
              </a:rPr>
              <a:t>doctor didn’t listen carefully.”</a:t>
            </a:r>
            <a:endParaRPr sz="1600" b="1" i="1" dirty="0">
              <a:solidFill>
                <a:schemeClr val="accent2"/>
              </a:solidFill>
            </a:endParaRPr>
          </a:p>
        </p:txBody>
      </p:sp>
      <p:sp>
        <p:nvSpPr>
          <p:cNvPr id="2" name="TextBox 1">
            <a:extLst>
              <a:ext uri="{FF2B5EF4-FFF2-40B4-BE49-F238E27FC236}">
                <a16:creationId xmlns:a16="http://schemas.microsoft.com/office/drawing/2014/main" id="{DA64DABC-C15D-5327-C40D-E51E1025CCBA}"/>
              </a:ext>
            </a:extLst>
          </p:cNvPr>
          <p:cNvSpPr txBox="1"/>
          <p:nvPr/>
        </p:nvSpPr>
        <p:spPr>
          <a:xfrm>
            <a:off x="400594" y="4423954"/>
            <a:ext cx="8510306" cy="307777"/>
          </a:xfrm>
          <a:prstGeom prst="rect">
            <a:avLst/>
          </a:prstGeom>
          <a:noFill/>
        </p:spPr>
        <p:txBody>
          <a:bodyPr wrap="square" rtlCol="0">
            <a:spAutoFit/>
          </a:bodyPr>
          <a:lstStyle/>
          <a:p>
            <a:r>
              <a:rPr lang="en-US" sz="1400" dirty="0">
                <a:solidFill>
                  <a:schemeClr val="accent2"/>
                </a:solidFill>
              </a:rPr>
              <a:t>*</a:t>
            </a:r>
            <a:r>
              <a:rPr lang="en-US" sz="1400" dirty="0"/>
              <a:t>”Doctor’s Interpersonal Skills Are Valued More Than Training.” </a:t>
            </a:r>
            <a:r>
              <a:rPr lang="en-US" sz="1400" i="1" dirty="0"/>
              <a:t>Wall Street Journal</a:t>
            </a:r>
            <a:r>
              <a:rPr lang="en-US" sz="1400" dirty="0"/>
              <a:t>, September 28,2004.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idx="4294967295"/>
          </p:nvPr>
        </p:nvSpPr>
        <p:spPr>
          <a:xfrm>
            <a:off x="722812" y="384448"/>
            <a:ext cx="8043863" cy="4089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solidFill>
                  <a:schemeClr val="accent1"/>
                </a:solidFill>
                <a:latin typeface="Caveat Medium"/>
                <a:ea typeface="Caveat Medium"/>
                <a:cs typeface="Caveat Medium"/>
                <a:sym typeface="Caveat Medium"/>
              </a:rPr>
              <a:t>“Healthcare consumers view health care first and foremost as a personal interaction and not just a medical transaction.”</a:t>
            </a:r>
            <a:endParaRPr sz="3600" dirty="0">
              <a:solidFill>
                <a:schemeClr val="accent1"/>
              </a:solidFill>
              <a:latin typeface="Caveat Medium"/>
              <a:ea typeface="Caveat Medium"/>
              <a:cs typeface="Caveat Medium"/>
              <a:sym typeface="Cave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9"/>
          <p:cNvPicPr preferRelativeResize="0"/>
          <p:nvPr/>
        </p:nvPicPr>
        <p:blipFill>
          <a:blip r:embed="rId3">
            <a:alphaModFix/>
          </a:blip>
          <a:stretch>
            <a:fillRect/>
          </a:stretch>
        </p:blipFill>
        <p:spPr>
          <a:xfrm>
            <a:off x="152400" y="152400"/>
            <a:ext cx="8602138" cy="48387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0"/>
          <p:cNvPicPr preferRelativeResize="0"/>
          <p:nvPr/>
        </p:nvPicPr>
        <p:blipFill>
          <a:blip r:embed="rId3">
            <a:alphaModFix/>
          </a:blip>
          <a:stretch>
            <a:fillRect/>
          </a:stretch>
        </p:blipFill>
        <p:spPr>
          <a:xfrm>
            <a:off x="2086650" y="219313"/>
            <a:ext cx="4704875" cy="470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7299-D7CD-C475-BB56-1DB26832BEA5}"/>
              </a:ext>
            </a:extLst>
          </p:cNvPr>
          <p:cNvSpPr>
            <a:spLocks noGrp="1"/>
          </p:cNvSpPr>
          <p:nvPr>
            <p:ph type="title"/>
          </p:nvPr>
        </p:nvSpPr>
        <p:spPr/>
        <p:txBody>
          <a:bodyPr/>
          <a:lstStyle/>
          <a:p>
            <a:r>
              <a:rPr lang="en-US" dirty="0"/>
              <a:t>Faculty Disclosure</a:t>
            </a:r>
          </a:p>
        </p:txBody>
      </p:sp>
      <p:sp>
        <p:nvSpPr>
          <p:cNvPr id="3" name="Content Placeholder 2">
            <a:extLst>
              <a:ext uri="{FF2B5EF4-FFF2-40B4-BE49-F238E27FC236}">
                <a16:creationId xmlns:a16="http://schemas.microsoft.com/office/drawing/2014/main" id="{9A602484-F6F2-D3E0-F796-2B6F15ED03A7}"/>
              </a:ext>
            </a:extLst>
          </p:cNvPr>
          <p:cNvSpPr>
            <a:spLocks noGrp="1"/>
          </p:cNvSpPr>
          <p:nvPr>
            <p:ph idx="1"/>
          </p:nvPr>
        </p:nvSpPr>
        <p:spPr/>
        <p:txBody>
          <a:bodyPr/>
          <a:lstStyle/>
          <a:p>
            <a:pPr marL="0" indent="0" rtl="0">
              <a:spcBef>
                <a:spcPts val="0"/>
              </a:spcBef>
              <a:spcAft>
                <a:spcPts val="0"/>
              </a:spcAft>
              <a:buNone/>
            </a:pPr>
            <a:r>
              <a:rPr lang="en-US" sz="1800" dirty="0">
                <a:solidFill>
                  <a:srgbClr val="000000"/>
                </a:solidFill>
                <a:latin typeface="Arial" panose="020B0604020202020204" pitchFamily="34" charset="0"/>
              </a:rPr>
              <a:t>I </a:t>
            </a:r>
            <a:r>
              <a:rPr lang="en-US" sz="1800" b="0" i="0" u="none" strike="noStrike" dirty="0">
                <a:solidFill>
                  <a:srgbClr val="000000"/>
                </a:solidFill>
                <a:effectLst/>
                <a:latin typeface="Arial" panose="020B0604020202020204" pitchFamily="34" charset="0"/>
              </a:rPr>
              <a:t>have the following financial relationships with the manufacturer(s) of any commercial product(s) and/or provider(s) of commercial services discussed in this CME activity:   ownership shares, Connexin Software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a:t>
            </a:r>
            <a:br>
              <a:rPr lang="en-US" b="0" dirty="0">
                <a:effectLst/>
              </a:rPr>
            </a:br>
            <a:r>
              <a:rPr lang="en-US" sz="1800" dirty="0">
                <a:solidFill>
                  <a:srgbClr val="000000"/>
                </a:solidFill>
                <a:latin typeface="Arial" panose="020B0604020202020204" pitchFamily="34" charset="0"/>
              </a:rPr>
              <a:t>I </a:t>
            </a:r>
            <a:r>
              <a:rPr lang="en-US" sz="1800" b="0" i="0" u="none" strike="noStrike" dirty="0">
                <a:solidFill>
                  <a:srgbClr val="000000"/>
                </a:solidFill>
                <a:effectLst/>
                <a:latin typeface="Arial" panose="020B0604020202020204" pitchFamily="34" charset="0"/>
              </a:rPr>
              <a:t>do not intend to discuss an unapproved/investigative use of a commercial product/device in this presentation.</a:t>
            </a:r>
            <a:endParaRPr lang="en-US" b="0" dirty="0">
              <a:effectLst/>
            </a:endParaRPr>
          </a:p>
          <a:p>
            <a:br>
              <a:rPr lang="en-US" dirty="0"/>
            </a:br>
            <a:endParaRPr lang="en-US" dirty="0"/>
          </a:p>
        </p:txBody>
      </p:sp>
    </p:spTree>
    <p:extLst>
      <p:ext uri="{BB962C8B-B14F-4D97-AF65-F5344CB8AC3E}">
        <p14:creationId xmlns:p14="http://schemas.microsoft.com/office/powerpoint/2010/main" val="2793436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680906"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Too Little Time</a:t>
            </a:r>
            <a:endParaRPr dirty="0"/>
          </a:p>
        </p:txBody>
      </p:sp>
      <p:sp>
        <p:nvSpPr>
          <p:cNvPr id="174" name="Google Shape;174;p31"/>
          <p:cNvSpPr txBox="1">
            <a:spLocks noGrp="1"/>
          </p:cNvSpPr>
          <p:nvPr>
            <p:ph type="body" idx="1"/>
          </p:nvPr>
        </p:nvSpPr>
        <p:spPr>
          <a:xfrm>
            <a:off x="460950" y="1466229"/>
            <a:ext cx="8222100" cy="2710200"/>
          </a:xfrm>
          <a:prstGeom prst="rect">
            <a:avLst/>
          </a:prstGeom>
        </p:spPr>
        <p:txBody>
          <a:bodyPr spcFirstLastPara="1" wrap="square" lIns="91425" tIns="91425" rIns="91425" bIns="91425" anchor="t" anchorCtr="0">
            <a:normAutofit fontScale="92500"/>
          </a:bodyPr>
          <a:lstStyle/>
          <a:p>
            <a:pPr marL="457200" lvl="0" indent="-342900" algn="l" rtl="0">
              <a:lnSpc>
                <a:spcPct val="150000"/>
              </a:lnSpc>
              <a:spcBef>
                <a:spcPts val="0"/>
              </a:spcBef>
              <a:spcAft>
                <a:spcPts val="0"/>
              </a:spcAft>
              <a:buSzPts val="1800"/>
              <a:buChar char="●"/>
            </a:pPr>
            <a:r>
              <a:rPr lang="en" sz="1800" dirty="0">
                <a:solidFill>
                  <a:schemeClr val="tx1"/>
                </a:solidFill>
              </a:rPr>
              <a:t>56% of physicians believe they do not have time to treat patients with compassion</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One study looked at how much time it takes to add a compassionate statement to the visit…. </a:t>
            </a:r>
            <a:r>
              <a:rPr lang="en" sz="1800" b="1" dirty="0">
                <a:solidFill>
                  <a:schemeClr val="tx1"/>
                </a:solidFill>
              </a:rPr>
              <a:t>40 seconds</a:t>
            </a:r>
            <a:endParaRPr sz="1800" b="1"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Data</a:t>
            </a:r>
            <a:r>
              <a:rPr lang="en" sz="1800" b="1" dirty="0">
                <a:solidFill>
                  <a:schemeClr val="tx1"/>
                </a:solidFill>
              </a:rPr>
              <a:t> </a:t>
            </a:r>
            <a:r>
              <a:rPr lang="en" sz="1800" dirty="0">
                <a:solidFill>
                  <a:schemeClr val="tx1"/>
                </a:solidFill>
              </a:rPr>
              <a:t>support that being compassionate does not add a significant amount of time to the total time spent with the patients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Giving to others makes you actually </a:t>
            </a:r>
            <a:r>
              <a:rPr lang="en" sz="1800" i="1" dirty="0">
                <a:solidFill>
                  <a:schemeClr val="tx1"/>
                </a:solidFill>
              </a:rPr>
              <a:t>feel</a:t>
            </a:r>
            <a:r>
              <a:rPr lang="en" sz="1800" dirty="0">
                <a:solidFill>
                  <a:schemeClr val="tx1"/>
                </a:solidFill>
              </a:rPr>
              <a:t> like you have more time</a:t>
            </a:r>
            <a:endParaRPr sz="18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654780" y="538428"/>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Compassion Studies</a:t>
            </a:r>
            <a:endParaRPr dirty="0"/>
          </a:p>
        </p:txBody>
      </p:sp>
      <p:graphicFrame>
        <p:nvGraphicFramePr>
          <p:cNvPr id="180" name="Google Shape;180;p32"/>
          <p:cNvGraphicFramePr/>
          <p:nvPr>
            <p:extLst>
              <p:ext uri="{D42A27DB-BD31-4B8C-83A1-F6EECF244321}">
                <p14:modId xmlns:p14="http://schemas.microsoft.com/office/powerpoint/2010/main" val="333069845"/>
              </p:ext>
            </p:extLst>
          </p:nvPr>
        </p:nvGraphicFramePr>
        <p:xfrm>
          <a:off x="952500" y="1521565"/>
          <a:ext cx="7239000" cy="2537280"/>
        </p:xfrm>
        <a:graphic>
          <a:graphicData uri="http://schemas.openxmlformats.org/drawingml/2006/table">
            <a:tbl>
              <a:tblPr>
                <a:noFill/>
                <a:tableStyleId>{BBCF5EC0-607F-4436-AF98-55C30D17B116}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b="1" dirty="0"/>
                        <a:t>Study</a:t>
                      </a:r>
                      <a:endParaRPr b="1" dirty="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chemeClr val="accent1">
                        <a:lumMod val="60000"/>
                        <a:lumOff val="40000"/>
                      </a:schemeClr>
                    </a:solidFill>
                  </a:tcPr>
                </a:tc>
                <a:tc>
                  <a:txBody>
                    <a:bodyPr/>
                    <a:lstStyle/>
                    <a:p>
                      <a:pPr marL="0" lvl="0" indent="0" algn="ctr" rtl="0">
                        <a:spcBef>
                          <a:spcPts val="0"/>
                        </a:spcBef>
                        <a:spcAft>
                          <a:spcPts val="0"/>
                        </a:spcAft>
                        <a:buNone/>
                      </a:pPr>
                      <a:r>
                        <a:rPr lang="en" b="1" dirty="0"/>
                        <a:t>Time Required to Show Meaningful Compassion to a Patient</a:t>
                      </a:r>
                      <a:endParaRPr b="1" dirty="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chemeClr val="accent1">
                        <a:lumMod val="60000"/>
                        <a:lumOff val="40000"/>
                      </a:schemeClr>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u="sng">
                          <a:solidFill>
                            <a:schemeClr val="hlink"/>
                          </a:solidFill>
                          <a:hlinkClick r:id="rId3"/>
                        </a:rPr>
                        <a:t>Byland et al</a:t>
                      </a:r>
                      <a:endParaRPr/>
                    </a:p>
                  </a:txBody>
                  <a:tcPr marL="91425" marR="91425" marT="91425" marB="91425">
                    <a:lnT w="9525" cap="flat" cmpd="sng">
                      <a:solidFill>
                        <a:srgbClr val="4A86E8"/>
                      </a:solidFill>
                      <a:prstDash val="solid"/>
                      <a:round/>
                      <a:headEnd type="none" w="sm" len="sm"/>
                      <a:tailEnd type="none" w="sm" len="sm"/>
                    </a:lnT>
                  </a:tcPr>
                </a:tc>
                <a:tc>
                  <a:txBody>
                    <a:bodyPr/>
                    <a:lstStyle/>
                    <a:p>
                      <a:pPr marL="0" lvl="0" indent="0" algn="l" rtl="0">
                        <a:spcBef>
                          <a:spcPts val="0"/>
                        </a:spcBef>
                        <a:spcAft>
                          <a:spcPts val="0"/>
                        </a:spcAft>
                        <a:buNone/>
                      </a:pPr>
                      <a:r>
                        <a:rPr lang="en"/>
                        <a:t>32 seconds</a:t>
                      </a:r>
                      <a:endParaRPr/>
                    </a:p>
                  </a:txBody>
                  <a:tcPr marL="91425" marR="91425" marT="91425" marB="91425">
                    <a:lnT w="9525" cap="flat" cmpd="sng">
                      <a:solidFill>
                        <a:srgbClr val="4A86E8"/>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u="sng">
                          <a:solidFill>
                            <a:schemeClr val="hlink"/>
                          </a:solidFill>
                          <a:hlinkClick r:id="rId4"/>
                        </a:rPr>
                        <a:t>Bensing et al</a:t>
                      </a:r>
                      <a:endParaRPr/>
                    </a:p>
                  </a:txBody>
                  <a:tcPr marL="91425" marR="91425" marT="91425" marB="91425"/>
                </a:tc>
                <a:tc>
                  <a:txBody>
                    <a:bodyPr/>
                    <a:lstStyle/>
                    <a:p>
                      <a:pPr marL="0" lvl="0" indent="0" algn="l" rtl="0">
                        <a:spcBef>
                          <a:spcPts val="0"/>
                        </a:spcBef>
                        <a:spcAft>
                          <a:spcPts val="0"/>
                        </a:spcAft>
                        <a:buNone/>
                      </a:pPr>
                      <a:r>
                        <a:rPr lang="en"/>
                        <a:t>38 seconds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u="sng">
                          <a:solidFill>
                            <a:schemeClr val="hlink"/>
                          </a:solidFill>
                          <a:hlinkClick r:id="rId5"/>
                        </a:rPr>
                        <a:t>Fogarty et al</a:t>
                      </a:r>
                      <a:r>
                        <a:rPr lang="en"/>
                        <a:t> </a:t>
                      </a:r>
                      <a:endParaRPr/>
                    </a:p>
                  </a:txBody>
                  <a:tcPr marL="91425" marR="91425" marT="91425" marB="91425"/>
                </a:tc>
                <a:tc>
                  <a:txBody>
                    <a:bodyPr/>
                    <a:lstStyle/>
                    <a:p>
                      <a:pPr marL="0" lvl="0" indent="0" algn="l" rtl="0">
                        <a:spcBef>
                          <a:spcPts val="0"/>
                        </a:spcBef>
                        <a:spcAft>
                          <a:spcPts val="0"/>
                        </a:spcAft>
                        <a:buNone/>
                      </a:pPr>
                      <a:r>
                        <a:rPr lang="en"/>
                        <a:t>40 seconds</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u="sng">
                          <a:solidFill>
                            <a:schemeClr val="hlink"/>
                          </a:solidFill>
                          <a:hlinkClick r:id="rId6"/>
                        </a:rPr>
                        <a:t>Roter et al</a:t>
                      </a:r>
                      <a:endParaRPr/>
                    </a:p>
                  </a:txBody>
                  <a:tcPr marL="91425" marR="91425" marT="91425" marB="91425"/>
                </a:tc>
                <a:tc>
                  <a:txBody>
                    <a:bodyPr/>
                    <a:lstStyle/>
                    <a:p>
                      <a:pPr marL="0" lvl="0" indent="0" algn="l" rtl="0">
                        <a:spcBef>
                          <a:spcPts val="0"/>
                        </a:spcBef>
                        <a:spcAft>
                          <a:spcPts val="0"/>
                        </a:spcAft>
                        <a:buNone/>
                      </a:pPr>
                      <a:r>
                        <a:rPr lang="en"/>
                        <a:t>54 seconds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u="sng">
                          <a:solidFill>
                            <a:schemeClr val="hlink"/>
                          </a:solidFill>
                          <a:hlinkClick r:id="rId7"/>
                        </a:rPr>
                        <a:t>Dempsey </a:t>
                      </a:r>
                      <a:endParaRPr/>
                    </a:p>
                  </a:txBody>
                  <a:tcPr marL="91425" marR="91425" marT="91425" marB="91425"/>
                </a:tc>
                <a:tc>
                  <a:txBody>
                    <a:bodyPr/>
                    <a:lstStyle/>
                    <a:p>
                      <a:pPr marL="0" lvl="0" indent="0" algn="l" rtl="0">
                        <a:spcBef>
                          <a:spcPts val="0"/>
                        </a:spcBef>
                        <a:spcAft>
                          <a:spcPts val="0"/>
                        </a:spcAft>
                        <a:buNone/>
                      </a:pPr>
                      <a:r>
                        <a:rPr lang="en" dirty="0"/>
                        <a:t>56 seconds</a:t>
                      </a: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911737" y="355548"/>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Nature vs Nurture?</a:t>
            </a:r>
            <a:endParaRPr dirty="0"/>
          </a:p>
        </p:txBody>
      </p:sp>
      <p:sp>
        <p:nvSpPr>
          <p:cNvPr id="186" name="Google Shape;186;p33"/>
          <p:cNvSpPr txBox="1">
            <a:spLocks noGrp="1"/>
          </p:cNvSpPr>
          <p:nvPr>
            <p:ph type="body" idx="1"/>
          </p:nvPr>
        </p:nvSpPr>
        <p:spPr>
          <a:xfrm>
            <a:off x="460950" y="1558635"/>
            <a:ext cx="8222100" cy="2965938"/>
          </a:xfrm>
          <a:prstGeom prst="rect">
            <a:avLst/>
          </a:prstGeom>
        </p:spPr>
        <p:txBody>
          <a:bodyPr spcFirstLastPara="1" wrap="square" lIns="91425" tIns="91425" rIns="91425" bIns="91425" anchor="t" anchorCtr="0">
            <a:normAutofit/>
          </a:bodyPr>
          <a:lstStyle/>
          <a:p>
            <a:pPr marL="457200" lvl="0" indent="-342900" algn="l" rtl="0">
              <a:lnSpc>
                <a:spcPct val="110000"/>
              </a:lnSpc>
              <a:spcBef>
                <a:spcPts val="0"/>
              </a:spcBef>
              <a:spcAft>
                <a:spcPts val="0"/>
              </a:spcAft>
              <a:buSzPts val="1800"/>
              <a:buChar char="●"/>
            </a:pPr>
            <a:endParaRPr lang="en" sz="1800" dirty="0">
              <a:solidFill>
                <a:schemeClr val="tx1"/>
              </a:solidFill>
            </a:endParaRPr>
          </a:p>
          <a:p>
            <a:pPr marL="457200" lvl="0" indent="-342900" algn="l" rtl="0">
              <a:lnSpc>
                <a:spcPct val="110000"/>
              </a:lnSpc>
              <a:spcBef>
                <a:spcPts val="0"/>
              </a:spcBef>
              <a:spcAft>
                <a:spcPts val="0"/>
              </a:spcAft>
              <a:buSzPts val="1800"/>
              <a:buChar char="●"/>
            </a:pPr>
            <a:r>
              <a:rPr lang="en" sz="1800" dirty="0">
                <a:solidFill>
                  <a:schemeClr val="tx1"/>
                </a:solidFill>
              </a:rPr>
              <a:t>Scientific literature clearly shows that compassionate </a:t>
            </a:r>
            <a:r>
              <a:rPr lang="en" sz="1800" b="1" dirty="0">
                <a:solidFill>
                  <a:schemeClr val="tx1"/>
                </a:solidFill>
              </a:rPr>
              <a:t>behaviors</a:t>
            </a:r>
            <a:r>
              <a:rPr lang="en" sz="1800" dirty="0">
                <a:solidFill>
                  <a:schemeClr val="tx1"/>
                </a:solidFill>
              </a:rPr>
              <a:t> can be </a:t>
            </a:r>
            <a:r>
              <a:rPr lang="en" sz="1800" b="1" i="1" dirty="0">
                <a:solidFill>
                  <a:schemeClr val="tx1"/>
                </a:solidFill>
              </a:rPr>
              <a:t>learned</a:t>
            </a:r>
            <a:r>
              <a:rPr lang="en" sz="1800" dirty="0">
                <a:solidFill>
                  <a:schemeClr val="tx1"/>
                </a:solidFill>
              </a:rPr>
              <a:t>.</a:t>
            </a:r>
            <a:endParaRPr sz="1800" dirty="0">
              <a:solidFill>
                <a:schemeClr val="tx1"/>
              </a:solidFill>
            </a:endParaRPr>
          </a:p>
          <a:p>
            <a:pPr marL="457200" lvl="0" indent="-342900" algn="l" rtl="0">
              <a:lnSpc>
                <a:spcPct val="110000"/>
              </a:lnSpc>
              <a:spcBef>
                <a:spcPts val="0"/>
              </a:spcBef>
              <a:spcAft>
                <a:spcPts val="0"/>
              </a:spcAft>
              <a:buSzPts val="1800"/>
              <a:buChar char="●"/>
            </a:pPr>
            <a:r>
              <a:rPr lang="en" sz="1800" dirty="0">
                <a:solidFill>
                  <a:schemeClr val="tx1"/>
                </a:solidFill>
              </a:rPr>
              <a:t>Compassion makes you a better healer. Period.</a:t>
            </a:r>
            <a:endParaRPr sz="1800" dirty="0">
              <a:solidFill>
                <a:schemeClr val="tx1"/>
              </a:solidFill>
            </a:endParaRPr>
          </a:p>
          <a:p>
            <a:pPr marL="457200" lvl="0" indent="-342900" algn="l" rtl="0">
              <a:lnSpc>
                <a:spcPct val="110000"/>
              </a:lnSpc>
              <a:spcBef>
                <a:spcPts val="0"/>
              </a:spcBef>
              <a:spcAft>
                <a:spcPts val="0"/>
              </a:spcAft>
              <a:buSzPts val="1800"/>
              <a:buChar char="●"/>
            </a:pPr>
            <a:r>
              <a:rPr lang="en" sz="1800" dirty="0">
                <a:solidFill>
                  <a:schemeClr val="tx1"/>
                </a:solidFill>
              </a:rPr>
              <a:t>Science shows that healthcare providers have to </a:t>
            </a:r>
            <a:r>
              <a:rPr lang="en" sz="1800" i="1" dirty="0">
                <a:solidFill>
                  <a:schemeClr val="tx1"/>
                </a:solidFill>
              </a:rPr>
              <a:t>want to</a:t>
            </a:r>
            <a:r>
              <a:rPr lang="en" sz="1800" dirty="0">
                <a:solidFill>
                  <a:schemeClr val="tx1"/>
                </a:solidFill>
              </a:rPr>
              <a:t> get better at compassion. Compassion cannot be mandated.</a:t>
            </a:r>
            <a:endParaRPr sz="1800" dirty="0">
              <a:solidFill>
                <a:schemeClr val="tx1"/>
              </a:solidFill>
            </a:endParaRPr>
          </a:p>
          <a:p>
            <a:pPr marL="457200" lvl="0" indent="-342900" algn="l" rtl="0">
              <a:lnSpc>
                <a:spcPct val="110000"/>
              </a:lnSpc>
              <a:spcBef>
                <a:spcPts val="0"/>
              </a:spcBef>
              <a:spcAft>
                <a:spcPts val="0"/>
              </a:spcAft>
              <a:buSzPts val="1800"/>
              <a:buChar char="●"/>
            </a:pPr>
            <a:r>
              <a:rPr lang="en" sz="2400" b="1" dirty="0">
                <a:solidFill>
                  <a:schemeClr val="accent2"/>
                </a:solidFill>
              </a:rPr>
              <a:t>Before one can learn to be more compassionate, there is a vital first step. First, one must believe that every patient deserves compassion. Every single one.</a:t>
            </a:r>
            <a:endParaRPr sz="2400" b="1" dirty="0">
              <a:solidFill>
                <a:schemeClr val="accent2"/>
              </a:solidFill>
            </a:endParaRPr>
          </a:p>
        </p:txBody>
      </p:sp>
      <p:pic>
        <p:nvPicPr>
          <p:cNvPr id="187" name="Google Shape;187;p33"/>
          <p:cNvPicPr preferRelativeResize="0"/>
          <p:nvPr/>
        </p:nvPicPr>
        <p:blipFill>
          <a:blip r:embed="rId3">
            <a:alphaModFix/>
          </a:blip>
          <a:stretch>
            <a:fillRect/>
          </a:stretch>
        </p:blipFill>
        <p:spPr>
          <a:xfrm>
            <a:off x="6152819" y="96792"/>
            <a:ext cx="2619375" cy="1743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4"/>
          <p:cNvPicPr preferRelativeResize="0"/>
          <p:nvPr/>
        </p:nvPicPr>
        <p:blipFill>
          <a:blip r:embed="rId3">
            <a:alphaModFix/>
          </a:blip>
          <a:stretch>
            <a:fillRect/>
          </a:stretch>
        </p:blipFill>
        <p:spPr>
          <a:xfrm>
            <a:off x="2511650" y="534050"/>
            <a:ext cx="3724750" cy="3724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646072" y="451343"/>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Burnout</a:t>
            </a:r>
            <a:endParaRPr dirty="0"/>
          </a:p>
        </p:txBody>
      </p:sp>
      <p:sp>
        <p:nvSpPr>
          <p:cNvPr id="198" name="Google Shape;198;p35"/>
          <p:cNvSpPr txBox="1">
            <a:spLocks noGrp="1"/>
          </p:cNvSpPr>
          <p:nvPr>
            <p:ph type="body" idx="1"/>
          </p:nvPr>
        </p:nvSpPr>
        <p:spPr>
          <a:xfrm>
            <a:off x="460950" y="1387852"/>
            <a:ext cx="8222100" cy="3199802"/>
          </a:xfrm>
          <a:prstGeom prst="rect">
            <a:avLst/>
          </a:prstGeom>
        </p:spPr>
        <p:txBody>
          <a:bodyPr spcFirstLastPara="1" wrap="square" lIns="91425" tIns="91425" rIns="91425" bIns="91425" anchor="t" anchorCtr="0">
            <a:normAutofit fontScale="92500" lnSpcReduction="20000"/>
          </a:bodyPr>
          <a:lstStyle/>
          <a:p>
            <a:pPr marL="457200" lvl="0" indent="-342900" algn="l" rtl="0">
              <a:lnSpc>
                <a:spcPct val="150000"/>
              </a:lnSpc>
              <a:spcBef>
                <a:spcPts val="0"/>
              </a:spcBef>
              <a:spcAft>
                <a:spcPts val="0"/>
              </a:spcAft>
              <a:buSzPts val="1800"/>
              <a:buChar char="●"/>
            </a:pPr>
            <a:r>
              <a:rPr lang="en" sz="1800" dirty="0">
                <a:solidFill>
                  <a:schemeClr val="tx1"/>
                </a:solidFill>
              </a:rPr>
              <a:t>Cornerstones of burnout</a:t>
            </a:r>
            <a:endParaRPr sz="1800" dirty="0">
              <a:solidFill>
                <a:schemeClr val="tx1"/>
              </a:solidFill>
            </a:endParaRPr>
          </a:p>
          <a:p>
            <a:pPr marL="914400" lvl="1" indent="-317500" algn="l" rtl="0">
              <a:lnSpc>
                <a:spcPct val="150000"/>
              </a:lnSpc>
              <a:spcBef>
                <a:spcPts val="0"/>
              </a:spcBef>
              <a:spcAft>
                <a:spcPts val="0"/>
              </a:spcAft>
              <a:buSzPts val="1400"/>
              <a:buChar char="○"/>
            </a:pPr>
            <a:r>
              <a:rPr lang="en" sz="1600" dirty="0">
                <a:solidFill>
                  <a:schemeClr val="tx1"/>
                </a:solidFill>
              </a:rPr>
              <a:t>Depersonalization: the inability to make a personal connection</a:t>
            </a:r>
            <a:endParaRPr sz="1600" dirty="0">
              <a:solidFill>
                <a:schemeClr val="tx1"/>
              </a:solidFill>
            </a:endParaRPr>
          </a:p>
          <a:p>
            <a:pPr marL="914400" lvl="1" indent="-317500" algn="l" rtl="0">
              <a:lnSpc>
                <a:spcPct val="150000"/>
              </a:lnSpc>
              <a:spcBef>
                <a:spcPts val="0"/>
              </a:spcBef>
              <a:spcAft>
                <a:spcPts val="0"/>
              </a:spcAft>
              <a:buSzPts val="1400"/>
              <a:buChar char="○"/>
            </a:pPr>
            <a:r>
              <a:rPr lang="en" sz="1600" dirty="0">
                <a:solidFill>
                  <a:schemeClr val="tx1"/>
                </a:solidFill>
              </a:rPr>
              <a:t>Lack of personal accomplishment: feeling that one can’t really make a difference</a:t>
            </a:r>
            <a:endParaRPr sz="1600" dirty="0">
              <a:solidFill>
                <a:schemeClr val="tx1"/>
              </a:solidFill>
            </a:endParaRPr>
          </a:p>
          <a:p>
            <a:pPr marL="914400" lvl="1" indent="-317500" algn="l" rtl="0">
              <a:lnSpc>
                <a:spcPct val="150000"/>
              </a:lnSpc>
              <a:spcBef>
                <a:spcPts val="0"/>
              </a:spcBef>
              <a:spcAft>
                <a:spcPts val="0"/>
              </a:spcAft>
              <a:buSzPts val="1400"/>
              <a:buChar char="○"/>
            </a:pPr>
            <a:r>
              <a:rPr lang="en" sz="1600" dirty="0">
                <a:solidFill>
                  <a:schemeClr val="tx1"/>
                </a:solidFill>
              </a:rPr>
              <a:t>Emotional exhaustion: being emotionally depleted or overextended</a:t>
            </a:r>
            <a:endParaRPr sz="16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Burnout isn’t just about being overworked; it’s also about the absence of meaningful human connection in one’s work.</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Escapism interventions do reduce burnout, but the effects are only modest at best.</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Maybe the real antidote to burnout is </a:t>
            </a:r>
            <a:r>
              <a:rPr lang="en" sz="1800" i="1" dirty="0">
                <a:solidFill>
                  <a:schemeClr val="tx1"/>
                </a:solidFill>
              </a:rPr>
              <a:t>leaning in</a:t>
            </a:r>
            <a:r>
              <a:rPr lang="en" sz="1800" dirty="0">
                <a:solidFill>
                  <a:schemeClr val="tx1"/>
                </a:solidFill>
              </a:rPr>
              <a:t>, rather than pulling back. Maybe to promote wellness, our actions need to occur at the point of care.</a:t>
            </a:r>
            <a:endParaRPr sz="18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idx="4294967295"/>
          </p:nvPr>
        </p:nvSpPr>
        <p:spPr>
          <a:xfrm>
            <a:off x="992777" y="488950"/>
            <a:ext cx="6782798" cy="4089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dirty="0">
                <a:solidFill>
                  <a:schemeClr val="accent1"/>
                </a:solidFill>
                <a:latin typeface="Caveat"/>
                <a:ea typeface="Caveat"/>
                <a:cs typeface="Caveat"/>
                <a:sym typeface="Caveat"/>
              </a:rPr>
              <a:t>Be gentle first with yourself if you wish to be gentle with others.</a:t>
            </a:r>
            <a:endParaRPr b="1" dirty="0">
              <a:solidFill>
                <a:schemeClr val="accent1"/>
              </a:solidFill>
              <a:latin typeface="Caveat"/>
              <a:ea typeface="Caveat"/>
              <a:cs typeface="Caveat"/>
              <a:sym typeface="Cave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727984" y="514225"/>
            <a:ext cx="7688031"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Cognitive Bias</a:t>
            </a:r>
            <a:endParaRPr dirty="0"/>
          </a:p>
        </p:txBody>
      </p:sp>
      <p:sp>
        <p:nvSpPr>
          <p:cNvPr id="209" name="Google Shape;209;p37"/>
          <p:cNvSpPr txBox="1">
            <a:spLocks noGrp="1"/>
          </p:cNvSpPr>
          <p:nvPr>
            <p:ph type="body" idx="1"/>
          </p:nvPr>
        </p:nvSpPr>
        <p:spPr>
          <a:xfrm>
            <a:off x="460949" y="1466229"/>
            <a:ext cx="8222100" cy="27102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sz="1800" dirty="0">
                <a:solidFill>
                  <a:schemeClr val="tx1"/>
                </a:solidFill>
              </a:rPr>
              <a:t>Many physicians acknowledge that other physicians are not compassionate yet believe </a:t>
            </a:r>
            <a:r>
              <a:rPr lang="en" sz="1800" i="1" dirty="0">
                <a:solidFill>
                  <a:schemeClr val="tx1"/>
                </a:solidFill>
              </a:rPr>
              <a:t>themselves</a:t>
            </a:r>
            <a:r>
              <a:rPr lang="en" sz="1800" dirty="0">
                <a:solidFill>
                  <a:schemeClr val="tx1"/>
                </a:solidFill>
              </a:rPr>
              <a:t> to be. </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Studies show that doctors self-ratings on emotional intelligence don’t correlate with how our patients view us.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Research shows physicians routinely miss </a:t>
            </a:r>
            <a:r>
              <a:rPr lang="en" sz="1800" i="1" dirty="0">
                <a:solidFill>
                  <a:schemeClr val="tx1"/>
                </a:solidFill>
              </a:rPr>
              <a:t>emotional</a:t>
            </a:r>
            <a:r>
              <a:rPr lang="en" sz="1800" dirty="0">
                <a:solidFill>
                  <a:schemeClr val="tx1"/>
                </a:solidFill>
              </a:rPr>
              <a:t> cues from patients and actually miss 60-90% of opportunities to respond to patients with compassion.</a:t>
            </a:r>
            <a:endParaRPr sz="18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785408" y="425216"/>
            <a:ext cx="7461609"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Missed Opportunities</a:t>
            </a:r>
            <a:endParaRPr dirty="0"/>
          </a:p>
        </p:txBody>
      </p:sp>
      <p:sp>
        <p:nvSpPr>
          <p:cNvPr id="215" name="Google Shape;215;p38"/>
          <p:cNvSpPr txBox="1">
            <a:spLocks noGrp="1"/>
          </p:cNvSpPr>
          <p:nvPr>
            <p:ph type="body" idx="1"/>
          </p:nvPr>
        </p:nvSpPr>
        <p:spPr>
          <a:xfrm>
            <a:off x="460950" y="1422685"/>
            <a:ext cx="8222100" cy="3135459"/>
          </a:xfrm>
          <a:prstGeom prst="rect">
            <a:avLst/>
          </a:prstGeom>
        </p:spPr>
        <p:txBody>
          <a:bodyPr spcFirstLastPara="1" wrap="square" lIns="91425" tIns="91425" rIns="91425" bIns="91425" anchor="t" anchorCtr="0">
            <a:normAutofit fontScale="92500"/>
          </a:bodyPr>
          <a:lstStyle/>
          <a:p>
            <a:pPr marL="457200" lvl="0" indent="-342900" algn="l" rtl="0">
              <a:lnSpc>
                <a:spcPct val="150000"/>
              </a:lnSpc>
              <a:spcBef>
                <a:spcPts val="0"/>
              </a:spcBef>
              <a:spcAft>
                <a:spcPts val="0"/>
              </a:spcAft>
              <a:buSzPts val="1800"/>
              <a:buChar char="●"/>
            </a:pPr>
            <a:r>
              <a:rPr lang="en" sz="1800" dirty="0">
                <a:solidFill>
                  <a:schemeClr val="tx1"/>
                </a:solidFill>
              </a:rPr>
              <a:t>“I’m having a tough time…” Most often physicians just “blow by that comment” or terminate the thread or ask a different question instead of..</a:t>
            </a:r>
          </a:p>
          <a:p>
            <a:pPr marL="914400" lvl="1" indent="-317500" algn="l" rtl="0">
              <a:lnSpc>
                <a:spcPct val="150000"/>
              </a:lnSpc>
              <a:spcBef>
                <a:spcPts val="0"/>
              </a:spcBef>
              <a:spcAft>
                <a:spcPts val="0"/>
              </a:spcAft>
              <a:buSzPts val="1400"/>
              <a:buChar char="○"/>
            </a:pPr>
            <a:r>
              <a:rPr lang="en-US" sz="1600" dirty="0">
                <a:solidFill>
                  <a:schemeClr val="tx1"/>
                </a:solidFill>
              </a:rPr>
              <a:t>Using a continuer question or just offering emotional support </a:t>
            </a:r>
          </a:p>
          <a:p>
            <a:pPr marL="914400" lvl="1" indent="-317500" algn="l" rtl="0">
              <a:lnSpc>
                <a:spcPct val="150000"/>
              </a:lnSpc>
              <a:spcBef>
                <a:spcPts val="0"/>
              </a:spcBef>
              <a:spcAft>
                <a:spcPts val="0"/>
              </a:spcAft>
              <a:buSzPts val="1400"/>
              <a:buChar char="○"/>
            </a:pPr>
            <a:r>
              <a:rPr lang="en-US" sz="1600" dirty="0">
                <a:solidFill>
                  <a:schemeClr val="tx1"/>
                </a:solidFill>
              </a:rPr>
              <a:t>“Engage, listen or connect” in a meaningful way</a:t>
            </a:r>
            <a:endParaRPr lang="en" sz="1600" dirty="0">
              <a:solidFill>
                <a:schemeClr val="tx1"/>
              </a:solidFill>
            </a:endParaRPr>
          </a:p>
          <a:p>
            <a:pPr>
              <a:lnSpc>
                <a:spcPct val="150000"/>
              </a:lnSpc>
            </a:pPr>
            <a:r>
              <a:rPr lang="en-US" sz="1800" dirty="0">
                <a:solidFill>
                  <a:schemeClr val="tx1"/>
                </a:solidFill>
              </a:rPr>
              <a:t>“But doctor, you don’t understand…”</a:t>
            </a:r>
          </a:p>
          <a:p>
            <a:pPr marL="114300" indent="0">
              <a:lnSpc>
                <a:spcPct val="150000"/>
              </a:lnSpc>
              <a:buNone/>
            </a:pPr>
            <a:endParaRPr lang="en-US" sz="1800" dirty="0">
              <a:solidFill>
                <a:schemeClr val="tx1"/>
              </a:solidFill>
            </a:endParaRPr>
          </a:p>
          <a:p>
            <a:pPr marL="114300" indent="0">
              <a:lnSpc>
                <a:spcPct val="150000"/>
              </a:lnSpc>
              <a:buNone/>
            </a:pPr>
            <a:r>
              <a:rPr lang="en-US" sz="1800" dirty="0">
                <a:solidFill>
                  <a:schemeClr val="tx1"/>
                </a:solidFill>
              </a:rPr>
              <a:t>Make a connection, establish rapport, understand the importance of nonverbal language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C5554A-A5CD-573A-7807-E8F467DEEA66}"/>
              </a:ext>
            </a:extLst>
          </p:cNvPr>
          <p:cNvPicPr>
            <a:picLocks noChangeAspect="1"/>
          </p:cNvPicPr>
          <p:nvPr/>
        </p:nvPicPr>
        <p:blipFill>
          <a:blip r:embed="rId2"/>
          <a:stretch>
            <a:fillRect/>
          </a:stretch>
        </p:blipFill>
        <p:spPr>
          <a:xfrm>
            <a:off x="822960" y="1326608"/>
            <a:ext cx="3844678" cy="3601939"/>
          </a:xfrm>
          <a:prstGeom prst="rect">
            <a:avLst/>
          </a:prstGeom>
        </p:spPr>
      </p:pic>
      <p:sp>
        <p:nvSpPr>
          <p:cNvPr id="7" name="TextBox 6">
            <a:extLst>
              <a:ext uri="{FF2B5EF4-FFF2-40B4-BE49-F238E27FC236}">
                <a16:creationId xmlns:a16="http://schemas.microsoft.com/office/drawing/2014/main" id="{92D9DB51-DA66-3256-2E21-0E3F8BF6A5DA}"/>
              </a:ext>
            </a:extLst>
          </p:cNvPr>
          <p:cNvSpPr txBox="1"/>
          <p:nvPr/>
        </p:nvSpPr>
        <p:spPr>
          <a:xfrm>
            <a:off x="5416731" y="3943399"/>
            <a:ext cx="3727269" cy="923330"/>
          </a:xfrm>
          <a:prstGeom prst="rect">
            <a:avLst/>
          </a:prstGeom>
          <a:noFill/>
        </p:spPr>
        <p:txBody>
          <a:bodyPr wrap="square" rtlCol="0">
            <a:spAutoFit/>
          </a:bodyPr>
          <a:lstStyle/>
          <a:p>
            <a:r>
              <a:rPr lang="en-US" dirty="0">
                <a:hlinkClick r:id="rId3"/>
              </a:rPr>
              <a:t>https://www.compassionate.center/pgs/resources/definitions.html</a:t>
            </a:r>
            <a:endParaRPr lang="en-US" dirty="0"/>
          </a:p>
          <a:p>
            <a:endParaRPr lang="en-US" dirty="0"/>
          </a:p>
        </p:txBody>
      </p:sp>
      <p:sp>
        <p:nvSpPr>
          <p:cNvPr id="8" name="Title 7">
            <a:extLst>
              <a:ext uri="{FF2B5EF4-FFF2-40B4-BE49-F238E27FC236}">
                <a16:creationId xmlns:a16="http://schemas.microsoft.com/office/drawing/2014/main" id="{BE123C2B-EC10-99F2-3590-1AEC284A061C}"/>
              </a:ext>
            </a:extLst>
          </p:cNvPr>
          <p:cNvSpPr>
            <a:spLocks noGrp="1"/>
          </p:cNvSpPr>
          <p:nvPr>
            <p:ph type="title"/>
          </p:nvPr>
        </p:nvSpPr>
        <p:spPr/>
        <p:txBody>
          <a:bodyPr/>
          <a:lstStyle/>
          <a:p>
            <a:r>
              <a:rPr lang="en-US" dirty="0"/>
              <a:t>The Five Elements of Compassion</a:t>
            </a:r>
          </a:p>
        </p:txBody>
      </p:sp>
    </p:spTree>
    <p:extLst>
      <p:ext uri="{BB962C8B-B14F-4D97-AF65-F5344CB8AC3E}">
        <p14:creationId xmlns:p14="http://schemas.microsoft.com/office/powerpoint/2010/main" val="3313343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8B1DD9-E07E-21FE-0DE6-AAE007B19D4E}"/>
              </a:ext>
            </a:extLst>
          </p:cNvPr>
          <p:cNvSpPr>
            <a:spLocks noGrp="1"/>
          </p:cNvSpPr>
          <p:nvPr>
            <p:ph type="title"/>
          </p:nvPr>
        </p:nvSpPr>
        <p:spPr/>
        <p:txBody>
          <a:bodyPr/>
          <a:lstStyle/>
          <a:p>
            <a:r>
              <a:rPr lang="en-US" dirty="0"/>
              <a:t>Ideas for Training Compassion</a:t>
            </a:r>
          </a:p>
        </p:txBody>
      </p:sp>
      <p:sp>
        <p:nvSpPr>
          <p:cNvPr id="5" name="Content Placeholder 4">
            <a:extLst>
              <a:ext uri="{FF2B5EF4-FFF2-40B4-BE49-F238E27FC236}">
                <a16:creationId xmlns:a16="http://schemas.microsoft.com/office/drawing/2014/main" id="{075E5E63-DAD8-6314-98FE-13298C79A8E2}"/>
              </a:ext>
            </a:extLst>
          </p:cNvPr>
          <p:cNvSpPr>
            <a:spLocks noGrp="1"/>
          </p:cNvSpPr>
          <p:nvPr>
            <p:ph idx="1"/>
          </p:nvPr>
        </p:nvSpPr>
        <p:spPr/>
        <p:txBody>
          <a:bodyPr>
            <a:normAutofit/>
          </a:bodyPr>
          <a:lstStyle/>
          <a:p>
            <a:pPr>
              <a:buFont typeface="Arial" panose="020B0604020202020204" pitchFamily="34" charset="0"/>
              <a:buChar char="•"/>
            </a:pPr>
            <a:r>
              <a:rPr lang="en-US" sz="1800" dirty="0">
                <a:solidFill>
                  <a:schemeClr val="tx1"/>
                </a:solidFill>
              </a:rPr>
              <a:t> Begin each day with compassion in mind (practice huddle?)</a:t>
            </a:r>
          </a:p>
          <a:p>
            <a:pPr>
              <a:buFont typeface="Arial" panose="020B0604020202020204" pitchFamily="34" charset="0"/>
              <a:buChar char="•"/>
            </a:pPr>
            <a:r>
              <a:rPr lang="en-US" sz="1800" dirty="0">
                <a:solidFill>
                  <a:schemeClr val="tx1"/>
                </a:solidFill>
              </a:rPr>
              <a:t> Take 5 seconds to clear your mind before engaging with a patient/family</a:t>
            </a:r>
          </a:p>
          <a:p>
            <a:pPr>
              <a:buFont typeface="Arial" panose="020B0604020202020204" pitchFamily="34" charset="0"/>
              <a:buChar char="•"/>
            </a:pPr>
            <a:r>
              <a:rPr lang="en-US" sz="1800" dirty="0">
                <a:solidFill>
                  <a:schemeClr val="tx1"/>
                </a:solidFill>
              </a:rPr>
              <a:t> Actively listen: be fully present, put away distractions, give your full attention to what is being said. Reinforce you were truly listening. </a:t>
            </a:r>
          </a:p>
          <a:p>
            <a:pPr>
              <a:buFont typeface="Arial" panose="020B0604020202020204" pitchFamily="34" charset="0"/>
              <a:buChar char="•"/>
            </a:pPr>
            <a:r>
              <a:rPr lang="en-US" sz="1800" dirty="0">
                <a:solidFill>
                  <a:schemeClr val="tx1"/>
                </a:solidFill>
              </a:rPr>
              <a:t> Be mindful, rather than over-identifying with problems (</a:t>
            </a:r>
            <a:r>
              <a:rPr lang="en-US" sz="1800" dirty="0" err="1">
                <a:solidFill>
                  <a:schemeClr val="tx1"/>
                </a:solidFill>
              </a:rPr>
              <a:t>nonassimilative</a:t>
            </a:r>
            <a:r>
              <a:rPr lang="en-US" sz="1800" dirty="0">
                <a:solidFill>
                  <a:schemeClr val="tx1"/>
                </a:solidFill>
              </a:rPr>
              <a:t> compassion)</a:t>
            </a:r>
          </a:p>
          <a:p>
            <a:pPr>
              <a:buFont typeface="Arial" panose="020B0604020202020204" pitchFamily="34" charset="0"/>
              <a:buChar char="•"/>
            </a:pPr>
            <a:r>
              <a:rPr lang="en-US" sz="1800" dirty="0">
                <a:solidFill>
                  <a:schemeClr val="tx1"/>
                </a:solidFill>
              </a:rPr>
              <a:t> Adopt an attitude of kindness, rather than being judgmental</a:t>
            </a:r>
          </a:p>
          <a:p>
            <a:pPr>
              <a:buFont typeface="Arial" panose="020B0604020202020204" pitchFamily="34" charset="0"/>
              <a:buChar char="•"/>
            </a:pPr>
            <a:r>
              <a:rPr lang="en-US" sz="1800" dirty="0">
                <a:solidFill>
                  <a:schemeClr val="tx1"/>
                </a:solidFill>
              </a:rPr>
              <a:t> Ask, “how can I best help you?” or “what would be most helpful to you?”</a:t>
            </a:r>
          </a:p>
        </p:txBody>
      </p:sp>
    </p:spTree>
    <p:extLst>
      <p:ext uri="{BB962C8B-B14F-4D97-AF65-F5344CB8AC3E}">
        <p14:creationId xmlns:p14="http://schemas.microsoft.com/office/powerpoint/2010/main" val="350599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83177" y="165463"/>
            <a:ext cx="8760823" cy="1210334"/>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What Is the Key Ingredient </a:t>
            </a:r>
            <a:br>
              <a:rPr lang="en" dirty="0"/>
            </a:br>
            <a:r>
              <a:rPr lang="en" dirty="0"/>
              <a:t>for Practice Success?</a:t>
            </a:r>
            <a:endParaRPr dirty="0"/>
          </a:p>
        </p:txBody>
      </p:sp>
      <p:sp>
        <p:nvSpPr>
          <p:cNvPr id="74" name="Google Shape;74;p14"/>
          <p:cNvSpPr txBox="1">
            <a:spLocks noGrp="1"/>
          </p:cNvSpPr>
          <p:nvPr>
            <p:ph type="body" idx="1"/>
          </p:nvPr>
        </p:nvSpPr>
        <p:spPr>
          <a:xfrm>
            <a:off x="460950" y="1553315"/>
            <a:ext cx="8222100" cy="3081030"/>
          </a:xfrm>
          <a:prstGeom prst="rect">
            <a:avLst/>
          </a:prstGeom>
        </p:spPr>
        <p:txBody>
          <a:bodyPr spcFirstLastPara="1" wrap="square" lIns="91425" tIns="91425" rIns="91425" bIns="91425" anchor="t" anchorCtr="0">
            <a:normAutofit fontScale="92500" lnSpcReduction="20000"/>
          </a:bodyPr>
          <a:lstStyle/>
          <a:p>
            <a:pPr marL="457200" lvl="0" indent="-342900" algn="l" rtl="0">
              <a:lnSpc>
                <a:spcPct val="150000"/>
              </a:lnSpc>
              <a:spcBef>
                <a:spcPts val="0"/>
              </a:spcBef>
              <a:spcAft>
                <a:spcPts val="0"/>
              </a:spcAft>
              <a:buSzPts val="1800"/>
              <a:buChar char="●"/>
            </a:pPr>
            <a:r>
              <a:rPr lang="en" sz="1800" dirty="0">
                <a:solidFill>
                  <a:schemeClr val="tx1"/>
                </a:solidFill>
              </a:rPr>
              <a:t>A robust well-visit recall system</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Aggressive coding and appropriate documentation for sick visits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A fully integrated system for virtual care including Telehealth, portal messaging and group visits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An efficient visit workflow where unnecessary steps are eliminated</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A collaborative team lead by a clinician and a practice administrator</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Successful renegotiation of contracts on a rolling basis </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All of the above</a:t>
            </a:r>
            <a:endParaRPr sz="18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D34E-34C8-4314-73F0-5DE49A222268}"/>
              </a:ext>
            </a:extLst>
          </p:cNvPr>
          <p:cNvSpPr>
            <a:spLocks noGrp="1"/>
          </p:cNvSpPr>
          <p:nvPr>
            <p:ph type="title"/>
          </p:nvPr>
        </p:nvSpPr>
        <p:spPr/>
        <p:txBody>
          <a:bodyPr/>
          <a:lstStyle/>
          <a:p>
            <a:r>
              <a:rPr lang="en-US" dirty="0"/>
              <a:t>Find Your Why and How</a:t>
            </a:r>
          </a:p>
        </p:txBody>
      </p:sp>
      <p:sp>
        <p:nvSpPr>
          <p:cNvPr id="7" name="Content Placeholder 6">
            <a:extLst>
              <a:ext uri="{FF2B5EF4-FFF2-40B4-BE49-F238E27FC236}">
                <a16:creationId xmlns:a16="http://schemas.microsoft.com/office/drawing/2014/main" id="{E1EE60BF-57FB-0CB7-B92F-A40291A50B8B}"/>
              </a:ext>
            </a:extLst>
          </p:cNvPr>
          <p:cNvSpPr>
            <a:spLocks noGrp="1"/>
          </p:cNvSpPr>
          <p:nvPr>
            <p:ph idx="1"/>
          </p:nvPr>
        </p:nvSpPr>
        <p:spPr>
          <a:xfrm>
            <a:off x="822960" y="1384301"/>
            <a:ext cx="7543800" cy="2569390"/>
          </a:xfrm>
        </p:spPr>
        <p:txBody>
          <a:bodyPr>
            <a:normAutofit/>
          </a:bodyPr>
          <a:lstStyle/>
          <a:p>
            <a:pPr>
              <a:buFont typeface="Arial" panose="020B0604020202020204" pitchFamily="34" charset="0"/>
              <a:buChar char="•"/>
            </a:pPr>
            <a:r>
              <a:rPr lang="en-US" sz="1800" dirty="0">
                <a:solidFill>
                  <a:schemeClr val="tx1"/>
                </a:solidFill>
              </a:rPr>
              <a:t> For many who adopt this practice philosophy, it’s personal</a:t>
            </a:r>
          </a:p>
          <a:p>
            <a:pPr>
              <a:buFont typeface="Arial" panose="020B0604020202020204" pitchFamily="34" charset="0"/>
              <a:buChar char="•"/>
            </a:pPr>
            <a:r>
              <a:rPr lang="en-US" sz="1800" dirty="0">
                <a:solidFill>
                  <a:schemeClr val="tx1"/>
                </a:solidFill>
              </a:rPr>
              <a:t> Hire differently</a:t>
            </a:r>
          </a:p>
          <a:p>
            <a:pPr>
              <a:buFont typeface="Arial" panose="020B0604020202020204" pitchFamily="34" charset="0"/>
              <a:buChar char="•"/>
            </a:pPr>
            <a:r>
              <a:rPr lang="en-US" sz="1800" dirty="0">
                <a:solidFill>
                  <a:schemeClr val="tx1"/>
                </a:solidFill>
              </a:rPr>
              <a:t> Train and support your team</a:t>
            </a:r>
          </a:p>
          <a:p>
            <a:pPr>
              <a:buFont typeface="Arial" panose="020B0604020202020204" pitchFamily="34" charset="0"/>
              <a:buChar char="•"/>
            </a:pPr>
            <a:r>
              <a:rPr lang="en-US" sz="1800" dirty="0">
                <a:solidFill>
                  <a:schemeClr val="tx1"/>
                </a:solidFill>
              </a:rPr>
              <a:t> Model and reward compassionate behavior</a:t>
            </a:r>
          </a:p>
          <a:p>
            <a:pPr>
              <a:buFont typeface="Arial" panose="020B0604020202020204" pitchFamily="34" charset="0"/>
              <a:buChar char="•"/>
            </a:pPr>
            <a:r>
              <a:rPr lang="en-US" sz="1800" dirty="0">
                <a:solidFill>
                  <a:schemeClr val="tx1"/>
                </a:solidFill>
              </a:rPr>
              <a:t> Provide adequate resources</a:t>
            </a:r>
          </a:p>
        </p:txBody>
      </p:sp>
    </p:spTree>
    <p:extLst>
      <p:ext uri="{BB962C8B-B14F-4D97-AF65-F5344CB8AC3E}">
        <p14:creationId xmlns:p14="http://schemas.microsoft.com/office/powerpoint/2010/main" val="629883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3820-A22A-EB13-A280-B8322415C14A}"/>
              </a:ext>
            </a:extLst>
          </p:cNvPr>
          <p:cNvSpPr>
            <a:spLocks noGrp="1"/>
          </p:cNvSpPr>
          <p:nvPr>
            <p:ph type="title"/>
          </p:nvPr>
        </p:nvSpPr>
        <p:spPr/>
        <p:txBody>
          <a:bodyPr/>
          <a:lstStyle/>
          <a:p>
            <a:r>
              <a:rPr lang="en-US" dirty="0"/>
              <a:t>Compassion in the Eyes of the Receiver</a:t>
            </a:r>
          </a:p>
        </p:txBody>
      </p:sp>
      <p:sp>
        <p:nvSpPr>
          <p:cNvPr id="5" name="Content Placeholder 4">
            <a:extLst>
              <a:ext uri="{FF2B5EF4-FFF2-40B4-BE49-F238E27FC236}">
                <a16:creationId xmlns:a16="http://schemas.microsoft.com/office/drawing/2014/main" id="{742385A2-3244-CCDD-3D45-3600E919AF68}"/>
              </a:ext>
            </a:extLst>
          </p:cNvPr>
          <p:cNvSpPr>
            <a:spLocks noGrp="1"/>
          </p:cNvSpPr>
          <p:nvPr>
            <p:ph idx="1"/>
          </p:nvPr>
        </p:nvSpPr>
        <p:spPr/>
        <p:txBody>
          <a:bodyPr>
            <a:normAutofit/>
          </a:bodyPr>
          <a:lstStyle/>
          <a:p>
            <a:pPr>
              <a:buFont typeface="Arial" panose="020B0604020202020204" pitchFamily="34" charset="0"/>
              <a:buChar char="•"/>
            </a:pPr>
            <a:r>
              <a:rPr lang="en-US" sz="1800" dirty="0">
                <a:solidFill>
                  <a:schemeClr val="tx1"/>
                </a:solidFill>
              </a:rPr>
              <a:t> You may think you are acting compassionately, but is it received that way?</a:t>
            </a:r>
          </a:p>
          <a:p>
            <a:pPr>
              <a:buFont typeface="Arial" panose="020B0604020202020204" pitchFamily="34" charset="0"/>
              <a:buChar char="•"/>
            </a:pPr>
            <a:r>
              <a:rPr lang="en-US" sz="1800" dirty="0">
                <a:solidFill>
                  <a:schemeClr val="tx1"/>
                </a:solidFill>
              </a:rPr>
              <a:t> You won’t know if you don’t ask</a:t>
            </a:r>
          </a:p>
          <a:p>
            <a:pPr>
              <a:buFont typeface="Arial" panose="020B0604020202020204" pitchFamily="34" charset="0"/>
              <a:buChar char="•"/>
            </a:pPr>
            <a:r>
              <a:rPr lang="en-US" sz="1800" dirty="0">
                <a:solidFill>
                  <a:schemeClr val="tx1"/>
                </a:solidFill>
              </a:rPr>
              <a:t> Consider using a standardized tool to measure how you are doing</a:t>
            </a:r>
          </a:p>
        </p:txBody>
      </p:sp>
    </p:spTree>
    <p:extLst>
      <p:ext uri="{BB962C8B-B14F-4D97-AF65-F5344CB8AC3E}">
        <p14:creationId xmlns:p14="http://schemas.microsoft.com/office/powerpoint/2010/main" val="4132717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40"/>
          <p:cNvPicPr preferRelativeResize="0"/>
          <p:nvPr/>
        </p:nvPicPr>
        <p:blipFill>
          <a:blip r:embed="rId3">
            <a:alphaModFix/>
          </a:blip>
          <a:stretch>
            <a:fillRect/>
          </a:stretch>
        </p:blipFill>
        <p:spPr>
          <a:xfrm>
            <a:off x="2201402" y="152399"/>
            <a:ext cx="4364573" cy="4838701"/>
          </a:xfrm>
          <a:prstGeom prst="rect">
            <a:avLst/>
          </a:prstGeom>
          <a:noFill/>
          <a:ln>
            <a:noFill/>
          </a:ln>
        </p:spPr>
      </p:pic>
      <p:sp>
        <p:nvSpPr>
          <p:cNvPr id="228" name="Google Shape;228;p40"/>
          <p:cNvSpPr txBox="1"/>
          <p:nvPr/>
        </p:nvSpPr>
        <p:spPr>
          <a:xfrm>
            <a:off x="6565975" y="3356725"/>
            <a:ext cx="2246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lt1"/>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https://www.compassionmeasure.com/</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1"/>
          <p:cNvSpPr txBox="1">
            <a:spLocks noGrp="1"/>
          </p:cNvSpPr>
          <p:nvPr>
            <p:ph type="title" idx="4294967295"/>
          </p:nvPr>
        </p:nvSpPr>
        <p:spPr>
          <a:xfrm>
            <a:off x="1193074" y="488950"/>
            <a:ext cx="6799989" cy="4089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4400" b="1" dirty="0">
                <a:solidFill>
                  <a:schemeClr val="accent2"/>
                </a:solidFill>
                <a:latin typeface="Caveat Medium"/>
                <a:ea typeface="Caveat Medium"/>
                <a:cs typeface="Caveat Medium"/>
                <a:sym typeface="Caveat Medium"/>
              </a:rPr>
              <a:t>Will compassionate care ever become the new standard of care?</a:t>
            </a:r>
            <a:endParaRPr sz="4400" b="1" dirty="0">
              <a:solidFill>
                <a:schemeClr val="accent2"/>
              </a:solidFill>
              <a:latin typeface="Caveat Medium"/>
              <a:ea typeface="Caveat Medium"/>
              <a:cs typeface="Caveat Medium"/>
              <a:sym typeface="Caveat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733157" y="451342"/>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Book References/Resources</a:t>
            </a:r>
            <a:endParaRPr dirty="0"/>
          </a:p>
        </p:txBody>
      </p:sp>
      <p:sp>
        <p:nvSpPr>
          <p:cNvPr id="239" name="Google Shape;239;p42"/>
          <p:cNvSpPr txBox="1">
            <a:spLocks noGrp="1"/>
          </p:cNvSpPr>
          <p:nvPr>
            <p:ph type="body" idx="1"/>
          </p:nvPr>
        </p:nvSpPr>
        <p:spPr>
          <a:xfrm>
            <a:off x="524151" y="1326892"/>
            <a:ext cx="8222100" cy="27102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sz="1800" b="1" dirty="0">
                <a:solidFill>
                  <a:schemeClr val="tx1"/>
                </a:solidFill>
              </a:rPr>
              <a:t>Compassionomics: The Revolutionary Scientific Evidence that Caring Makes a Difference </a:t>
            </a:r>
            <a:r>
              <a:rPr lang="en" sz="1800" dirty="0">
                <a:solidFill>
                  <a:schemeClr val="tx1"/>
                </a:solidFill>
              </a:rPr>
              <a:t>by Steven Trzeciak and Anthony Mazzarelli</a:t>
            </a:r>
            <a:r>
              <a:rPr lang="en" sz="1200" dirty="0">
                <a:solidFill>
                  <a:schemeClr val="tx1"/>
                </a:solidFill>
                <a:highlight>
                  <a:srgbClr val="FFFFFF"/>
                </a:highlight>
                <a:latin typeface="Arial"/>
                <a:ea typeface="Arial"/>
                <a:cs typeface="Arial"/>
                <a:sym typeface="Arial"/>
              </a:rPr>
              <a:t> </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b="1" dirty="0">
                <a:solidFill>
                  <a:schemeClr val="tx1"/>
                </a:solidFill>
              </a:rPr>
              <a:t>The Antidote to Suffering: How Compassionate Connected Care Can Improve Safety, Quality and Experience</a:t>
            </a:r>
            <a:r>
              <a:rPr lang="en" sz="1800" dirty="0">
                <a:solidFill>
                  <a:schemeClr val="tx1"/>
                </a:solidFill>
              </a:rPr>
              <a:t> by Christina Dempsey</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b="1" dirty="0">
                <a:solidFill>
                  <a:schemeClr val="tx1"/>
                </a:solidFill>
              </a:rPr>
              <a:t>Self-Compassion: The Proven Power of Being Kind to Yourself </a:t>
            </a:r>
            <a:r>
              <a:rPr lang="en" sz="1800" dirty="0">
                <a:solidFill>
                  <a:schemeClr val="tx1"/>
                </a:solidFill>
              </a:rPr>
              <a:t>by Kristin Neff</a:t>
            </a:r>
          </a:p>
          <a:p>
            <a:pPr marL="457200" lvl="0" indent="-342900" algn="l" rtl="0">
              <a:lnSpc>
                <a:spcPct val="150000"/>
              </a:lnSpc>
              <a:spcBef>
                <a:spcPts val="0"/>
              </a:spcBef>
              <a:spcAft>
                <a:spcPts val="0"/>
              </a:spcAft>
              <a:buSzPts val="1800"/>
              <a:buChar char="●"/>
            </a:pPr>
            <a:r>
              <a:rPr lang="en" sz="1800" b="1" dirty="0">
                <a:solidFill>
                  <a:schemeClr val="tx1"/>
                </a:solidFill>
              </a:rPr>
              <a:t>Nonviolent Communication: A Language of Life </a:t>
            </a:r>
            <a:r>
              <a:rPr lang="en" sz="1800" dirty="0">
                <a:solidFill>
                  <a:schemeClr val="tx1"/>
                </a:solidFill>
              </a:rPr>
              <a:t>by </a:t>
            </a:r>
            <a:r>
              <a:rPr lang="en-US" sz="1800" dirty="0">
                <a:solidFill>
                  <a:schemeClr val="tx1"/>
                </a:solidFill>
              </a:rPr>
              <a:t>Marshall B. Rosenberg</a:t>
            </a:r>
            <a:endParaRPr sz="1800" dirty="0">
              <a:solidFill>
                <a:schemeClr val="tx1"/>
              </a:solidFill>
            </a:endParaRPr>
          </a:p>
        </p:txBody>
      </p:sp>
      <p:pic>
        <p:nvPicPr>
          <p:cNvPr id="2050" name="Picture 2">
            <a:extLst>
              <a:ext uri="{FF2B5EF4-FFF2-40B4-BE49-F238E27FC236}">
                <a16:creationId xmlns:a16="http://schemas.microsoft.com/office/drawing/2014/main" id="{DABC9A7B-DEC6-2E9F-45E4-86A7623DE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581" y="0"/>
            <a:ext cx="994268" cy="1462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724449"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Resources</a:t>
            </a:r>
            <a:endParaRPr dirty="0"/>
          </a:p>
        </p:txBody>
      </p:sp>
      <p:sp>
        <p:nvSpPr>
          <p:cNvPr id="245" name="Google Shape;245;p43"/>
          <p:cNvSpPr txBox="1">
            <a:spLocks noGrp="1"/>
          </p:cNvSpPr>
          <p:nvPr>
            <p:ph type="body" idx="1"/>
          </p:nvPr>
        </p:nvSpPr>
        <p:spPr>
          <a:xfrm>
            <a:off x="550278" y="1344310"/>
            <a:ext cx="8222100" cy="3171754"/>
          </a:xfrm>
          <a:prstGeom prst="rect">
            <a:avLst/>
          </a:prstGeom>
        </p:spPr>
        <p:txBody>
          <a:bodyPr spcFirstLastPara="1" wrap="square" lIns="91425" tIns="91425" rIns="91425" bIns="91425" anchor="t" anchorCtr="0">
            <a:normAutofit lnSpcReduction="10000"/>
          </a:bodyPr>
          <a:lstStyle/>
          <a:p>
            <a:pPr marL="457200" lvl="0" indent="-342900" algn="l" rtl="0">
              <a:lnSpc>
                <a:spcPct val="150000"/>
              </a:lnSpc>
              <a:spcBef>
                <a:spcPts val="0"/>
              </a:spcBef>
              <a:spcAft>
                <a:spcPts val="0"/>
              </a:spcAft>
              <a:buSzPts val="1800"/>
              <a:buChar char="●"/>
            </a:pPr>
            <a:r>
              <a:rPr lang="en" u="sng" dirty="0">
                <a:solidFill>
                  <a:schemeClr val="hlink"/>
                </a:solidFill>
                <a:hlinkClick r:id="rId3"/>
              </a:rPr>
              <a:t>How 40 Seconds of Compassion Could Save a Life</a:t>
            </a:r>
            <a:r>
              <a:rPr lang="en" dirty="0"/>
              <a:t>, TedxPenn, April 7, 2018, Stephen Trzeciak</a:t>
            </a:r>
          </a:p>
          <a:p>
            <a:pPr marL="457200" lvl="0" indent="-342900" algn="l" rtl="0">
              <a:lnSpc>
                <a:spcPct val="150000"/>
              </a:lnSpc>
              <a:spcBef>
                <a:spcPts val="0"/>
              </a:spcBef>
              <a:spcAft>
                <a:spcPts val="0"/>
              </a:spcAft>
              <a:buSzPts val="1800"/>
              <a:buChar char="●"/>
            </a:pPr>
            <a:r>
              <a:rPr lang="en-US" dirty="0">
                <a:hlinkClick r:id="rId4"/>
              </a:rPr>
              <a:t>https://www.compassioninstitute.com/health/</a:t>
            </a:r>
            <a:endParaRPr lang="en-US" dirty="0"/>
          </a:p>
          <a:p>
            <a:pPr algn="l" fontAlgn="base">
              <a:lnSpc>
                <a:spcPct val="150000"/>
              </a:lnSpc>
            </a:pPr>
            <a:r>
              <a:rPr lang="en-US" b="0" i="0" u="sng" dirty="0">
                <a:solidFill>
                  <a:srgbClr val="127998"/>
                </a:solidFill>
                <a:effectLst/>
                <a:hlinkClick r:id="rId5"/>
              </a:rPr>
              <a:t>The Arnold P. Gold Foundation</a:t>
            </a:r>
            <a:r>
              <a:rPr lang="en-US" b="0" i="0" u="sng" dirty="0">
                <a:solidFill>
                  <a:srgbClr val="127998"/>
                </a:solidFill>
                <a:effectLst/>
              </a:rPr>
              <a:t> </a:t>
            </a:r>
            <a:r>
              <a:rPr lang="en-US" b="0" i="0" dirty="0">
                <a:solidFill>
                  <a:srgbClr val="373735"/>
                </a:solidFill>
                <a:effectLst/>
              </a:rPr>
              <a:t>Research, clinician wellbeing resources, podcasts</a:t>
            </a:r>
          </a:p>
          <a:p>
            <a:pPr algn="l" fontAlgn="base">
              <a:lnSpc>
                <a:spcPct val="150000"/>
              </a:lnSpc>
            </a:pPr>
            <a:r>
              <a:rPr lang="en-US" b="0" i="0" u="none" strike="noStrike" dirty="0">
                <a:solidFill>
                  <a:srgbClr val="127998"/>
                </a:solidFill>
                <a:effectLst/>
                <a:hlinkClick r:id="rId6"/>
              </a:rPr>
              <a:t>The Schwartz Center for Compassionate Healthcare</a:t>
            </a:r>
            <a:r>
              <a:rPr lang="en-US" b="0" i="0" u="none" strike="noStrike" dirty="0">
                <a:solidFill>
                  <a:srgbClr val="127998"/>
                </a:solidFill>
                <a:effectLst/>
              </a:rPr>
              <a:t>  </a:t>
            </a:r>
            <a:r>
              <a:rPr lang="en-US" b="0" i="0" dirty="0">
                <a:solidFill>
                  <a:srgbClr val="373735"/>
                </a:solidFill>
                <a:effectLst/>
              </a:rPr>
              <a:t>Issue briefs and research; media center, video gallery</a:t>
            </a:r>
          </a:p>
          <a:p>
            <a:pPr>
              <a:lnSpc>
                <a:spcPct val="170000"/>
              </a:lnSpc>
            </a:pPr>
            <a:r>
              <a:rPr lang="en-US" b="0" i="0" u="none" strike="noStrike" dirty="0">
                <a:solidFill>
                  <a:srgbClr val="127998"/>
                </a:solidFill>
                <a:effectLst/>
                <a:hlinkClick r:id="rId7"/>
              </a:rPr>
              <a:t>The Center for Compassion and Altruism Research and Education</a:t>
            </a:r>
            <a:r>
              <a:rPr lang="en-US" b="0" i="0" u="none" strike="noStrike" dirty="0">
                <a:solidFill>
                  <a:srgbClr val="127998"/>
                </a:solidFill>
                <a:effectLst/>
              </a:rPr>
              <a:t> </a:t>
            </a:r>
            <a:r>
              <a:rPr lang="en-US" b="0" i="0" dirty="0">
                <a:solidFill>
                  <a:srgbClr val="373735"/>
                </a:solidFill>
                <a:effectLst/>
              </a:rPr>
              <a:t>Stanford University</a:t>
            </a:r>
          </a:p>
          <a:p>
            <a:pPr>
              <a:lnSpc>
                <a:spcPct val="170000"/>
              </a:lnSpc>
            </a:pPr>
            <a:r>
              <a:rPr lang="en-US" b="0" i="0" u="none" strike="noStrike" dirty="0">
                <a:effectLst/>
                <a:latin typeface="Inter"/>
                <a:hlinkClick r:id="rId8"/>
              </a:rPr>
              <a:t>How The Human Connection Improves Healthcare</a:t>
            </a:r>
            <a:r>
              <a:rPr lang="en-US" b="0" i="0" u="none" strike="noStrike" dirty="0">
                <a:effectLst/>
                <a:latin typeface="Inter"/>
              </a:rPr>
              <a:t>, </a:t>
            </a:r>
            <a:r>
              <a:rPr lang="en-US" b="0" i="0" u="none" strike="noStrike" dirty="0" err="1">
                <a:effectLst/>
                <a:latin typeface="Inter"/>
              </a:rPr>
              <a:t>TEDx</a:t>
            </a:r>
            <a:r>
              <a:rPr lang="en-US" b="0" i="0" dirty="0" err="1">
                <a:solidFill>
                  <a:srgbClr val="494949"/>
                </a:solidFill>
                <a:effectLst/>
                <a:latin typeface="Inter"/>
              </a:rPr>
              <a:t>GrandCanyonUniversity</a:t>
            </a:r>
            <a:r>
              <a:rPr lang="en-US" b="0" i="0" dirty="0">
                <a:solidFill>
                  <a:srgbClr val="494949"/>
                </a:solidFill>
                <a:effectLst/>
                <a:latin typeface="Inter"/>
              </a:rPr>
              <a:t>, Anthony Orsini</a:t>
            </a:r>
            <a:endParaRPr lang="en-US" b="0" i="0" dirty="0">
              <a:solidFill>
                <a:srgbClr val="373735"/>
              </a:solidFill>
              <a:effectLst/>
            </a:endParaRPr>
          </a:p>
          <a:p>
            <a:pPr algn="l" fontAlgn="base">
              <a:lnSpc>
                <a:spcPct val="150000"/>
              </a:lnSpc>
            </a:pPr>
            <a:r>
              <a:rPr lang="en-US" b="0" i="0" dirty="0">
                <a:solidFill>
                  <a:srgbClr val="373735"/>
                </a:solidFill>
                <a:effectLst/>
                <a:hlinkClick r:id="rId9"/>
              </a:rPr>
              <a:t>https://theorsiniway.com/</a:t>
            </a:r>
            <a:endParaRPr lang="en-US" b="0" i="0" dirty="0">
              <a:solidFill>
                <a:srgbClr val="373735"/>
              </a:solidFill>
              <a:effectLst/>
            </a:endParaRPr>
          </a:p>
          <a:p>
            <a:pPr algn="l" fontAlgn="base">
              <a:lnSpc>
                <a:spcPct val="150000"/>
              </a:lnSpc>
            </a:pPr>
            <a:r>
              <a:rPr lang="en-US" b="0" i="0" dirty="0">
                <a:solidFill>
                  <a:srgbClr val="373735"/>
                </a:solidFill>
                <a:effectLst/>
                <a:hlinkClick r:id="rId10"/>
              </a:rPr>
              <a:t>https://www.compassionate.center/pgs/resources/definitions.html</a:t>
            </a:r>
            <a:endParaRPr lang="en-US" b="0" i="0" dirty="0">
              <a:solidFill>
                <a:srgbClr val="373735"/>
              </a:solidFill>
              <a:effectLst/>
            </a:endParaRPr>
          </a:p>
          <a:p>
            <a:pPr algn="l" fontAlgn="base">
              <a:lnSpc>
                <a:spcPct val="150000"/>
              </a:lnSpc>
            </a:pPr>
            <a:endParaRPr lang="en-US" b="0" i="0" dirty="0">
              <a:solidFill>
                <a:srgbClr val="373735"/>
              </a:solidFill>
              <a:effectLst/>
            </a:endParaRPr>
          </a:p>
          <a:p>
            <a:pPr algn="l" fontAlgn="base">
              <a:lnSpc>
                <a:spcPct val="150000"/>
              </a:lnSpc>
            </a:pPr>
            <a:endParaRPr lang="en-US" b="0" i="0" dirty="0">
              <a:solidFill>
                <a:srgbClr val="373735"/>
              </a:solidFill>
              <a:effectLst/>
            </a:endParaRPr>
          </a:p>
          <a:p>
            <a:pPr algn="l" fontAlgn="base">
              <a:lnSpc>
                <a:spcPct val="150000"/>
              </a:lnSpc>
            </a:pPr>
            <a:endParaRPr lang="en-US" b="0" i="0" dirty="0">
              <a:solidFill>
                <a:srgbClr val="373735"/>
              </a:solidFill>
              <a:effectLst/>
            </a:endParaRPr>
          </a:p>
          <a:p>
            <a:pPr algn="l" fontAlgn="base">
              <a:lnSpc>
                <a:spcPct val="150000"/>
              </a:lnSpc>
            </a:pPr>
            <a:endParaRPr lang="en-US" b="0" i="0" dirty="0">
              <a:solidFill>
                <a:srgbClr val="373735"/>
              </a:solidFill>
              <a:effectLst/>
            </a:endParaRPr>
          </a:p>
          <a:p>
            <a:pPr algn="l" fontAlgn="base">
              <a:lnSpc>
                <a:spcPct val="150000"/>
              </a:lnSpc>
            </a:pPr>
            <a:endParaRPr lang="en-US" b="0" i="0" dirty="0">
              <a:solidFill>
                <a:srgbClr val="373735"/>
              </a:solidFill>
              <a:effectLst/>
            </a:endParaRPr>
          </a:p>
          <a:p>
            <a:pPr marL="457200" lvl="0" indent="-342900" algn="l" rtl="0">
              <a:lnSpc>
                <a:spcPct val="150000"/>
              </a:lnSpc>
              <a:spcBef>
                <a:spcPts val="0"/>
              </a:spcBef>
              <a:spcAft>
                <a:spcPts val="0"/>
              </a:spcAft>
              <a:buSzPts val="1800"/>
              <a:buChar char="●"/>
            </a:pPr>
            <a:endParaRPr lang="e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B92970-2CA2-5118-6324-C06D59DB3D04}"/>
              </a:ext>
            </a:extLst>
          </p:cNvPr>
          <p:cNvPicPr>
            <a:picLocks noChangeAspect="1"/>
          </p:cNvPicPr>
          <p:nvPr/>
        </p:nvPicPr>
        <p:blipFill>
          <a:blip r:embed="rId2"/>
          <a:stretch>
            <a:fillRect/>
          </a:stretch>
        </p:blipFill>
        <p:spPr>
          <a:xfrm>
            <a:off x="1320523" y="1085850"/>
            <a:ext cx="2609850" cy="1752600"/>
          </a:xfrm>
          <a:prstGeom prst="rect">
            <a:avLst/>
          </a:prstGeom>
        </p:spPr>
      </p:pic>
      <p:pic>
        <p:nvPicPr>
          <p:cNvPr id="4" name="Picture 3">
            <a:extLst>
              <a:ext uri="{FF2B5EF4-FFF2-40B4-BE49-F238E27FC236}">
                <a16:creationId xmlns:a16="http://schemas.microsoft.com/office/drawing/2014/main" id="{595B5C11-C539-5B2C-F9C6-649FB3261848}"/>
              </a:ext>
            </a:extLst>
          </p:cNvPr>
          <p:cNvPicPr>
            <a:picLocks noChangeAspect="1"/>
          </p:cNvPicPr>
          <p:nvPr/>
        </p:nvPicPr>
        <p:blipFill>
          <a:blip r:embed="rId3"/>
          <a:stretch>
            <a:fillRect/>
          </a:stretch>
        </p:blipFill>
        <p:spPr>
          <a:xfrm>
            <a:off x="4961079" y="2380364"/>
            <a:ext cx="3310415" cy="1932599"/>
          </a:xfrm>
          <a:prstGeom prst="rect">
            <a:avLst/>
          </a:prstGeom>
        </p:spPr>
      </p:pic>
      <p:sp>
        <p:nvSpPr>
          <p:cNvPr id="5" name="TextBox 4">
            <a:extLst>
              <a:ext uri="{FF2B5EF4-FFF2-40B4-BE49-F238E27FC236}">
                <a16:creationId xmlns:a16="http://schemas.microsoft.com/office/drawing/2014/main" id="{273A78AC-E146-A5BA-DF17-D19E4E663498}"/>
              </a:ext>
            </a:extLst>
          </p:cNvPr>
          <p:cNvSpPr txBox="1"/>
          <p:nvPr/>
        </p:nvSpPr>
        <p:spPr>
          <a:xfrm>
            <a:off x="278674" y="3657600"/>
            <a:ext cx="3831772" cy="369332"/>
          </a:xfrm>
          <a:prstGeom prst="rect">
            <a:avLst/>
          </a:prstGeom>
          <a:noFill/>
        </p:spPr>
        <p:txBody>
          <a:bodyPr wrap="square" rtlCol="0">
            <a:spAutoFit/>
          </a:bodyPr>
          <a:lstStyle/>
          <a:p>
            <a:r>
              <a:rPr lang="en-US" b="0" i="0" dirty="0">
                <a:solidFill>
                  <a:srgbClr val="1155CC"/>
                </a:solidFill>
                <a:effectLst/>
                <a:latin typeface="Arial" panose="020B0604020202020204" pitchFamily="34" charset="0"/>
                <a:hlinkClick r:id="rId4"/>
              </a:rPr>
              <a:t>skressly@kresslypediatrics.com</a:t>
            </a:r>
          </a:p>
        </p:txBody>
      </p:sp>
      <p:pic>
        <p:nvPicPr>
          <p:cNvPr id="3074" name="Picture 2">
            <a:extLst>
              <a:ext uri="{FF2B5EF4-FFF2-40B4-BE49-F238E27FC236}">
                <a16:creationId xmlns:a16="http://schemas.microsoft.com/office/drawing/2014/main" id="{600EAFE6-BB85-D9B5-1CFF-20957922B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206375"/>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94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idx="4294967295"/>
          </p:nvPr>
        </p:nvSpPr>
        <p:spPr>
          <a:xfrm>
            <a:off x="1637211" y="488950"/>
            <a:ext cx="6313715" cy="4089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i="1" dirty="0">
                <a:solidFill>
                  <a:schemeClr val="accent1"/>
                </a:solidFill>
                <a:latin typeface="Comic Sans MS"/>
                <a:ea typeface="Comic Sans MS"/>
                <a:cs typeface="Comic Sans MS"/>
                <a:sym typeface="Comic Sans MS"/>
              </a:rPr>
              <a:t>Why did you </a:t>
            </a:r>
            <a:r>
              <a:rPr lang="en" b="1" i="1" dirty="0">
                <a:solidFill>
                  <a:schemeClr val="accent2"/>
                </a:solidFill>
                <a:latin typeface="Comic Sans MS"/>
                <a:ea typeface="Comic Sans MS"/>
                <a:cs typeface="Comic Sans MS"/>
                <a:sym typeface="Comic Sans MS"/>
              </a:rPr>
              <a:t>want</a:t>
            </a:r>
            <a:r>
              <a:rPr lang="en" i="1" dirty="0">
                <a:solidFill>
                  <a:schemeClr val="accent1"/>
                </a:solidFill>
                <a:latin typeface="Comic Sans MS"/>
                <a:ea typeface="Comic Sans MS"/>
                <a:cs typeface="Comic Sans MS"/>
                <a:sym typeface="Comic Sans MS"/>
              </a:rPr>
              <a:t> to go into medicine?</a:t>
            </a:r>
            <a:endParaRPr i="1" dirty="0">
              <a:solidFill>
                <a:schemeClr val="accent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2164700" y="889650"/>
            <a:ext cx="4612875" cy="3291050"/>
          </a:xfrm>
          <a:prstGeom prst="rect">
            <a:avLst/>
          </a:prstGeom>
          <a:noFill/>
          <a:ln>
            <a:noFill/>
          </a:ln>
        </p:spPr>
      </p:pic>
      <p:sp>
        <p:nvSpPr>
          <p:cNvPr id="85" name="Google Shape;85;p16"/>
          <p:cNvSpPr txBox="1"/>
          <p:nvPr/>
        </p:nvSpPr>
        <p:spPr>
          <a:xfrm rot="-1003367">
            <a:off x="2919742" y="2107661"/>
            <a:ext cx="3425992" cy="738685"/>
          </a:xfrm>
          <a:prstGeom prst="rect">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chemeClr val="lt1"/>
                </a:solidFill>
                <a:latin typeface="Comic Sans MS"/>
                <a:ea typeface="Comic Sans MS"/>
                <a:cs typeface="Comic Sans MS"/>
                <a:sym typeface="Comic Sans MS"/>
              </a:rPr>
              <a:t>COMPASSION</a:t>
            </a:r>
            <a:endParaRPr sz="3600">
              <a:solidFill>
                <a:schemeClr val="lt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750575"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Learning Objectives</a:t>
            </a:r>
            <a:endParaRPr/>
          </a:p>
        </p:txBody>
      </p:sp>
      <p:sp>
        <p:nvSpPr>
          <p:cNvPr id="91" name="Google Shape;91;p17"/>
          <p:cNvSpPr txBox="1">
            <a:spLocks noGrp="1"/>
          </p:cNvSpPr>
          <p:nvPr>
            <p:ph type="body" idx="1"/>
          </p:nvPr>
        </p:nvSpPr>
        <p:spPr>
          <a:xfrm>
            <a:off x="460950" y="1413977"/>
            <a:ext cx="8222100" cy="27102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sz="1800" dirty="0">
                <a:solidFill>
                  <a:schemeClr val="tx1"/>
                </a:solidFill>
              </a:rPr>
              <a:t>Explore the science and data behind the impacts of compassion in healthcare delivery</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Be brave enough to embark on looking at compassion from the receiver’s perspective</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Re-imagine your practice with compassion at the center</a:t>
            </a:r>
            <a:endParaRPr sz="18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602528"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Compassion vs Empathy</a:t>
            </a:r>
            <a:endParaRPr dirty="0"/>
          </a:p>
        </p:txBody>
      </p:sp>
      <p:sp>
        <p:nvSpPr>
          <p:cNvPr id="97" name="Google Shape;97;p18"/>
          <p:cNvSpPr txBox="1">
            <a:spLocks noGrp="1"/>
          </p:cNvSpPr>
          <p:nvPr>
            <p:ph type="body" idx="1"/>
          </p:nvPr>
        </p:nvSpPr>
        <p:spPr>
          <a:xfrm>
            <a:off x="460950" y="1535898"/>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tx1"/>
                </a:solidFill>
              </a:rPr>
              <a:t>Empathy is our awareness toward’s other people’s emotions ad an attempt to understand how they feel.</a:t>
            </a:r>
            <a:endParaRPr sz="1800" dirty="0">
              <a:solidFill>
                <a:schemeClr val="tx1"/>
              </a:solidFill>
            </a:endParaRPr>
          </a:p>
          <a:p>
            <a:pPr marL="0" lvl="0" indent="0" algn="l" rtl="0">
              <a:spcBef>
                <a:spcPts val="1200"/>
              </a:spcBef>
              <a:spcAft>
                <a:spcPts val="0"/>
              </a:spcAft>
              <a:buNone/>
            </a:pPr>
            <a:r>
              <a:rPr lang="en" sz="1800" dirty="0">
                <a:solidFill>
                  <a:schemeClr val="tx1"/>
                </a:solidFill>
              </a:rPr>
              <a:t>Compassion requires taking </a:t>
            </a:r>
            <a:r>
              <a:rPr lang="en" sz="1800" b="1" dirty="0">
                <a:solidFill>
                  <a:schemeClr val="accent1"/>
                </a:solidFill>
              </a:rPr>
              <a:t>action</a:t>
            </a:r>
            <a:r>
              <a:rPr lang="en" sz="1800" b="1" dirty="0"/>
              <a:t>. </a:t>
            </a:r>
            <a:r>
              <a:rPr lang="en" sz="1800" dirty="0">
                <a:solidFill>
                  <a:schemeClr val="tx1"/>
                </a:solidFill>
              </a:rPr>
              <a:t>Compassion is the </a:t>
            </a:r>
            <a:r>
              <a:rPr lang="en" sz="1800" b="1" dirty="0">
                <a:solidFill>
                  <a:schemeClr val="accent1"/>
                </a:solidFill>
              </a:rPr>
              <a:t>emotional response</a:t>
            </a:r>
            <a:r>
              <a:rPr lang="en" sz="1800" dirty="0"/>
              <a:t> </a:t>
            </a:r>
            <a:r>
              <a:rPr lang="en" sz="1800" dirty="0">
                <a:solidFill>
                  <a:schemeClr val="tx1"/>
                </a:solidFill>
              </a:rPr>
              <a:t>to another’s pain or suffering involving an authentic desire to help.</a:t>
            </a:r>
            <a:endParaRPr sz="1800" dirty="0">
              <a:solidFill>
                <a:schemeClr val="tx1"/>
              </a:solidFill>
            </a:endParaRPr>
          </a:p>
          <a:p>
            <a:pPr marL="0" lvl="0" indent="0" algn="l" rtl="0">
              <a:spcBef>
                <a:spcPts val="1200"/>
              </a:spcBef>
              <a:spcAft>
                <a:spcPts val="1200"/>
              </a:spcAft>
              <a:buNone/>
            </a:pPr>
            <a:r>
              <a:rPr lang="en" sz="1800" dirty="0">
                <a:solidFill>
                  <a:schemeClr val="tx1"/>
                </a:solidFill>
              </a:rPr>
              <a:t>When taking action to relieve someone’s suffering, a distinctly different area of the brain lights up on a functional MRI. It stimulates the reward pathway associated with positive emotions and is pleasurable for the </a:t>
            </a:r>
            <a:r>
              <a:rPr lang="en" sz="1800" i="1" dirty="0">
                <a:solidFill>
                  <a:schemeClr val="tx1"/>
                </a:solidFill>
              </a:rPr>
              <a:t>giver</a:t>
            </a:r>
            <a:r>
              <a:rPr lang="en" sz="1800" dirty="0">
                <a:solidFill>
                  <a:schemeClr val="tx1"/>
                </a:solidFill>
              </a:rPr>
              <a:t> of compassion.</a:t>
            </a:r>
            <a:endParaRPr sz="18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1496563" y="147875"/>
            <a:ext cx="6150876" cy="3331725"/>
          </a:xfrm>
          <a:prstGeom prst="rect">
            <a:avLst/>
          </a:prstGeom>
          <a:noFill/>
          <a:ln>
            <a:noFill/>
          </a:ln>
        </p:spPr>
      </p:pic>
      <p:sp>
        <p:nvSpPr>
          <p:cNvPr id="103" name="Google Shape;103;p19"/>
          <p:cNvSpPr txBox="1"/>
          <p:nvPr/>
        </p:nvSpPr>
        <p:spPr>
          <a:xfrm>
            <a:off x="988305" y="3702625"/>
            <a:ext cx="3461700" cy="1293000"/>
          </a:xfrm>
          <a:prstGeom prst="rect">
            <a:avLst/>
          </a:prstGeom>
          <a:solidFill>
            <a:schemeClr val="bg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accent2"/>
                </a:solidFill>
                <a:latin typeface="Comic Sans MS"/>
                <a:ea typeface="Comic Sans MS"/>
                <a:cs typeface="Comic Sans MS"/>
                <a:sym typeface="Comic Sans MS"/>
              </a:rPr>
              <a:t>SCIENCE OF MEDICINE</a:t>
            </a:r>
            <a:endParaRPr sz="3600" b="1" dirty="0">
              <a:solidFill>
                <a:schemeClr val="accent2"/>
              </a:solidFill>
              <a:latin typeface="Comic Sans MS"/>
              <a:ea typeface="Comic Sans MS"/>
              <a:cs typeface="Comic Sans MS"/>
              <a:sym typeface="Comic Sans MS"/>
            </a:endParaRPr>
          </a:p>
        </p:txBody>
      </p:sp>
      <p:sp>
        <p:nvSpPr>
          <p:cNvPr id="104" name="Google Shape;104;p19"/>
          <p:cNvSpPr txBox="1"/>
          <p:nvPr/>
        </p:nvSpPr>
        <p:spPr>
          <a:xfrm>
            <a:off x="4987375" y="3859800"/>
            <a:ext cx="296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05" name="Google Shape;105;p19"/>
          <p:cNvSpPr txBox="1"/>
          <p:nvPr/>
        </p:nvSpPr>
        <p:spPr>
          <a:xfrm>
            <a:off x="5305439" y="3702625"/>
            <a:ext cx="2966400" cy="1293000"/>
          </a:xfrm>
          <a:prstGeom prst="rect">
            <a:avLst/>
          </a:prstGeom>
          <a:solidFill>
            <a:schemeClr val="accen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chemeClr val="lt1"/>
                </a:solidFill>
                <a:latin typeface="Comic Sans MS"/>
                <a:ea typeface="Comic Sans MS"/>
                <a:cs typeface="Comic Sans MS"/>
                <a:sym typeface="Comic Sans MS"/>
              </a:rPr>
              <a:t>ART OF MEDICINE</a:t>
            </a:r>
            <a:endParaRPr sz="3600" dirty="0">
              <a:solidFill>
                <a:schemeClr val="lt1"/>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680906" y="5142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What Does the Data Show?</a:t>
            </a:r>
            <a:endParaRPr dirty="0"/>
          </a:p>
        </p:txBody>
      </p:sp>
      <p:sp>
        <p:nvSpPr>
          <p:cNvPr id="111" name="Google Shape;111;p20"/>
          <p:cNvSpPr txBox="1">
            <a:spLocks noGrp="1"/>
          </p:cNvSpPr>
          <p:nvPr>
            <p:ph type="body" idx="1"/>
          </p:nvPr>
        </p:nvSpPr>
        <p:spPr>
          <a:xfrm>
            <a:off x="460950" y="1518481"/>
            <a:ext cx="3543014" cy="27102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sz="2000" dirty="0">
                <a:solidFill>
                  <a:schemeClr val="tx1"/>
                </a:solidFill>
              </a:rPr>
              <a:t>Lack of compassion causes problems</a:t>
            </a:r>
          </a:p>
          <a:p>
            <a:pPr marL="457200" lvl="0" indent="-342900" algn="l" rtl="0">
              <a:lnSpc>
                <a:spcPct val="100000"/>
              </a:lnSpc>
              <a:spcBef>
                <a:spcPts val="0"/>
              </a:spcBef>
              <a:spcAft>
                <a:spcPts val="0"/>
              </a:spcAft>
              <a:buSzPts val="1800"/>
              <a:buChar char="●"/>
            </a:pPr>
            <a:endParaRPr sz="2000" dirty="0">
              <a:solidFill>
                <a:schemeClr val="tx1"/>
              </a:solidFill>
            </a:endParaRPr>
          </a:p>
          <a:p>
            <a:pPr marL="457200" lvl="0" indent="-342900" algn="l" rtl="0">
              <a:lnSpc>
                <a:spcPct val="100000"/>
              </a:lnSpc>
              <a:spcBef>
                <a:spcPts val="0"/>
              </a:spcBef>
              <a:spcAft>
                <a:spcPts val="0"/>
              </a:spcAft>
              <a:buSzPts val="1800"/>
              <a:buChar char="●"/>
            </a:pPr>
            <a:r>
              <a:rPr lang="en" sz="2000" dirty="0">
                <a:solidFill>
                  <a:schemeClr val="tx1"/>
                </a:solidFill>
              </a:rPr>
              <a:t>Presence of compassion confers benefits</a:t>
            </a:r>
            <a:endParaRPr sz="2000" dirty="0">
              <a:solidFill>
                <a:schemeClr val="tx1"/>
              </a:solidFill>
            </a:endParaRPr>
          </a:p>
        </p:txBody>
      </p:sp>
      <p:pic>
        <p:nvPicPr>
          <p:cNvPr id="1026" name="Picture 2" descr="30 Lack of compassion Synonyms. Similar words for Lack of compassion.">
            <a:extLst>
              <a:ext uri="{FF2B5EF4-FFF2-40B4-BE49-F238E27FC236}">
                <a16:creationId xmlns:a16="http://schemas.microsoft.com/office/drawing/2014/main" id="{45E9227A-1104-32BF-0BB2-B1F91A3FF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956" y="1655975"/>
            <a:ext cx="3957218" cy="24352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159</TotalTime>
  <Words>1868</Words>
  <Application>Microsoft Office PowerPoint</Application>
  <PresentationFormat>On-screen Show (16:9)</PresentationFormat>
  <Paragraphs>168</Paragraphs>
  <Slides>36</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Roboto</vt:lpstr>
      <vt:lpstr>Comic Sans MS</vt:lpstr>
      <vt:lpstr>Calibri Light</vt:lpstr>
      <vt:lpstr>Caveat Medium</vt:lpstr>
      <vt:lpstr>Caveat</vt:lpstr>
      <vt:lpstr>Arial</vt:lpstr>
      <vt:lpstr>Calibri</vt:lpstr>
      <vt:lpstr>Inter</vt:lpstr>
      <vt:lpstr>Retrospect</vt:lpstr>
      <vt:lpstr>Compassion as the Key to Success</vt:lpstr>
      <vt:lpstr>Faculty Disclosure</vt:lpstr>
      <vt:lpstr>What Is the Key Ingredient  for Practice Success?</vt:lpstr>
      <vt:lpstr>Why did you want to go into medicine?</vt:lpstr>
      <vt:lpstr>PowerPoint Presentation</vt:lpstr>
      <vt:lpstr>Learning Objectives</vt:lpstr>
      <vt:lpstr>Compassion vs Empathy</vt:lpstr>
      <vt:lpstr>PowerPoint Presentation</vt:lpstr>
      <vt:lpstr>What Does the Data Show?</vt:lpstr>
      <vt:lpstr>Compassion &amp; Clinical Outcomes</vt:lpstr>
      <vt:lpstr>Administrative Burden</vt:lpstr>
      <vt:lpstr>Compassion Drives Revenue &amp; Cuts Costs</vt:lpstr>
      <vt:lpstr>Compassion and Team Wellness</vt:lpstr>
      <vt:lpstr>Compassion and Patient Experience</vt:lpstr>
      <vt:lpstr>Compassion &amp; Margin</vt:lpstr>
      <vt:lpstr>Most Important Qualities in a Physician</vt:lpstr>
      <vt:lpstr>“Healthcare consumers view health care first and foremost as a personal interaction and not just a medical transaction.”</vt:lpstr>
      <vt:lpstr>PowerPoint Presentation</vt:lpstr>
      <vt:lpstr>PowerPoint Presentation</vt:lpstr>
      <vt:lpstr>Too Little Time</vt:lpstr>
      <vt:lpstr>Compassion Studies</vt:lpstr>
      <vt:lpstr>Nature vs Nurture?</vt:lpstr>
      <vt:lpstr>PowerPoint Presentation</vt:lpstr>
      <vt:lpstr>Burnout</vt:lpstr>
      <vt:lpstr>Be gentle first with yourself if you wish to be gentle with others.</vt:lpstr>
      <vt:lpstr>Cognitive Bias</vt:lpstr>
      <vt:lpstr>Missed Opportunities</vt:lpstr>
      <vt:lpstr>The Five Elements of Compassion</vt:lpstr>
      <vt:lpstr>Ideas for Training Compassion</vt:lpstr>
      <vt:lpstr>Find Your Why and How</vt:lpstr>
      <vt:lpstr>Compassion in the Eyes of the Receiver</vt:lpstr>
      <vt:lpstr>PowerPoint Presentation</vt:lpstr>
      <vt:lpstr>Will compassionate care ever become the new standard of care?</vt:lpstr>
      <vt:lpstr>Book References/Resources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Key Ingredient to Practice Success: It May Surprise You</dc:title>
  <dc:creator>Sue Kressly</dc:creator>
  <cp:lastModifiedBy>Michelle Mooney</cp:lastModifiedBy>
  <cp:revision>15</cp:revision>
  <dcterms:modified xsi:type="dcterms:W3CDTF">2023-09-29T01:20:42Z</dcterms:modified>
</cp:coreProperties>
</file>