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696" r:id="rId2"/>
    <p:sldId id="1704" r:id="rId3"/>
    <p:sldId id="310" r:id="rId4"/>
    <p:sldId id="1715" r:id="rId5"/>
    <p:sldId id="1716" r:id="rId6"/>
    <p:sldId id="1718" r:id="rId7"/>
    <p:sldId id="1717" r:id="rId8"/>
    <p:sldId id="306" r:id="rId9"/>
    <p:sldId id="1719" r:id="rId10"/>
    <p:sldId id="1720" r:id="rId11"/>
    <p:sldId id="171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3D5DA-DE4C-44D6-BADC-0C5627B0AD1B}" v="3721" dt="2019-04-09T17:08:50.91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45" d="100"/>
          <a:sy n="145" d="100"/>
        </p:scale>
        <p:origin x="89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obertson" userId="eaaf7318-c53c-436f-93ee-e1a2b4ce8dae" providerId="ADAL" clId="{E37E0D58-7DBB-44DA-BBAE-15D8C3DE9CFF}"/>
    <pc:docChg chg="custSel modSld">
      <pc:chgData name="Amanda Robertson" userId="eaaf7318-c53c-436f-93ee-e1a2b4ce8dae" providerId="ADAL" clId="{E37E0D58-7DBB-44DA-BBAE-15D8C3DE9CFF}" dt="2019-04-08T19:19:48.130" v="199" actId="20577"/>
      <pc:docMkLst>
        <pc:docMk/>
      </pc:docMkLst>
      <pc:sldChg chg="modNotesTx">
        <pc:chgData name="Amanda Robertson" userId="eaaf7318-c53c-436f-93ee-e1a2b4ce8dae" providerId="ADAL" clId="{E37E0D58-7DBB-44DA-BBAE-15D8C3DE9CFF}" dt="2019-04-08T19:19:48.130" v="199" actId="20577"/>
        <pc:sldMkLst>
          <pc:docMk/>
          <pc:sldMk cId="3958244900" sldId="1716"/>
        </pc:sldMkLst>
      </pc:sldChg>
    </pc:docChg>
  </pc:docChgLst>
  <pc:docChgLst>
    <pc:chgData name="Amanda Robertson" userId="eaaf7318-c53c-436f-93ee-e1a2b4ce8dae" providerId="ADAL" clId="{FAD3D5DA-DE4C-44D6-BADC-0C5627B0AD1B}"/>
    <pc:docChg chg="custSel addSld modSld">
      <pc:chgData name="Amanda Robertson" userId="eaaf7318-c53c-436f-93ee-e1a2b4ce8dae" providerId="ADAL" clId="{FAD3D5DA-DE4C-44D6-BADC-0C5627B0AD1B}" dt="2019-04-09T17:08:50.914" v="3519" actId="14100"/>
      <pc:docMkLst>
        <pc:docMk/>
      </pc:docMkLst>
      <pc:sldChg chg="modSp">
        <pc:chgData name="Amanda Robertson" userId="eaaf7318-c53c-436f-93ee-e1a2b4ce8dae" providerId="ADAL" clId="{FAD3D5DA-DE4C-44D6-BADC-0C5627B0AD1B}" dt="2019-04-09T17:05:09.674" v="3475" actId="20577"/>
        <pc:sldMkLst>
          <pc:docMk/>
          <pc:sldMk cId="591565279" sldId="1704"/>
        </pc:sldMkLst>
        <pc:spChg chg="mod">
          <ac:chgData name="Amanda Robertson" userId="eaaf7318-c53c-436f-93ee-e1a2b4ce8dae" providerId="ADAL" clId="{FAD3D5DA-DE4C-44D6-BADC-0C5627B0AD1B}" dt="2019-04-09T17:05:09.674" v="3475" actId="20577"/>
          <ac:spMkLst>
            <pc:docMk/>
            <pc:sldMk cId="591565279" sldId="1704"/>
            <ac:spMk id="5" creationId="{D237BD5B-DF74-47BD-AF9B-5A49E7A1021E}"/>
          </ac:spMkLst>
        </pc:spChg>
      </pc:sldChg>
      <pc:sldChg chg="modSp">
        <pc:chgData name="Amanda Robertson" userId="eaaf7318-c53c-436f-93ee-e1a2b4ce8dae" providerId="ADAL" clId="{FAD3D5DA-DE4C-44D6-BADC-0C5627B0AD1B}" dt="2019-04-09T16:21:50.659" v="1690" actId="20577"/>
        <pc:sldMkLst>
          <pc:docMk/>
          <pc:sldMk cId="3958244900" sldId="1716"/>
        </pc:sldMkLst>
        <pc:spChg chg="mod">
          <ac:chgData name="Amanda Robertson" userId="eaaf7318-c53c-436f-93ee-e1a2b4ce8dae" providerId="ADAL" clId="{FAD3D5DA-DE4C-44D6-BADC-0C5627B0AD1B}" dt="2019-04-09T16:16:45.455" v="1221" actId="20577"/>
          <ac:spMkLst>
            <pc:docMk/>
            <pc:sldMk cId="3958244900" sldId="1716"/>
            <ac:spMk id="3" creationId="{CFF6B449-F35E-4C98-A51E-45A2348D87C4}"/>
          </ac:spMkLst>
        </pc:spChg>
        <pc:spChg chg="mod">
          <ac:chgData name="Amanda Robertson" userId="eaaf7318-c53c-436f-93ee-e1a2b4ce8dae" providerId="ADAL" clId="{FAD3D5DA-DE4C-44D6-BADC-0C5627B0AD1B}" dt="2019-04-09T16:21:50.659" v="1690" actId="20577"/>
          <ac:spMkLst>
            <pc:docMk/>
            <pc:sldMk cId="3958244900" sldId="1716"/>
            <ac:spMk id="4" creationId="{BB82306D-4EBF-4EC1-B9DA-021FFCF524B6}"/>
          </ac:spMkLst>
        </pc:spChg>
      </pc:sldChg>
      <pc:sldChg chg="modSp add">
        <pc:chgData name="Amanda Robertson" userId="eaaf7318-c53c-436f-93ee-e1a2b4ce8dae" providerId="ADAL" clId="{FAD3D5DA-DE4C-44D6-BADC-0C5627B0AD1B}" dt="2019-04-09T15:59:14.415" v="1042" actId="27636"/>
        <pc:sldMkLst>
          <pc:docMk/>
          <pc:sldMk cId="842057801" sldId="1717"/>
        </pc:sldMkLst>
        <pc:spChg chg="mod">
          <ac:chgData name="Amanda Robertson" userId="eaaf7318-c53c-436f-93ee-e1a2b4ce8dae" providerId="ADAL" clId="{FAD3D5DA-DE4C-44D6-BADC-0C5627B0AD1B}" dt="2019-04-09T15:41:06.265" v="567" actId="20577"/>
          <ac:spMkLst>
            <pc:docMk/>
            <pc:sldMk cId="842057801" sldId="1717"/>
            <ac:spMk id="3" creationId="{26364905-4203-45AF-95B9-1B134FC3DB88}"/>
          </ac:spMkLst>
        </pc:spChg>
        <pc:spChg chg="mod">
          <ac:chgData name="Amanda Robertson" userId="eaaf7318-c53c-436f-93ee-e1a2b4ce8dae" providerId="ADAL" clId="{FAD3D5DA-DE4C-44D6-BADC-0C5627B0AD1B}" dt="2019-04-09T15:59:14.415" v="1042" actId="27636"/>
          <ac:spMkLst>
            <pc:docMk/>
            <pc:sldMk cId="842057801" sldId="1717"/>
            <ac:spMk id="4" creationId="{EF2FA089-36EA-4454-B764-DD0E72F5A609}"/>
          </ac:spMkLst>
        </pc:spChg>
      </pc:sldChg>
      <pc:sldChg chg="addSp delSp modSp add modNotesTx">
        <pc:chgData name="Amanda Robertson" userId="eaaf7318-c53c-436f-93ee-e1a2b4ce8dae" providerId="ADAL" clId="{FAD3D5DA-DE4C-44D6-BADC-0C5627B0AD1B}" dt="2019-04-09T17:08:50.914" v="3519" actId="14100"/>
        <pc:sldMkLst>
          <pc:docMk/>
          <pc:sldMk cId="3039555154" sldId="1718"/>
        </pc:sldMkLst>
        <pc:spChg chg="mod">
          <ac:chgData name="Amanda Robertson" userId="eaaf7318-c53c-436f-93ee-e1a2b4ce8dae" providerId="ADAL" clId="{FAD3D5DA-DE4C-44D6-BADC-0C5627B0AD1B}" dt="2019-04-09T16:28:46.013" v="1791" actId="20577"/>
          <ac:spMkLst>
            <pc:docMk/>
            <pc:sldMk cId="3039555154" sldId="1718"/>
            <ac:spMk id="3" creationId="{A45A2E54-5E18-459F-898E-C8D998FE4F35}"/>
          </ac:spMkLst>
        </pc:spChg>
        <pc:spChg chg="mod">
          <ac:chgData name="Amanda Robertson" userId="eaaf7318-c53c-436f-93ee-e1a2b4ce8dae" providerId="ADAL" clId="{FAD3D5DA-DE4C-44D6-BADC-0C5627B0AD1B}" dt="2019-04-09T16:47:58.947" v="2350" actId="20577"/>
          <ac:spMkLst>
            <pc:docMk/>
            <pc:sldMk cId="3039555154" sldId="1718"/>
            <ac:spMk id="4" creationId="{1C7F4B75-8C65-41CD-AE68-2D462DB850AD}"/>
          </ac:spMkLst>
        </pc:spChg>
        <pc:picChg chg="add mod">
          <ac:chgData name="Amanda Robertson" userId="eaaf7318-c53c-436f-93ee-e1a2b4ce8dae" providerId="ADAL" clId="{FAD3D5DA-DE4C-44D6-BADC-0C5627B0AD1B}" dt="2019-04-09T17:08:50.914" v="3519" actId="14100"/>
          <ac:picMkLst>
            <pc:docMk/>
            <pc:sldMk cId="3039555154" sldId="1718"/>
            <ac:picMk id="6" creationId="{B5891D54-A12D-42FE-845C-33DB79FA7F47}"/>
          </ac:picMkLst>
        </pc:picChg>
        <pc:picChg chg="add mod">
          <ac:chgData name="Amanda Robertson" userId="eaaf7318-c53c-436f-93ee-e1a2b4ce8dae" providerId="ADAL" clId="{FAD3D5DA-DE4C-44D6-BADC-0C5627B0AD1B}" dt="2019-04-09T16:48:05.283" v="2351" actId="1076"/>
          <ac:picMkLst>
            <pc:docMk/>
            <pc:sldMk cId="3039555154" sldId="1718"/>
            <ac:picMk id="8" creationId="{22BB77F4-B4DF-4B51-BF52-A46C0B1D3CE1}"/>
          </ac:picMkLst>
        </pc:picChg>
        <pc:picChg chg="add del mod">
          <ac:chgData name="Amanda Robertson" userId="eaaf7318-c53c-436f-93ee-e1a2b4ce8dae" providerId="ADAL" clId="{FAD3D5DA-DE4C-44D6-BADC-0C5627B0AD1B}" dt="2019-04-09T16:47:16.469" v="2306" actId="478"/>
          <ac:picMkLst>
            <pc:docMk/>
            <pc:sldMk cId="3039555154" sldId="1718"/>
            <ac:picMk id="10" creationId="{2F9A77EA-C0F6-482A-BBF8-8E1F65FEA28D}"/>
          </ac:picMkLst>
        </pc:picChg>
      </pc:sldChg>
      <pc:sldChg chg="addSp delSp modSp add">
        <pc:chgData name="Amanda Robertson" userId="eaaf7318-c53c-436f-93ee-e1a2b4ce8dae" providerId="ADAL" clId="{FAD3D5DA-DE4C-44D6-BADC-0C5627B0AD1B}" dt="2019-04-09T17:01:24.288" v="3000" actId="12"/>
        <pc:sldMkLst>
          <pc:docMk/>
          <pc:sldMk cId="488632830" sldId="1719"/>
        </pc:sldMkLst>
        <pc:spChg chg="del">
          <ac:chgData name="Amanda Robertson" userId="eaaf7318-c53c-436f-93ee-e1a2b4ce8dae" providerId="ADAL" clId="{FAD3D5DA-DE4C-44D6-BADC-0C5627B0AD1B}" dt="2019-04-09T16:52:49.174" v="2353"/>
          <ac:spMkLst>
            <pc:docMk/>
            <pc:sldMk cId="488632830" sldId="1719"/>
            <ac:spMk id="2" creationId="{41321178-8A6B-4B8D-A439-9113B77E0F4F}"/>
          </ac:spMkLst>
        </pc:spChg>
        <pc:spChg chg="add mod">
          <ac:chgData name="Amanda Robertson" userId="eaaf7318-c53c-436f-93ee-e1a2b4ce8dae" providerId="ADAL" clId="{FAD3D5DA-DE4C-44D6-BADC-0C5627B0AD1B}" dt="2019-04-09T16:53:48.881" v="2395" actId="20577"/>
          <ac:spMkLst>
            <pc:docMk/>
            <pc:sldMk cId="488632830" sldId="1719"/>
            <ac:spMk id="4" creationId="{F33CEB65-77B8-4A4C-89D9-1761274F63CF}"/>
          </ac:spMkLst>
        </pc:spChg>
        <pc:spChg chg="add mod">
          <ac:chgData name="Amanda Robertson" userId="eaaf7318-c53c-436f-93ee-e1a2b4ce8dae" providerId="ADAL" clId="{FAD3D5DA-DE4C-44D6-BADC-0C5627B0AD1B}" dt="2019-04-09T17:01:24.288" v="3000" actId="12"/>
          <ac:spMkLst>
            <pc:docMk/>
            <pc:sldMk cId="488632830" sldId="1719"/>
            <ac:spMk id="5" creationId="{49B3AADC-5446-476F-A48C-79F9A5022994}"/>
          </ac:spMkLst>
        </pc:spChg>
      </pc:sldChg>
      <pc:sldChg chg="modSp add">
        <pc:chgData name="Amanda Robertson" userId="eaaf7318-c53c-436f-93ee-e1a2b4ce8dae" providerId="ADAL" clId="{FAD3D5DA-DE4C-44D6-BADC-0C5627B0AD1B}" dt="2019-04-09T17:05:38.918" v="3512" actId="20577"/>
        <pc:sldMkLst>
          <pc:docMk/>
          <pc:sldMk cId="863325356" sldId="1720"/>
        </pc:sldMkLst>
        <pc:spChg chg="mod">
          <ac:chgData name="Amanda Robertson" userId="eaaf7318-c53c-436f-93ee-e1a2b4ce8dae" providerId="ADAL" clId="{FAD3D5DA-DE4C-44D6-BADC-0C5627B0AD1B}" dt="2019-04-09T17:05:28.971" v="3509" actId="20577"/>
          <ac:spMkLst>
            <pc:docMk/>
            <pc:sldMk cId="863325356" sldId="1720"/>
            <ac:spMk id="3" creationId="{E77D24E8-100A-4ED0-909C-A5881C46DB1F}"/>
          </ac:spMkLst>
        </pc:spChg>
        <pc:spChg chg="mod">
          <ac:chgData name="Amanda Robertson" userId="eaaf7318-c53c-436f-93ee-e1a2b4ce8dae" providerId="ADAL" clId="{FAD3D5DA-DE4C-44D6-BADC-0C5627B0AD1B}" dt="2019-04-09T17:05:38.918" v="3512" actId="20577"/>
          <ac:spMkLst>
            <pc:docMk/>
            <pc:sldMk cId="863325356" sldId="1720"/>
            <ac:spMk id="4" creationId="{B5E1189E-7E36-466A-8390-B1C67A9B6E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linking parameter field isn’t available in Alma configuration – please open a case. This is something the content team must adjust and cannot be addressed solely by the </a:t>
            </a:r>
            <a:r>
              <a:rPr lang="en-US"/>
              <a:t>project team.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when doing work to activate a new collection, use the guide to refer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50Inventory/020Managing_Electronic_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heregoes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Resources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Full-Text Services, Linking, Parsing, and Access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014B1-F513-4888-BFB5-E71B57967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6053237" cy="604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Amanda Robertson</a:t>
            </a:r>
          </a:p>
          <a:p>
            <a:r>
              <a:rPr lang="en-US" dirty="0"/>
              <a:t>Implementation Manager</a:t>
            </a:r>
          </a:p>
        </p:txBody>
      </p:sp>
    </p:spTree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51BC3E-7795-4DB7-B0B3-8A27417D92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7D24E8-100A-4ED0-909C-A5881C46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Parser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1189E-7E36-466A-8390-B1C67A9B6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Parser Parameters</a:t>
            </a:r>
          </a:p>
          <a:p>
            <a:pPr lvl="1"/>
            <a:r>
              <a:rPr lang="en-US" dirty="0"/>
              <a:t>It is possible to override parser parameters</a:t>
            </a:r>
          </a:p>
          <a:p>
            <a:pPr lvl="1"/>
            <a:r>
              <a:rPr lang="en-US" dirty="0"/>
              <a:t>This is done in two scenarios</a:t>
            </a:r>
          </a:p>
          <a:p>
            <a:pPr lvl="2"/>
            <a:r>
              <a:rPr lang="en-US" dirty="0"/>
              <a:t>The content provider is giving you a non-standard URL</a:t>
            </a:r>
          </a:p>
          <a:p>
            <a:pPr lvl="2"/>
            <a:r>
              <a:rPr lang="en-US" dirty="0"/>
              <a:t>The standard URL is not resolving</a:t>
            </a:r>
          </a:p>
          <a:p>
            <a:pPr lvl="3"/>
            <a:r>
              <a:rPr lang="en-US" dirty="0"/>
              <a:t>In the second instance, this is an issue our content team will work to resolve</a:t>
            </a:r>
          </a:p>
          <a:p>
            <a:pPr lvl="3"/>
            <a:r>
              <a:rPr lang="en-US" dirty="0"/>
              <a:t>Open a case so that the content team can work with the content provider</a:t>
            </a:r>
          </a:p>
          <a:p>
            <a:pPr lvl="3"/>
            <a:r>
              <a:rPr lang="en-US" dirty="0"/>
              <a:t>Support can also advise on how construct the override</a:t>
            </a:r>
          </a:p>
        </p:txBody>
      </p:sp>
    </p:spTree>
    <p:extLst>
      <p:ext uri="{BB962C8B-B14F-4D97-AF65-F5344CB8AC3E}">
        <p14:creationId xmlns:p14="http://schemas.microsoft.com/office/powerpoint/2010/main" val="86332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CBA8E-3926-4082-93AB-ED414041D56A}"/>
              </a:ext>
            </a:extLst>
          </p:cNvPr>
          <p:cNvSpPr txBox="1"/>
          <p:nvPr/>
        </p:nvSpPr>
        <p:spPr>
          <a:xfrm>
            <a:off x="3580404" y="141962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68D4CF-97CB-4909-B9F5-6E063E7A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708" y="2165378"/>
            <a:ext cx="2987499" cy="550388"/>
          </a:xfrm>
        </p:spPr>
        <p:txBody>
          <a:bodyPr>
            <a:noAutofit/>
          </a:bodyPr>
          <a:lstStyle/>
          <a:p>
            <a:r>
              <a:rPr lang="en-US" sz="1400" dirty="0"/>
              <a:t>amanda.robertson@exlibrisgroup.com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411532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Types of Services</a:t>
            </a:r>
          </a:p>
          <a:p>
            <a:pPr lvl="1"/>
            <a:r>
              <a:rPr lang="en-US" dirty="0"/>
              <a:t>Linking Parameters</a:t>
            </a:r>
          </a:p>
          <a:p>
            <a:r>
              <a:rPr lang="en-US" dirty="0"/>
              <a:t>The SFX/Alma Configuration Guide</a:t>
            </a:r>
          </a:p>
          <a:p>
            <a:r>
              <a:rPr lang="en-US" dirty="0"/>
              <a:t>Troubleshooting Tips</a:t>
            </a:r>
          </a:p>
          <a:p>
            <a:pPr lvl="1"/>
            <a:r>
              <a:rPr lang="en-US" dirty="0"/>
              <a:t>Troubleshooting Tools</a:t>
            </a:r>
          </a:p>
          <a:p>
            <a:pPr lvl="1"/>
            <a:r>
              <a:rPr lang="en-US" dirty="0"/>
              <a:t>Overriding Parser Parameters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Electronic Collection Services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dirty="0"/>
              <a:t>Full Text: </a:t>
            </a:r>
            <a:r>
              <a:rPr lang="en-US" dirty="0"/>
              <a:t>provides journal, book, or article level full text service to all associated portfolios</a:t>
            </a:r>
          </a:p>
          <a:p>
            <a:r>
              <a:rPr lang="en-US" b="1" dirty="0"/>
              <a:t>Selected Full Text: </a:t>
            </a:r>
            <a:r>
              <a:rPr lang="en-US" dirty="0"/>
              <a:t>provides journal, book, or article full text service to a subset of associated portfolios</a:t>
            </a:r>
          </a:p>
          <a:p>
            <a:r>
              <a:rPr lang="en-US" b="1" dirty="0"/>
              <a:t>No Service: </a:t>
            </a:r>
            <a:r>
              <a:rPr lang="en-US" dirty="0"/>
              <a:t>no full text service exists; used for database collections where searching must occur from the database interface, i.e. FactSet, Simmons </a:t>
            </a:r>
            <a:r>
              <a:rPr lang="en-US" dirty="0" err="1"/>
              <a:t>OneChoice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0C024-70AC-464F-9736-B620ABF86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400D9-C4BA-4B20-894F-BBBF6723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Linking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5AD4D-9DDD-4140-97F6-B078AB1C5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 providers require linking parameters as an additional authentication point</a:t>
            </a:r>
          </a:p>
          <a:p>
            <a:pPr lvl="1"/>
            <a:r>
              <a:rPr lang="en-US" dirty="0"/>
              <a:t>Commonly used for </a:t>
            </a:r>
            <a:r>
              <a:rPr lang="en-US" dirty="0" err="1"/>
              <a:t>Galegroup</a:t>
            </a:r>
            <a:r>
              <a:rPr lang="en-US" dirty="0"/>
              <a:t> resources</a:t>
            </a:r>
          </a:p>
          <a:p>
            <a:pPr lvl="1"/>
            <a:r>
              <a:rPr lang="en-US" dirty="0"/>
              <a:t>A subset of ProQuest collections also require this</a:t>
            </a:r>
          </a:p>
          <a:p>
            <a:r>
              <a:rPr lang="en-US" dirty="0"/>
              <a:t>Linking parameters are added to the access URL to allow seamless access to the resource</a:t>
            </a:r>
          </a:p>
          <a:p>
            <a:pPr lvl="1"/>
            <a:r>
              <a:rPr lang="en-US" dirty="0"/>
              <a:t>Example: </a:t>
            </a:r>
            <a:br>
              <a:rPr lang="en-US" dirty="0"/>
            </a:br>
            <a:r>
              <a:rPr lang="en-US" b="1" dirty="0"/>
              <a:t>http://find.galegroup.com/openurl/openurl &amp;dbase=</a:t>
            </a:r>
            <a:r>
              <a:rPr lang="en-US" b="1" dirty="0">
                <a:highlight>
                  <a:srgbClr val="FF00FF"/>
                </a:highlight>
              </a:rPr>
              <a:t>IFME</a:t>
            </a:r>
            <a:r>
              <a:rPr lang="en-US" b="1" dirty="0"/>
              <a:t> &amp;</a:t>
            </a:r>
            <a:r>
              <a:rPr lang="en-US" b="1" dirty="0" err="1"/>
              <a:t>loc_id</a:t>
            </a:r>
            <a:r>
              <a:rPr lang="en-US" b="1" dirty="0"/>
              <a:t>=</a:t>
            </a:r>
            <a:r>
              <a:rPr lang="en-US" b="1" dirty="0">
                <a:highlight>
                  <a:srgbClr val="FFFF00"/>
                </a:highlight>
              </a:rPr>
              <a:t>$$LOC_ID </a:t>
            </a:r>
            <a:r>
              <a:rPr lang="en-US" b="1" dirty="0"/>
              <a:t>&amp; url2=http://link.galegroup.com/apps/pub &amp; art=</a:t>
            </a:r>
            <a:r>
              <a:rPr lang="en-US" b="1" dirty="0">
                <a:highlight>
                  <a:srgbClr val="00FFFF"/>
                </a:highlight>
              </a:rPr>
              <a:t>$$ART</a:t>
            </a:r>
          </a:p>
          <a:p>
            <a:pPr lvl="2"/>
            <a:r>
              <a:rPr lang="en-US" b="1" dirty="0">
                <a:highlight>
                  <a:srgbClr val="FF00FF"/>
                </a:highlight>
              </a:rPr>
              <a:t>IFME</a:t>
            </a:r>
            <a:r>
              <a:rPr lang="en-US" b="1" dirty="0"/>
              <a:t>: </a:t>
            </a:r>
            <a:r>
              <a:rPr lang="en-US" dirty="0"/>
              <a:t>Code of the electronic collection</a:t>
            </a:r>
          </a:p>
          <a:p>
            <a:pPr lvl="2"/>
            <a:r>
              <a:rPr lang="en-US" b="1" dirty="0">
                <a:highlight>
                  <a:srgbClr val="FFFF00"/>
                </a:highlight>
              </a:rPr>
              <a:t>LOC_ID</a:t>
            </a:r>
            <a:r>
              <a:rPr lang="en-US" b="1" dirty="0"/>
              <a:t>: </a:t>
            </a:r>
            <a:r>
              <a:rPr lang="en-US" dirty="0"/>
              <a:t>linking parameter used for additional authentication with Gale</a:t>
            </a:r>
          </a:p>
          <a:p>
            <a:pPr lvl="2"/>
            <a:r>
              <a:rPr lang="en-US" b="1" dirty="0">
                <a:highlight>
                  <a:srgbClr val="00FFFF"/>
                </a:highlight>
              </a:rPr>
              <a:t>ART</a:t>
            </a:r>
            <a:r>
              <a:rPr lang="en-US" b="1" dirty="0"/>
              <a:t>: </a:t>
            </a:r>
            <a:r>
              <a:rPr lang="en-US" dirty="0"/>
              <a:t>confirms article-level access; always should have Yes in the field in Alma for article-level collection services</a:t>
            </a:r>
          </a:p>
          <a:p>
            <a:pPr lvl="1"/>
            <a:r>
              <a:rPr lang="en-US" dirty="0"/>
              <a:t>With current configuration, the </a:t>
            </a:r>
            <a:r>
              <a:rPr lang="en-US" dirty="0" err="1"/>
              <a:t>url</a:t>
            </a:r>
            <a:r>
              <a:rPr lang="en-US" dirty="0"/>
              <a:t> will parse as follows: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http://find.galegroup.com/openurl/openurl &amp;dbase=IFME &amp;</a:t>
            </a:r>
            <a:r>
              <a:rPr lang="en-US" b="1" dirty="0" err="1"/>
              <a:t>loc_id</a:t>
            </a:r>
            <a:r>
              <a:rPr lang="en-US" b="1" dirty="0"/>
              <a:t>=</a:t>
            </a:r>
            <a:r>
              <a:rPr lang="en-US" b="1" dirty="0" err="1"/>
              <a:t>sunybuff_main</a:t>
            </a:r>
            <a:r>
              <a:rPr lang="en-US" b="1" dirty="0"/>
              <a:t>&amp; url2=http://link.galegroup.com/apps/pub &amp; art=Yes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FA9FA-7027-4A5C-B450-534255518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6B449-F35E-4C98-A51E-45A2348D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SFX/Alma Configuration Guide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306D-4EBF-4EC1-B9DA-021FFCF5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SFX/Alma Configuration Guide is maintained by the content operations team</a:t>
            </a:r>
          </a:p>
          <a:p>
            <a:r>
              <a:rPr lang="en-US" dirty="0"/>
              <a:t>Used more by SFX sites</a:t>
            </a:r>
          </a:p>
          <a:p>
            <a:pPr lvl="1"/>
            <a:r>
              <a:rPr lang="en-US" dirty="0"/>
              <a:t>Written using SFX terminology</a:t>
            </a:r>
          </a:p>
          <a:p>
            <a:pPr lvl="1"/>
            <a:r>
              <a:rPr lang="en-US" dirty="0"/>
              <a:t>Updated semi-annually in tandem with changes to SFX functionality</a:t>
            </a:r>
          </a:p>
          <a:p>
            <a:r>
              <a:rPr lang="en-US" dirty="0"/>
              <a:t>However, it does have value as a cross-product document</a:t>
            </a:r>
          </a:p>
          <a:p>
            <a:pPr lvl="1"/>
            <a:r>
              <a:rPr lang="en-US" dirty="0"/>
              <a:t>It contains the current information on collections maintained in the shared SFX/Alma KB</a:t>
            </a:r>
          </a:p>
          <a:p>
            <a:pPr lvl="2"/>
            <a:r>
              <a:rPr lang="en-US" dirty="0"/>
              <a:t>Best used as a reference for what providers/collections expect linking parameters</a:t>
            </a:r>
          </a:p>
          <a:p>
            <a:pPr lvl="2"/>
            <a:r>
              <a:rPr lang="en-US" dirty="0"/>
              <a:t>Configuration of electronic resources in Alma is also documented in the Alma online help: </a:t>
            </a:r>
            <a:r>
              <a:rPr lang="en-US" dirty="0">
                <a:hlinkClick r:id="rId3"/>
              </a:rPr>
              <a:t>Managing Electronic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A9216-4482-403B-9C2F-1DF7D5331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A2E54-5E18-459F-898E-C8D998FE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SFX/Alma Configuration Guide: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F4B75-8C65-41CD-AE68-2D462DB8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Cambridge Custom Package</a:t>
            </a:r>
          </a:p>
          <a:p>
            <a:pPr lvl="1"/>
            <a:r>
              <a:rPr lang="en-US" dirty="0"/>
              <a:t>Check to see if there is a linking parameter listed for Cambridge: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The SHIBBOLETH flag should only be used if you are authenticating to a provider via Shibboleth</a:t>
            </a:r>
          </a:p>
          <a:p>
            <a:pPr lvl="2"/>
            <a:r>
              <a:rPr lang="en-US" dirty="0"/>
              <a:t>This is an uncommon scenario</a:t>
            </a:r>
          </a:p>
          <a:p>
            <a:r>
              <a:rPr lang="en-US" dirty="0"/>
              <a:t>Wiley Custom Package</a:t>
            </a:r>
          </a:p>
          <a:p>
            <a:pPr lvl="1"/>
            <a:r>
              <a:rPr lang="en-US" dirty="0"/>
              <a:t>Check to see if there is a linking parameter listed for Wiley: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ASTM Digital Library</a:t>
            </a:r>
          </a:p>
          <a:p>
            <a:pPr lvl="1"/>
            <a:r>
              <a:rPr lang="en-US" dirty="0"/>
              <a:t>In cases where a collection is not part of this document, you will want to check the service in Alma to see what is required</a:t>
            </a:r>
          </a:p>
          <a:p>
            <a:pPr lvl="1"/>
            <a:r>
              <a:rPr lang="en-US" dirty="0"/>
              <a:t>ASTM does not require linking parameters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91D54-A12D-42FE-845C-33DB79FA7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61" y="1372425"/>
            <a:ext cx="4020064" cy="748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B77F4-B4DF-4B51-BF52-A46C0B1D3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76" y="3075806"/>
            <a:ext cx="3037847" cy="3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425EA-3CEE-4F15-9075-DBCBE83F5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64905-4203-45AF-95B9-1B134FC3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SFX/Alma Activation Guide: Bulk Parsers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FA089-36EA-4454-B764-DD0E72F5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Appendix B: Using Bulk Parsers and their role and configuration</a:t>
            </a:r>
          </a:p>
          <a:p>
            <a:pPr lvl="1"/>
            <a:r>
              <a:rPr lang="en-US" dirty="0"/>
              <a:t>Bulk Parsers are ways to add information, typically in the form of identifiers, to the resource link that Alma generates</a:t>
            </a:r>
          </a:p>
          <a:p>
            <a:pPr lvl="1"/>
            <a:r>
              <a:rPr lang="en-US" dirty="0"/>
              <a:t>Typically these are part of the linking maintained by the CZ</a:t>
            </a:r>
          </a:p>
          <a:p>
            <a:pPr lvl="1"/>
            <a:r>
              <a:rPr lang="en-US" b="1" dirty="0"/>
              <a:t>In very rare cases</a:t>
            </a:r>
            <a:r>
              <a:rPr lang="en-US" dirty="0"/>
              <a:t>, vendors will require an identifier be present for linking that is not part of the standard linking they provide to link resolver providers</a:t>
            </a:r>
          </a:p>
          <a:p>
            <a:pPr lvl="2"/>
            <a:r>
              <a:rPr lang="en-US" dirty="0"/>
              <a:t>In this case you would use the parser parameter override field on the linking tab of the service configuration and the format noted in the guide</a:t>
            </a:r>
          </a:p>
          <a:p>
            <a:pPr lvl="3"/>
            <a:r>
              <a:rPr lang="en-US" dirty="0"/>
              <a:t>Note: </a:t>
            </a:r>
            <a:r>
              <a:rPr lang="en-US" dirty="0" err="1"/>
              <a:t>jkey</a:t>
            </a:r>
            <a:r>
              <a:rPr lang="en-US" dirty="0"/>
              <a:t> is the most common identifier utilized for this</a:t>
            </a:r>
          </a:p>
          <a:p>
            <a:pPr lvl="1"/>
            <a:r>
              <a:rPr lang="en-US" dirty="0"/>
              <a:t>Note: Your content provider will tell you if URL customization is required and will be able to assist with formatting</a:t>
            </a:r>
          </a:p>
        </p:txBody>
      </p:sp>
    </p:spTree>
    <p:extLst>
      <p:ext uri="{BB962C8B-B14F-4D97-AF65-F5344CB8AC3E}">
        <p14:creationId xmlns:p14="http://schemas.microsoft.com/office/powerpoint/2010/main" val="84205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Troubleshooting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5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6571E-A09D-4DC5-AC5A-E0D6AC265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3CEB65-77B8-4A4C-89D9-1761274F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Troubleshooting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3AADC-5446-476F-A48C-79F9A502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the </a:t>
            </a:r>
            <a:r>
              <a:rPr lang="en-US" b="1" dirty="0"/>
              <a:t>E-Activation Task List </a:t>
            </a:r>
            <a:r>
              <a:rPr lang="en-US" dirty="0"/>
              <a:t>to make sure you capture each step of the activation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will ensure that you activate the collection, service, and applicable portfolios correctly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issues arise post-activation, tracking redirect paths is extremely useful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Tools for this include: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Chrome Developer Tools &gt; Network Tab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Where Goes?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access fails due to linking parameters, try the following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Verify the linking parameter was populated in the electronic collection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Verify the linking parameter is correct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Contact your content provider to do this</a:t>
            </a:r>
          </a:p>
        </p:txBody>
      </p:sp>
    </p:spTree>
    <p:extLst>
      <p:ext uri="{BB962C8B-B14F-4D97-AF65-F5344CB8AC3E}">
        <p14:creationId xmlns:p14="http://schemas.microsoft.com/office/powerpoint/2010/main" val="48863283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6437</TotalTime>
  <Words>620</Words>
  <Application>Microsoft Office PowerPoint</Application>
  <PresentationFormat>On-screen Show (16:9)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IGeLU_2016_16X9 (1)</vt:lpstr>
      <vt:lpstr>Electronic Resources</vt:lpstr>
      <vt:lpstr>PowerPoint Presentation</vt:lpstr>
      <vt:lpstr>Overview</vt:lpstr>
      <vt:lpstr>Overview: Linking Parameters</vt:lpstr>
      <vt:lpstr>SFX/Alma Configuration Guide</vt:lpstr>
      <vt:lpstr>SFX/Alma Configuration Guide: Examples</vt:lpstr>
      <vt:lpstr>SFX/Alma Activation Guide: Bulk Parsers </vt:lpstr>
      <vt:lpstr>Troubleshooting Tips</vt:lpstr>
      <vt:lpstr>Tools for Troubleshooting</vt:lpstr>
      <vt:lpstr>Working with Parser Parameters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Pritting, Shannon</cp:lastModifiedBy>
  <cp:revision>438</cp:revision>
  <dcterms:created xsi:type="dcterms:W3CDTF">2017-01-02T15:10:30Z</dcterms:created>
  <dcterms:modified xsi:type="dcterms:W3CDTF">2019-04-11T17:37:21Z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