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657" r:id="rId2"/>
    <p:sldId id="658" r:id="rId3"/>
    <p:sldId id="691" r:id="rId4"/>
    <p:sldId id="705" r:id="rId5"/>
    <p:sldId id="709" r:id="rId6"/>
    <p:sldId id="1041" r:id="rId7"/>
    <p:sldId id="1085" r:id="rId8"/>
    <p:sldId id="710" r:id="rId9"/>
    <p:sldId id="1026" r:id="rId10"/>
    <p:sldId id="300" r:id="rId11"/>
    <p:sldId id="1079" r:id="rId12"/>
    <p:sldId id="1083" r:id="rId13"/>
    <p:sldId id="1082" r:id="rId14"/>
    <p:sldId id="1081" r:id="rId15"/>
    <p:sldId id="428" r:id="rId16"/>
    <p:sldId id="295" r:id="rId17"/>
    <p:sldId id="617" r:id="rId18"/>
    <p:sldId id="1084" r:id="rId19"/>
    <p:sldId id="650" r:id="rId20"/>
    <p:sldId id="704" r:id="rId21"/>
    <p:sldId id="258" r:id="rId22"/>
    <p:sldId id="600" r:id="rId23"/>
    <p:sldId id="315" r:id="rId24"/>
    <p:sldId id="1050" r:id="rId25"/>
    <p:sldId id="269" r:id="rId26"/>
    <p:sldId id="703" r:id="rId27"/>
    <p:sldId id="1073" r:id="rId28"/>
    <p:sldId id="1060" r:id="rId29"/>
    <p:sldId id="673" r:id="rId30"/>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658"/>
            <p14:sldId id="691"/>
            <p14:sldId id="705"/>
            <p14:sldId id="709"/>
            <p14:sldId id="1041"/>
            <p14:sldId id="1085"/>
            <p14:sldId id="710"/>
            <p14:sldId id="1026"/>
            <p14:sldId id="300"/>
            <p14:sldId id="1079"/>
            <p14:sldId id="1083"/>
            <p14:sldId id="1082"/>
            <p14:sldId id="1081"/>
            <p14:sldId id="428"/>
            <p14:sldId id="295"/>
            <p14:sldId id="617"/>
            <p14:sldId id="1084"/>
            <p14:sldId id="650"/>
            <p14:sldId id="704"/>
            <p14:sldId id="258"/>
            <p14:sldId id="600"/>
            <p14:sldId id="315"/>
            <p14:sldId id="1050"/>
            <p14:sldId id="269"/>
            <p14:sldId id="703"/>
            <p14:sldId id="1073"/>
            <p14:sldId id="1060"/>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106" autoAdjust="0"/>
  </p:normalViewPr>
  <p:slideViewPr>
    <p:cSldViewPr snapToGrid="0">
      <p:cViewPr varScale="1">
        <p:scale>
          <a:sx n="103" d="100"/>
          <a:sy n="103" d="100"/>
        </p:scale>
        <p:origin x="702" y="1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B606B-AB57-CA3B-C420-71E2453C9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28AEC-E9F8-5FB0-5AA3-CDB8698F1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52098-ADD1-CD3C-F85D-A6E49E92E863}"/>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04443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outing.org/health-and-safety/safety-mom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couting.org/commissioners/roundtable-support/roundtable-planning-resourc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scoutingevent.com/082-9147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on.org/get-involved/scholarships/american-legion-eagle-scout-of-the-year-scholarship" TargetMode="External"/><Relationship Id="rId7" Type="http://schemas.openxmlformats.org/officeDocument/2006/relationships/image" Target="../media/image5.jpg"/><Relationship Id="rId2" Type="http://schemas.openxmlformats.org/officeDocument/2006/relationships/hyperlink" Target="https://www.scouting.org/awards/scholarships/" TargetMode="External"/><Relationship Id="rId1" Type="http://schemas.openxmlformats.org/officeDocument/2006/relationships/slideLayout" Target="../slideLayouts/slideLayout2.xml"/><Relationship Id="rId6" Type="http://schemas.openxmlformats.org/officeDocument/2006/relationships/hyperlink" Target="https://nesa.org/scholarships/" TargetMode="External"/><Relationship Id="rId5" Type="http://schemas.openxmlformats.org/officeDocument/2006/relationships/hyperlink" Target="about:blank" TargetMode="External"/><Relationship Id="rId4" Type="http://schemas.openxmlformats.org/officeDocument/2006/relationships/hyperlink" Target="https://www.sar.org/arthur-m-berdena-king-eagle-scout-conte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nesa.org/wp-content/uploads/2024/08/2025-Adams-National-Eagle-Scout-Service-Project-Nomination-Form-FILLABL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scoutingevent.com/082-91472" TargetMode="External"/><Relationship Id="rId7" Type="http://schemas.openxmlformats.org/officeDocument/2006/relationships/hyperlink" Target="https://jamboreeonthetrail.org/" TargetMode="External"/><Relationship Id="rId2" Type="http://schemas.openxmlformats.org/officeDocument/2006/relationships/hyperlink" Target="http://www.wipit470.org/banquet" TargetMode="External"/><Relationship Id="rId1" Type="http://schemas.openxmlformats.org/officeDocument/2006/relationships/slideLayout" Target="../slideLayouts/slideLayout2.xml"/><Relationship Id="rId6" Type="http://schemas.openxmlformats.org/officeDocument/2006/relationships/hyperlink" Target="https://scoutingevent.com/082-2024ScoutOrienteering" TargetMode="External"/><Relationship Id="rId5" Type="http://schemas.openxmlformats.org/officeDocument/2006/relationships/hyperlink" Target="https://wipit470.org/ordeal.html" TargetMode="External"/><Relationship Id="rId4" Type="http://schemas.openxmlformats.org/officeDocument/2006/relationships/hyperlink" Target="https://www.ncacbsa.org/the-university-of-scout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coutingevent.com/082-89072" TargetMode="External"/><Relationship Id="rId2" Type="http://schemas.openxmlformats.org/officeDocument/2006/relationships/hyperlink" Target="https://scoutingevent.com/082-90064" TargetMode="External"/><Relationship Id="rId1" Type="http://schemas.openxmlformats.org/officeDocument/2006/relationships/slideLayout" Target="../slideLayouts/slideLayout2.xml"/><Relationship Id="rId6" Type="http://schemas.openxmlformats.org/officeDocument/2006/relationships/hyperlink" Target="mailto:bruce.donlin@scouting.org" TargetMode="External"/><Relationship Id="rId5" Type="http://schemas.openxmlformats.org/officeDocument/2006/relationships/hyperlink" Target="https://www.ncacbsa.org/wp-content/uploads/2022/09/DC-STEM-Trek-2.pdf" TargetMode="External"/><Relationship Id="rId4" Type="http://schemas.openxmlformats.org/officeDocument/2006/relationships/hyperlink" Target="https://us.engagingnetworks.app/page/email/click/10004/2037650?email=j2mObVAw6OCBePIN6tZ3hlESkN1MQhKC&amp;campid=xocb452w9CaZkArzVWMSmA=="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scoutingevent.com/082-sstsy25" TargetMode="External"/><Relationship Id="rId13" Type="http://schemas.openxmlformats.org/officeDocument/2006/relationships/hyperlink" Target="https://www.ncacbsa.org/youth-protection-program/" TargetMode="External"/><Relationship Id="rId3" Type="http://schemas.openxmlformats.org/officeDocument/2006/relationships/hyperlink" Target="https://my.scouting.org/" TargetMode="External"/><Relationship Id="rId7" Type="http://schemas.openxmlformats.org/officeDocument/2006/relationships/hyperlink" Target="https://scoutingevent.com/082-baloosy25" TargetMode="External"/><Relationship Id="rId12" Type="http://schemas.openxmlformats.org/officeDocument/2006/relationships/hyperlink" Target="https://3.basecamp.com/3958009/buckets/25194874/vaults/4402534141"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https://www.sac-bsa.org/SupportDesk?element_1=2" TargetMode="External"/><Relationship Id="rId11" Type="http://schemas.openxmlformats.org/officeDocument/2006/relationships/hyperlink" Target="https://scoutingevent.com/082-WFASpring2025" TargetMode="External"/><Relationship Id="rId5" Type="http://schemas.openxmlformats.org/officeDocument/2006/relationships/hyperlink" Target="https://www.sac-bsa.org/outdoortraining" TargetMode="External"/><Relationship Id="rId10" Type="http://schemas.openxmlformats.org/officeDocument/2006/relationships/hyperlink" Target="https://scoutingevent.com/082-87650" TargetMode="External"/><Relationship Id="rId4" Type="http://schemas.openxmlformats.org/officeDocument/2006/relationships/hyperlink" Target="https://scoutingevent.com/082-clstsy25" TargetMode="External"/><Relationship Id="rId9" Type="http://schemas.openxmlformats.org/officeDocument/2006/relationships/hyperlink" Target="https://scoutingevent.com/082-iolssy25"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mailto:brian@bkheath.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tosnyder.org/year-round-events/outdoor-preparedness-initiativ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gotogoshen.org/camps-programs/lenhoksin-high-adventure/" TargetMode="External"/><Relationship Id="rId13" Type="http://schemas.openxmlformats.org/officeDocument/2006/relationships/hyperlink" Target="https://www.ncacbsa.org/high-adventure/" TargetMode="External"/><Relationship Id="rId3" Type="http://schemas.openxmlformats.org/officeDocument/2006/relationships/hyperlink" Target="https://www.gotosnyder.org/year-round-events/outdoor-preparedness-initiative/"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montanabsa.org/camps/high-adven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pamlicoseabasenc.com/" TargetMode="External"/><Relationship Id="rId5" Type="http://schemas.openxmlformats.org/officeDocument/2006/relationships/hyperlink" Target="https://www.ntier.org/provisional-scout-connections/" TargetMode="External"/><Relationship Id="rId15" Type="http://schemas.openxmlformats.org/officeDocument/2006/relationships/image" Target="../media/image11.jpeg"/><Relationship Id="rId10" Type="http://schemas.openxmlformats.org/officeDocument/2006/relationships/hyperlink" Target="https://www.mainehighadventure.org/" TargetMode="External"/><Relationship Id="rId4" Type="http://schemas.openxmlformats.org/officeDocument/2006/relationships/hyperlink" Target="https://www.philmontscoutranch.org/register/" TargetMode="External"/><Relationship Id="rId9" Type="http://schemas.openxmlformats.org/officeDocument/2006/relationships/hyperlink" Target="https://senecawaterways.org/massawepie-adirondack-treks/" TargetMode="External"/><Relationship Id="rId14" Type="http://schemas.openxmlformats.org/officeDocument/2006/relationships/hyperlink" Target="https://public.3.basecamp.com/p/xWpkdrKHKAA9pCzwmHMNdbWb"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s://wipit470.org/index.html"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ublic.3.basecamp.com/p/v3Z7roEoeHygKHNwMf9yPGJ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3.basecamp.com/3958009/p/oMhAuAPUnrjbV9G87e3cUM6Q/vault/8016264546" TargetMode="External"/><Relationship Id="rId3" Type="http://schemas.openxmlformats.org/officeDocument/2006/relationships/hyperlink" Target="mailto:ruspittman@gmail.com" TargetMode="External"/><Relationship Id="rId7" Type="http://schemas.openxmlformats.org/officeDocument/2006/relationships/hyperlink" Target="https://www.scouting.org/awards/journey-to-excellence/" TargetMode="External"/><Relationship Id="rId2" Type="http://schemas.openxmlformats.org/officeDocument/2006/relationships/hyperlink" Target="https://my.scouting.org/" TargetMode="External"/><Relationship Id="rId1" Type="http://schemas.openxmlformats.org/officeDocument/2006/relationships/slideLayout" Target="../slideLayouts/slideLayout2.xml"/><Relationship Id="rId6" Type="http://schemas.openxmlformats.org/officeDocument/2006/relationships/hyperlink" Target="https://public.3.basecamp.com/p/TLu6W838xAXdEqviYMWmd9dS" TargetMode="External"/><Relationship Id="rId5" Type="http://schemas.openxmlformats.org/officeDocument/2006/relationships/hyperlink" Target="https://www.scouting.org/wp-content/uploads/2024/04/BSA-Annual-Charter-Agreement-Charter-Orgs_2024-2025.pdf" TargetMode="External"/><Relationship Id="rId4" Type="http://schemas.openxmlformats.org/officeDocument/2006/relationships/hyperlink" Target="https://public.3.basecamp.com/p/cgpGvdmMs9ECQtKBhF1sm8GJ"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lang="en-US" b="1" dirty="0">
                <a:latin typeface="Arial" panose="020B0604020202020204" pitchFamily="34" charset="0"/>
                <a:cs typeface="Arial" panose="020B0604020202020204" pitchFamily="34" charset="0"/>
              </a:rPr>
              <a:t>Wolf Trap</a:t>
            </a:r>
            <a:r>
              <a:rPr b="1" dirty="0">
                <a:latin typeface="Arial" panose="020B0604020202020204" pitchFamily="34" charset="0"/>
                <a:cs typeface="Arial" panose="020B0604020202020204" pitchFamily="34" charset="0"/>
              </a:rPr>
              <a:t> District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Roundtable</a:t>
            </a:r>
            <a:endParaRPr b="1" dirty="0">
              <a:latin typeface="Arial" panose="020B0604020202020204" pitchFamily="34" charset="0"/>
              <a:cs typeface="Arial" panose="020B0604020202020204" pitchFamily="34" charset="0"/>
            </a:endParaRP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December 12,</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4</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904C-D1C5-4BD9-87AE-980D9DE5BF30}"/>
              </a:ext>
            </a:extLst>
          </p:cNvPr>
          <p:cNvSpPr>
            <a:spLocks noGrp="1"/>
          </p:cNvSpPr>
          <p:nvPr>
            <p:ph type="title"/>
          </p:nvPr>
        </p:nvSpPr>
        <p:spPr>
          <a:xfrm>
            <a:off x="655320" y="365125"/>
            <a:ext cx="5120114" cy="1692794"/>
          </a:xfrm>
        </p:spPr>
        <p:txBody>
          <a:bodyPr>
            <a:normAutofit/>
          </a:bodyPr>
          <a:lstStyle/>
          <a:p>
            <a:r>
              <a:rPr lang="en-US" b="1" dirty="0"/>
              <a:t>District Court of Honor</a:t>
            </a:r>
            <a:r>
              <a:rPr lang="en-US" dirty="0"/>
              <a:t>	</a:t>
            </a:r>
          </a:p>
        </p:txBody>
      </p:sp>
      <p:sp>
        <p:nvSpPr>
          <p:cNvPr id="3" name="Content Placeholder 2">
            <a:extLst>
              <a:ext uri="{FF2B5EF4-FFF2-40B4-BE49-F238E27FC236}">
                <a16:creationId xmlns:a16="http://schemas.microsoft.com/office/drawing/2014/main" id="{E7B4CD6A-A9F6-47EF-9FA1-FDDD9EE8E628}"/>
              </a:ext>
            </a:extLst>
          </p:cNvPr>
          <p:cNvSpPr>
            <a:spLocks noGrp="1"/>
          </p:cNvSpPr>
          <p:nvPr>
            <p:ph idx="1"/>
          </p:nvPr>
        </p:nvSpPr>
        <p:spPr>
          <a:xfrm>
            <a:off x="443329" y="1498082"/>
            <a:ext cx="5544095" cy="4660122"/>
          </a:xfrm>
        </p:spPr>
        <p:txBody>
          <a:bodyPr>
            <a:normAutofit lnSpcReduction="10000"/>
          </a:bodyPr>
          <a:lstStyle/>
          <a:p>
            <a:r>
              <a:rPr lang="en-US" sz="1800" dirty="0"/>
              <a:t>To recognize adults who served/are serving at the unit level.</a:t>
            </a:r>
          </a:p>
          <a:p>
            <a:r>
              <a:rPr lang="en-US" sz="1800" dirty="0"/>
              <a:t>Two awards:</a:t>
            </a:r>
          </a:p>
          <a:p>
            <a:pPr lvl="1"/>
            <a:r>
              <a:rPr lang="en-US" sz="1800" dirty="0"/>
              <a:t>Unit Commissioner’s Unit Scouter Award – 1 per unit</a:t>
            </a:r>
          </a:p>
          <a:p>
            <a:pPr lvl="1"/>
            <a:r>
              <a:rPr lang="en-US" sz="1800" dirty="0"/>
              <a:t>Unit Appreciation Award – Maximum 8 per unit.</a:t>
            </a:r>
          </a:p>
          <a:p>
            <a:r>
              <a:rPr lang="en-US" sz="1800" dirty="0"/>
              <a:t>Please provide a sentence or two describing the individual’s service.</a:t>
            </a:r>
          </a:p>
          <a:p>
            <a:r>
              <a:rPr lang="en-US" sz="1800" dirty="0"/>
              <a:t>Submit Unit Commissioner’s Unit Scouter Award to Unit Commissioner.</a:t>
            </a:r>
          </a:p>
          <a:p>
            <a:r>
              <a:rPr lang="en-US" sz="1800" dirty="0"/>
              <a:t>Unit Appreciate Award to </a:t>
            </a:r>
            <a:r>
              <a:rPr lang="en-US" sz="1800" dirty="0">
                <a:hlinkClick r:id="rId2"/>
              </a:rPr>
              <a:t>gm.adultrecognition@gmail.com</a:t>
            </a:r>
            <a:endParaRPr lang="en-US" sz="1800" dirty="0"/>
          </a:p>
          <a:p>
            <a:r>
              <a:rPr lang="en-US" sz="1800" dirty="0">
                <a:highlight>
                  <a:srgbClr val="FFFF00"/>
                </a:highlight>
              </a:rPr>
              <a:t>Must have all submissions by no later than March 22, 2025.</a:t>
            </a:r>
          </a:p>
          <a:p>
            <a:r>
              <a:rPr lang="en-US" sz="1800" dirty="0"/>
              <a:t>Will confer awards at District COH in April 2025.</a:t>
            </a:r>
          </a:p>
        </p:txBody>
      </p:sp>
      <p:pic>
        <p:nvPicPr>
          <p:cNvPr id="5" name="Picture 4" descr="A picture containing text, shirt&#10;&#10;Description automatically generated">
            <a:extLst>
              <a:ext uri="{FF2B5EF4-FFF2-40B4-BE49-F238E27FC236}">
                <a16:creationId xmlns:a16="http://schemas.microsoft.com/office/drawing/2014/main" id="{43ED6D7D-E164-43C0-98BD-D9EF22C9CD7B}"/>
              </a:ext>
            </a:extLst>
          </p:cNvPr>
          <p:cNvPicPr>
            <a:picLocks noChangeAspect="1"/>
          </p:cNvPicPr>
          <p:nvPr/>
        </p:nvPicPr>
        <p:blipFill rotWithShape="1">
          <a:blip r:embed="rId3">
            <a:extLst>
              <a:ext uri="{28A0092B-C50C-407E-A947-70E740481C1C}">
                <a14:useLocalDpi xmlns:a14="http://schemas.microsoft.com/office/drawing/2010/main" val="0"/>
              </a:ext>
            </a:extLst>
          </a:blip>
          <a:srcRect l="12584" r="2596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563438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CB49-4295-1EE1-07AC-6A421C2AB088}"/>
              </a:ext>
            </a:extLst>
          </p:cNvPr>
          <p:cNvSpPr>
            <a:spLocks noGrp="1"/>
          </p:cNvSpPr>
          <p:nvPr>
            <p:ph type="title"/>
          </p:nvPr>
        </p:nvSpPr>
        <p:spPr/>
        <p:txBody>
          <a:bodyPr/>
          <a:lstStyle/>
          <a:p>
            <a:r>
              <a:rPr lang="en-US" b="1" dirty="0"/>
              <a:t>Safety Moment</a:t>
            </a:r>
          </a:p>
        </p:txBody>
      </p:sp>
      <p:sp>
        <p:nvSpPr>
          <p:cNvPr id="3" name="Text Placeholder 2">
            <a:extLst>
              <a:ext uri="{FF2B5EF4-FFF2-40B4-BE49-F238E27FC236}">
                <a16:creationId xmlns:a16="http://schemas.microsoft.com/office/drawing/2014/main" id="{8EF9770D-0710-05D3-73AF-67B16B574E33}"/>
              </a:ext>
            </a:extLst>
          </p:cNvPr>
          <p:cNvSpPr>
            <a:spLocks noGrp="1"/>
          </p:cNvSpPr>
          <p:nvPr>
            <p:ph type="body" idx="1"/>
          </p:nvPr>
        </p:nvSpPr>
        <p:spPr>
          <a:xfrm>
            <a:off x="838200" y="1443070"/>
            <a:ext cx="10515600" cy="5256310"/>
          </a:xfrm>
        </p:spPr>
        <p:txBody>
          <a:bodyPr>
            <a:normAutofit/>
          </a:bodyPr>
          <a:lstStyle/>
          <a:p>
            <a:pPr>
              <a:lnSpc>
                <a:spcPct val="120000"/>
              </a:lnSpc>
              <a:spcBef>
                <a:spcPts val="0"/>
              </a:spcBef>
            </a:pPr>
            <a:endPar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hlinkClick r:id="rId2"/>
              </a:rPr>
              <a:t>https://www.scouting.org/health-and-safety/safety-moments/</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15553726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DC4D4-B38F-BA89-A5F1-48595E752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6AF44-50E1-67E1-3568-1DB2A341A05C}"/>
              </a:ext>
            </a:extLst>
          </p:cNvPr>
          <p:cNvSpPr>
            <a:spLocks noGrp="1"/>
          </p:cNvSpPr>
          <p:nvPr>
            <p:ph type="title"/>
          </p:nvPr>
        </p:nvSpPr>
        <p:spPr/>
        <p:txBody>
          <a:bodyPr/>
          <a:lstStyle/>
          <a:p>
            <a:r>
              <a:rPr lang="en-US" b="1" dirty="0"/>
              <a:t>Membership Moment</a:t>
            </a:r>
          </a:p>
        </p:txBody>
      </p:sp>
      <p:sp>
        <p:nvSpPr>
          <p:cNvPr id="3" name="Text Placeholder 2">
            <a:extLst>
              <a:ext uri="{FF2B5EF4-FFF2-40B4-BE49-F238E27FC236}">
                <a16:creationId xmlns:a16="http://schemas.microsoft.com/office/drawing/2014/main" id="{B2E511B2-DA23-B1AE-8C0B-73C94DE68032}"/>
              </a:ext>
            </a:extLst>
          </p:cNvPr>
          <p:cNvSpPr>
            <a:spLocks noGrp="1"/>
          </p:cNvSpPr>
          <p:nvPr>
            <p:ph type="body" idx="1"/>
          </p:nvPr>
        </p:nvSpPr>
        <p:spPr>
          <a:xfrm>
            <a:off x="838200" y="1443070"/>
            <a:ext cx="10515600" cy="5256310"/>
          </a:xfrm>
        </p:spPr>
        <p:txBody>
          <a:bodyPr>
            <a:normAutofit/>
          </a:bodyPr>
          <a:lstStyle/>
          <a:p>
            <a:pPr>
              <a:lnSpc>
                <a:spcPct val="120000"/>
              </a:lnSpc>
              <a:spcBef>
                <a:spcPts val="0"/>
              </a:spcBef>
            </a:pPr>
            <a:endPar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hlinkClick r:id="rId2"/>
              </a:rPr>
              <a:t>https://www.scouting.org/commissioners/roundtable-support/roundtable-planning-resources/</a:t>
            </a:r>
            <a:endParaRPr lang="en-US" dirty="0"/>
          </a:p>
        </p:txBody>
      </p:sp>
    </p:spTree>
    <p:extLst>
      <p:ext uri="{BB962C8B-B14F-4D97-AF65-F5344CB8AC3E}">
        <p14:creationId xmlns:p14="http://schemas.microsoft.com/office/powerpoint/2010/main" val="32453813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5FC-04D5-AED2-6A42-FEE9C2F89195}"/>
              </a:ext>
            </a:extLst>
          </p:cNvPr>
          <p:cNvSpPr>
            <a:spLocks noGrp="1"/>
          </p:cNvSpPr>
          <p:nvPr>
            <p:ph type="title"/>
          </p:nvPr>
        </p:nvSpPr>
        <p:spPr>
          <a:xfrm>
            <a:off x="838200" y="430306"/>
            <a:ext cx="10515600" cy="6284259"/>
          </a:xfrm>
        </p:spPr>
        <p:txBody>
          <a:bodyPr>
            <a:normAutofit/>
          </a:bodyPr>
          <a:lstStyle/>
          <a:p>
            <a:r>
              <a:rPr lang="en-US" b="1" dirty="0"/>
              <a:t>Cracker Barrel (10 min): </a:t>
            </a:r>
            <a:br>
              <a:rPr lang="en-US" b="1" dirty="0"/>
            </a:br>
            <a:r>
              <a:rPr lang="en-US" b="1" dirty="0"/>
              <a:t>	Move to your Breakout Session</a:t>
            </a:r>
            <a:br>
              <a:rPr lang="en-US" b="1" dirty="0"/>
            </a:br>
            <a:br>
              <a:rPr lang="en-US" b="1" dirty="0"/>
            </a:br>
            <a:br>
              <a:rPr lang="en-US" b="1" dirty="0"/>
            </a:br>
            <a:r>
              <a:rPr lang="en-US" b="1" dirty="0"/>
              <a:t>Breakout Sessions: </a:t>
            </a:r>
            <a:br>
              <a:rPr lang="en-US" b="1" dirty="0"/>
            </a:br>
            <a:r>
              <a:rPr lang="en-US" b="1" dirty="0"/>
              <a:t>	Scouts BSA</a:t>
            </a:r>
            <a:r>
              <a:rPr lang="en-US" b="1"/>
              <a:t>/Venture Crews - stay </a:t>
            </a:r>
            <a:r>
              <a:rPr lang="en-US" b="1" dirty="0"/>
              <a:t>here</a:t>
            </a:r>
            <a:br>
              <a:rPr lang="en-US" b="1" dirty="0"/>
            </a:br>
            <a:r>
              <a:rPr lang="en-US" b="1" dirty="0"/>
              <a:t>	</a:t>
            </a:r>
            <a:r>
              <a:rPr lang="en-US" b="1"/>
              <a:t>Cubs - follow </a:t>
            </a:r>
            <a:r>
              <a:rPr lang="en-US" b="1" dirty="0"/>
              <a:t>John K</a:t>
            </a:r>
          </a:p>
        </p:txBody>
      </p:sp>
    </p:spTree>
    <p:extLst>
      <p:ext uri="{BB962C8B-B14F-4D97-AF65-F5344CB8AC3E}">
        <p14:creationId xmlns:p14="http://schemas.microsoft.com/office/powerpoint/2010/main" val="40617811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625A-4C37-F910-22F4-30BA04998943}"/>
              </a:ext>
            </a:extLst>
          </p:cNvPr>
          <p:cNvSpPr>
            <a:spLocks noGrp="1"/>
          </p:cNvSpPr>
          <p:nvPr>
            <p:ph type="title"/>
          </p:nvPr>
        </p:nvSpPr>
        <p:spPr>
          <a:xfrm>
            <a:off x="3547782" y="2534583"/>
            <a:ext cx="5096435" cy="1325563"/>
          </a:xfrm>
        </p:spPr>
        <p:txBody>
          <a:bodyPr>
            <a:normAutofit fontScale="90000"/>
          </a:bodyPr>
          <a:lstStyle/>
          <a:p>
            <a:r>
              <a:rPr lang="en-US" sz="5400" b="1" dirty="0"/>
              <a:t>Scouts BSA Program</a:t>
            </a:r>
          </a:p>
        </p:txBody>
      </p:sp>
    </p:spTree>
    <p:extLst>
      <p:ext uri="{BB962C8B-B14F-4D97-AF65-F5344CB8AC3E}">
        <p14:creationId xmlns:p14="http://schemas.microsoft.com/office/powerpoint/2010/main" val="5012394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FAC4-7F0D-4F04-80FB-6395B06BD5B7}"/>
              </a:ext>
            </a:extLst>
          </p:cNvPr>
          <p:cNvSpPr>
            <a:spLocks noGrp="1"/>
          </p:cNvSpPr>
          <p:nvPr>
            <p:ph type="title"/>
          </p:nvPr>
        </p:nvSpPr>
        <p:spPr>
          <a:xfrm>
            <a:off x="720634" y="126060"/>
            <a:ext cx="10515600" cy="1020262"/>
          </a:xfrm>
        </p:spPr>
        <p:txBody>
          <a:bodyPr>
            <a:normAutofit fontScale="90000"/>
          </a:bodyPr>
          <a:lstStyle/>
          <a:p>
            <a:r>
              <a:rPr lang="en-US" b="1" dirty="0"/>
              <a:t>District Life to Eagle Seminar – February 8, 2025</a:t>
            </a:r>
          </a:p>
        </p:txBody>
      </p:sp>
      <p:sp>
        <p:nvSpPr>
          <p:cNvPr id="3" name="Content Placeholder 2">
            <a:extLst>
              <a:ext uri="{FF2B5EF4-FFF2-40B4-BE49-F238E27FC236}">
                <a16:creationId xmlns:a16="http://schemas.microsoft.com/office/drawing/2014/main" id="{3E019B8B-CA7E-466D-B304-B27403471A82}"/>
              </a:ext>
            </a:extLst>
          </p:cNvPr>
          <p:cNvSpPr>
            <a:spLocks noGrp="1"/>
          </p:cNvSpPr>
          <p:nvPr>
            <p:ph idx="1"/>
          </p:nvPr>
        </p:nvSpPr>
        <p:spPr>
          <a:xfrm>
            <a:off x="3378001" y="1296418"/>
            <a:ext cx="7858233" cy="1603151"/>
          </a:xfrm>
        </p:spPr>
        <p:txBody>
          <a:bodyPr>
            <a:normAutofit fontScale="70000" lnSpcReduction="20000"/>
          </a:bodyPr>
          <a:lstStyle/>
          <a:p>
            <a:r>
              <a:rPr lang="en-US" b="1" dirty="0"/>
              <a:t>Saturday, 8 February 2025</a:t>
            </a:r>
            <a:endParaRPr lang="en-US" dirty="0"/>
          </a:p>
          <a:p>
            <a:r>
              <a:rPr lang="en-US" b="1" dirty="0"/>
              <a:t>1:00 to 4:00 p.m.</a:t>
            </a:r>
            <a:endParaRPr lang="en-US" dirty="0"/>
          </a:p>
          <a:p>
            <a:r>
              <a:rPr lang="en-US" b="1" dirty="0"/>
              <a:t>Virtual</a:t>
            </a:r>
          </a:p>
          <a:p>
            <a:r>
              <a:rPr lang="en-US" b="1" dirty="0"/>
              <a:t>Register at: </a:t>
            </a:r>
            <a:r>
              <a:rPr lang="en-US" dirty="0">
                <a:hlinkClick r:id="rId2"/>
              </a:rPr>
              <a:t>National Capital Area Council - 2024 Wolf Trap (Virtual) Life to Eagle Seminar</a:t>
            </a:r>
            <a:endParaRPr lang="en-US" b="1" dirty="0"/>
          </a:p>
          <a:p>
            <a:pPr marL="0" indent="0">
              <a:buNone/>
            </a:pPr>
            <a:endParaRPr lang="en-US" b="1" dirty="0"/>
          </a:p>
          <a:p>
            <a:endParaRPr lang="en-US" b="1" dirty="0"/>
          </a:p>
          <a:p>
            <a:endParaRPr lang="en-US" b="1" dirty="0"/>
          </a:p>
        </p:txBody>
      </p:sp>
      <p:pic>
        <p:nvPicPr>
          <p:cNvPr id="9" name="Picture 8" descr="A close up of a sign&#10;&#10;Description generated with very high confidence">
            <a:extLst>
              <a:ext uri="{FF2B5EF4-FFF2-40B4-BE49-F238E27FC236}">
                <a16:creationId xmlns:a16="http://schemas.microsoft.com/office/drawing/2014/main" id="{5453816A-EBA4-46A7-B0ED-ABB67D793949}"/>
              </a:ext>
            </a:extLst>
          </p:cNvPr>
          <p:cNvPicPr/>
          <p:nvPr/>
        </p:nvPicPr>
        <p:blipFill>
          <a:blip r:embed="rId3">
            <a:extLst>
              <a:ext uri="{28A0092B-C50C-407E-A947-70E740481C1C}">
                <a14:useLocalDpi xmlns:a14="http://schemas.microsoft.com/office/drawing/2010/main" val="0"/>
              </a:ext>
            </a:extLst>
          </a:blip>
          <a:stretch>
            <a:fillRect/>
          </a:stretch>
        </p:blipFill>
        <p:spPr>
          <a:xfrm>
            <a:off x="818985" y="1065475"/>
            <a:ext cx="2043485" cy="2323813"/>
          </a:xfrm>
          <a:prstGeom prst="rect">
            <a:avLst/>
          </a:prstGeom>
        </p:spPr>
      </p:pic>
      <p:sp>
        <p:nvSpPr>
          <p:cNvPr id="15" name="TextBox 14">
            <a:extLst>
              <a:ext uri="{FF2B5EF4-FFF2-40B4-BE49-F238E27FC236}">
                <a16:creationId xmlns:a16="http://schemas.microsoft.com/office/drawing/2014/main" id="{BD17EEEB-6990-4160-979C-1760F2989DB1}"/>
              </a:ext>
            </a:extLst>
          </p:cNvPr>
          <p:cNvSpPr txBox="1"/>
          <p:nvPr/>
        </p:nvSpPr>
        <p:spPr>
          <a:xfrm>
            <a:off x="151074" y="3468712"/>
            <a:ext cx="7399257" cy="2308324"/>
          </a:xfrm>
          <a:prstGeom prst="rect">
            <a:avLst/>
          </a:prstGeom>
          <a:noFill/>
        </p:spPr>
        <p:txBody>
          <a:bodyPr wrap="square" rtlCol="0">
            <a:spAutoFit/>
          </a:bodyPr>
          <a:lstStyle/>
          <a:p>
            <a:r>
              <a:rPr lang="en-US" b="1" dirty="0"/>
              <a:t>Who should attend: </a:t>
            </a:r>
          </a:p>
          <a:p>
            <a:endParaRPr lang="en-US" dirty="0"/>
          </a:p>
          <a:p>
            <a:pPr marL="285750" lvl="0" indent="-285750">
              <a:buFont typeface="Arial" panose="020B0604020202020204" pitchFamily="34" charset="0"/>
              <a:buChar char="•"/>
            </a:pPr>
            <a:r>
              <a:rPr lang="en-US" dirty="0"/>
              <a:t>Life Scouts or advanced Star Scouts who want to pursue the Eagle Rank</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Eagle advisors, coaches or unit leaders that haven’t attended a seminar in two years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Parents of Scouts working on Eagle or other adults interested in Scouting</a:t>
            </a:r>
          </a:p>
        </p:txBody>
      </p:sp>
      <p:sp>
        <p:nvSpPr>
          <p:cNvPr id="16" name="TextBox 15">
            <a:extLst>
              <a:ext uri="{FF2B5EF4-FFF2-40B4-BE49-F238E27FC236}">
                <a16:creationId xmlns:a16="http://schemas.microsoft.com/office/drawing/2014/main" id="{402CCAF4-D785-4100-A436-86F99F29D06A}"/>
              </a:ext>
            </a:extLst>
          </p:cNvPr>
          <p:cNvSpPr txBox="1"/>
          <p:nvPr/>
        </p:nvSpPr>
        <p:spPr>
          <a:xfrm>
            <a:off x="7550331" y="3898311"/>
            <a:ext cx="3766457" cy="2031325"/>
          </a:xfrm>
          <a:prstGeom prst="rect">
            <a:avLst/>
          </a:prstGeom>
          <a:noFill/>
        </p:spPr>
        <p:txBody>
          <a:bodyPr wrap="square" rtlCol="0">
            <a:spAutoFit/>
          </a:bodyPr>
          <a:lstStyle/>
          <a:p>
            <a:r>
              <a:rPr lang="en-US" b="1" dirty="0"/>
              <a:t>Registration is live now and must be registered by 6 February 2025 to get the Zoom link.</a:t>
            </a:r>
            <a:endParaRPr lang="en-US" dirty="0"/>
          </a:p>
          <a:p>
            <a:r>
              <a:rPr lang="en-US" dirty="0"/>
              <a:t> </a:t>
            </a:r>
          </a:p>
          <a:p>
            <a:r>
              <a:rPr lang="en-US" dirty="0"/>
              <a:t>Any questions contact Matt Burns at 703-938-9550 or at gm.advancement @gmail.com.</a:t>
            </a:r>
          </a:p>
        </p:txBody>
      </p:sp>
    </p:spTree>
    <p:extLst>
      <p:ext uri="{BB962C8B-B14F-4D97-AF65-F5344CB8AC3E}">
        <p14:creationId xmlns:p14="http://schemas.microsoft.com/office/powerpoint/2010/main" val="28516420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E9B0-5F5E-45B2-ABEA-2036423CEE0D}"/>
              </a:ext>
            </a:extLst>
          </p:cNvPr>
          <p:cNvSpPr>
            <a:spLocks noGrp="1"/>
          </p:cNvSpPr>
          <p:nvPr>
            <p:ph type="title"/>
          </p:nvPr>
        </p:nvSpPr>
        <p:spPr>
          <a:xfrm>
            <a:off x="655320" y="291234"/>
            <a:ext cx="5120114" cy="789420"/>
          </a:xfrm>
        </p:spPr>
        <p:txBody>
          <a:bodyPr>
            <a:normAutofit/>
          </a:bodyPr>
          <a:lstStyle/>
          <a:p>
            <a:r>
              <a:rPr lang="en-US" b="1" dirty="0"/>
              <a:t>SCHOLARSHIPS</a:t>
            </a:r>
          </a:p>
        </p:txBody>
      </p:sp>
      <p:sp>
        <p:nvSpPr>
          <p:cNvPr id="3" name="Content Placeholder 2">
            <a:extLst>
              <a:ext uri="{FF2B5EF4-FFF2-40B4-BE49-F238E27FC236}">
                <a16:creationId xmlns:a16="http://schemas.microsoft.com/office/drawing/2014/main" id="{AEC7E480-B5FD-43B0-90A5-D977FA9B9981}"/>
              </a:ext>
            </a:extLst>
          </p:cNvPr>
          <p:cNvSpPr>
            <a:spLocks noGrp="1"/>
          </p:cNvSpPr>
          <p:nvPr>
            <p:ph idx="1"/>
          </p:nvPr>
        </p:nvSpPr>
        <p:spPr>
          <a:xfrm>
            <a:off x="201168" y="1525280"/>
            <a:ext cx="5894832" cy="5041486"/>
          </a:xfrm>
        </p:spPr>
        <p:txBody>
          <a:bodyPr>
            <a:normAutofit/>
          </a:bodyPr>
          <a:lstStyle/>
          <a:p>
            <a:pPr marL="0" indent="0">
              <a:buNone/>
            </a:pPr>
            <a:r>
              <a:rPr lang="en-US" sz="1800" dirty="0"/>
              <a:t>Deadlines Approaching!!!</a:t>
            </a:r>
          </a:p>
          <a:p>
            <a:r>
              <a:rPr lang="en-US" sz="1800" dirty="0"/>
              <a:t>BSA Scholarship page - </a:t>
            </a:r>
            <a:r>
              <a:rPr lang="en-US" sz="1800" dirty="0">
                <a:hlinkClick r:id="rId2"/>
              </a:rPr>
              <a:t>https://www.scouting.org/awards/scholarships/</a:t>
            </a:r>
            <a:endParaRPr lang="en-US" sz="1800" dirty="0"/>
          </a:p>
          <a:p>
            <a:r>
              <a:rPr lang="en-US" sz="1800" dirty="0"/>
              <a:t>American Legion Eagle Scout of the Year – Deadline is March 1 2025 – Apply to local Legion Post.  Open to Scouts in units sponsored by an American Legion Post or who have a parent or grandparent that is a member of the Legion.  Applications at: </a:t>
            </a:r>
            <a:r>
              <a:rPr lang="en-US" sz="1800" dirty="0">
                <a:hlinkClick r:id="rId3"/>
              </a:rPr>
              <a:t>American Legion Eagle Scout of the Year Scholarship | The American Legion</a:t>
            </a:r>
            <a:endParaRPr lang="en-US" sz="1800" dirty="0"/>
          </a:p>
          <a:p>
            <a:r>
              <a:rPr lang="en-US" sz="1800" dirty="0"/>
              <a:t>Sons of American Revolution – Deadline ASAP </a:t>
            </a:r>
            <a:r>
              <a:rPr lang="en-US" sz="1800" dirty="0">
                <a:hlinkClick r:id="rId4"/>
              </a:rPr>
              <a:t>Arthur M. &amp; Berdena King Eagle Scout Contest – National Society Sons of the American Revolution</a:t>
            </a:r>
            <a:r>
              <a:rPr lang="en-US" sz="1800" dirty="0">
                <a:hlinkClick r:id="rId5"/>
              </a:rPr>
              <a:t>)</a:t>
            </a:r>
            <a:endParaRPr lang="en-US" sz="1800" dirty="0"/>
          </a:p>
          <a:p>
            <a:r>
              <a:rPr lang="en-US" sz="1800" dirty="0"/>
              <a:t>National Eagle Scout Association – Deadline January 31, 2025 </a:t>
            </a:r>
            <a:r>
              <a:rPr lang="en-US" sz="1800" dirty="0">
                <a:hlinkClick r:id="rId6"/>
              </a:rPr>
              <a:t>Scholarships - The National Eagle Scout Association</a:t>
            </a:r>
            <a:endParaRPr lang="en-US" sz="1800" dirty="0"/>
          </a:p>
        </p:txBody>
      </p:sp>
      <p:pic>
        <p:nvPicPr>
          <p:cNvPr id="5" name="Picture 4" descr="A group of people posing for the camera&#10;&#10;Description automatically generated">
            <a:extLst>
              <a:ext uri="{FF2B5EF4-FFF2-40B4-BE49-F238E27FC236}">
                <a16:creationId xmlns:a16="http://schemas.microsoft.com/office/drawing/2014/main" id="{203F1940-6B65-40E7-8035-D6D62670C97B}"/>
              </a:ext>
            </a:extLst>
          </p:cNvPr>
          <p:cNvPicPr>
            <a:picLocks noChangeAspect="1"/>
          </p:cNvPicPr>
          <p:nvPr/>
        </p:nvPicPr>
        <p:blipFill rotWithShape="1">
          <a:blip r:embed="rId7">
            <a:extLst>
              <a:ext uri="{28A0092B-C50C-407E-A947-70E740481C1C}">
                <a14:useLocalDpi xmlns:a14="http://schemas.microsoft.com/office/drawing/2010/main" val="0"/>
              </a:ext>
            </a:extLst>
          </a:blip>
          <a:srcRect l="21406" r="2681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7398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640C-10C4-4C84-AB42-465565CB4F2C}"/>
              </a:ext>
            </a:extLst>
          </p:cNvPr>
          <p:cNvSpPr>
            <a:spLocks noGrp="1"/>
          </p:cNvSpPr>
          <p:nvPr>
            <p:ph type="title"/>
          </p:nvPr>
        </p:nvSpPr>
        <p:spPr>
          <a:xfrm>
            <a:off x="643467" y="640080"/>
            <a:ext cx="3096427" cy="5613236"/>
          </a:xfrm>
        </p:spPr>
        <p:txBody>
          <a:bodyPr anchor="ctr">
            <a:normAutofit/>
          </a:bodyPr>
          <a:lstStyle/>
          <a:p>
            <a:r>
              <a:rPr lang="nb-NO" b="1" dirty="0">
                <a:solidFill>
                  <a:schemeClr val="bg2"/>
                </a:solidFill>
              </a:rPr>
              <a:t>Glenn A. and Melinda W. Adams</a:t>
            </a:r>
            <a:r>
              <a:rPr lang="en-US" dirty="0">
                <a:solidFill>
                  <a:schemeClr val="bg2"/>
                </a:solidFill>
              </a:rPr>
              <a:t> </a:t>
            </a:r>
            <a:r>
              <a:rPr lang="en-US" b="1" dirty="0">
                <a:solidFill>
                  <a:schemeClr val="bg2"/>
                </a:solidFill>
              </a:rPr>
              <a:t>Award</a:t>
            </a:r>
          </a:p>
        </p:txBody>
      </p:sp>
      <p:sp>
        <p:nvSpPr>
          <p:cNvPr id="3" name="Content Placeholder 2">
            <a:extLst>
              <a:ext uri="{FF2B5EF4-FFF2-40B4-BE49-F238E27FC236}">
                <a16:creationId xmlns:a16="http://schemas.microsoft.com/office/drawing/2014/main" id="{E1E428D5-E312-4C5D-B21B-3DF8AFD084B4}"/>
              </a:ext>
            </a:extLst>
          </p:cNvPr>
          <p:cNvSpPr>
            <a:spLocks noGrp="1"/>
          </p:cNvSpPr>
          <p:nvPr>
            <p:ph idx="1"/>
          </p:nvPr>
        </p:nvSpPr>
        <p:spPr>
          <a:xfrm>
            <a:off x="4699818" y="640082"/>
            <a:ext cx="6848715" cy="4730080"/>
          </a:xfrm>
        </p:spPr>
        <p:txBody>
          <a:bodyPr anchor="ctr">
            <a:normAutofit/>
          </a:bodyPr>
          <a:lstStyle/>
          <a:p>
            <a:r>
              <a:rPr lang="en-US" sz="2000" dirty="0"/>
              <a:t>Recognizes a noteworthy Eagle Scout Service Project.</a:t>
            </a:r>
          </a:p>
          <a:p>
            <a:r>
              <a:rPr lang="en-US" sz="2000" dirty="0"/>
              <a:t>Deadline is January 15, 2025</a:t>
            </a:r>
            <a:endParaRPr lang="en-US" sz="2000" dirty="0">
              <a:solidFill>
                <a:srgbClr val="FF0000"/>
              </a:solidFill>
            </a:endParaRPr>
          </a:p>
          <a:p>
            <a:r>
              <a:rPr lang="en-US" sz="2000" dirty="0"/>
              <a:t>The Scout or a registered Scouting America volunteer can make a nomination. </a:t>
            </a:r>
            <a:r>
              <a:rPr lang="en-US" sz="1400" dirty="0">
                <a:hlinkClick r:id="rId2"/>
              </a:rPr>
              <a:t>2025 Adams Award Application</a:t>
            </a:r>
            <a:endParaRPr lang="en-US" sz="2000" dirty="0"/>
          </a:p>
          <a:p>
            <a:r>
              <a:rPr lang="en-US" sz="2000" dirty="0"/>
              <a:t>Scout must sign application to document their “consent.”</a:t>
            </a:r>
          </a:p>
          <a:p>
            <a:r>
              <a:rPr lang="en-US" sz="2000" dirty="0"/>
              <a:t>Also needs an electronic copy of the project workbook.</a:t>
            </a:r>
          </a:p>
          <a:p>
            <a:r>
              <a:rPr lang="en-US" sz="2000" dirty="0"/>
              <a:t>Some nominations include video.</a:t>
            </a:r>
          </a:p>
          <a:p>
            <a:r>
              <a:rPr lang="en-US" sz="2000" dirty="0"/>
              <a:t>Winners can receive:</a:t>
            </a:r>
          </a:p>
          <a:p>
            <a:pPr lvl="1"/>
            <a:r>
              <a:rPr lang="en-US" sz="2000" dirty="0"/>
              <a:t>$300 at the Territory level.</a:t>
            </a:r>
          </a:p>
          <a:p>
            <a:pPr lvl="1"/>
            <a:r>
              <a:rPr lang="en-US" sz="2000" dirty="0"/>
              <a:t>$3,500 for National winner.</a:t>
            </a:r>
          </a:p>
        </p:txBody>
      </p:sp>
      <p:pic>
        <p:nvPicPr>
          <p:cNvPr id="5" name="Picture 4" descr="A picture containing bird, clock&#10;&#10;Description automatically generated">
            <a:extLst>
              <a:ext uri="{FF2B5EF4-FFF2-40B4-BE49-F238E27FC236}">
                <a16:creationId xmlns:a16="http://schemas.microsoft.com/office/drawing/2014/main" id="{866EACF0-560D-4E49-B292-07CE2507D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762" y="5370162"/>
            <a:ext cx="6894236" cy="1085842"/>
          </a:xfrm>
          <a:prstGeom prst="rect">
            <a:avLst/>
          </a:prstGeom>
        </p:spPr>
      </p:pic>
    </p:spTree>
    <p:extLst>
      <p:ext uri="{BB962C8B-B14F-4D97-AF65-F5344CB8AC3E}">
        <p14:creationId xmlns:p14="http://schemas.microsoft.com/office/powerpoint/2010/main" val="42310326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14B5-3283-2C98-F254-4689B7D520C9}"/>
              </a:ext>
            </a:extLst>
          </p:cNvPr>
          <p:cNvSpPr>
            <a:spLocks noGrp="1"/>
          </p:cNvSpPr>
          <p:nvPr>
            <p:ph type="title"/>
          </p:nvPr>
        </p:nvSpPr>
        <p:spPr/>
        <p:txBody>
          <a:bodyPr/>
          <a:lstStyle/>
          <a:p>
            <a:r>
              <a:rPr lang="en-US" b="1" dirty="0"/>
              <a:t>Supporting Women in Scouting</a:t>
            </a:r>
          </a:p>
        </p:txBody>
      </p:sp>
      <p:sp>
        <p:nvSpPr>
          <p:cNvPr id="3" name="Text Placeholder 2">
            <a:extLst>
              <a:ext uri="{FF2B5EF4-FFF2-40B4-BE49-F238E27FC236}">
                <a16:creationId xmlns:a16="http://schemas.microsoft.com/office/drawing/2014/main" id="{B0F3ACE8-7B54-745A-E2EA-41019F4D971B}"/>
              </a:ext>
            </a:extLst>
          </p:cNvPr>
          <p:cNvSpPr>
            <a:spLocks noGrp="1"/>
          </p:cNvSpPr>
          <p:nvPr>
            <p:ph type="body" idx="1"/>
          </p:nvPr>
        </p:nvSpPr>
        <p:spPr/>
        <p:txBody>
          <a:bodyPr/>
          <a:lstStyle/>
          <a:p>
            <a:r>
              <a:rPr lang="en-US" dirty="0"/>
              <a:t>Video</a:t>
            </a:r>
          </a:p>
          <a:p>
            <a:r>
              <a:rPr lang="en-US" dirty="0"/>
              <a:t>Discussion</a:t>
            </a:r>
          </a:p>
        </p:txBody>
      </p:sp>
    </p:spTree>
    <p:extLst>
      <p:ext uri="{BB962C8B-B14F-4D97-AF65-F5344CB8AC3E}">
        <p14:creationId xmlns:p14="http://schemas.microsoft.com/office/powerpoint/2010/main" val="53272084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WTD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January 9, 2025, at Thoreau Middle School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4-2025</a:t>
            </a:r>
            <a:r>
              <a:rPr sz="4400" b="1" dirty="0">
                <a:latin typeface="+mj-lt"/>
              </a:rPr>
              <a:t> </a:t>
            </a:r>
            <a:r>
              <a:rPr lang="en-US" sz="4400" b="1" dirty="0">
                <a:latin typeface="+mj-lt"/>
              </a:rPr>
              <a:t>Wolf Trap</a:t>
            </a:r>
            <a:r>
              <a:rPr sz="4400" b="1" dirty="0">
                <a:latin typeface="+mj-lt"/>
              </a:rPr>
              <a:t> Calendar</a:t>
            </a:r>
          </a:p>
        </p:txBody>
      </p:sp>
      <p:sp>
        <p:nvSpPr>
          <p:cNvPr id="112" name="Content Placeholder 2"/>
          <p:cNvSpPr txBox="1">
            <a:spLocks noGrp="1"/>
          </p:cNvSpPr>
          <p:nvPr>
            <p:ph type="body" sz="half" idx="1"/>
          </p:nvPr>
        </p:nvSpPr>
        <p:spPr>
          <a:xfrm>
            <a:off x="358922" y="1548040"/>
            <a:ext cx="11635854" cy="4622024"/>
          </a:xfrm>
          <a:prstGeom prst="rect">
            <a:avLst/>
          </a:prstGeom>
        </p:spPr>
        <p:txBody>
          <a:bodyPr>
            <a:normAutofit fontScale="77500" lnSpcReduction="20000"/>
          </a:bodyPr>
          <a:lstStyle/>
          <a:p>
            <a:pPr marL="342900" indent="-342900">
              <a:lnSpc>
                <a:spcPct val="100000"/>
              </a:lnSpc>
              <a:spcBef>
                <a:spcPts val="0"/>
              </a:spcBef>
              <a:spcAft>
                <a:spcPts val="600"/>
              </a:spcAft>
              <a:buFont typeface="Symbol" panose="05050102010706020507" pitchFamily="18" charset="2"/>
              <a:buChar char=""/>
            </a:pPr>
            <a:r>
              <a:rPr lang="en-US" sz="2300" b="0" i="0" dirty="0">
                <a:solidFill>
                  <a:srgbClr val="000000"/>
                </a:solidFill>
                <a:effectLst/>
              </a:rPr>
              <a:t>01/04/25 –</a:t>
            </a:r>
            <a:r>
              <a:rPr lang="en-US" sz="2300" b="0" i="0" dirty="0">
                <a:solidFill>
                  <a:srgbClr val="7A7A7A"/>
                </a:solidFill>
                <a:effectLst/>
              </a:rPr>
              <a:t> </a:t>
            </a:r>
            <a:r>
              <a:rPr lang="en-US" sz="2300" b="0" i="0" u="none" strike="noStrike" dirty="0">
                <a:solidFill>
                  <a:srgbClr val="006CFF"/>
                </a:solidFill>
                <a:effectLst/>
                <a:hlinkClick r:id="rId2"/>
              </a:rPr>
              <a:t>OA Lodge Banquet</a:t>
            </a:r>
            <a:r>
              <a:rPr lang="en-US" sz="2300" b="0" i="0" dirty="0">
                <a:solidFill>
                  <a:srgbClr val="7A7A7A"/>
                </a:solidFill>
                <a:effectLst/>
              </a:rPr>
              <a:t>, </a:t>
            </a:r>
            <a:r>
              <a:rPr lang="en-US" sz="2300" b="0" i="0" dirty="0">
                <a:solidFill>
                  <a:srgbClr val="000000"/>
                </a:solidFill>
                <a:effectLst/>
              </a:rPr>
              <a:t>College Park, MD</a:t>
            </a:r>
          </a:p>
          <a:p>
            <a:pPr marL="342900" indent="-342900">
              <a:lnSpc>
                <a:spcPct val="100000"/>
              </a:lnSpc>
              <a:spcBef>
                <a:spcPts val="0"/>
              </a:spcBef>
              <a:spcAft>
                <a:spcPts val="6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02/08/25 – </a:t>
            </a: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Virtual Life to Eagle Seminar</a:t>
            </a:r>
            <a:r>
              <a:rPr lang="en-US" sz="2300" dirty="0">
                <a:latin typeface="Calibri" panose="020F0502020204030204" pitchFamily="34" charset="0"/>
                <a:ea typeface="Calibri" panose="020F0502020204030204" pitchFamily="34" charset="0"/>
                <a:cs typeface="Times New Roman" panose="02020603050405020304" pitchFamily="18" charset="0"/>
              </a:rPr>
              <a:t> (1pm)</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02/22/25 – </a:t>
            </a:r>
            <a:r>
              <a:rPr lang="en-US" sz="2300" dirty="0">
                <a:effectLst/>
                <a:latin typeface="Calibri" panose="020F0502020204030204" pitchFamily="34" charset="0"/>
                <a:ea typeface="Calibri" panose="020F0502020204030204" pitchFamily="34" charset="0"/>
                <a:cs typeface="Times New Roman" panose="02020603050405020304" pitchFamily="18" charset="0"/>
                <a:hlinkClick r:id="rId4"/>
              </a:rPr>
              <a:t>University of Scouting</a:t>
            </a:r>
            <a:r>
              <a:rPr lang="en-US" sz="2300" dirty="0">
                <a:effectLst/>
                <a:latin typeface="Calibri" panose="020F0502020204030204" pitchFamily="34" charset="0"/>
                <a:ea typeface="Calibri" panose="020F0502020204030204" pitchFamily="34" charset="0"/>
                <a:cs typeface="Times New Roman" panose="02020603050405020304" pitchFamily="18" charset="0"/>
              </a:rPr>
              <a:t>, Alexandria, VA</a:t>
            </a:r>
          </a:p>
          <a:p>
            <a:pPr marL="342900" indent="-342900">
              <a:lnSpc>
                <a:spcPct val="100000"/>
              </a:lnSpc>
              <a:spcBef>
                <a:spcPts val="0"/>
              </a:spcBef>
              <a:spcAft>
                <a:spcPts val="6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03/08/25 – WTD MB Day, Fairfax Presbyterian Church, Fairfax,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03/22/25 – DCOH Award Nominations Due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03/28/25 – 03/30/25 – </a:t>
            </a:r>
            <a:r>
              <a:rPr lang="en-US" sz="2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Joint Lodge Ordeal</a:t>
            </a:r>
            <a:r>
              <a:rPr lang="en-US" sz="2300" dirty="0">
                <a:effectLst/>
                <a:latin typeface="Calibri" panose="020F0502020204030204" pitchFamily="34" charset="0"/>
                <a:ea typeface="Calibri" panose="020F0502020204030204" pitchFamily="34" charset="0"/>
                <a:cs typeface="Times New Roman" panose="02020603050405020304" pitchFamily="18" charset="0"/>
              </a:rPr>
              <a:t>, Camp Snyder, Haymarket,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04/10/25 – District Court of Honor, Thoreau MS, Vienna,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04/25/25 – 04/27/25 – 2025 OA Spring Fellowship</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05/03/25 – </a:t>
            </a:r>
            <a:r>
              <a:rPr lang="en-US" sz="23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19th NCAC Scout Orienteering Meet</a:t>
            </a:r>
            <a:r>
              <a:rPr lang="en-US" sz="2300" dirty="0">
                <a:effectLst/>
                <a:latin typeface="Calibri" panose="020F0502020204030204" pitchFamily="34" charset="0"/>
                <a:ea typeface="Calibri" panose="020F0502020204030204" pitchFamily="34" charset="0"/>
                <a:cs typeface="Times New Roman" panose="02020603050405020304" pitchFamily="18" charset="0"/>
              </a:rPr>
              <a:t>, PWD, Triangle,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05/XX/25 – 05/XX/25 – WTD Spring Camporee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05/XX/25 – 05/XX/25 – WTD Hike-O-Ree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05/10/25 - </a:t>
            </a:r>
            <a:r>
              <a:rPr lang="en-US" sz="2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Jamboree on the Trail (JOTT)</a:t>
            </a:r>
            <a:endPar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05/26/25 – Memorial Day Flags In, National Memorial Park, Falls Church</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05/08/25 – Program Launch, Thoreau MS, Vienna,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05/31/25 – OA Election Season Closes</a:t>
            </a:r>
          </a:p>
          <a:p>
            <a:pPr marL="342900" indent="-342900">
              <a:lnSpc>
                <a:spcPct val="100000"/>
              </a:lnSpc>
              <a:spcBef>
                <a:spcPts val="0"/>
              </a:spcBef>
              <a:spcAft>
                <a:spcPts val="6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8"/>
          <a:srcRect t="1067"/>
          <a:stretch>
            <a:fillRect/>
          </a:stretch>
        </p:blipFill>
        <p:spPr>
          <a:xfrm>
            <a:off x="8379868" y="1845690"/>
            <a:ext cx="3331912" cy="287379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838200" y="1214826"/>
            <a:ext cx="11585358" cy="4967564"/>
          </a:xfrm>
        </p:spPr>
        <p:txBody>
          <a:bodyPr>
            <a:normAutofit fontScale="92500" lnSpcReduction="20000"/>
          </a:bodyPr>
          <a:lstStyle/>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hlinkClick r:id="rId2"/>
              </a:rPr>
              <a:t>Akela Chess Classic</a:t>
            </a:r>
            <a:endParaRPr lang="en-US" dirty="0">
              <a:effectLst/>
              <a:ea typeface="Calibri" panose="020F0502020204030204" pitchFamily="34" charset="0"/>
              <a:cs typeface="Times New Roman" panose="02020603050405020304" pitchFamily="18" charset="0"/>
            </a:endParaRPr>
          </a:p>
          <a:p>
            <a:pPr marL="838200" lvl="1"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Cub Scout Tournament – 02/01/2025 at MSSC</a:t>
            </a:r>
          </a:p>
          <a:p>
            <a:pPr marL="838200" lvl="1"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Scouts BSA Tournament – 02/15/2025 at MSSC</a:t>
            </a:r>
          </a:p>
          <a:p>
            <a:pPr marL="495300" lvl="1" indent="0">
              <a:lnSpc>
                <a:spcPct val="107000"/>
              </a:lnSpc>
              <a:spcBef>
                <a:spcPts val="0"/>
              </a:spcBef>
              <a:buNone/>
              <a:tabLst>
                <a:tab pos="685800" algn="l"/>
              </a:tabLst>
            </a:pPr>
            <a:endParaRPr lang="en-US" dirty="0">
              <a:effectLst/>
              <a:ea typeface="Calibri" panose="020F0502020204030204" pitchFamily="34" charset="0"/>
              <a:cs typeface="Times New Roman" panose="02020603050405020304" pitchFamily="18" charset="0"/>
            </a:endParaRPr>
          </a:p>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hlinkClick r:id="rId3"/>
              </a:rPr>
              <a:t>Burke Lake District NOVA Nights (Last Friday of Month) </a:t>
            </a:r>
            <a:endParaRPr lang="en-US" dirty="0">
              <a:ea typeface="Calibri" panose="020F0502020204030204" pitchFamily="34" charset="0"/>
              <a:cs typeface="Times New Roman" panose="02020603050405020304" pitchFamily="18" charset="0"/>
            </a:endParaRPr>
          </a:p>
          <a:p>
            <a:pPr marL="838200" lvl="1" indent="-342900">
              <a:lnSpc>
                <a:spcPct val="107000"/>
              </a:lnSpc>
              <a:spcBef>
                <a:spcPts val="0"/>
              </a:spcBef>
              <a:buFont typeface="Arial" panose="020B0604020202020204" pitchFamily="34" charset="0"/>
              <a:buChar char="•"/>
              <a:tabLst>
                <a:tab pos="685800" algn="l"/>
              </a:tabLst>
            </a:pPr>
            <a:r>
              <a:rPr lang="en-US" dirty="0">
                <a:ea typeface="Calibri" panose="020F0502020204030204" pitchFamily="34" charset="0"/>
                <a:cs typeface="Times New Roman" panose="02020603050405020304" pitchFamily="18" charset="0"/>
              </a:rPr>
              <a:t>01</a:t>
            </a:r>
            <a:r>
              <a:rPr lang="en-US" dirty="0">
                <a:effectLst/>
                <a:ea typeface="Calibri" panose="020F0502020204030204" pitchFamily="34" charset="0"/>
                <a:cs typeface="Times New Roman" panose="02020603050405020304" pitchFamily="18" charset="0"/>
              </a:rPr>
              <a:t>/28/2025 at Prince of Peace Lutheran Church</a:t>
            </a:r>
          </a:p>
          <a:p>
            <a:pPr marL="838200" lvl="1" indent="-342900">
              <a:lnSpc>
                <a:spcPct val="107000"/>
              </a:lnSpc>
              <a:spcBef>
                <a:spcPts val="0"/>
              </a:spcBef>
              <a:buFont typeface="Arial" panose="020B0604020202020204" pitchFamily="34" charset="0"/>
              <a:buChar char="•"/>
              <a:tabLst>
                <a:tab pos="685800" algn="l"/>
              </a:tabLst>
            </a:pPr>
            <a:r>
              <a:rPr lang="en-US" dirty="0">
                <a:ea typeface="Calibri" panose="020F0502020204030204" pitchFamily="34" charset="0"/>
                <a:cs typeface="Times New Roman" panose="02020603050405020304" pitchFamily="18" charset="0"/>
              </a:rPr>
              <a:t>02</a:t>
            </a:r>
            <a:r>
              <a:rPr lang="en-US" dirty="0">
                <a:effectLst/>
                <a:ea typeface="Calibri" panose="020F0502020204030204" pitchFamily="34" charset="0"/>
                <a:cs typeface="Times New Roman" panose="02020603050405020304" pitchFamily="18" charset="0"/>
              </a:rPr>
              <a:t>/25/2025 at Prince of Peace Lutheran Church</a:t>
            </a:r>
          </a:p>
          <a:p>
            <a:pPr marL="838200" lvl="1" indent="-342900">
              <a:lnSpc>
                <a:spcPct val="107000"/>
              </a:lnSpc>
              <a:spcBef>
                <a:spcPts val="0"/>
              </a:spcBef>
              <a:buFont typeface="Arial" panose="020B0604020202020204" pitchFamily="34" charset="0"/>
              <a:buChar char="•"/>
              <a:tabLst>
                <a:tab pos="685800" algn="l"/>
              </a:tabLst>
            </a:pPr>
            <a:r>
              <a:rPr lang="en-US" dirty="0">
                <a:ea typeface="Calibri" panose="020F0502020204030204" pitchFamily="34" charset="0"/>
                <a:cs typeface="Times New Roman" panose="02020603050405020304" pitchFamily="18" charset="0"/>
              </a:rPr>
              <a:t>03</a:t>
            </a:r>
            <a:r>
              <a:rPr lang="en-US" dirty="0">
                <a:effectLst/>
                <a:ea typeface="Calibri" panose="020F0502020204030204" pitchFamily="34" charset="0"/>
                <a:cs typeface="Times New Roman" panose="02020603050405020304" pitchFamily="18" charset="0"/>
              </a:rPr>
              <a:t>/25/2025 at Prince of Peace Lutheran Church</a:t>
            </a:r>
          </a:p>
          <a:p>
            <a:pPr marL="838200" lvl="1" indent="-342900">
              <a:lnSpc>
                <a:spcPct val="107000"/>
              </a:lnSpc>
              <a:spcBef>
                <a:spcPts val="0"/>
              </a:spcBef>
              <a:buFont typeface="Arial" panose="020B0604020202020204" pitchFamily="34" charset="0"/>
              <a:buChar char="•"/>
              <a:tabLst>
                <a:tab pos="685800" algn="l"/>
              </a:tabLst>
            </a:pP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Ancient Earth:  Birth of the Sky (on PBS) - </a:t>
            </a:r>
            <a:r>
              <a:rPr lang="en-US" u="sng" dirty="0">
                <a:solidFill>
                  <a:srgbClr val="0563C1"/>
                </a:solidFill>
                <a:effectLst/>
                <a:ea typeface="Calibri" panose="020F0502020204030204" pitchFamily="34" charset="0"/>
                <a:cs typeface="Times New Roman" panose="02020603050405020304" pitchFamily="18" charset="0"/>
                <a:hlinkClick r:id="rId4"/>
              </a:rPr>
              <a:t>link</a:t>
            </a:r>
            <a:endParaRPr lang="en-US" dirty="0">
              <a:effectLst/>
              <a:ea typeface="Calibri" panose="020F0502020204030204" pitchFamily="34" charset="0"/>
              <a:cs typeface="Times New Roman" panose="02020603050405020304" pitchFamily="18" charset="0"/>
            </a:endParaRPr>
          </a:p>
          <a:p>
            <a:pPr marL="341313" indent="-341313">
              <a:lnSpc>
                <a:spcPct val="100000"/>
              </a:lnSpc>
              <a:spcBef>
                <a:spcPts val="0"/>
              </a:spcBef>
            </a:pPr>
            <a:r>
              <a:rPr lang="en-US" dirty="0">
                <a:cs typeface="Arial" panose="020B0604020202020204" pitchFamily="34" charset="0"/>
              </a:rPr>
              <a:t>Anytime   </a:t>
            </a:r>
            <a:r>
              <a:rPr lang="en-US" b="0" i="0" dirty="0">
                <a:solidFill>
                  <a:srgbClr val="000000"/>
                </a:solidFill>
                <a:effectLst/>
                <a:cs typeface="Arial" panose="020B0604020202020204" pitchFamily="34" charset="0"/>
              </a:rPr>
              <a:t>–</a:t>
            </a:r>
            <a:r>
              <a:rPr lang="en-US" dirty="0">
                <a:cs typeface="Arial" panose="020B0604020202020204" pitchFamily="34" charset="0"/>
              </a:rPr>
              <a:t> </a:t>
            </a:r>
            <a:r>
              <a:rPr lang="en-US" u="sng" dirty="0">
                <a:cs typeface="Arial" panose="020B0604020202020204" pitchFamily="34" charset="0"/>
                <a:hlinkClick r:id="rId5"/>
              </a:rPr>
              <a:t>DC STEM Trek</a:t>
            </a:r>
            <a:r>
              <a:rPr lang="en-US" dirty="0">
                <a:cs typeface="Arial" panose="020B0604020202020204" pitchFamily="34" charset="0"/>
              </a:rPr>
              <a:t>- Showcases 24 government agencies, private organizations and monuments related to the tenets upon which STEM is based.  Two hikes - 10.57 miles, or 4.75 miles</a:t>
            </a:r>
          </a:p>
          <a:p>
            <a:pPr marL="341313" indent="-341313">
              <a:lnSpc>
                <a:spcPct val="100000"/>
              </a:lnSpc>
              <a:spcBef>
                <a:spcPts val="0"/>
              </a:spcBef>
            </a:pPr>
            <a:r>
              <a:rPr lang="en-US" dirty="0">
                <a:ea typeface="Calibri" panose="020F0502020204030204" pitchFamily="34" charset="0"/>
                <a:cs typeface="Times New Roman" panose="02020603050405020304" pitchFamily="18" charset="0"/>
              </a:rPr>
              <a:t>NCAC STEM contact is Bruce Donlin (</a:t>
            </a:r>
            <a:r>
              <a:rPr lang="en-US" u="sng" dirty="0">
                <a:solidFill>
                  <a:srgbClr val="0563C1"/>
                </a:solidFill>
                <a:ea typeface="Calibri" panose="020F0502020204030204" pitchFamily="34" charset="0"/>
                <a:cs typeface="Times New Roman" panose="02020603050405020304" pitchFamily="18" charset="0"/>
                <a:hlinkClick r:id="rId6"/>
              </a:rPr>
              <a:t>bruce.donlin@scouting.org</a:t>
            </a:r>
            <a:r>
              <a:rPr lang="en-US" dirty="0">
                <a:ea typeface="Calibri" panose="020F0502020204030204" pitchFamily="34" charset="0"/>
                <a:cs typeface="Times New Roman" panose="02020603050405020304" pitchFamily="18" charset="0"/>
              </a:rPr>
              <a:t>; 240-395-0601)</a:t>
            </a:r>
          </a:p>
          <a:p>
            <a:pPr marL="341313" indent="-341313">
              <a:lnSpc>
                <a:spcPct val="100000"/>
              </a:lnSpc>
              <a:spcBef>
                <a:spcPts val="0"/>
              </a:spcBef>
            </a:pP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6B9CF85-9D64-AA0B-9856-70CDC5835EDA}"/>
              </a:ext>
            </a:extLst>
          </p:cNvPr>
          <p:cNvSpPr>
            <a:spLocks noGrp="1"/>
          </p:cNvSpPr>
          <p:nvPr>
            <p:ph type="title"/>
          </p:nvPr>
        </p:nvSpPr>
        <p:spPr>
          <a:xfrm>
            <a:off x="475130" y="-310123"/>
            <a:ext cx="11458770" cy="1325563"/>
          </a:xfrm>
        </p:spPr>
        <p:txBody>
          <a:bodyPr/>
          <a:lstStyle/>
          <a:p>
            <a:r>
              <a:rPr lang="en-US" altLang="en-US" b="1" dirty="0">
                <a:latin typeface="Helvetica" panose="020B0604020202020204" pitchFamily="34" charset="0"/>
                <a:ea typeface="ヒラギノ角ゴ Pro W3" charset="-128"/>
              </a:rPr>
              <a:t>     Scouts Deserve a Trained Leader</a:t>
            </a:r>
          </a:p>
        </p:txBody>
      </p:sp>
      <p:sp>
        <p:nvSpPr>
          <p:cNvPr id="27651" name="Content Placeholder 2">
            <a:extLst>
              <a:ext uri="{FF2B5EF4-FFF2-40B4-BE49-F238E27FC236}">
                <a16:creationId xmlns:a16="http://schemas.microsoft.com/office/drawing/2014/main" id="{0C42D51E-99E8-D402-495C-CBA0B07516CE}"/>
              </a:ext>
            </a:extLst>
          </p:cNvPr>
          <p:cNvSpPr>
            <a:spLocks noGrp="1"/>
          </p:cNvSpPr>
          <p:nvPr>
            <p:ph idx="1"/>
          </p:nvPr>
        </p:nvSpPr>
        <p:spPr>
          <a:xfrm>
            <a:off x="258100" y="569485"/>
            <a:ext cx="6555334" cy="6066532"/>
          </a:xfrm>
        </p:spPr>
        <p:txBody>
          <a:bodyPr>
            <a:normAutofit fontScale="25000" lnSpcReduction="20000"/>
          </a:bodyPr>
          <a:lstStyle/>
          <a:p>
            <a:pPr marL="0" indent="0">
              <a:buNone/>
            </a:pPr>
            <a:r>
              <a:rPr lang="en-US" altLang="en-US" sz="3600" dirty="0">
                <a:latin typeface="Arial" panose="020B0604020202020204" pitchFamily="34" charset="0"/>
                <a:ea typeface="ヒラギノ角ゴ Pro W3" charset="-128"/>
                <a:cs typeface="Arial" panose="020B0604020202020204" pitchFamily="34" charset="0"/>
              </a:rPr>
              <a:t>                  Wolf Trap Training site: </a:t>
            </a:r>
            <a:r>
              <a:rPr lang="en-US" altLang="en-US" sz="3600" i="1" u="sng" dirty="0">
                <a:solidFill>
                  <a:srgbClr val="2409ED"/>
                </a:solidFill>
                <a:latin typeface="Arial" panose="020B0604020202020204" pitchFamily="34" charset="0"/>
                <a:ea typeface="ヒラギノ角ゴ Pro W3" charset="-128"/>
                <a:cs typeface="Arial" panose="020B0604020202020204" pitchFamily="34" charset="0"/>
                <a:hlinkClick r:id="rId2"/>
              </a:rPr>
              <a:t>https://www.ncacbsa.org/george-mason/training/</a:t>
            </a:r>
            <a:endParaRPr lang="en-US" altLang="en-US" sz="3600" i="1" u="sng" dirty="0">
              <a:solidFill>
                <a:srgbClr val="2409ED"/>
              </a:solidFill>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None/>
              <a:tabLst/>
              <a:defRPr/>
            </a:pPr>
            <a:endParaRPr lang="en-US" sz="3600" b="1" dirty="0">
              <a:latin typeface="Arial" panose="020B0604020202020204" pitchFamily="34" charset="0"/>
              <a:ea typeface="Calibri"/>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Cub Leader Position Specific (C40)</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 (117 min)</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rPr>
              <a:t>, </a:t>
            </a: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05/03/25 – Alexandria, VA</a:t>
            </a:r>
            <a:endPar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endParaRPr>
          </a:p>
          <a:p>
            <a:pPr marL="457200" lvl="1" indent="0" algn="l">
              <a:lnSpc>
                <a:spcPct val="120000"/>
              </a:lnSpc>
              <a:spcBef>
                <a:spcPts val="0"/>
              </a:spcBef>
              <a:buNone/>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0" dirty="0">
                <a:solidFill>
                  <a:srgbClr val="000000"/>
                </a:solidFill>
                <a:effectLst/>
                <a:highlight>
                  <a:srgbClr val="FFFFFF"/>
                </a:highlight>
                <a:latin typeface="Arial" panose="020B0604020202020204" pitchFamily="34" charset="0"/>
                <a:cs typeface="Arial" panose="020B0604020202020204" pitchFamily="34" charset="0"/>
              </a:rPr>
              <a:t>Cub Scout Den Leader Specific (C42)</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 (125 min</a:t>
            </a:r>
            <a:r>
              <a:rPr lang="en-US" sz="3600" b="0" i="0" dirty="0">
                <a:solidFill>
                  <a:srgbClr val="0000FF"/>
                </a:solidFill>
                <a:effectLst/>
                <a:highlight>
                  <a:srgbClr val="FFFFFF"/>
                </a:highlight>
                <a:latin typeface="Arial" panose="020B0604020202020204" pitchFamily="34" charset="0"/>
                <a:cs typeface="Arial" panose="020B0604020202020204" pitchFamily="34" charset="0"/>
              </a:rPr>
              <a:t>)</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05/03/25 – Alexandria, VA</a:t>
            </a:r>
            <a:r>
              <a:rPr lang="en-US" sz="3600" b="0" i="0" dirty="0">
                <a:solidFill>
                  <a:srgbClr val="7A7A7A"/>
                </a:solidFill>
                <a:effectLst/>
                <a:highlight>
                  <a:srgbClr val="FFFFFF"/>
                </a:highlight>
                <a:latin typeface="Arial" panose="020B0604020202020204" pitchFamily="34" charset="0"/>
                <a:cs typeface="Arial" panose="020B0604020202020204" pitchFamily="34" charset="0"/>
              </a:rPr>
              <a:t> </a:t>
            </a: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Basic Adult Leader Outdoor Orientation </a:t>
            </a:r>
            <a:r>
              <a:rPr lang="en-US" sz="3600" b="0" i="1" dirty="0">
                <a:solidFill>
                  <a:srgbClr val="000000"/>
                </a:solidFill>
                <a:effectLst/>
                <a:highlight>
                  <a:srgbClr val="FFFFFF"/>
                </a:highlight>
                <a:latin typeface="Arial" panose="020B0604020202020204" pitchFamily="34" charset="0"/>
                <a:cs typeface="Arial" panose="020B0604020202020204" pitchFamily="34" charset="0"/>
              </a:rPr>
              <a:t>(</a:t>
            </a:r>
            <a:r>
              <a:rPr lang="en-US" sz="3600" b="1" i="1" dirty="0">
                <a:solidFill>
                  <a:srgbClr val="000000"/>
                </a:solidFill>
                <a:effectLst/>
                <a:highlight>
                  <a:srgbClr val="FFFFFF"/>
                </a:highlight>
                <a:latin typeface="Arial" panose="020B0604020202020204" pitchFamily="34" charset="0"/>
                <a:cs typeface="Arial" panose="020B0604020202020204" pitchFamily="34" charset="0"/>
              </a:rPr>
              <a:t>BALOO;C32) – </a:t>
            </a:r>
            <a:r>
              <a:rPr lang="en-US" sz="3600" b="0" i="1" dirty="0">
                <a:solidFill>
                  <a:srgbClr val="000000"/>
                </a:solidFill>
                <a:effectLst/>
                <a:highlight>
                  <a:srgbClr val="FFFFFF"/>
                </a:highlight>
                <a:latin typeface="Arial" panose="020B0604020202020204" pitchFamily="34" charset="0"/>
                <a:cs typeface="Arial" panose="020B0604020202020204" pitchFamily="34" charset="0"/>
              </a:rPr>
              <a:t>BALOO consists of two sessions, an online portion</a:t>
            </a:r>
            <a:r>
              <a:rPr lang="en-US" sz="3600" b="1" i="1" dirty="0">
                <a:solidFill>
                  <a:srgbClr val="000000"/>
                </a:solidFill>
                <a:effectLst/>
                <a:highlight>
                  <a:srgbClr val="FFFFFF"/>
                </a:highlight>
                <a:latin typeface="Arial" panose="020B0604020202020204" pitchFamily="34" charset="0"/>
                <a:cs typeface="Arial" panose="020B0604020202020204" pitchFamily="34" charset="0"/>
              </a:rPr>
              <a:t> (</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https://my.scouting.org</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Menu, My Training, Cub Scouts, Catalog, search on BALOO) that takes 35 minutes and a hands-on overnight session.  The overnight sessions are listed below. </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5"/>
              </a:rPr>
              <a:t>03/29/25 – 03/30/25 – TBD,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6"/>
              </a:rPr>
              <a:t>Request</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permission to attend)</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7"/>
              </a:rPr>
              <a:t>06/14/25 – 06/15/25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Scoutmaster Position Specific Training(S24)</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a:t>
            </a:r>
            <a:r>
              <a:rPr lang="en-US" sz="3600" b="1" i="0" dirty="0">
                <a:solidFill>
                  <a:srgbClr val="0000FF"/>
                </a:solidFill>
                <a:effectLst/>
                <a:highlight>
                  <a:srgbClr val="FFFFFF"/>
                </a:highlight>
                <a:latin typeface="Arial" panose="020B0604020202020204" pitchFamily="34" charset="0"/>
                <a:cs typeface="Arial" panose="020B0604020202020204" pitchFamily="34" charset="0"/>
              </a:rPr>
              <a:t> (192 min)</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05/03/25 – Alexandria, VA</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Introduction to Outdoor Leadership Skills (IOLS; S11)</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9"/>
              </a:rPr>
              <a:t>06/14/25 – 06/15/25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r>
              <a:rPr lang="en-US" sz="3600" b="0" i="0" dirty="0">
                <a:solidFill>
                  <a:srgbClr val="7A7A7A"/>
                </a:solidFill>
                <a:effectLst/>
                <a:highlight>
                  <a:srgbClr val="FFFFFF"/>
                </a:highlight>
                <a:latin typeface="Arial" panose="020B0604020202020204" pitchFamily="34" charset="0"/>
                <a:cs typeface="Arial" panose="020B0604020202020204" pitchFamily="34" charset="0"/>
              </a:rPr>
              <a:t> </a:t>
            </a:r>
          </a:p>
          <a:p>
            <a:pPr marL="742950" lvl="1" indent="-285750" algn="l">
              <a:lnSpc>
                <a:spcPct val="120000"/>
              </a:lnSpc>
              <a:spcBef>
                <a:spcPts val="0"/>
              </a:spcBef>
              <a:buFont typeface="Arial" panose="020B0604020202020204" pitchFamily="34" charset="0"/>
              <a:buChar char="•"/>
            </a:pPr>
            <a:endParaRPr lang="en-US" sz="3600" dirty="0">
              <a:solidFill>
                <a:srgbClr val="7A7A7A"/>
              </a:solidFill>
              <a:highlight>
                <a:srgbClr val="FFFFFF"/>
              </a:highlight>
              <a:latin typeface="Arial" panose="020B0604020202020204" pitchFamily="34" charset="0"/>
              <a:cs typeface="Arial" panose="020B0604020202020204" pitchFamily="34" charset="0"/>
            </a:endParaRPr>
          </a:p>
          <a:p>
            <a:pPr marL="247650" indent="-285750">
              <a:lnSpc>
                <a:spcPct val="120000"/>
              </a:lnSpc>
              <a:spcBef>
                <a:spcPts val="0"/>
              </a:spcBef>
              <a:buFont typeface="Arial" panose="020B0604020202020204" pitchFamily="34" charset="0"/>
              <a:buChar char="•"/>
            </a:pPr>
            <a:r>
              <a:rPr lang="en-US" sz="3600" b="1" dirty="0">
                <a:solidFill>
                  <a:schemeClr val="tx1"/>
                </a:solidFill>
                <a:highlight>
                  <a:srgbClr val="FFFFFF"/>
                </a:highlight>
                <a:latin typeface="Arial" panose="020B0604020202020204" pitchFamily="34" charset="0"/>
                <a:cs typeface="Arial" panose="020B0604020202020204" pitchFamily="34" charset="0"/>
              </a:rPr>
              <a:t>Wilderness First Aid (N02)</a:t>
            </a: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12/14/24 – 12/15/24 – Camp Snyder, Haymarket, VA</a:t>
            </a: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(Registration Closed)</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1"/>
              </a:rPr>
              <a:t>01/25/25 – 01/26/25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1"/>
              </a:rPr>
              <a:t>02/22/25 – 02/23/25 – Camp Snyder, Haymarket, VA</a:t>
            </a: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(Waitlist only)</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1"/>
              </a:rPr>
              <a:t>03/22/25 – 03/23/25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1"/>
              </a:rPr>
              <a:t>04/26/25 – 04/27/25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20000"/>
              </a:lnSpc>
              <a:spcBef>
                <a:spcPts val="0"/>
              </a:spcBef>
              <a:buFont typeface="Symbol" panose="05050102010706020507" pitchFamily="18" charset="2"/>
              <a:buChar char=""/>
              <a:tabLst>
                <a:tab pos="685800" algn="l"/>
              </a:tabLst>
            </a:pPr>
            <a:r>
              <a:rPr lang="en-US" sz="36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1"/>
              </a:rPr>
              <a:t>05/17/25 – 05/18/25 – Camp Snyder, Haymarket, VA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247650" indent="-285750">
              <a:lnSpc>
                <a:spcPct val="120000"/>
              </a:lnSpc>
              <a:spcBef>
                <a:spcPts val="0"/>
              </a:spcBef>
              <a:buFont typeface="Arial" panose="020B0604020202020204" pitchFamily="34" charset="0"/>
              <a:buChar char="•"/>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0" indent="0" algn="l">
              <a:lnSpc>
                <a:spcPct val="120000"/>
              </a:lnSpc>
              <a:spcBef>
                <a:spcPts val="0"/>
              </a:spcBef>
              <a:buNone/>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922032-0580-7651-E955-25864CADB7A4}"/>
              </a:ext>
            </a:extLst>
          </p:cNvPr>
          <p:cNvSpPr txBox="1"/>
          <p:nvPr/>
        </p:nvSpPr>
        <p:spPr>
          <a:xfrm>
            <a:off x="6941976" y="862452"/>
            <a:ext cx="5112001" cy="4164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lgn="l">
              <a:lnSpc>
                <a:spcPct val="120000"/>
              </a:lnSpc>
              <a:spcBef>
                <a:spcPts val="0"/>
              </a:spcBef>
              <a:buNone/>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Miscellaneous:</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Outdoor Ethics/Leave No Trace (D78)</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dirty="0">
                <a:solidFill>
                  <a:srgbClr val="0000FF"/>
                </a:solidFill>
                <a:effectLst/>
                <a:highlight>
                  <a:srgbClr val="FFFFFF"/>
                </a:highlight>
                <a:latin typeface="Arial" panose="020B0604020202020204" pitchFamily="34" charset="0"/>
                <a:cs typeface="Arial" panose="020B0604020202020204" pitchFamily="34" charset="0"/>
              </a:rPr>
              <a:t>Outdoor Ethics Newsletter</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Scouterhorn Operations Training</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rPr>
              <a:t>TBD</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University of Scouting</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02/22/2025, Alexandria, VA</a:t>
            </a:r>
            <a:r>
              <a:rPr lang="en-US" sz="900" b="1" i="0" dirty="0">
                <a:solidFill>
                  <a:srgbClr val="0000FF"/>
                </a:solidFill>
                <a:effectLst/>
                <a:highlight>
                  <a:srgbClr val="FFFFFF"/>
                </a:highlight>
                <a:latin typeface="Arial" panose="020B0604020202020204" pitchFamily="34" charset="0"/>
                <a:cs typeface="Arial" panose="020B0604020202020204" pitchFamily="34" charset="0"/>
              </a:rPr>
              <a:t> </a:t>
            </a:r>
            <a:r>
              <a:rPr lang="en-US" sz="900" b="1" i="0" dirty="0">
                <a:solidFill>
                  <a:srgbClr val="000000"/>
                </a:solidFill>
                <a:effectLst/>
                <a:highlight>
                  <a:srgbClr val="FFFFFF"/>
                </a:highlight>
                <a:latin typeface="Arial" panose="020B0604020202020204" pitchFamily="34" charset="0"/>
                <a:cs typeface="Arial" panose="020B0604020202020204" pitchFamily="34" charset="0"/>
              </a:rPr>
              <a:t> </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(2024 Course Materials available on </a:t>
            </a: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2"/>
              </a:rPr>
              <a:t>Basecamp</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Wilderness First Aid/CPR/AED (N02)</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0"/>
              </a:rPr>
              <a:t>12/14/24 – 12/15/24 – Camp Snyder, Haymarket, VA</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0"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Youth Protection Training (YPT)</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0" i="0" dirty="0">
                <a:solidFill>
                  <a:srgbClr val="7A7A7A"/>
                </a:solidFill>
                <a:effectLst/>
                <a:highlight>
                  <a:srgbClr val="FFFFFF"/>
                </a:highlight>
                <a:latin typeface="Arial" panose="020B0604020202020204" pitchFamily="34" charset="0"/>
                <a:cs typeface="Arial" panose="020B0604020202020204" pitchFamily="34" charset="0"/>
              </a:rPr>
              <a:t> </a:t>
            </a: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3"/>
              </a:rPr>
              <a:t>Online</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 (72 minutes)</a:t>
            </a:r>
          </a:p>
          <a:p>
            <a:pPr algn="l">
              <a:lnSpc>
                <a:spcPct val="120000"/>
              </a:lnSpc>
              <a:spcBef>
                <a:spcPts val="0"/>
              </a:spcBef>
              <a:buFont typeface="Arial" panose="020B0604020202020204" pitchFamily="34" charset="0"/>
              <a:buChar char="•"/>
            </a:pP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2025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BCOLS</a:t>
            </a:r>
            <a:r>
              <a:rPr lang="en-US" sz="900" dirty="0">
                <a:latin typeface="Arial" panose="020B0604020202020204" pitchFamily="34" charset="0"/>
                <a:cs typeface="Arial" panose="020B0604020202020204" pitchFamily="34" charset="0"/>
              </a:rPr>
              <a:t>:  </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Spring:  03/01/25 &amp; 4/26-27/25</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Fall:  09/20/25 &amp; 10/18-19/25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Trainers Edge</a:t>
            </a:r>
            <a:r>
              <a:rPr lang="en-US" sz="900" dirty="0">
                <a:latin typeface="Arial" panose="020B0604020202020204" pitchFamily="34" charset="0"/>
                <a:cs typeface="Arial" panose="020B0604020202020204" pitchFamily="34" charset="0"/>
              </a:rPr>
              <a:t>:  08/09/25 &amp; 12/06/25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University of Scouting</a:t>
            </a:r>
            <a:r>
              <a:rPr lang="en-US" sz="900" dirty="0">
                <a:latin typeface="Arial" panose="020B0604020202020204" pitchFamily="34" charset="0"/>
                <a:cs typeface="Arial" panose="020B0604020202020204" pitchFamily="34" charset="0"/>
              </a:rPr>
              <a:t>:  02/22/25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9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Wood Badge</a:t>
            </a:r>
            <a:r>
              <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Spring:  4/4-6/25 &amp; 5/3-4/25</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Fall:  09/12-14/25 &amp; 10/4-5/25</a:t>
            </a:r>
            <a:endParaRPr lang="en-US" sz="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0483-B8A9-59CE-141B-175D6DC27245}"/>
              </a:ext>
            </a:extLst>
          </p:cNvPr>
          <p:cNvSpPr>
            <a:spLocks noGrp="1"/>
          </p:cNvSpPr>
          <p:nvPr>
            <p:ph type="title"/>
          </p:nvPr>
        </p:nvSpPr>
        <p:spPr>
          <a:xfrm>
            <a:off x="595131" y="2622188"/>
            <a:ext cx="4011592" cy="1325563"/>
          </a:xfrm>
        </p:spPr>
        <p:txBody>
          <a:bodyPr/>
          <a:lstStyle/>
          <a:p>
            <a:r>
              <a:rPr lang="en-US" b="1" dirty="0"/>
              <a:t>Outdoor Ethics</a:t>
            </a:r>
            <a:br>
              <a:rPr lang="en-US" b="1" dirty="0"/>
            </a:br>
            <a:r>
              <a:rPr lang="en-US" b="1" dirty="0"/>
              <a:t>Newsletter</a:t>
            </a:r>
          </a:p>
        </p:txBody>
      </p:sp>
      <p:pic>
        <p:nvPicPr>
          <p:cNvPr id="5" name="Picture 4">
            <a:extLst>
              <a:ext uri="{FF2B5EF4-FFF2-40B4-BE49-F238E27FC236}">
                <a16:creationId xmlns:a16="http://schemas.microsoft.com/office/drawing/2014/main" id="{E18BBEAD-52DE-8730-1301-CB14024CD7BD}"/>
              </a:ext>
            </a:extLst>
          </p:cNvPr>
          <p:cNvPicPr>
            <a:picLocks noChangeAspect="1"/>
          </p:cNvPicPr>
          <p:nvPr/>
        </p:nvPicPr>
        <p:blipFill>
          <a:blip r:embed="rId2"/>
          <a:stretch>
            <a:fillRect/>
          </a:stretch>
        </p:blipFill>
        <p:spPr>
          <a:xfrm>
            <a:off x="5306421" y="0"/>
            <a:ext cx="6885579" cy="6858000"/>
          </a:xfrm>
          <a:prstGeom prst="rect">
            <a:avLst/>
          </a:prstGeom>
        </p:spPr>
      </p:pic>
    </p:spTree>
    <p:extLst>
      <p:ext uri="{BB962C8B-B14F-4D97-AF65-F5344CB8AC3E}">
        <p14:creationId xmlns:p14="http://schemas.microsoft.com/office/powerpoint/2010/main" val="19889721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251923" y="94531"/>
            <a:ext cx="8858907" cy="6668937"/>
          </a:xfrm>
        </p:spPr>
        <p:txBody>
          <a:bodyPr>
            <a:noAutofit/>
          </a:bodyPr>
          <a:lstStyle/>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for BSA’s high adventure bases – https://www.scouting.org/outdooradventures/open4adventure/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2025 National High Adventure Base Reservations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for 2025 for all high adventure bases are now open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OPIC: 25% off remaining slots for </a:t>
            </a:r>
            <a:r>
              <a:rPr lang="en-US" sz="1400" b="1" u="sng"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this winter</a:t>
            </a: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0000"/>
              </a:lnSpc>
              <a:spcBef>
                <a:spcPts val="0"/>
              </a:spcBef>
              <a:buFont typeface="Arial" panose="020B0604020202020204" pitchFamily="34" charset="0"/>
              <a:buChar char="•"/>
              <a:tabLst>
                <a:tab pos="25146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is mostly full – Only a few crew start dates still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0000"/>
              </a:lnSpc>
              <a:spcBef>
                <a:spcPts val="0"/>
              </a:spcBef>
              <a:buFont typeface="Arial" panose="020B0604020202020204" pitchFamily="34" charset="0"/>
              <a:buChar char="•"/>
              <a:tabLst>
                <a:tab pos="25146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is continuing to accept provisional attendance and will attempt to match them with crews willing to take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SUMMIT, NORTHERN TIER, &amp; SEA BASE still have availability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2026 National High Adventure Base Reservations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Reservations open Jan 15,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SEA BASE: Reservations open Jan 16,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SUMMIT: Reservations open Jan 14,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0000"/>
              </a:lnSpc>
              <a:spcBef>
                <a:spcPts val="0"/>
              </a:spcBef>
              <a:buFont typeface="Arial" panose="020B0604020202020204" pitchFamily="34" charset="0"/>
              <a:buChar char="•"/>
              <a:tabLst>
                <a:tab pos="20574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Lottery closed on Oct. 16,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0000"/>
              </a:lnSpc>
              <a:spcBef>
                <a:spcPts val="0"/>
              </a:spcBef>
              <a:buFont typeface="Arial" panose="020B0604020202020204" pitchFamily="34" charset="0"/>
              <a:buChar char="•"/>
              <a:tabLst>
                <a:tab pos="25146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Very close to being sold out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2025 NCAC-Organized High Adventure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HAC is working with 1 crew – Slots may be available on this crew – </a:t>
            </a:r>
            <a:r>
              <a:rPr lang="en-US" sz="1400"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Contact me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for more information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Lenhok’sin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Gathering interest for forming a crew – </a:t>
            </a:r>
            <a:r>
              <a:rPr lang="en-US" sz="1400"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Contact me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if you’re interested</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Crew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Online Sessions - January 5, March 23,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In-Person Session - April 5, 2025 – Camp Snyder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Adult Advisor Practice Hikes</a:t>
            </a: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March 8 &amp; 16,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Training</a:t>
            </a: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In-Person - April 5, 2025; Online – April 19,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BCOLS Spring 2025 – Online Session - March 1; In-Person Session - April 26-27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Wilderness First Aid –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Multiple dates at Camp Snyder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Dec 2024</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70B2-89EC-9736-DE99-9756E2396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DD792-12BC-E29C-5B91-8C40E546A192}"/>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66F7AB46-8983-FFC3-4A7B-037336D07364}"/>
              </a:ext>
            </a:extLst>
          </p:cNvPr>
          <p:cNvSpPr>
            <a:spLocks noGrp="1"/>
          </p:cNvSpPr>
          <p:nvPr>
            <p:ph type="body" idx="1"/>
          </p:nvPr>
        </p:nvSpPr>
        <p:spPr>
          <a:xfrm>
            <a:off x="3251923" y="94531"/>
            <a:ext cx="8858907" cy="6668937"/>
          </a:xfrm>
        </p:spPr>
        <p:txBody>
          <a:bodyPr>
            <a:noAutofit/>
          </a:bodyPr>
          <a:lstStyle/>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Crew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Online Sessions - January 5, March 23,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buFont typeface="Arial" panose="020B0604020202020204" pitchFamily="34" charset="0"/>
              <a:buChar char="•"/>
              <a:tabLst>
                <a:tab pos="16002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In-Person Session - April 5, 2025 – Camp Snyder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Adult Advisor Practice Hikes</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March 8 &amp; 16,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Training</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In-Person - April 5, 2025; Online – April 19,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BCOLS Spring 2025 – Online Session - March 1; In-Person Session - April 26-27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Wilderness First Aid –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Multiple dates at Camp Snyder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https://www.philmontscoutranch.org/register/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a:t>
            </a: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https://www.ntier.org/provisional-scout-connections/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https://www.bsaseabase.org/scouts/scout-connections/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a:t>
            </a:r>
            <a:r>
              <a:rPr lang="en-US" sz="18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https://www.summitbsa.org/registration/scoutconnections/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Council-Run High Adventure Bases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8"/>
              </a:rPr>
              <a:t>Lenhok'sin</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Goshen Scout Reservation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9"/>
              </a:rPr>
              <a:t>Adirondack High Adventure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0"/>
              </a:rPr>
              <a:t>Maine High Adventure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1"/>
              </a:rPr>
              <a:t>Pamlico Sea Base</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Blounts Creek, NC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2"/>
              </a:rPr>
              <a:t>Montana Outdoor High Adventure Base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buFont typeface="Arial" panose="020B0604020202020204" pitchFamily="34" charset="0"/>
              <a:buChar char="•"/>
              <a:tabLst>
                <a:tab pos="6858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buFont typeface="Arial" panose="020B0604020202020204" pitchFamily="34" charset="0"/>
              <a:buChar char="•"/>
              <a:tabLst>
                <a:tab pos="1143000" algn="l"/>
              </a:tabLst>
            </a:pP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NCAC High Adventure website -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3"/>
              </a:rPr>
              <a:t>https://www.ncacbsa.org/high-adventure/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800" dirty="0">
                <a:solidFill>
                  <a:srgbClr val="000000"/>
                </a:solidFill>
                <a:effectLst/>
                <a:latin typeface="Calibri Light" panose="020F0302020204030204" pitchFamily="34" charset="0"/>
                <a:ea typeface="Calibri" panose="020F0502020204030204" pitchFamily="34" charset="0"/>
              </a:rPr>
              <a:t>List of units with available slots in their upcoming high adventure trips - </a:t>
            </a:r>
            <a:r>
              <a:rPr lang="en-US" sz="1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4"/>
              </a:rPr>
              <a:t>https://public.3.basecamp.com/p/xWpkdrKHKAA9pCzwmHMNdbWb</a:t>
            </a:r>
            <a:endParaRPr lang="en-US" dirty="0">
              <a:solidFill>
                <a:srgbClr val="000000"/>
              </a:solidFill>
              <a:effectLs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C5EE77C2-40DA-1800-097C-5CA79A5E80F9}"/>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Dec 2024 (cont.)</a:t>
            </a:r>
          </a:p>
        </p:txBody>
      </p:sp>
      <p:pic>
        <p:nvPicPr>
          <p:cNvPr id="3" name="Picture 2">
            <a:extLst>
              <a:ext uri="{FF2B5EF4-FFF2-40B4-BE49-F238E27FC236}">
                <a16:creationId xmlns:a16="http://schemas.microsoft.com/office/drawing/2014/main" id="{F6D14618-AA10-1565-2648-FE7624BF960E}"/>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4622076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lang="en-US" b="1" dirty="0"/>
              <a:t>Range and Target Activities</a:t>
            </a:r>
            <a:endParaRPr b="1" dirty="0"/>
          </a:p>
        </p:txBody>
      </p:sp>
      <p:sp>
        <p:nvSpPr>
          <p:cNvPr id="150" name="Content Placeholder 2"/>
          <p:cNvSpPr txBox="1">
            <a:spLocks noGrp="1"/>
          </p:cNvSpPr>
          <p:nvPr>
            <p:ph type="body" idx="1"/>
          </p:nvPr>
        </p:nvSpPr>
        <p:spPr>
          <a:xfrm>
            <a:off x="838200" y="1809935"/>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lang="en-US" dirty="0"/>
              <a:t>R&amp;TA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lang="en-US" dirty="0">
                <a:hlinkClick r:id="rId3"/>
              </a:rPr>
              <a:t>R&amp;TA</a:t>
            </a:r>
            <a:r>
              <a:rPr dirty="0">
                <a:hlinkClick r:id="rId3"/>
              </a:rPr>
              <a:t> Instructor Classes</a:t>
            </a:r>
            <a:endParaRPr dirty="0"/>
          </a:p>
        </p:txBody>
      </p:sp>
      <p:pic>
        <p:nvPicPr>
          <p:cNvPr id="151" name="Picture 3" descr="Picture 3"/>
          <p:cNvPicPr>
            <a:picLocks noChangeAspect="1"/>
          </p:cNvPicPr>
          <p:nvPr/>
        </p:nvPicPr>
        <p:blipFill>
          <a:blip r:embed="rId4"/>
          <a:stretch>
            <a:fillRect/>
          </a:stretch>
        </p:blipFill>
        <p:spPr>
          <a:xfrm>
            <a:off x="9768042" y="212885"/>
            <a:ext cx="2184000" cy="1374846"/>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5401367" y="2831329"/>
            <a:ext cx="1389266" cy="1195341"/>
          </a:xfrm>
          <a:prstGeom prst="rect">
            <a:avLst/>
          </a:prstGeom>
          <a:ln w="12700">
            <a:miter lim="400000"/>
          </a:ln>
        </p:spPr>
      </p:pic>
      <p:pic>
        <p:nvPicPr>
          <p:cNvPr id="3" name="Picture 2">
            <a:extLst>
              <a:ext uri="{FF2B5EF4-FFF2-40B4-BE49-F238E27FC236}">
                <a16:creationId xmlns:a16="http://schemas.microsoft.com/office/drawing/2014/main" id="{DD59876A-723F-D256-A3B7-9B20FEB44E65}"/>
              </a:ext>
            </a:extLst>
          </p:cNvPr>
          <p:cNvPicPr>
            <a:picLocks noChangeAspect="1"/>
          </p:cNvPicPr>
          <p:nvPr/>
        </p:nvPicPr>
        <p:blipFill>
          <a:blip r:embed="rId6"/>
          <a:stretch>
            <a:fillRect/>
          </a:stretch>
        </p:blipFill>
        <p:spPr>
          <a:xfrm>
            <a:off x="6893984" y="1690687"/>
            <a:ext cx="5058058" cy="4954427"/>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Brian Fleck is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2024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20000"/>
              </a:lnSpc>
              <a:spcBef>
                <a:spcPts val="0"/>
              </a:spcBef>
              <a:buFont typeface="Arial" panose="020B0604020202020204" pitchFamily="34" charset="0"/>
              <a:buChar char="•"/>
            </a:pPr>
            <a:r>
              <a:rPr lang="en-US" sz="3400" dirty="0"/>
              <a:t>Registrations open online </a:t>
            </a:r>
            <a:r>
              <a:rPr lang="en-US" sz="3400" dirty="0">
                <a:hlinkClick r:id="rId3"/>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199" y="1452401"/>
            <a:ext cx="11164747" cy="5200326"/>
          </a:xfrm>
        </p:spPr>
        <p:txBody>
          <a:bodyPr>
            <a:normAutofit fontScale="92500" lnSpcReduction="20000"/>
          </a:bodyPr>
          <a:lstStyle/>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7:20-7:30 	Sign in and Networking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7:30-7:45	Opening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Council /District Updates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Announcements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7:45-7:55	Awards Presentation – Matt Burns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7:55-8:00	Safety Moment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8:00-8:05	Membership Moment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8:05-8:15	Cracker barrel/Networking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8:15-8:45	Cub Scout Breakout – Blue &amp; Gold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Scouts BSA Breakout – Supporting Women in Scouting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20000"/>
              </a:lnSpc>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8:45-9:00	Closing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20000"/>
              </a:lnSpc>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Cracker barrel /Networking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0B38-7E70-9D9D-BC39-814671D611CA}"/>
              </a:ext>
            </a:extLst>
          </p:cNvPr>
          <p:cNvSpPr>
            <a:spLocks noGrp="1"/>
          </p:cNvSpPr>
          <p:nvPr>
            <p:ph type="title"/>
          </p:nvPr>
        </p:nvSpPr>
        <p:spPr>
          <a:xfrm>
            <a:off x="744894" y="107325"/>
            <a:ext cx="10515600" cy="896516"/>
          </a:xfrm>
        </p:spPr>
        <p:txBody>
          <a:bodyPr/>
          <a:lstStyle/>
          <a:p>
            <a:r>
              <a:rPr lang="en-US" b="1" dirty="0"/>
              <a:t>Council Announcements</a:t>
            </a:r>
          </a:p>
        </p:txBody>
      </p:sp>
      <p:sp>
        <p:nvSpPr>
          <p:cNvPr id="3" name="Text Placeholder 2">
            <a:extLst>
              <a:ext uri="{FF2B5EF4-FFF2-40B4-BE49-F238E27FC236}">
                <a16:creationId xmlns:a16="http://schemas.microsoft.com/office/drawing/2014/main" id="{B1B66C15-EDAE-2EB9-4032-402F0955EB36}"/>
              </a:ext>
            </a:extLst>
          </p:cNvPr>
          <p:cNvSpPr>
            <a:spLocks noGrp="1"/>
          </p:cNvSpPr>
          <p:nvPr>
            <p:ph type="body" idx="1"/>
          </p:nvPr>
        </p:nvSpPr>
        <p:spPr>
          <a:xfrm>
            <a:off x="838200" y="912812"/>
            <a:ext cx="10515600" cy="5562633"/>
          </a:xfrm>
        </p:spPr>
        <p:txBody>
          <a:bodyPr>
            <a:normAutofit fontScale="92500"/>
          </a:bodyPr>
          <a:lstStyle/>
          <a:p>
            <a:pPr>
              <a:lnSpc>
                <a:spcPct val="100000"/>
              </a:lnSpc>
              <a:spcBef>
                <a:spcPts val="0"/>
              </a:spcBef>
            </a:pPr>
            <a:r>
              <a:rPr lang="en-US" sz="1900" b="1" dirty="0"/>
              <a:t>District Changes in </a:t>
            </a:r>
            <a:r>
              <a:rPr lang="en-US" sz="1900" b="1" dirty="0">
                <a:hlinkClick r:id="rId2"/>
              </a:rPr>
              <a:t>my.scouting.org </a:t>
            </a:r>
            <a:r>
              <a:rPr lang="en-US" sz="1900" dirty="0"/>
              <a:t>– still being worked</a:t>
            </a:r>
          </a:p>
          <a:p>
            <a:pPr marL="0" marR="24765"/>
            <a:r>
              <a:rPr lang="en-US" sz="19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Renewals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Send any issues to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hlinkClick r:id="rId3"/>
              </a:rPr>
              <a:t>ruspittman@gmail.com</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190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(please include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unit type/name, name(s), BSA IDs and emails)</a:t>
            </a:r>
          </a:p>
          <a:p>
            <a:pPr marL="495300" marR="24765" lvl="1"/>
            <a:r>
              <a:rPr lang="en-US" sz="1900" b="1" dirty="0">
                <a:latin typeface="Arial Narrow" panose="020B0606020202030204" pitchFamily="34" charset="0"/>
                <a:ea typeface="Arial Narrow" panose="020B0606020202030204" pitchFamily="34" charset="0"/>
                <a:cs typeface="Arial Narrow" panose="020B0606020202030204" pitchFamily="34" charset="0"/>
              </a:rPr>
              <a:t>Parents/Registered Adults </a:t>
            </a:r>
            <a:r>
              <a:rPr lang="en-US" sz="1900" dirty="0">
                <a:latin typeface="Arial Narrow" panose="020B0606020202030204" pitchFamily="34" charset="0"/>
                <a:ea typeface="Arial Narrow" panose="020B0606020202030204" pitchFamily="34" charset="0"/>
                <a:cs typeface="Arial Narrow" panose="020B0606020202030204" pitchFamily="34" charset="0"/>
              </a:rPr>
              <a:t>-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Can register without email notice.  </a:t>
            </a:r>
            <a:r>
              <a:rPr lang="en-US" sz="1900" u="sng" dirty="0">
                <a:solidFill>
                  <a:srgbClr val="0000FF"/>
                </a:solidFill>
                <a:effectLst/>
                <a:latin typeface="Arial Narrow" panose="020B0606020202030204" pitchFamily="34" charset="0"/>
                <a:ea typeface="Arial Narrow" panose="020B0606020202030204" pitchFamily="34" charset="0"/>
                <a:cs typeface="Arial Narrow" panose="020B0606020202030204" pitchFamily="34" charset="0"/>
                <a:hlinkClick r:id="rId2"/>
              </a:rPr>
              <a:t>https://my.scouting.org</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login, Menu, My Application, My Renewals (on the top, middle of page), Click “Start Renewal”</a:t>
            </a:r>
            <a:endParaRPr lang="en-US" sz="1900" dirty="0">
              <a:solidFill>
                <a:srgbClr val="000000"/>
              </a:solidFill>
              <a:latin typeface="Arial Narrow" panose="020B0606020202030204" pitchFamily="34" charset="0"/>
              <a:ea typeface="Arial Narrow" panose="020B0606020202030204" pitchFamily="34" charset="0"/>
              <a:cs typeface="Arial Narrow" panose="020B0606020202030204" pitchFamily="34" charset="0"/>
            </a:endParaRP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Don’t See their Youth </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Email Rus Unit Type/#, Youth Name &amp; BSA ID, Parent Name &amp; BSA ID (if have one), Parent Email</a:t>
            </a: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Executive Officers</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Register by sending EO information to Jay E.  No fee.  Emailed Key 3 &amp; UCs.</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EO or COR Changes</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Paper New Unit Application for EO; Paper Adult App (with CBC and YPT Certificate) for COR.</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495300" marR="24765" lvl="1"/>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MBC/District MAL Only</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Renew same way as unit Scouters</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0" marR="24765"/>
            <a:r>
              <a:rPr lang="en-US" sz="19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$100 Payment </a:t>
            </a:r>
            <a:r>
              <a:rPr lang="en-US" sz="1900"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 COR (and maybe the CM/SM or CC) can pay online. Units do not need to wait for their Youth and Adults to renew to pay the fee.  Can be an issue if don’t have required number of leaders or any expired YPTs. </a:t>
            </a:r>
            <a:r>
              <a:rPr lang="en-US" sz="1900" u="sng" dirty="0">
                <a:solidFill>
                  <a:srgbClr val="0000FF"/>
                </a:solidFill>
                <a:effectLst/>
                <a:latin typeface="Arial Narrow" panose="020B0606020202030204" pitchFamily="34" charset="0"/>
                <a:ea typeface="Arial Narrow" panose="020B0606020202030204" pitchFamily="34" charset="0"/>
                <a:cs typeface="Arial Narrow" panose="020B0606020202030204" pitchFamily="34" charset="0"/>
                <a:hlinkClick r:id="rId4"/>
              </a:rPr>
              <a:t>Guide</a:t>
            </a:r>
            <a:r>
              <a:rPr lang="en-US" sz="1900" u="sng" dirty="0">
                <a:solidFill>
                  <a:srgbClr val="0000FF"/>
                </a:solidFill>
                <a:effectLst/>
                <a:latin typeface="Arial Narrow" panose="020B0606020202030204" pitchFamily="34" charset="0"/>
                <a:ea typeface="Arial Narrow" panose="020B0606020202030204" pitchFamily="34" charset="0"/>
                <a:cs typeface="Arial Narrow" panose="020B0606020202030204" pitchFamily="34" charset="0"/>
              </a:rPr>
              <a:t>.</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marL="0" marR="24765"/>
            <a:r>
              <a:rPr lang="en-US" sz="1900" b="1" dirty="0">
                <a:effectLst/>
                <a:latin typeface="Arial Narrow" panose="020B0606020202030204" pitchFamily="34" charset="0"/>
                <a:ea typeface="Segoe UI Symbol" panose="020B0502040204020203" pitchFamily="34" charset="0"/>
                <a:cs typeface="Segoe UI Symbol" panose="020B0502040204020203" pitchFamily="34" charset="0"/>
              </a:rPr>
              <a:t>Annual Charter Agreement</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 </a:t>
            </a:r>
            <a:r>
              <a:rPr lang="en-US" sz="1900" u="sng" dirty="0">
                <a:solidFill>
                  <a:srgbClr val="0000FF"/>
                </a:solidFill>
                <a:effectLst/>
                <a:latin typeface="Arial Narrow" panose="020B0606020202030204" pitchFamily="34" charset="0"/>
                <a:ea typeface="Segoe UI Symbol" panose="020B0502040204020203" pitchFamily="34" charset="0"/>
                <a:cs typeface="Segoe UI Symbol" panose="020B0502040204020203" pitchFamily="34" charset="0"/>
                <a:hlinkClick r:id="rId5"/>
              </a:rPr>
              <a:t>Paper</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copy only.  Note, different </a:t>
            </a:r>
            <a:r>
              <a:rPr lang="en-US" sz="1900" u="sng" dirty="0">
                <a:solidFill>
                  <a:srgbClr val="0000FF"/>
                </a:solidFill>
                <a:effectLst/>
                <a:latin typeface="Arial Narrow" panose="020B0606020202030204" pitchFamily="34" charset="0"/>
                <a:ea typeface="Segoe UI Symbol" panose="020B0502040204020203" pitchFamily="34" charset="0"/>
                <a:cs typeface="Segoe UI Symbol" panose="020B0502040204020203" pitchFamily="34" charset="0"/>
                <a:hlinkClick r:id="rId6"/>
              </a:rPr>
              <a:t>ACA for Catholic organizations</a:t>
            </a:r>
            <a:r>
              <a:rPr lang="en-US" sz="1900" dirty="0">
                <a:effectLst/>
                <a:latin typeface="Arial Narrow" panose="020B0606020202030204" pitchFamily="34" charset="0"/>
                <a:ea typeface="Segoe UI Symbol" panose="020B0502040204020203" pitchFamily="34" charset="0"/>
                <a:cs typeface="Segoe UI Symbol" panose="020B0502040204020203" pitchFamily="34" charset="0"/>
              </a:rPr>
              <a:t>. Good through all 2025.</a:t>
            </a:r>
            <a:endParaRPr lang="en-US" sz="1900" dirty="0">
              <a:effectLst/>
              <a:latin typeface="Arial Narrow" panose="020B0606020202030204" pitchFamily="34" charset="0"/>
              <a:ea typeface="Arial Narrow" panose="020B0606020202030204" pitchFamily="34" charset="0"/>
              <a:cs typeface="Arial Narrow" panose="020B0606020202030204" pitchFamily="34" charset="0"/>
            </a:endParaRPr>
          </a:p>
          <a:p>
            <a:pPr>
              <a:lnSpc>
                <a:spcPct val="100000"/>
              </a:lnSpc>
              <a:spcBef>
                <a:spcPts val="0"/>
              </a:spcBef>
            </a:pPr>
            <a:r>
              <a:rPr lang="en-US" sz="1900" b="1"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Journey To Excellence - </a:t>
            </a:r>
            <a:r>
              <a:rPr lang="en-US" sz="1900" u="sng"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hlinkClick r:id="rId7"/>
              </a:rPr>
              <a:t>https://www.scouting.org/awards/journey-to-excellence/</a:t>
            </a:r>
            <a:endParaRPr lang="en-US" sz="1900" u="sng"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endParaRPr>
          </a:p>
          <a:p>
            <a:pPr>
              <a:lnSpc>
                <a:spcPct val="100000"/>
              </a:lnSpc>
              <a:spcBef>
                <a:spcPts val="0"/>
              </a:spcBef>
            </a:pPr>
            <a:r>
              <a:rPr lang="en-US" sz="1900" b="1"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Unit Balances</a:t>
            </a:r>
            <a:r>
              <a:rPr lang="en-US" sz="1900"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 – Report in </a:t>
            </a:r>
            <a:r>
              <a:rPr lang="en-US" sz="1900" u="sng" dirty="0">
                <a:solidFill>
                  <a:srgbClr val="0000FF"/>
                </a:solidFill>
                <a:effectLst/>
                <a:latin typeface="Arial Narrow" panose="020B0606020202030204" pitchFamily="34" charset="0"/>
                <a:ea typeface="Segoe UI Symbol" panose="020B0502040204020203" pitchFamily="34" charset="0"/>
                <a:cs typeface="Segoe UI Symbol" panose="020B0502040204020203" pitchFamily="34" charset="0"/>
                <a:hlinkClick r:id="rId8"/>
              </a:rPr>
              <a:t>Basecamp</a:t>
            </a:r>
            <a:r>
              <a:rPr lang="en-US" sz="1900" dirty="0">
                <a:solidFill>
                  <a:srgbClr val="000000"/>
                </a:solidFill>
                <a:effectLst/>
                <a:latin typeface="Arial Narrow" panose="020B0606020202030204" pitchFamily="34" charset="0"/>
                <a:ea typeface="Segoe UI Symbol" panose="020B0502040204020203" pitchFamily="34" charset="0"/>
                <a:cs typeface="Segoe UI Symbol" panose="020B0502040204020203" pitchFamily="34" charset="0"/>
              </a:rPr>
              <a:t>.  Unit can request check from NCAC for their balance. Need your CC or COR to send an email to Liz with specific wording, “I am the Committee Chair for Pack XXX.  Please mail a check for $XXX to (address).  Please make the payment line to (insert name the bank knows your unit as – e.g., “Pack 1132”).”  Complete the email with their name, position and unit in signature line.</a:t>
            </a:r>
            <a:endParaRPr lang="en-US" sz="1900" dirty="0"/>
          </a:p>
          <a:p>
            <a:pPr marL="0" indent="0">
              <a:buNone/>
            </a:pPr>
            <a:endParaRPr lang="en-US" dirty="0"/>
          </a:p>
        </p:txBody>
      </p:sp>
    </p:spTree>
    <p:extLst>
      <p:ext uri="{BB962C8B-B14F-4D97-AF65-F5344CB8AC3E}">
        <p14:creationId xmlns:p14="http://schemas.microsoft.com/office/powerpoint/2010/main" val="12736837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DF07-2DFF-DD06-D8EA-DBF950A583DA}"/>
              </a:ext>
            </a:extLst>
          </p:cNvPr>
          <p:cNvSpPr>
            <a:spLocks noGrp="1"/>
          </p:cNvSpPr>
          <p:nvPr>
            <p:ph type="title"/>
          </p:nvPr>
        </p:nvSpPr>
        <p:spPr/>
        <p:txBody>
          <a:bodyPr/>
          <a:lstStyle/>
          <a:p>
            <a:r>
              <a:rPr lang="en-US" b="1" dirty="0"/>
              <a:t>District Updates</a:t>
            </a:r>
          </a:p>
        </p:txBody>
      </p:sp>
      <p:sp>
        <p:nvSpPr>
          <p:cNvPr id="3" name="Text Placeholder 2">
            <a:extLst>
              <a:ext uri="{FF2B5EF4-FFF2-40B4-BE49-F238E27FC236}">
                <a16:creationId xmlns:a16="http://schemas.microsoft.com/office/drawing/2014/main" id="{A154600D-15C1-5DC8-CD1A-E0D7D3C00165}"/>
              </a:ext>
            </a:extLst>
          </p:cNvPr>
          <p:cNvSpPr>
            <a:spLocks noGrp="1"/>
          </p:cNvSpPr>
          <p:nvPr>
            <p:ph type="body" idx="1"/>
          </p:nvPr>
        </p:nvSpPr>
        <p:spPr>
          <a:xfrm>
            <a:off x="838200" y="1499053"/>
            <a:ext cx="10515600" cy="4351338"/>
          </a:xfrm>
        </p:spPr>
        <p:txBody>
          <a:bodyPr>
            <a:normAutofit lnSpcReduction="10000"/>
          </a:bodyPr>
          <a:lstStyle/>
          <a:p>
            <a:r>
              <a:rPr lang="en-US" dirty="0"/>
              <a:t>Changes in District Leadership Team</a:t>
            </a:r>
          </a:p>
          <a:p>
            <a:pPr lvl="1"/>
            <a:r>
              <a:rPr lang="en-US" dirty="0"/>
              <a:t>District Commissioner: Rus Pittman -&gt; John Kilduff</a:t>
            </a:r>
          </a:p>
          <a:p>
            <a:pPr lvl="1"/>
            <a:r>
              <a:rPr lang="en-US" dirty="0"/>
              <a:t>Finance Vice Chair:  John Kilduff -&gt; Ryan Beaty</a:t>
            </a:r>
          </a:p>
          <a:p>
            <a:pPr lvl="1"/>
            <a:r>
              <a:rPr lang="en-US" dirty="0" err="1"/>
              <a:t>MarComm</a:t>
            </a:r>
            <a:r>
              <a:rPr lang="en-US" dirty="0"/>
              <a:t> Vice Chair:  AJ </a:t>
            </a:r>
            <a:r>
              <a:rPr lang="en-US" dirty="0" err="1"/>
              <a:t>Wolcoski</a:t>
            </a:r>
            <a:endParaRPr lang="en-US" dirty="0"/>
          </a:p>
          <a:p>
            <a:pPr lvl="1"/>
            <a:r>
              <a:rPr lang="en-US" dirty="0"/>
              <a:t>Training Chair:  Roy DeLauder -&gt; Nate Greiner</a:t>
            </a:r>
          </a:p>
          <a:p>
            <a:pPr lvl="1"/>
            <a:r>
              <a:rPr lang="en-US" dirty="0"/>
              <a:t>STEM </a:t>
            </a:r>
            <a:r>
              <a:rPr lang="en-US" dirty="0" err="1"/>
              <a:t>Coordiator</a:t>
            </a:r>
            <a:r>
              <a:rPr lang="en-US" dirty="0"/>
              <a:t>:  Joel Cline</a:t>
            </a:r>
          </a:p>
          <a:p>
            <a:pPr lvl="1"/>
            <a:r>
              <a:rPr lang="en-US" dirty="0"/>
              <a:t>RT Commissioner (Cubs): Steve Banowit -&gt; Allen Mohaber</a:t>
            </a:r>
          </a:p>
          <a:p>
            <a:pPr lvl="1"/>
            <a:r>
              <a:rPr lang="en-US" dirty="0"/>
              <a:t>Asst District Commissioner (Renewals): Ed Hanlon</a:t>
            </a:r>
          </a:p>
          <a:p>
            <a:pPr lvl="1"/>
            <a:r>
              <a:rPr lang="en-US" dirty="0"/>
              <a:t>Unit Commissioners:  Chip Black, John Kilduff, Brandon Nunes</a:t>
            </a:r>
          </a:p>
        </p:txBody>
      </p:sp>
    </p:spTree>
    <p:extLst>
      <p:ext uri="{BB962C8B-B14F-4D97-AF65-F5344CB8AC3E}">
        <p14:creationId xmlns:p14="http://schemas.microsoft.com/office/powerpoint/2010/main" val="27090926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90118" y="2602477"/>
            <a:ext cx="607568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B35A-9EEF-E671-A8DF-1125B17B4A27}"/>
              </a:ext>
            </a:extLst>
          </p:cNvPr>
          <p:cNvSpPr>
            <a:spLocks noGrp="1"/>
          </p:cNvSpPr>
          <p:nvPr>
            <p:ph type="title"/>
          </p:nvPr>
        </p:nvSpPr>
        <p:spPr>
          <a:xfrm>
            <a:off x="3159887" y="1886939"/>
            <a:ext cx="6620719" cy="2742935"/>
          </a:xfrm>
        </p:spPr>
        <p:txBody>
          <a:bodyPr>
            <a:normAutofit/>
          </a:bodyPr>
          <a:lstStyle/>
          <a:p>
            <a:r>
              <a:rPr lang="en-US" b="1" dirty="0"/>
              <a:t>District and other Award(s)</a:t>
            </a:r>
          </a:p>
        </p:txBody>
      </p:sp>
    </p:spTree>
    <p:extLst>
      <p:ext uri="{BB962C8B-B14F-4D97-AF65-F5344CB8AC3E}">
        <p14:creationId xmlns:p14="http://schemas.microsoft.com/office/powerpoint/2010/main" val="50656194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25426</TotalTime>
  <Words>2721</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Arial</vt:lpstr>
      <vt:lpstr>Arial Narrow</vt:lpstr>
      <vt:lpstr>Calibri</vt:lpstr>
      <vt:lpstr>Calibri Light</vt:lpstr>
      <vt:lpstr>Helvetica</vt:lpstr>
      <vt:lpstr>Roboto</vt:lpstr>
      <vt:lpstr>Symbol</vt:lpstr>
      <vt:lpstr>Times New Roman</vt:lpstr>
      <vt:lpstr>Office Theme</vt:lpstr>
      <vt:lpstr>Wolf Trap District  Roundtable</vt:lpstr>
      <vt:lpstr>Pledge</vt:lpstr>
      <vt:lpstr>Welcome</vt:lpstr>
      <vt:lpstr>Agenda</vt:lpstr>
      <vt:lpstr>Questions/Clarification about Read-ahead?</vt:lpstr>
      <vt:lpstr>Council Announcements</vt:lpstr>
      <vt:lpstr>District Updates</vt:lpstr>
      <vt:lpstr>General Announcements</vt:lpstr>
      <vt:lpstr>District and other Award(s)</vt:lpstr>
      <vt:lpstr>District Court of Honor </vt:lpstr>
      <vt:lpstr>Safety Moment</vt:lpstr>
      <vt:lpstr>Membership Moment</vt:lpstr>
      <vt:lpstr>Cracker Barrel (10 min):   Move to your Breakout Session   Breakout Sessions:   Scouts BSA/Venture Crews - stay here  Cubs - follow John K</vt:lpstr>
      <vt:lpstr>Scouts BSA Program</vt:lpstr>
      <vt:lpstr>District Life to Eagle Seminar – February 8, 2025</vt:lpstr>
      <vt:lpstr>SCHOLARSHIPS</vt:lpstr>
      <vt:lpstr>Glenn A. and Melinda W. Adams Award</vt:lpstr>
      <vt:lpstr>Supporting Women in Scouting</vt:lpstr>
      <vt:lpstr>Time for Cracker Barrel</vt:lpstr>
      <vt:lpstr>Backup Slides</vt:lpstr>
      <vt:lpstr>Current 2024-2025 Wolf Trap Calendar</vt:lpstr>
      <vt:lpstr>STEM</vt:lpstr>
      <vt:lpstr>     Scouts Deserve a Trained Leader</vt:lpstr>
      <vt:lpstr>Outdoor Ethics Newsletter</vt:lpstr>
      <vt:lpstr>Merit Badges</vt:lpstr>
      <vt:lpstr>GM High  Adventure</vt:lpstr>
      <vt:lpstr>GM High  Adventure</vt:lpstr>
      <vt:lpstr>Range and Target Activities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322</cp:revision>
  <cp:lastPrinted>2023-01-07T14:23:26Z</cp:lastPrinted>
  <dcterms:modified xsi:type="dcterms:W3CDTF">2024-12-12T19:52:15Z</dcterms:modified>
</cp:coreProperties>
</file>