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9"/>
  </p:notesMasterIdLst>
  <p:sldIdLst>
    <p:sldId id="258" r:id="rId5"/>
    <p:sldId id="389" r:id="rId6"/>
    <p:sldId id="431" r:id="rId7"/>
    <p:sldId id="447" r:id="rId8"/>
    <p:sldId id="418" r:id="rId9"/>
    <p:sldId id="432" r:id="rId10"/>
    <p:sldId id="445" r:id="rId11"/>
    <p:sldId id="446" r:id="rId12"/>
    <p:sldId id="442" r:id="rId13"/>
    <p:sldId id="441" r:id="rId14"/>
    <p:sldId id="448" r:id="rId15"/>
    <p:sldId id="440" r:id="rId16"/>
    <p:sldId id="439"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Kristy" initials="LK" lastIdx="1" clrIdx="0">
    <p:extLst>
      <p:ext uri="{19B8F6BF-5375-455C-9EA6-DF929625EA0E}">
        <p15:presenceInfo xmlns:p15="http://schemas.microsoft.com/office/powerpoint/2012/main" userId="S::kristy.lee@suny.edu::2d31e6a3-3620-42ae-af19-7fd6f5c2456c" providerId="AD"/>
      </p:ext>
    </p:extLst>
  </p:cmAuthor>
  <p:cmAuthor id="2" name="Perry, Susan" initials="PS" lastIdx="1" clrIdx="1">
    <p:extLst>
      <p:ext uri="{19B8F6BF-5375-455C-9EA6-DF929625EA0E}">
        <p15:presenceInfo xmlns:p15="http://schemas.microsoft.com/office/powerpoint/2012/main" userId="S::susan.perry@suny.edu::ea21311d-03e0-498d-b20b-c0d2cb5e17f1" providerId="AD"/>
      </p:ext>
    </p:extLst>
  </p:cmAuthor>
  <p:cmAuthor id="3" name="Pritting, Shannon" initials="PS" lastIdx="1" clrIdx="2">
    <p:extLst>
      <p:ext uri="{19B8F6BF-5375-455C-9EA6-DF929625EA0E}">
        <p15:presenceInfo xmlns:p15="http://schemas.microsoft.com/office/powerpoint/2012/main" userId="S::shannon.pritting@suny.edu::b6acce8b-3193-4a7b-b3b8-1dc43a9f8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82" d="100"/>
          <a:sy n="82" d="100"/>
        </p:scale>
        <p:origin x="7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596-2E5D-A648-9D56-B43760903CF3}"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C1646-246F-1A4A-9F1A-C1A4DCB7317F}" type="slidenum">
              <a:rPr lang="en-US" smtClean="0"/>
              <a:t>‹#›</a:t>
            </a:fld>
            <a:endParaRPr lang="en-US"/>
          </a:p>
        </p:txBody>
      </p:sp>
    </p:spTree>
    <p:extLst>
      <p:ext uri="{BB962C8B-B14F-4D97-AF65-F5344CB8AC3E}">
        <p14:creationId xmlns:p14="http://schemas.microsoft.com/office/powerpoint/2010/main" val="19464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14</a:t>
            </a:fld>
            <a:endParaRPr lang="en-US"/>
          </a:p>
        </p:txBody>
      </p:sp>
    </p:spTree>
    <p:extLst>
      <p:ext uri="{BB962C8B-B14F-4D97-AF65-F5344CB8AC3E}">
        <p14:creationId xmlns:p14="http://schemas.microsoft.com/office/powerpoint/2010/main" val="180767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8/18/2021</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8/18/2021</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info@slcny.libanswers.com" TargetMode="Externa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slcny.libanswers.com/faq/270716" TargetMode="External"/><Relationship Id="rId7" Type="http://schemas.openxmlformats.org/officeDocument/2006/relationships/image" Target="../media/image4.emf"/><Relationship Id="rId2" Type="http://schemas.openxmlformats.org/officeDocument/2006/relationships/hyperlink" Target="https://slcny.libguides.com/training-resource-sharing" TargetMode="Externa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hyperlink" Target="mailto:info@slcny.libanswers.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slcny.libanswers.com/faq/347275" TargetMode="Externa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22204"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5158050" y="838495"/>
            <a:ext cx="6363290" cy="2123658"/>
          </a:xfrm>
          <a:prstGeom prst="rect">
            <a:avLst/>
          </a:prstGeom>
          <a:noFill/>
        </p:spPr>
        <p:txBody>
          <a:bodyPr wrap="square" rtlCol="0">
            <a:spAutoFit/>
          </a:bodyPr>
          <a:lstStyle/>
          <a:p>
            <a:r>
              <a:rPr lang="en-US" sz="6600" dirty="0">
                <a:solidFill>
                  <a:schemeClr val="bg1"/>
                </a:solidFill>
              </a:rPr>
              <a:t>Alma Lending Workflow Review</a:t>
            </a: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8" y="5437034"/>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8339695" y="4883949"/>
            <a:ext cx="3088339" cy="415498"/>
          </a:xfrm>
          <a:prstGeom prst="rect">
            <a:avLst/>
          </a:prstGeom>
          <a:noFill/>
        </p:spPr>
        <p:txBody>
          <a:bodyPr wrap="square" rtlCol="0" anchor="t">
            <a:spAutoFit/>
          </a:bodyPr>
          <a:lstStyle/>
          <a:p>
            <a:pPr algn="r"/>
            <a:r>
              <a:rPr lang="en-US" sz="2100">
                <a:solidFill>
                  <a:schemeClr val="bg1"/>
                </a:solidFill>
              </a:rPr>
              <a:t>August 18, </a:t>
            </a:r>
            <a:r>
              <a:rPr lang="en-US" sz="2100" dirty="0">
                <a:solidFill>
                  <a:schemeClr val="bg1"/>
                </a:solidFill>
              </a:rPr>
              <a:t>2021</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6320303" y="6041112"/>
            <a:ext cx="5548758" cy="438513"/>
            <a:chOff x="6320303" y="6041112"/>
            <a:chExt cx="5548758"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15498"/>
            </a:xfrm>
            <a:prstGeom prst="rect">
              <a:avLst/>
            </a:prstGeom>
            <a:noFill/>
          </p:spPr>
          <p:txBody>
            <a:bodyPr wrap="square" rtlCol="0">
              <a:spAutoFit/>
            </a:bodyPr>
            <a:lstStyle/>
            <a:p>
              <a:pPr algn="r"/>
              <a:r>
                <a:rPr lang="en-US" sz="2100" err="1">
                  <a:solidFill>
                    <a:schemeClr val="bg1"/>
                  </a:solidFill>
                  <a:latin typeface="Calibri" panose="020F0502020204030204" pitchFamily="34" charset="0"/>
                  <a:cs typeface="Calibri" panose="020F0502020204030204" pitchFamily="34" charset="0"/>
                </a:rPr>
                <a:t>www.suny.edu</a:t>
              </a:r>
              <a:endParaRPr lang="en-US" sz="2100">
                <a:solidFill>
                  <a:schemeClr val="bg1"/>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91943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err="1">
                <a:cs typeface="Calibri"/>
              </a:rPr>
              <a:t>Conditionaling</a:t>
            </a:r>
            <a:r>
              <a:rPr lang="en-US" b="1" dirty="0">
                <a:cs typeface="Calibri"/>
              </a:rPr>
              <a:t> Requests</a:t>
            </a:r>
          </a:p>
        </p:txBody>
      </p:sp>
      <p:sp>
        <p:nvSpPr>
          <p:cNvPr id="3" name="Content Placeholder 2"/>
          <p:cNvSpPr>
            <a:spLocks noGrp="1"/>
          </p:cNvSpPr>
          <p:nvPr>
            <p:ph idx="1"/>
          </p:nvPr>
        </p:nvSpPr>
        <p:spPr>
          <a:xfrm>
            <a:off x="636442" y="1357487"/>
            <a:ext cx="10793558" cy="4467809"/>
          </a:xfrm>
        </p:spPr>
        <p:txBody>
          <a:bodyPr vert="horz" lIns="91440" tIns="45720" rIns="91440" bIns="45720" rtlCol="0" anchor="t">
            <a:normAutofit fontScale="92500" lnSpcReduction="20000"/>
          </a:bodyPr>
          <a:lstStyle/>
          <a:p>
            <a:r>
              <a:rPr lang="en-US" dirty="0">
                <a:cs typeface="Calibri"/>
              </a:rPr>
              <a:t>If you are unsure whether you should fill a request or you need more information from the borrowing library, you can use the Conditional function</a:t>
            </a:r>
          </a:p>
          <a:p>
            <a:pPr lvl="1"/>
            <a:r>
              <a:rPr lang="en-US" dirty="0">
                <a:cs typeface="Calibri"/>
              </a:rPr>
              <a:t>Go to Lending Requests list, find request, click ellipsis, and then click Conditional</a:t>
            </a:r>
          </a:p>
          <a:p>
            <a:pPr lvl="1"/>
            <a:r>
              <a:rPr lang="en-US" dirty="0">
                <a:cs typeface="Calibri"/>
              </a:rPr>
              <a:t>Select reason, add note, and click Send (Date of Reply doesn’t actually do anything)</a:t>
            </a:r>
          </a:p>
          <a:p>
            <a:r>
              <a:rPr lang="en-US" dirty="0">
                <a:cs typeface="Calibri"/>
              </a:rPr>
              <a:t>Request status will change to Conditional</a:t>
            </a:r>
          </a:p>
          <a:p>
            <a:pPr lvl="1"/>
            <a:r>
              <a:rPr lang="en-US" dirty="0">
                <a:cs typeface="Calibri"/>
              </a:rPr>
              <a:t>Request stays on Pick From Shelf list</a:t>
            </a:r>
          </a:p>
          <a:p>
            <a:r>
              <a:rPr lang="en-US" dirty="0">
                <a:cs typeface="Calibri"/>
              </a:rPr>
              <a:t>If the borrowing library responds Yes, the request status will change to Being Processed, and their response will be added to the request as an Active Note</a:t>
            </a:r>
          </a:p>
          <a:p>
            <a:r>
              <a:rPr lang="en-US" dirty="0">
                <a:cs typeface="Calibri"/>
              </a:rPr>
              <a:t>If the borrowing library responds No, the request status changes to Rejected the Borrower Request, the item is removed from the Pick From Shelf list, and the request is removed from the Lending Requests list</a:t>
            </a:r>
          </a:p>
          <a:p>
            <a:r>
              <a:rPr lang="en-US" dirty="0">
                <a:cs typeface="Calibri"/>
              </a:rPr>
              <a:t>Requests in Conditional status never expire</a:t>
            </a:r>
          </a:p>
          <a:p>
            <a:pPr lvl="1"/>
            <a:r>
              <a:rPr lang="en-US" dirty="0">
                <a:cs typeface="Calibri"/>
              </a:rPr>
              <a:t>Contact borrowing library via email or phone if you do not receive a reply</a:t>
            </a: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45271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Completing Requests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lnSpcReduction="10000"/>
          </a:bodyPr>
          <a:lstStyle/>
          <a:p>
            <a:r>
              <a:rPr lang="en-US" dirty="0">
                <a:cs typeface="Calibri"/>
              </a:rPr>
              <a:t>Once you receive an item back from the borrowing library, you can scan it in using either the Scan In or Return Items function</a:t>
            </a:r>
          </a:p>
          <a:p>
            <a:pPr lvl="1"/>
            <a:r>
              <a:rPr lang="en-US" dirty="0">
                <a:cs typeface="Calibri"/>
              </a:rPr>
              <a:t>Recommend using the Scan In function</a:t>
            </a:r>
          </a:p>
          <a:p>
            <a:r>
              <a:rPr lang="en-US" dirty="0">
                <a:cs typeface="Calibri"/>
              </a:rPr>
              <a:t>Item will be </a:t>
            </a:r>
            <a:r>
              <a:rPr lang="en-US" dirty="0" err="1">
                <a:cs typeface="Calibri"/>
              </a:rPr>
              <a:t>reshelved</a:t>
            </a:r>
            <a:r>
              <a:rPr lang="en-US" dirty="0">
                <a:cs typeface="Calibri"/>
              </a:rPr>
              <a:t> or put into transit, the request status will change to Request Completed, and the request will be removed from your Lending Requests list</a:t>
            </a:r>
          </a:p>
          <a:p>
            <a:r>
              <a:rPr lang="en-US" dirty="0">
                <a:cs typeface="Calibri"/>
              </a:rPr>
              <a:t>Possible to inadvertently complete a request if you scan in an item after you’ve updated the request to shipped</a:t>
            </a:r>
          </a:p>
          <a:p>
            <a:pPr lvl="1"/>
            <a:r>
              <a:rPr lang="en-US" dirty="0">
                <a:cs typeface="Calibri"/>
              </a:rPr>
              <a:t>Will get a warning message if you do this while using Scan In function</a:t>
            </a:r>
          </a:p>
          <a:p>
            <a:pPr lvl="1"/>
            <a:r>
              <a:rPr lang="en-US" dirty="0">
                <a:cs typeface="Calibri"/>
              </a:rPr>
              <a:t>No warning message if you do this using Return Items function</a:t>
            </a:r>
          </a:p>
          <a:p>
            <a:pPr lvl="1"/>
            <a:r>
              <a:rPr lang="en-US" dirty="0">
                <a:cs typeface="Calibri"/>
              </a:rPr>
              <a:t>Email </a:t>
            </a:r>
            <a:r>
              <a:rPr lang="en-US" dirty="0">
                <a:cs typeface="Calibri"/>
                <a:hlinkClick r:id="rId2"/>
              </a:rPr>
              <a:t>info@slcny.libanswers.com</a:t>
            </a:r>
            <a:r>
              <a:rPr lang="en-US" dirty="0">
                <a:cs typeface="Calibri"/>
              </a:rPr>
              <a:t> if this happens</a:t>
            </a:r>
          </a:p>
          <a:p>
            <a:pPr lvl="1"/>
            <a:endParaRPr lang="en-US" dirty="0">
              <a:cs typeface="Calibri"/>
            </a:endParaRPr>
          </a:p>
          <a:p>
            <a:pPr lvl="1"/>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99908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Lost and Damaged Items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92500" lnSpcReduction="10000"/>
          </a:bodyPr>
          <a:lstStyle/>
          <a:p>
            <a:r>
              <a:rPr lang="en-US" dirty="0">
                <a:cs typeface="Calibri"/>
              </a:rPr>
              <a:t>SLC Lost Resource Sharing Item Policy</a:t>
            </a:r>
          </a:p>
          <a:p>
            <a:pPr lvl="1"/>
            <a:r>
              <a:rPr lang="en-US" dirty="0">
                <a:cs typeface="Calibri"/>
              </a:rPr>
              <a:t>In Transit: 30 days</a:t>
            </a:r>
          </a:p>
          <a:p>
            <a:pPr lvl="1"/>
            <a:r>
              <a:rPr lang="en-US" dirty="0">
                <a:cs typeface="Calibri"/>
              </a:rPr>
              <a:t>Overdue: 120 days</a:t>
            </a:r>
          </a:p>
          <a:p>
            <a:r>
              <a:rPr lang="en-US" dirty="0">
                <a:cs typeface="Calibri"/>
              </a:rPr>
              <a:t>If the borrowing library declares an item lost, the lending request status will change to Lost</a:t>
            </a:r>
          </a:p>
          <a:p>
            <a:r>
              <a:rPr lang="en-US" dirty="0">
                <a:cs typeface="Calibri"/>
              </a:rPr>
              <a:t>Lenders can also declare items lost or damaged</a:t>
            </a:r>
          </a:p>
          <a:p>
            <a:pPr lvl="1"/>
            <a:r>
              <a:rPr lang="en-US" dirty="0">
                <a:cs typeface="Calibri"/>
              </a:rPr>
              <a:t>Go to lending request, click ellipsis, click Lost, check Send General Message box, add note to Message field, and then OK</a:t>
            </a:r>
          </a:p>
          <a:p>
            <a:pPr lvl="1"/>
            <a:r>
              <a:rPr lang="en-US" dirty="0">
                <a:cs typeface="Calibri"/>
              </a:rPr>
              <a:t>Use Lost function for damaged items too (Damaged function does not send a message to the borrower)</a:t>
            </a:r>
          </a:p>
          <a:p>
            <a:r>
              <a:rPr lang="en-US" dirty="0">
                <a:cs typeface="Calibri"/>
              </a:rPr>
              <a:t>Do not bill borrowing libraries for lost of damaged Alma items at this time</a:t>
            </a:r>
          </a:p>
          <a:p>
            <a:r>
              <a:rPr lang="en-US" dirty="0">
                <a:cs typeface="Calibri"/>
              </a:rPr>
              <a:t>Plan to implement billing in the fall</a:t>
            </a:r>
          </a:p>
          <a:p>
            <a:endParaRPr lang="en-US" dirty="0">
              <a:cs typeface="Calibri"/>
            </a:endParaRPr>
          </a:p>
          <a:p>
            <a:endParaRPr lang="en-US" dirty="0">
              <a:cs typeface="Calibri"/>
            </a:endParaRPr>
          </a:p>
          <a:p>
            <a:endParaRPr lang="en-US" dirty="0">
              <a:cs typeface="Calibri"/>
            </a:endParaRPr>
          </a:p>
          <a:p>
            <a:pPr marL="457200" lvl="1" indent="0">
              <a:buNone/>
            </a:pPr>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95104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Documentation &amp; Support</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Resource Sharing Training Guide</a:t>
            </a:r>
          </a:p>
          <a:p>
            <a:pPr lvl="1"/>
            <a:r>
              <a:rPr lang="en-US" dirty="0">
                <a:cs typeface="Calibri"/>
              </a:rPr>
              <a:t>Link: </a:t>
            </a:r>
            <a:r>
              <a:rPr lang="en-US" dirty="0">
                <a:cs typeface="Calibri"/>
                <a:hlinkClick r:id="rId2"/>
              </a:rPr>
              <a:t>https://slcny.libguides.com/training-resource-sharing</a:t>
            </a:r>
            <a:endParaRPr lang="en-US" dirty="0">
              <a:cs typeface="Calibri"/>
            </a:endParaRPr>
          </a:p>
          <a:p>
            <a:r>
              <a:rPr lang="en-US">
                <a:cs typeface="Calibri"/>
              </a:rPr>
              <a:t>Lending </a:t>
            </a:r>
            <a:r>
              <a:rPr lang="en-US" dirty="0">
                <a:cs typeface="Calibri"/>
              </a:rPr>
              <a:t>FAQ</a:t>
            </a:r>
          </a:p>
          <a:p>
            <a:pPr lvl="1"/>
            <a:r>
              <a:rPr lang="en-US" dirty="0">
                <a:cs typeface="Calibri"/>
              </a:rPr>
              <a:t>Link: </a:t>
            </a:r>
            <a:r>
              <a:rPr lang="en-US" dirty="0">
                <a:cs typeface="Calibri"/>
                <a:hlinkClick r:id="rId3"/>
              </a:rPr>
              <a:t>https://slcny.libanswers.com/faq/270716</a:t>
            </a:r>
            <a:endParaRPr lang="en-US" dirty="0">
              <a:cs typeface="Calibri"/>
            </a:endParaRPr>
          </a:p>
          <a:p>
            <a:r>
              <a:rPr lang="en-US" dirty="0">
                <a:cs typeface="Calibri"/>
              </a:rPr>
              <a:t>For support, email </a:t>
            </a:r>
            <a:r>
              <a:rPr lang="en-US" dirty="0">
                <a:cs typeface="Calibri"/>
                <a:hlinkClick r:id="rId4"/>
              </a:rPr>
              <a:t>info@slcny.libanswers.com</a:t>
            </a:r>
            <a:endParaRPr lang="en-US" dirty="0">
              <a:cs typeface="Calibri"/>
            </a:endParaRPr>
          </a:p>
          <a:p>
            <a:pPr marL="0" indent="0">
              <a:buNone/>
            </a:pPr>
            <a:endParaRPr lang="en-US" dirty="0">
              <a:cs typeface="Calibri"/>
            </a:endParaRPr>
          </a:p>
          <a:p>
            <a:pPr marL="457200" lvl="1" indent="0">
              <a:buNone/>
            </a:pPr>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8"/>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25858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nch&#10;&#10;Description automatically generated">
            <a:extLst>
              <a:ext uri="{FF2B5EF4-FFF2-40B4-BE49-F238E27FC236}">
                <a16:creationId xmlns:a16="http://schemas.microsoft.com/office/drawing/2014/main" id="{91BD1E80-C8DD-3549-AC06-33E1199DE285}"/>
              </a:ext>
            </a:extLst>
          </p:cNvPr>
          <p:cNvPicPr>
            <a:picLocks noChangeAspect="1"/>
          </p:cNvPicPr>
          <p:nvPr/>
        </p:nvPicPr>
        <p:blipFill rotWithShape="1">
          <a:blip r:embed="rId3"/>
          <a:srcRect l="16726" t="7741" r="18609" b="7772"/>
          <a:stretch/>
        </p:blipFill>
        <p:spPr>
          <a:xfrm>
            <a:off x="4305781" y="0"/>
            <a:ext cx="7886217" cy="6858000"/>
          </a:xfrm>
          <a:prstGeom prst="rect">
            <a:avLst/>
          </a:prstGeom>
        </p:spPr>
      </p:pic>
      <p:sp>
        <p:nvSpPr>
          <p:cNvPr id="5" name="TextBox 4">
            <a:extLst>
              <a:ext uri="{FF2B5EF4-FFF2-40B4-BE49-F238E27FC236}">
                <a16:creationId xmlns:a16="http://schemas.microsoft.com/office/drawing/2014/main" id="{6BC59822-7DB9-334D-AFC1-9547312EB94B}"/>
              </a:ext>
            </a:extLst>
          </p:cNvPr>
          <p:cNvSpPr txBox="1"/>
          <p:nvPr/>
        </p:nvSpPr>
        <p:spPr>
          <a:xfrm>
            <a:off x="418257" y="1836998"/>
            <a:ext cx="3547953" cy="1754326"/>
          </a:xfrm>
          <a:prstGeom prst="rect">
            <a:avLst/>
          </a:prstGeom>
          <a:noFill/>
        </p:spPr>
        <p:txBody>
          <a:bodyPr wrap="square" rtlCol="0">
            <a:spAutoFit/>
          </a:bodyPr>
          <a:lstStyle/>
          <a:p>
            <a:r>
              <a:rPr lang="en-US" sz="3600" b="1">
                <a:solidFill>
                  <a:schemeClr val="accent1">
                    <a:lumMod val="75000"/>
                  </a:schemeClr>
                </a:solidFill>
                <a:latin typeface="AauxPro OT" panose="02000903030000090004" pitchFamily="2" charset="0"/>
              </a:rPr>
              <a:t>Questions or Discussion?</a:t>
            </a:r>
          </a:p>
        </p:txBody>
      </p:sp>
      <p:pic>
        <p:nvPicPr>
          <p:cNvPr id="12" name="Picture 11">
            <a:extLst>
              <a:ext uri="{FF2B5EF4-FFF2-40B4-BE49-F238E27FC236}">
                <a16:creationId xmlns:a16="http://schemas.microsoft.com/office/drawing/2014/main" id="{02177886-6A56-C543-818B-B58CC6220755}"/>
              </a:ext>
            </a:extLst>
          </p:cNvPr>
          <p:cNvPicPr>
            <a:picLocks noChangeAspect="1"/>
          </p:cNvPicPr>
          <p:nvPr/>
        </p:nvPicPr>
        <p:blipFill>
          <a:blip r:embed="rId4"/>
          <a:stretch>
            <a:fillRect/>
          </a:stretch>
        </p:blipFill>
        <p:spPr>
          <a:xfrm>
            <a:off x="359078" y="273553"/>
            <a:ext cx="2096528" cy="1048264"/>
          </a:xfrm>
          <a:prstGeom prst="rect">
            <a:avLst/>
          </a:prstGeom>
        </p:spPr>
      </p:pic>
      <p:grpSp>
        <p:nvGrpSpPr>
          <p:cNvPr id="13" name="Group 12">
            <a:extLst>
              <a:ext uri="{FF2B5EF4-FFF2-40B4-BE49-F238E27FC236}">
                <a16:creationId xmlns:a16="http://schemas.microsoft.com/office/drawing/2014/main" id="{93943C36-6092-2244-AE36-D2625288AA6C}"/>
              </a:ext>
            </a:extLst>
          </p:cNvPr>
          <p:cNvGrpSpPr/>
          <p:nvPr/>
        </p:nvGrpSpPr>
        <p:grpSpPr>
          <a:xfrm>
            <a:off x="1370931" y="6041112"/>
            <a:ext cx="5548758" cy="438513"/>
            <a:chOff x="6320303" y="6041112"/>
            <a:chExt cx="5548758" cy="438513"/>
          </a:xfrm>
        </p:grpSpPr>
        <p:pic>
          <p:nvPicPr>
            <p:cNvPr id="14" name="Picture 13">
              <a:extLst>
                <a:ext uri="{FF2B5EF4-FFF2-40B4-BE49-F238E27FC236}">
                  <a16:creationId xmlns:a16="http://schemas.microsoft.com/office/drawing/2014/main" id="{9133737B-069D-3145-A705-4ECCEB16FEF7}"/>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15" name="Picture 14">
              <a:extLst>
                <a:ext uri="{FF2B5EF4-FFF2-40B4-BE49-F238E27FC236}">
                  <a16:creationId xmlns:a16="http://schemas.microsoft.com/office/drawing/2014/main" id="{8B4D6807-3B4C-AE4B-ADD9-50C2429D72E5}"/>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16" name="TextBox 15">
              <a:extLst>
                <a:ext uri="{FF2B5EF4-FFF2-40B4-BE49-F238E27FC236}">
                  <a16:creationId xmlns:a16="http://schemas.microsoft.com/office/drawing/2014/main" id="{916DC377-C509-9243-8DC8-DADB6CCD3E0A}"/>
                </a:ext>
              </a:extLst>
            </p:cNvPr>
            <p:cNvSpPr txBox="1"/>
            <p:nvPr/>
          </p:nvSpPr>
          <p:spPr>
            <a:xfrm>
              <a:off x="6320303" y="6041112"/>
              <a:ext cx="2853813" cy="415498"/>
            </a:xfrm>
            <a:prstGeom prst="rect">
              <a:avLst/>
            </a:prstGeom>
            <a:noFill/>
          </p:spPr>
          <p:txBody>
            <a:bodyPr wrap="square" rtlCol="0">
              <a:spAutoFit/>
            </a:bodyPr>
            <a:lstStyle/>
            <a:p>
              <a:pPr algn="r"/>
              <a:r>
                <a:rPr lang="en-US" sz="2100" err="1">
                  <a:solidFill>
                    <a:schemeClr val="accent1">
                      <a:lumMod val="75000"/>
                    </a:schemeClr>
                  </a:solidFill>
                  <a:latin typeface="Calibri" panose="020F0502020204030204" pitchFamily="34" charset="0"/>
                  <a:cs typeface="Calibri" panose="020F0502020204030204" pitchFamily="34" charset="0"/>
                </a:rPr>
                <a:t>www.suny.edu</a:t>
              </a:r>
              <a:endParaRPr lang="en-US" sz="2100">
                <a:solidFill>
                  <a:schemeClr val="accent1">
                    <a:lumMod val="75000"/>
                  </a:schemeClr>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A51CE042-932D-3E41-8540-FA13308E9CD2}"/>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18" name="Picture 17">
              <a:extLst>
                <a:ext uri="{FF2B5EF4-FFF2-40B4-BE49-F238E27FC236}">
                  <a16:creationId xmlns:a16="http://schemas.microsoft.com/office/drawing/2014/main" id="{C9632E47-E815-DD42-AF4E-C21A758CB693}"/>
                </a:ext>
              </a:extLst>
            </p:cNvPr>
            <p:cNvPicPr>
              <a:picLocks noChangeAspect="1"/>
            </p:cNvPicPr>
            <p:nvPr/>
          </p:nvPicPr>
          <p:blipFill>
            <a:blip r:embed="rId8"/>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2855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lstStyle/>
          <a:p>
            <a:r>
              <a:rPr lang="en-US" b="1" dirty="0">
                <a:ea typeface="+mj-lt"/>
                <a:cs typeface="+mj-lt"/>
              </a:rPr>
              <a:t>Agenda</a:t>
            </a:r>
            <a:endParaRPr lang="en-US" b="1" dirty="0"/>
          </a:p>
        </p:txBody>
      </p:sp>
      <p:sp>
        <p:nvSpPr>
          <p:cNvPr id="3" name="Content Placeholder 2"/>
          <p:cNvSpPr>
            <a:spLocks noGrp="1"/>
          </p:cNvSpPr>
          <p:nvPr>
            <p:ph idx="1"/>
          </p:nvPr>
        </p:nvSpPr>
        <p:spPr>
          <a:xfrm>
            <a:off x="636444" y="1357487"/>
            <a:ext cx="9543254" cy="4467809"/>
          </a:xfrm>
        </p:spPr>
        <p:txBody>
          <a:bodyPr vert="horz" lIns="91440" tIns="45720" rIns="91440" bIns="45720" rtlCol="0" anchor="t">
            <a:normAutofit fontScale="92500" lnSpcReduction="10000"/>
          </a:bodyPr>
          <a:lstStyle/>
          <a:p>
            <a:r>
              <a:rPr lang="en-US" dirty="0">
                <a:cs typeface="Calibri"/>
              </a:rPr>
              <a:t>Lending Locate Process</a:t>
            </a:r>
          </a:p>
          <a:p>
            <a:r>
              <a:rPr lang="en-US" dirty="0">
                <a:cs typeface="Calibri"/>
              </a:rPr>
              <a:t>Lending Locate Failures</a:t>
            </a:r>
          </a:p>
          <a:p>
            <a:r>
              <a:rPr lang="en-US" dirty="0">
                <a:cs typeface="Calibri"/>
              </a:rPr>
              <a:t>Printing Requests</a:t>
            </a:r>
          </a:p>
          <a:p>
            <a:r>
              <a:rPr lang="en-US" dirty="0">
                <a:cs typeface="Calibri"/>
              </a:rPr>
              <a:t>Shipping Requests</a:t>
            </a:r>
          </a:p>
          <a:p>
            <a:r>
              <a:rPr lang="en-US" dirty="0">
                <a:cs typeface="Calibri"/>
              </a:rPr>
              <a:t>Cancelling Requests</a:t>
            </a:r>
          </a:p>
          <a:p>
            <a:r>
              <a:rPr lang="en-US" dirty="0" err="1">
                <a:cs typeface="Calibri"/>
              </a:rPr>
              <a:t>Conditionaling</a:t>
            </a:r>
            <a:r>
              <a:rPr lang="en-US" dirty="0">
                <a:cs typeface="Calibri"/>
              </a:rPr>
              <a:t> Requests</a:t>
            </a:r>
          </a:p>
          <a:p>
            <a:r>
              <a:rPr lang="en-US" dirty="0">
                <a:cs typeface="Calibri"/>
              </a:rPr>
              <a:t>Completing Requests</a:t>
            </a:r>
          </a:p>
          <a:p>
            <a:r>
              <a:rPr lang="en-US" dirty="0">
                <a:cs typeface="Calibri"/>
              </a:rPr>
              <a:t>Lost and Damaged Items</a:t>
            </a:r>
          </a:p>
          <a:p>
            <a:r>
              <a:rPr lang="en-US" dirty="0">
                <a:cs typeface="Calibri"/>
              </a:rPr>
              <a:t>Documentation &amp; Support</a:t>
            </a:r>
          </a:p>
          <a:p>
            <a:r>
              <a:rPr lang="en-US" dirty="0">
                <a:cs typeface="Calibri"/>
              </a:rPr>
              <a:t>Demo</a:t>
            </a:r>
          </a:p>
          <a:p>
            <a:pPr marL="0" indent="0">
              <a:buNone/>
            </a:pPr>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555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Lending Locate Process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When a lending request received, Alma automatically attempts to match that request to a bib record</a:t>
            </a:r>
          </a:p>
          <a:p>
            <a:pPr lvl="1"/>
            <a:r>
              <a:rPr lang="en-US" dirty="0">
                <a:cs typeface="Calibri"/>
              </a:rPr>
              <a:t>Searches by ISBN, LCCN, OCLC number</a:t>
            </a:r>
          </a:p>
          <a:p>
            <a:pPr lvl="1"/>
            <a:r>
              <a:rPr lang="en-US" dirty="0">
                <a:cs typeface="Calibri"/>
              </a:rPr>
              <a:t>Secondary search by author and title if first search produces no results</a:t>
            </a:r>
          </a:p>
          <a:p>
            <a:pPr lvl="1"/>
            <a:r>
              <a:rPr lang="en-US" dirty="0">
                <a:cs typeface="Calibri"/>
              </a:rPr>
              <a:t>Searches also check item availability and </a:t>
            </a:r>
            <a:r>
              <a:rPr lang="en-US" dirty="0" err="1">
                <a:cs typeface="Calibri"/>
              </a:rPr>
              <a:t>requestability</a:t>
            </a:r>
            <a:endParaRPr lang="en-US" dirty="0">
              <a:cs typeface="Calibri"/>
            </a:endParaRPr>
          </a:p>
          <a:p>
            <a:r>
              <a:rPr lang="en-US" dirty="0">
                <a:cs typeface="Calibri"/>
              </a:rPr>
              <a:t>If locate process is successful, requested item is automatically added to Pick From Shelf list and lending request status is Being Processed</a:t>
            </a:r>
          </a:p>
          <a:p>
            <a:r>
              <a:rPr lang="en-US" dirty="0">
                <a:cs typeface="Calibri"/>
              </a:rPr>
              <a:t>If locate process finds no results or multiple results, requested item is not added to Pick From Shelf list, lending request status is Locate Failed, and request must be manually matched request to bib record</a:t>
            </a:r>
          </a:p>
          <a:p>
            <a:endParaRPr lang="en-US" dirty="0">
              <a:cs typeface="Calibri"/>
            </a:endParaRPr>
          </a:p>
          <a:p>
            <a:pPr marL="0" indent="0">
              <a:buNone/>
            </a:pPr>
            <a:endParaRPr lang="en-US" dirty="0">
              <a:cs typeface="Calibri"/>
            </a:endParaRPr>
          </a:p>
          <a:p>
            <a:pPr marL="457200" lvl="1"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48497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Lending Locate Failures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92500" lnSpcReduction="20000"/>
          </a:bodyPr>
          <a:lstStyle/>
          <a:p>
            <a:r>
              <a:rPr lang="en-US" dirty="0">
                <a:cs typeface="Calibri"/>
              </a:rPr>
              <a:t>If the lending locate process is unable to match the lending request to a bib record, the lending requests ends up in the Locate Failed status</a:t>
            </a:r>
          </a:p>
          <a:p>
            <a:r>
              <a:rPr lang="en-US" dirty="0">
                <a:cs typeface="Calibri"/>
              </a:rPr>
              <a:t>You must manually match the request to a bib record</a:t>
            </a:r>
          </a:p>
          <a:p>
            <a:pPr lvl="1"/>
            <a:r>
              <a:rPr lang="en-US" dirty="0">
                <a:cs typeface="Calibri"/>
              </a:rPr>
              <a:t>Go to Lending Requests list and click Locate Failed status filter (or click on Failed Locate in Tasks widget)</a:t>
            </a:r>
          </a:p>
          <a:p>
            <a:pPr lvl="1"/>
            <a:r>
              <a:rPr lang="en-US" dirty="0">
                <a:cs typeface="Calibri"/>
              </a:rPr>
              <a:t>Click the ellipsis next to the request and then click Locate link</a:t>
            </a:r>
          </a:p>
          <a:p>
            <a:pPr lvl="1"/>
            <a:r>
              <a:rPr lang="en-US" dirty="0">
                <a:cs typeface="Calibri"/>
              </a:rPr>
              <a:t>Select the requested item from search results</a:t>
            </a:r>
          </a:p>
          <a:p>
            <a:pPr lvl="1"/>
            <a:r>
              <a:rPr lang="en-US" dirty="0">
                <a:cs typeface="Calibri"/>
              </a:rPr>
              <a:t>Modify search if needed</a:t>
            </a:r>
          </a:p>
          <a:p>
            <a:r>
              <a:rPr lang="en-US" dirty="0">
                <a:cs typeface="Calibri"/>
              </a:rPr>
              <a:t>If you are able to find a record for the requested item, the request status will change to Being Processed and the requested item will be added to your Pick From Shelf list</a:t>
            </a:r>
          </a:p>
          <a:p>
            <a:r>
              <a:rPr lang="en-US" dirty="0">
                <a:cs typeface="Calibri"/>
              </a:rPr>
              <a:t>If you cannot find a record for the requested item, you should reject the request</a:t>
            </a:r>
          </a:p>
          <a:p>
            <a:pPr marL="457200" lvl="1"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34851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Printing Requests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85000" lnSpcReduction="20000"/>
          </a:bodyPr>
          <a:lstStyle/>
          <a:p>
            <a:r>
              <a:rPr lang="en-US" dirty="0">
                <a:cs typeface="Calibri"/>
              </a:rPr>
              <a:t>Go to Fulfillment | Resource Requests | Pick From Shelf</a:t>
            </a:r>
          </a:p>
          <a:p>
            <a:r>
              <a:rPr lang="en-US" dirty="0">
                <a:cs typeface="Calibri"/>
              </a:rPr>
              <a:t>Pick From Shelf list is specific to locations attached the circulation desk you are logged in to</a:t>
            </a:r>
          </a:p>
          <a:p>
            <a:pPr lvl="1"/>
            <a:r>
              <a:rPr lang="en-US" dirty="0">
                <a:cs typeface="Calibri"/>
              </a:rPr>
              <a:t>Also includes other items that need to be pulled from the stacks</a:t>
            </a:r>
          </a:p>
          <a:p>
            <a:pPr lvl="1"/>
            <a:r>
              <a:rPr lang="en-US" dirty="0">
                <a:cs typeface="Calibri"/>
              </a:rPr>
              <a:t>Lending requests have a request type of Ship Physically</a:t>
            </a:r>
          </a:p>
          <a:p>
            <a:pPr lvl="1"/>
            <a:r>
              <a:rPr lang="en-US" dirty="0">
                <a:cs typeface="Calibri"/>
              </a:rPr>
              <a:t>Requested items will stay on Pick From Shelf list until request is either filled or cancelled</a:t>
            </a:r>
          </a:p>
          <a:p>
            <a:pPr lvl="1"/>
            <a:r>
              <a:rPr lang="en-US" dirty="0">
                <a:cs typeface="Calibri"/>
              </a:rPr>
              <a:t>Can print request multiple times</a:t>
            </a:r>
          </a:p>
          <a:p>
            <a:r>
              <a:rPr lang="en-US" dirty="0">
                <a:cs typeface="Calibri"/>
              </a:rPr>
              <a:t>Printing process</a:t>
            </a:r>
          </a:p>
          <a:p>
            <a:pPr lvl="1"/>
            <a:r>
              <a:rPr lang="en-US" dirty="0">
                <a:cs typeface="Calibri"/>
              </a:rPr>
              <a:t>Select items</a:t>
            </a:r>
          </a:p>
          <a:p>
            <a:pPr lvl="1"/>
            <a:r>
              <a:rPr lang="en-US" dirty="0">
                <a:cs typeface="Calibri"/>
              </a:rPr>
              <a:t>Click Print Slip link</a:t>
            </a:r>
          </a:p>
          <a:p>
            <a:pPr lvl="1"/>
            <a:r>
              <a:rPr lang="en-US" dirty="0" err="1"/>
              <a:t>Ful</a:t>
            </a:r>
            <a:r>
              <a:rPr lang="en-US" dirty="0"/>
              <a:t> Resource Request Slip Letter </a:t>
            </a:r>
            <a:r>
              <a:rPr lang="en-US" dirty="0">
                <a:cs typeface="Calibri"/>
              </a:rPr>
              <a:t>prints for each item</a:t>
            </a:r>
          </a:p>
          <a:p>
            <a:r>
              <a:rPr lang="en-US" dirty="0">
                <a:cs typeface="Calibri"/>
              </a:rPr>
              <a:t>Can also click Print Slip Report link</a:t>
            </a:r>
          </a:p>
          <a:p>
            <a:pPr lvl="1"/>
            <a:r>
              <a:rPr lang="en-US" dirty="0">
                <a:cs typeface="Calibri"/>
              </a:rPr>
              <a:t>Generates Excel file of requested items</a:t>
            </a:r>
          </a:p>
          <a:p>
            <a:pPr lvl="1"/>
            <a:r>
              <a:rPr lang="en-US" dirty="0">
                <a:cs typeface="Calibri"/>
              </a:rPr>
              <a:t>Print Slip Report Web App: </a:t>
            </a:r>
            <a:r>
              <a:rPr lang="en-US" dirty="0">
                <a:cs typeface="Calibri"/>
                <a:hlinkClick r:id="rId2"/>
              </a:rPr>
              <a:t>https://slcny.libanswers.com/faq/347275</a:t>
            </a:r>
            <a:endParaRPr lang="en-US" dirty="0">
              <a:cs typeface="Calibri"/>
            </a:endParaRPr>
          </a:p>
          <a:p>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a:p>
            <a:endParaRPr lang="en-US" dirty="0">
              <a:cs typeface="Calibri"/>
            </a:endParaRPr>
          </a:p>
          <a:p>
            <a:pPr marL="457200" lvl="1"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8685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Shipping Requests - Physical</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Shipping Workflow:</a:t>
            </a:r>
          </a:p>
          <a:p>
            <a:pPr lvl="1"/>
            <a:r>
              <a:rPr lang="en-US" dirty="0">
                <a:cs typeface="Calibri"/>
              </a:rPr>
              <a:t>Go to Fulfillment | Resource Sharing | Shipping Items </a:t>
            </a:r>
          </a:p>
          <a:p>
            <a:pPr lvl="1"/>
            <a:r>
              <a:rPr lang="en-US" dirty="0">
                <a:cs typeface="Calibri"/>
              </a:rPr>
              <a:t>Scan in barcode of item being shipped</a:t>
            </a:r>
          </a:p>
          <a:p>
            <a:pPr lvl="1"/>
            <a:r>
              <a:rPr lang="en-US" dirty="0">
                <a:cs typeface="Calibri"/>
              </a:rPr>
              <a:t>Check the Multiple Items box and scan in each barcode if you’re shipping a multi-volume set</a:t>
            </a:r>
          </a:p>
          <a:p>
            <a:r>
              <a:rPr lang="en-US" dirty="0">
                <a:cs typeface="Calibri"/>
              </a:rPr>
              <a:t>Resource Sharing Shipping Slip will print, and request status will change to Shipped Physically</a:t>
            </a:r>
          </a:p>
          <a:p>
            <a:r>
              <a:rPr lang="en-US" dirty="0">
                <a:cs typeface="Calibri"/>
              </a:rPr>
              <a:t>Request status will change to Received by Partner once item arrives at borrowing library</a:t>
            </a:r>
          </a:p>
          <a:p>
            <a:r>
              <a:rPr lang="en-US" dirty="0">
                <a:cs typeface="Calibri"/>
              </a:rPr>
              <a:t>Renewal requests approved automatically</a:t>
            </a:r>
          </a:p>
          <a:p>
            <a:pPr lvl="1"/>
            <a:endParaRPr lang="en-US" dirty="0">
              <a:cs typeface="Calibri"/>
            </a:endParaRPr>
          </a:p>
          <a:p>
            <a:pPr lvl="1"/>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419312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Shipping Requests - Digital</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If the request contains a note asking for a specific chapter or the requested item can easily be digitized without violating copyright, you can fill physical lending requests digitally</a:t>
            </a:r>
          </a:p>
          <a:p>
            <a:r>
              <a:rPr lang="en-US" dirty="0">
                <a:cs typeface="Calibri"/>
              </a:rPr>
              <a:t>Go to Lending Requests list, find the request you want to fill digitally, click ellipsis, and then click Ship Item Digitally</a:t>
            </a:r>
          </a:p>
          <a:p>
            <a:r>
              <a:rPr lang="en-US" dirty="0">
                <a:cs typeface="Calibri"/>
              </a:rPr>
              <a:t>Upload file and then click Ship button</a:t>
            </a:r>
          </a:p>
          <a:p>
            <a:pPr lvl="1"/>
            <a:r>
              <a:rPr lang="en-US" dirty="0">
                <a:cs typeface="Calibri"/>
              </a:rPr>
              <a:t>Can send any file type</a:t>
            </a:r>
          </a:p>
          <a:p>
            <a:pPr lvl="1"/>
            <a:r>
              <a:rPr lang="en-US" dirty="0">
                <a:cs typeface="Calibri"/>
              </a:rPr>
              <a:t>Can send multiple files</a:t>
            </a:r>
          </a:p>
          <a:p>
            <a:r>
              <a:rPr lang="en-US" dirty="0">
                <a:cs typeface="Calibri"/>
              </a:rPr>
              <a:t>Borrowing user will receive email with download link from their own library, and the request will be completed</a:t>
            </a:r>
          </a:p>
          <a:p>
            <a:endParaRPr lang="en-US" dirty="0">
              <a:cs typeface="Calibri"/>
            </a:endParaRPr>
          </a:p>
          <a:p>
            <a:pPr lvl="1"/>
            <a:endParaRPr lang="en-US" dirty="0">
              <a:cs typeface="Calibri"/>
            </a:endParaRPr>
          </a:p>
          <a:p>
            <a:pPr lvl="1"/>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1528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Shipping Requests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Requests must be updated to shipped within a set number of days</a:t>
            </a:r>
          </a:p>
          <a:p>
            <a:pPr lvl="1"/>
            <a:r>
              <a:rPr lang="en-US" dirty="0">
                <a:cs typeface="Calibri"/>
              </a:rPr>
              <a:t>Originally 4 days, but this was increased to 7 days during the pandemic due to staffing issues</a:t>
            </a:r>
          </a:p>
          <a:p>
            <a:pPr lvl="1"/>
            <a:r>
              <a:rPr lang="en-US" dirty="0">
                <a:cs typeface="Calibri"/>
              </a:rPr>
              <a:t>Will in all likelihood lower that number at some point in the future</a:t>
            </a:r>
          </a:p>
          <a:p>
            <a:pPr lvl="1"/>
            <a:r>
              <a:rPr lang="en-US" dirty="0">
                <a:cs typeface="Calibri"/>
              </a:rPr>
              <a:t>If a request is not updated to shipped before the request expires, the status changed to Expired, the requested item is removed from the Pick From Shelf List, and the request moves on to the next library in the </a:t>
            </a:r>
            <a:r>
              <a:rPr lang="en-US" dirty="0" err="1">
                <a:cs typeface="Calibri"/>
              </a:rPr>
              <a:t>rota</a:t>
            </a:r>
            <a:endParaRPr lang="en-US" dirty="0">
              <a:cs typeface="Calibri"/>
            </a:endParaRPr>
          </a:p>
          <a:p>
            <a:r>
              <a:rPr lang="en-US" dirty="0">
                <a:cs typeface="Calibri"/>
              </a:rPr>
              <a:t>Title on shipping slip may not match title on pull slip</a:t>
            </a:r>
          </a:p>
          <a:p>
            <a:pPr lvl="1"/>
            <a:r>
              <a:rPr lang="en-US" dirty="0">
                <a:cs typeface="Calibri"/>
              </a:rPr>
              <a:t>This happens when the lending locate process selects the wrong record</a:t>
            </a:r>
          </a:p>
          <a:p>
            <a:pPr lvl="1"/>
            <a:r>
              <a:rPr lang="en-US" dirty="0">
                <a:cs typeface="Calibri"/>
              </a:rPr>
              <a:t>If you see this happen, do not send the item, and email info@slcny.libanswers.com</a:t>
            </a:r>
          </a:p>
          <a:p>
            <a:endParaRPr lang="en-US" dirty="0">
              <a:cs typeface="Calibri"/>
            </a:endParaRPr>
          </a:p>
          <a:p>
            <a:endParaRPr lang="en-US" dirty="0">
              <a:cs typeface="Calibri"/>
            </a:endParaRPr>
          </a:p>
          <a:p>
            <a:pPr lvl="1"/>
            <a:endParaRPr lang="en-US" dirty="0">
              <a:cs typeface="Calibri"/>
            </a:endParaRPr>
          </a:p>
          <a:p>
            <a:pPr lvl="1"/>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29637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Cancelling/Rejecting Requests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92500" lnSpcReduction="10000"/>
          </a:bodyPr>
          <a:lstStyle/>
          <a:p>
            <a:r>
              <a:rPr lang="en-US" dirty="0">
                <a:cs typeface="Calibri"/>
              </a:rPr>
              <a:t>If you cannot fill a request, you should cancel/reject it</a:t>
            </a:r>
          </a:p>
          <a:p>
            <a:r>
              <a:rPr lang="en-US" dirty="0">
                <a:cs typeface="Calibri"/>
              </a:rPr>
              <a:t>Can be done in Pick From Shelf list by clicking the Cancel button next to the requested item</a:t>
            </a:r>
          </a:p>
          <a:p>
            <a:r>
              <a:rPr lang="en-US" dirty="0">
                <a:cs typeface="Calibri"/>
              </a:rPr>
              <a:t>Can also be done in Lending Requests list by finding request, clicking ellipsis, and then clicking </a:t>
            </a:r>
            <a:r>
              <a:rPr lang="en-US">
                <a:cs typeface="Calibri"/>
              </a:rPr>
              <a:t>the Reject </a:t>
            </a:r>
            <a:r>
              <a:rPr lang="en-US" dirty="0">
                <a:cs typeface="Calibri"/>
              </a:rPr>
              <a:t>link</a:t>
            </a:r>
          </a:p>
          <a:p>
            <a:r>
              <a:rPr lang="en-US" dirty="0">
                <a:cs typeface="Calibri"/>
              </a:rPr>
              <a:t>Request status changes to Rejected the Borrower Request and request disappears from Lending Request list</a:t>
            </a:r>
          </a:p>
          <a:p>
            <a:r>
              <a:rPr lang="en-US" dirty="0">
                <a:cs typeface="Calibri"/>
              </a:rPr>
              <a:t>If the borrower cancels the request before you ship it, the status will change to Cancelled</a:t>
            </a:r>
          </a:p>
          <a:p>
            <a:pPr lvl="1"/>
            <a:r>
              <a:rPr lang="en-US" dirty="0">
                <a:cs typeface="Calibri"/>
              </a:rPr>
              <a:t>Must be manually removed from your Lending Requests list</a:t>
            </a:r>
          </a:p>
          <a:p>
            <a:pPr lvl="1"/>
            <a:r>
              <a:rPr lang="en-US" dirty="0">
                <a:cs typeface="Calibri"/>
              </a:rPr>
              <a:t>Status will not change if borrower cancels request after you ship it (request will be automatically returned once it is received)</a:t>
            </a:r>
          </a:p>
          <a:p>
            <a:pPr lvl="1"/>
            <a:endParaRPr lang="en-US" dirty="0">
              <a:cs typeface="Calibri"/>
            </a:endParaRPr>
          </a:p>
          <a:p>
            <a:pPr lvl="1"/>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787507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25541735DBF5479A85A0E07C52A45A" ma:contentTypeVersion="9" ma:contentTypeDescription="Create a new document." ma:contentTypeScope="" ma:versionID="cf4e206d0aed1cb5ba3ae77ec89f5497">
  <xsd:schema xmlns:xsd="http://www.w3.org/2001/XMLSchema" xmlns:xs="http://www.w3.org/2001/XMLSchema" xmlns:p="http://schemas.microsoft.com/office/2006/metadata/properties" xmlns:ns2="61ce4d65-48b5-4510-a74e-67217dcdfadf" targetNamespace="http://schemas.microsoft.com/office/2006/metadata/properties" ma:root="true" ma:fieldsID="1a288436851de82893f8bba96f25252d" ns2:_="">
    <xsd:import namespace="61ce4d65-48b5-4510-a74e-67217dcdfa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e4d65-48b5-4510-a74e-67217dcdf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32B7E1-008C-4875-BAEB-792625A78717}">
  <ds:schemaRefs>
    <ds:schemaRef ds:uri="http://schemas.microsoft.com/sharepoint/v3/contenttype/forms"/>
  </ds:schemaRefs>
</ds:datastoreItem>
</file>

<file path=customXml/itemProps2.xml><?xml version="1.0" encoding="utf-8"?>
<ds:datastoreItem xmlns:ds="http://schemas.openxmlformats.org/officeDocument/2006/customXml" ds:itemID="{12D83235-88EE-4E2B-9FD9-F696DD588AFF}">
  <ds:schemaRef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schemas.microsoft.com/office/2006/metadata/properties"/>
    <ds:schemaRef ds:uri="61ce4d65-48b5-4510-a74e-67217dcdfadf"/>
    <ds:schemaRef ds:uri="http://www.w3.org/XML/1998/namespace"/>
  </ds:schemaRefs>
</ds:datastoreItem>
</file>

<file path=customXml/itemProps3.xml><?xml version="1.0" encoding="utf-8"?>
<ds:datastoreItem xmlns:ds="http://schemas.openxmlformats.org/officeDocument/2006/customXml" ds:itemID="{B588AD8D-1EF1-40FE-ABB6-5F78DF0AD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e4d65-48b5-4510-a74e-67217dcdf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2565</TotalTime>
  <Words>1317</Words>
  <Application>Microsoft Office PowerPoint</Application>
  <PresentationFormat>Widescreen</PresentationFormat>
  <Paragraphs>171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AauxPro OT</vt:lpstr>
      <vt:lpstr>Arial</vt:lpstr>
      <vt:lpstr>Calibri</vt:lpstr>
      <vt:lpstr>Calibri Light</vt:lpstr>
      <vt:lpstr>Office Theme</vt:lpstr>
      <vt:lpstr>PowerPoint Presentation</vt:lpstr>
      <vt:lpstr>Agenda</vt:lpstr>
      <vt:lpstr>Lending Locate Process</vt:lpstr>
      <vt:lpstr>Lending Locate Failures</vt:lpstr>
      <vt:lpstr>Printing Requests</vt:lpstr>
      <vt:lpstr>Shipping Requests - Physical</vt:lpstr>
      <vt:lpstr>Shipping Requests - Digital</vt:lpstr>
      <vt:lpstr>Shipping Requests</vt:lpstr>
      <vt:lpstr>Cancelling/Rejecting Requests</vt:lpstr>
      <vt:lpstr>Conditionaling Requests</vt:lpstr>
      <vt:lpstr>Completing Requests</vt:lpstr>
      <vt:lpstr>Lost and Damaged Items</vt:lpstr>
      <vt:lpstr>Documentation &amp;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Pritting, Shannon</dc:creator>
  <cp:lastModifiedBy>Tim Jackson</cp:lastModifiedBy>
  <cp:revision>258</cp:revision>
  <dcterms:created xsi:type="dcterms:W3CDTF">2019-08-22T15:05:39Z</dcterms:created>
  <dcterms:modified xsi:type="dcterms:W3CDTF">2021-08-18T22:57:56Z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0x0101001025541735DBF5479A85A0E07C52A45A</vt:lpwstr>
  </property>
</Properties>
</file>