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cbd4d7c2ec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cbd4d7c2ec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ce27134dab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ce27134dab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cc98b13798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cc98b1379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cc98b13798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cc98b13798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d0ba36aaf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d0ba36aaf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ce27134dab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ce27134dab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a198c1ee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a198c1ee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2.sunybroome.edu/ie/strategic-planning/" TargetMode="External"/><Relationship Id="rId4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sunybroome.wufoo.com/forms/eit-accessibility-review-form" TargetMode="External"/><Relationship Id="rId4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sunybroome.wufoo.com/forms/eit-accessibility-exception-alt-access-form" TargetMode="External"/><Relationship Id="rId4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slcny.libguides.com/vendor_accessibility" TargetMode="External"/><Relationship Id="rId4" Type="http://schemas.openxmlformats.org/officeDocument/2006/relationships/hyperlink" Target="https://slcny.libguides.com/slss-accessibility/procurement-toolkit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slcny.libguides.com/slss-accessibility/home" TargetMode="External"/><Relationship Id="rId4" Type="http://schemas.openxmlformats.org/officeDocument/2006/relationships/hyperlink" Target="https://slcny.libguides.com/vendor_accessibility" TargetMode="External"/><Relationship Id="rId5" Type="http://schemas.openxmlformats.org/officeDocument/2006/relationships/hyperlink" Target="https://slcny.libguides.com/slss-accessibility/procurement-toolkit" TargetMode="External"/><Relationship Id="rId6" Type="http://schemas.openxmlformats.org/officeDocument/2006/relationships/hyperlink" Target="https://guides.cuny.edu/accessibility/home" TargetMode="External"/><Relationship Id="rId7" Type="http://schemas.openxmlformats.org/officeDocument/2006/relationships/hyperlink" Target="https://accessibility.huit.harvard.edu/creating-equally-effective-alternate-access-plan-eeaap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763600" y="2431838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EIT Procurement Accessibility</a:t>
            </a:r>
            <a:endParaRPr/>
          </a:p>
        </p:txBody>
      </p:sp>
      <p:pic>
        <p:nvPicPr>
          <p:cNvPr id="55" name="Google Shape;55;p13" title="SUNY Broome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5012" y="1230562"/>
            <a:ext cx="6037776" cy="10264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222750" y="3171025"/>
            <a:ext cx="76023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Dr. Kimberly B. McLain</a:t>
            </a:r>
            <a:r>
              <a:rPr lang="en"/>
              <a:t>, EIT Officer &amp; Interim Dean of Institutional Effectiveness</a:t>
            </a:r>
            <a:endParaRPr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Noah Roth</a:t>
            </a:r>
            <a:r>
              <a:rPr lang="en"/>
              <a:t>, Electronic Resources Librarian</a:t>
            </a:r>
            <a:endParaRPr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Ciara Cable</a:t>
            </a:r>
            <a:r>
              <a:rPr lang="en"/>
              <a:t>, Web Developer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1897975" y="1093163"/>
            <a:ext cx="686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5483"/>
              <a:buFont typeface="Arial"/>
              <a:buNone/>
            </a:pPr>
            <a:r>
              <a:rPr lang="en" sz="3100"/>
              <a:t>EIT Accessibility at SUNY Broome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1897975" y="2257825"/>
            <a:ext cx="6868200" cy="197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EIT Accessibility at SUNY Broome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/>
              <a:t>EIT Accessibility Plan is available on the Institutional Effectiveness Strategic Planning page:</a:t>
            </a:r>
            <a:r>
              <a:rPr lang="en" sz="1400">
                <a:solidFill>
                  <a:schemeClr val="dk1"/>
                </a:solidFill>
              </a:rPr>
              <a:t> </a:t>
            </a:r>
            <a:r>
              <a:rPr lang="en" sz="1400" u="sng">
                <a:solidFill>
                  <a:schemeClr val="hlink"/>
                </a:solidFill>
                <a:hlinkClick r:id="rId3"/>
              </a:rPr>
              <a:t>https://www2.sunybroome.edu/ie/strategic-planning/</a:t>
            </a:r>
            <a:endParaRPr sz="14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</p:txBody>
      </p:sp>
      <p:pic>
        <p:nvPicPr>
          <p:cNvPr id="63" name="Google Shape;63;p14" title="SUNY Broome logo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05008" y="633745"/>
            <a:ext cx="2254300" cy="38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1897975" y="1093163"/>
            <a:ext cx="686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5483"/>
              <a:buFont typeface="Arial"/>
              <a:buNone/>
            </a:pPr>
            <a:r>
              <a:rPr lang="en" sz="3100"/>
              <a:t>EIT Procurement Committee Representation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1897975" y="2257825"/>
            <a:ext cx="6868200" cy="197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Chair: Web Developer, Office of Marketing &amp; Communications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SUNY Broome EIT Officer &amp; Interim Dean of Institutional Effectiveness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Instructional Designer, Teaching Resources Center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Electronic Resources Librarian, Library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Interim Director of Information Technology Services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Learning Disabilities Specialist, Accessibility Resources Office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Senior Staff Assistant, Sponsored Programs</a:t>
            </a:r>
            <a:endParaRPr sz="1400"/>
          </a:p>
        </p:txBody>
      </p:sp>
      <p:pic>
        <p:nvPicPr>
          <p:cNvPr id="70" name="Google Shape;70;p15" title="SUNY Broome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5008" y="633745"/>
            <a:ext cx="2254300" cy="38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1876400" y="1043225"/>
            <a:ext cx="686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2500"/>
              <a:t>Accessibility Review Process</a:t>
            </a:r>
            <a:endParaRPr sz="2500"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1876400" y="1674475"/>
            <a:ext cx="6868200" cy="30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Stakeholder submits </a:t>
            </a:r>
            <a:r>
              <a:rPr b="1" lang="en" sz="1400" u="sng">
                <a:hlinkClick r:id="rId3"/>
              </a:rPr>
              <a:t>EIT Accessibility Review Form</a:t>
            </a:r>
            <a:r>
              <a:rPr lang="en" sz="1400"/>
              <a:t> </a:t>
            </a:r>
            <a:r>
              <a:rPr lang="en" sz="1400"/>
              <a:t>with information about the product and audience. Stakeholder is asked to request VPAT from vendor and forward to EIT Procurement Committee.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Committee receives form submission and VPAT, reviews VPAT and product (if available) using checklist devised from DeQue, meets every 2 weeks to discuss.</a:t>
            </a:r>
            <a:endParaRPr sz="1400"/>
          </a:p>
          <a:p>
            <a:pPr indent="-3175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Purchase is either OK’d with information regarding potential accessibility issues, reference to SUNY Accessibility Policy and advice to be prepared to offer </a:t>
            </a:r>
            <a:r>
              <a:rPr lang="en" sz="1400"/>
              <a:t>accommodations</a:t>
            </a:r>
            <a:r>
              <a:rPr lang="en" sz="1400"/>
              <a:t> OR provisionally denied. Purchaser is </a:t>
            </a:r>
            <a:r>
              <a:rPr lang="en" sz="1400"/>
              <a:t>requested</a:t>
            </a:r>
            <a:r>
              <a:rPr lang="en" sz="1400"/>
              <a:t> to share identified issues with vendor.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</p:txBody>
      </p:sp>
      <p:pic>
        <p:nvPicPr>
          <p:cNvPr id="77" name="Google Shape;77;p16" title="SUNY Broome logo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93908" y="628570"/>
            <a:ext cx="2254300" cy="38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1864750" y="1054625"/>
            <a:ext cx="6891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Exception Process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1864750" y="1685875"/>
            <a:ext cx="6891300" cy="284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-30956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500"/>
              <a:t>If provisionally denied, stakeholder is asked to complete the </a:t>
            </a:r>
            <a:r>
              <a:rPr b="1" lang="en" sz="1500" u="sng">
                <a:solidFill>
                  <a:srgbClr val="397B8F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Accessibility Exception and Alternative Access Form</a:t>
            </a:r>
            <a:endParaRPr sz="15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-30956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500"/>
              <a:t>The EIT Procurement Committee is discussing what kinds of red flags in a VPAT, during assessment of VPAT, or during assessment of the technology would trigger sending stakeholders this form.</a:t>
            </a:r>
            <a:endParaRPr sz="1500"/>
          </a:p>
          <a:p>
            <a:pPr indent="-309562" lvl="0" marL="457200" rtl="0" algn="l"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en" sz="1500"/>
              <a:t>Currently reviewed on a case-by-case basis if stakeholders will be asked to fill out this form. We have not had a situation yet where we’ve needed it.</a:t>
            </a:r>
            <a:endParaRPr sz="1500"/>
          </a:p>
          <a:p>
            <a:pPr indent="-309562" lvl="0" marL="457200" rtl="0" algn="l">
              <a:spcBef>
                <a:spcPts val="1000"/>
              </a:spcBef>
              <a:spcAft>
                <a:spcPts val="1000"/>
              </a:spcAft>
              <a:buSzPct val="100000"/>
              <a:buChar char="●"/>
            </a:pPr>
            <a:r>
              <a:rPr lang="en" sz="1500"/>
              <a:t>Once submitted and assessed, the EIT Procurement Committee will write a recommendation to the EIT Officer if the purchase should be approved or denied. Reviewed by EIT Officer, others as appropriate to ensure alternative access plan acceptable, and legal council.</a:t>
            </a:r>
            <a:endParaRPr sz="1500"/>
          </a:p>
        </p:txBody>
      </p:sp>
      <p:pic>
        <p:nvPicPr>
          <p:cNvPr id="84" name="Google Shape;84;p17" title="SUNY Broome logo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93908" y="628570"/>
            <a:ext cx="2254300" cy="38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1807975" y="445025"/>
            <a:ext cx="7024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VPAT Review Process - Library Role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1409475" y="1152475"/>
            <a:ext cx="7422900" cy="384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Libraries have hundreds of electronic resources and in </a:t>
            </a:r>
            <a:r>
              <a:rPr lang="en" sz="1200"/>
              <a:t>conjunction</a:t>
            </a:r>
            <a:r>
              <a:rPr lang="en" sz="1200"/>
              <a:t> with the SLS &amp; SUNY Libraries Accessibility Cohort are developing expertise and understanding of accessibility issues, standards, policies, &amp; laws. </a:t>
            </a:r>
            <a:endParaRPr sz="1200"/>
          </a:p>
          <a:p>
            <a:pPr indent="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If not in place, consider developing a library accessibility plan that is aligned with the campus EIT plan to document and institutionalize the library’s</a:t>
            </a:r>
            <a:r>
              <a:rPr lang="en" sz="1200"/>
              <a:t> efforts.</a:t>
            </a:r>
            <a:endParaRPr sz="1200"/>
          </a:p>
          <a:p>
            <a:pPr indent="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To avoid roadblocks and overburdening EIT Procurement Committee, the library may want to document the compliance of its vendors.</a:t>
            </a:r>
            <a:endParaRPr sz="1200"/>
          </a:p>
          <a:p>
            <a:pPr indent="-3048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Prioritize by impact and select high or medium impact resources to review first.</a:t>
            </a:r>
            <a:endParaRPr sz="1200"/>
          </a:p>
          <a:p>
            <a:pPr indent="-3048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Check the </a:t>
            </a:r>
            <a:r>
              <a:rPr lang="en" sz="1200" u="sng">
                <a:solidFill>
                  <a:schemeClr val="hlink"/>
                </a:solidFill>
                <a:hlinkClick r:id="rId3"/>
              </a:rPr>
              <a:t>SUNY Library Vendor Accessibility Repository</a:t>
            </a:r>
            <a:r>
              <a:rPr lang="en" sz="1200"/>
              <a:t> for a VPAT and compliance review.</a:t>
            </a:r>
            <a:endParaRPr sz="1200"/>
          </a:p>
          <a:p>
            <a:pPr indent="-3048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If not yet reviewed, suggest a VPAT review or do it yourself using Deque checklists. If needed, conduct high-level testing of the resource to confirm compliance. 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u="sng">
                <a:solidFill>
                  <a:schemeClr val="hlink"/>
                </a:solidFill>
                <a:hlinkClick r:id="rId4"/>
              </a:rPr>
              <a:t>SLS Library Procurement Accessibility Toolkit</a:t>
            </a:r>
            <a:r>
              <a:rPr lang="en" sz="1200"/>
              <a:t>: For further detailed information regarding best practices in EIT Accessibility. </a:t>
            </a:r>
            <a:endParaRPr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1864750" y="1054625"/>
            <a:ext cx="6891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Development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1864750" y="1685875"/>
            <a:ext cx="6891300" cy="284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VPAT review schedule 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EIT Products reviewed are put on an annual review schedule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Gives time for accessibility issues to be addressed with vendor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Review of third party tools within the LMS not going through procurement process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Development of a rubric to determine criteria for identifying exceptions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Implementation of EIT Procurement Policies and Procedures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“Hard” roll out of process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pic>
        <p:nvPicPr>
          <p:cNvPr id="97" name="Google Shape;97;p19" title="SUNY Broome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93908" y="628570"/>
            <a:ext cx="2254300" cy="38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ctrTitle"/>
          </p:nvPr>
        </p:nvSpPr>
        <p:spPr>
          <a:xfrm>
            <a:off x="311700" y="744575"/>
            <a:ext cx="85206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780"/>
              <a:t>Useful Resources</a:t>
            </a:r>
            <a:endParaRPr sz="2780"/>
          </a:p>
        </p:txBody>
      </p:sp>
      <p:sp>
        <p:nvSpPr>
          <p:cNvPr id="103" name="Google Shape;103;p20"/>
          <p:cNvSpPr txBox="1"/>
          <p:nvPr>
            <p:ph idx="1" type="subTitle"/>
          </p:nvPr>
        </p:nvSpPr>
        <p:spPr>
          <a:xfrm>
            <a:off x="1167300" y="2108350"/>
            <a:ext cx="7665000" cy="27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SLS Accessibility Guide &amp; Vendor Accessibility Repository (Special thanks to SUNY Libraries Accessibility Cohort for helping to develop expertise &amp; methodology for VPAT reviews): </a:t>
            </a:r>
            <a:endParaRPr sz="1400"/>
          </a:p>
          <a:p>
            <a:pPr indent="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chemeClr val="hlink"/>
                </a:solidFill>
                <a:hlinkClick r:id="rId3"/>
              </a:rPr>
              <a:t>https://slcny.libguides.com/slss-accessibility/home</a:t>
            </a:r>
            <a:endParaRPr sz="1400"/>
          </a:p>
          <a:p>
            <a:pPr indent="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chemeClr val="hlink"/>
                </a:solidFill>
                <a:hlinkClick r:id="rId4"/>
              </a:rPr>
              <a:t>https://slcny.libguides.com/vendor_accessibility</a:t>
            </a:r>
            <a:endParaRPr sz="1400"/>
          </a:p>
          <a:p>
            <a:pPr indent="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chemeClr val="hlink"/>
                </a:solidFill>
                <a:hlinkClick r:id="rId5"/>
              </a:rPr>
              <a:t>https://slcny.libguides.com/slss-accessibility/procurement-toolkit</a:t>
            </a:r>
            <a:endParaRPr sz="1400"/>
          </a:p>
          <a:p>
            <a:pPr indent="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3175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CUNY Accessibility Guide:</a:t>
            </a:r>
            <a:endParaRPr sz="1400"/>
          </a:p>
          <a:p>
            <a:pPr indent="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chemeClr val="hlink"/>
                </a:solidFill>
                <a:hlinkClick r:id="rId6"/>
              </a:rPr>
              <a:t>https://guides.cuny.edu/accessibility/home</a:t>
            </a:r>
            <a:endParaRPr sz="1400"/>
          </a:p>
          <a:p>
            <a:pPr indent="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3175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Harvard Guide to Creating an EEAA</a:t>
            </a:r>
            <a:r>
              <a:rPr lang="en" sz="1400"/>
              <a:t>P: </a:t>
            </a:r>
            <a:r>
              <a:rPr lang="en" sz="1400" u="sng">
                <a:solidFill>
                  <a:schemeClr val="hlink"/>
                </a:solidFill>
                <a:hlinkClick r:id="rId7"/>
              </a:rPr>
              <a:t>https://accessibility.huit.harvard.edu/creating-equally-effective-alternate-access-plan-eeaap</a:t>
            </a: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