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155b18269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155b18269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55b18269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155b18269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55b18269a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155b18269a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155b18269a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155b18269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155b18269a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155b18269a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155b18269a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155b18269a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1415a1c9d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1415a1c9d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6975b688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6975b688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06975b688c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06975b688c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6975b688c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06975b688c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6975b688c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06975b688c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2d8970e37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2d8970e3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55b18269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155b18269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155b18269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155b18269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155b18269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155b18269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docs.google.com/document/d/1z_t83lQASICVbo1NShzKJ9tuGo_rxRmXFLMfYDnyqO4/edit?usp=sharing" TargetMode="External"/><Relationship Id="rId4" Type="http://schemas.openxmlformats.org/officeDocument/2006/relationships/hyperlink" Target="https://support.google.com/youtube/answer/2734796?hl=en" TargetMode="External"/><Relationship Id="rId5" Type="http://schemas.openxmlformats.org/officeDocument/2006/relationships/hyperlink" Target="https://amara.org/en/" TargetMode="External"/><Relationship Id="rId6" Type="http://schemas.openxmlformats.org/officeDocument/2006/relationships/hyperlink" Target="https://www.nikse.dk/subtitleedit/" TargetMode="External"/><Relationship Id="rId7" Type="http://schemas.openxmlformats.org/officeDocument/2006/relationships/hyperlink" Target="https://drive.google.com/file/d/1LTz9SYVHrykWG18_u_UAezuaoiBjcrW2/view?usp=sharing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dcmp.org/learn/captioningkey" TargetMode="External"/><Relationship Id="rId4" Type="http://schemas.openxmlformats.org/officeDocument/2006/relationships/hyperlink" Target="https://dcmp.org/learn/captioningkey" TargetMode="External"/><Relationship Id="rId11" Type="http://schemas.openxmlformats.org/officeDocument/2006/relationships/hyperlink" Target="https://www.rev.com/caption" TargetMode="External"/><Relationship Id="rId10" Type="http://schemas.openxmlformats.org/officeDocument/2006/relationships/hyperlink" Target="https://www.3playmedia.com/" TargetMode="External"/><Relationship Id="rId12" Type="http://schemas.openxmlformats.org/officeDocument/2006/relationships/hyperlink" Target="https://dcmp.org/learn/10-captioning-service-vendors" TargetMode="External"/><Relationship Id="rId9" Type="http://schemas.openxmlformats.org/officeDocument/2006/relationships/hyperlink" Target="https://verbit.ai/" TargetMode="External"/><Relationship Id="rId5" Type="http://schemas.openxmlformats.org/officeDocument/2006/relationships/hyperlink" Target="https://docs.google.com/document/u/0/d/1z_t83lQASICVbo1NShzKJ9tuGo_rxRmXFLMfYDnyqO4/edit" TargetMode="External"/><Relationship Id="rId6" Type="http://schemas.openxmlformats.org/officeDocument/2006/relationships/hyperlink" Target="https://support.google.com/youtube/answer/2734796?hl=en" TargetMode="External"/><Relationship Id="rId7" Type="http://schemas.openxmlformats.org/officeDocument/2006/relationships/hyperlink" Target="https://amara.org/en/" TargetMode="External"/><Relationship Id="rId8" Type="http://schemas.openxmlformats.org/officeDocument/2006/relationships/hyperlink" Target="https://www.nikse.dk/subtitleedit/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mailto:carli_spina@fitnyc.edu" TargetMode="External"/><Relationship Id="rId4" Type="http://schemas.openxmlformats.org/officeDocument/2006/relationships/hyperlink" Target="mailto:joseph_anderson@fitnyc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731450"/>
            <a:ext cx="8520600" cy="168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Video Captioning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Best Practices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4281925"/>
            <a:ext cx="87654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Carli Spina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Joseph Anderson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Captioning Workflows at FIT</a:t>
            </a:r>
            <a:endParaRPr/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Initially involved a very unorganized combination of YouTube auto-captions and in-house captions (hybrid)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EITA compliance required this process to become more formalized and scalable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Explored outsourcing with RFP to three captioning vendors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Pandemic happened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Organized in-house (remote) team </a:t>
            </a:r>
            <a:r>
              <a:rPr lang="en"/>
              <a:t>until</a:t>
            </a:r>
            <a:r>
              <a:rPr lang="en"/>
              <a:t> RFP process concluded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In-House Approach</a:t>
            </a:r>
            <a:endParaRPr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Identify team leaders to be the ‘experts’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Develop the workflows and </a:t>
            </a:r>
            <a:r>
              <a:rPr lang="en" u="sng">
                <a:solidFill>
                  <a:schemeClr val="hlink"/>
                </a:solidFill>
                <a:hlinkClick r:id="rId3"/>
              </a:rPr>
              <a:t>style guide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Identify and track videos that need captioning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Choose captioning software, e.g. </a:t>
            </a:r>
            <a:r>
              <a:rPr lang="en" u="sng">
                <a:solidFill>
                  <a:schemeClr val="hlink"/>
                </a:solidFill>
                <a:hlinkClick r:id="rId4"/>
              </a:rPr>
              <a:t>YouTube</a:t>
            </a:r>
            <a:r>
              <a:rPr lang="en"/>
              <a:t>, </a:t>
            </a:r>
            <a:r>
              <a:rPr lang="en" u="sng">
                <a:solidFill>
                  <a:schemeClr val="hlink"/>
                </a:solidFill>
                <a:hlinkClick r:id="rId5"/>
              </a:rPr>
              <a:t>Amara</a:t>
            </a:r>
            <a:r>
              <a:rPr lang="en"/>
              <a:t>, </a:t>
            </a:r>
            <a:r>
              <a:rPr lang="en" u="sng">
                <a:solidFill>
                  <a:schemeClr val="hlink"/>
                </a:solidFill>
                <a:hlinkClick r:id="rId6"/>
              </a:rPr>
              <a:t>Subtitle Edit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Train team of captioners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Review each team member’s first video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7"/>
              </a:rPr>
              <a:t>Triple-pass method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Where </a:t>
            </a:r>
            <a:r>
              <a:rPr lang="en"/>
              <a:t>available</a:t>
            </a:r>
            <a:r>
              <a:rPr lang="en"/>
              <a:t> work off auto-captions created by YouTube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Captioners review the work of each other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Captions attached to video (storage and public)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In-House Tips</a:t>
            </a:r>
            <a:endParaRPr/>
          </a:p>
        </p:txBody>
      </p:sp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Emphasize judgment—don’t get bogged down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There are no fixed </a:t>
            </a:r>
            <a:r>
              <a:rPr lang="en"/>
              <a:t>captioning</a:t>
            </a:r>
            <a:r>
              <a:rPr lang="en"/>
              <a:t> standards, but be consistent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goal is to successfully convey meaning to the user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There isn’t always one right way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people are going to like this type of work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Others not so much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Regularly check in with team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Proficiency can be slow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Identify low-hanging fruit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Videos with one speaker vs. panel discussions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Coordinating across department is important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Outsourced Captioning Service Workflow (Verbit)</a:t>
            </a:r>
            <a:endParaRPr/>
          </a:p>
        </p:txBody>
      </p:sp>
      <p:sp>
        <p:nvSpPr>
          <p:cNvPr id="129" name="Google Shape;12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team to represent areas across institution with captioning capabilities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Identify videos that need to be captioned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Upload video to captioning service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Videos can be batch processed via API and scripting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Has integrations with Google Drive/YouTube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Include speaker names along with upload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Review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Spot-check (reviewing every minute defeats the purpose of outsourcing)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Flag any errors for reprocessing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Promises 99% accuracy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Download captions and ‘attach’ to video where relevant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Very simple!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Outsourced Tips</a:t>
            </a:r>
            <a:endParaRPr/>
          </a:p>
        </p:txBody>
      </p:sp>
      <p:sp>
        <p:nvSpPr>
          <p:cNvPr id="135" name="Google Shape;135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Identify priority videos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Videos that have no captions vs. those with some auto-captions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sure integrations work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Verbit was unable to get our integration with Blackboard to work for captioning instructional materials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Does work great with well with YouTube/Google Drive/Vimeo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tiers for video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videos need video captioning vs. what can be left to AI?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141" name="Google Shape;141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Captioning guidelines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“Captioning Key,” </a:t>
            </a:r>
            <a:r>
              <a:rPr lang="en" u="sng">
                <a:solidFill>
                  <a:schemeClr val="hlink"/>
                </a:solidFill>
                <a:hlinkClick r:id="rId4"/>
              </a:rPr>
              <a:t>Described and Captioned Media Program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5"/>
              </a:rPr>
              <a:t>FIT’s Captioning guidelines for Text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Captioning Software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YouTube</a:t>
            </a:r>
            <a:r>
              <a:rPr lang="en"/>
              <a:t>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7"/>
              </a:rPr>
              <a:t>Amara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Subtitle Edit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Captioning Vendors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9"/>
              </a:rPr>
              <a:t>Verbit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10"/>
              </a:rPr>
              <a:t>3Play Media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11"/>
              </a:rPr>
              <a:t>Rev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12"/>
              </a:rPr>
              <a:t>…and more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Questions/Comments</a:t>
            </a:r>
            <a:endParaRPr/>
          </a:p>
        </p:txBody>
      </p:sp>
      <p:sp>
        <p:nvSpPr>
          <p:cNvPr id="147" name="Google Shape;147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Carli Spina: </a:t>
            </a:r>
            <a:r>
              <a:rPr lang="en" u="sng">
                <a:solidFill>
                  <a:schemeClr val="hlink"/>
                </a:solidFill>
                <a:hlinkClick r:id="rId3"/>
              </a:rPr>
              <a:t>carli_spina@fitnyc.edu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Joseph Anderson: </a:t>
            </a:r>
            <a:r>
              <a:rPr lang="en" u="sng">
                <a:solidFill>
                  <a:schemeClr val="hlink"/>
                </a:solidFill>
                <a:hlinkClick r:id="rId4"/>
              </a:rPr>
              <a:t>joseph_anderson@fitnyc.edu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What Are Captions?</a:t>
            </a:r>
            <a:endParaRPr sz="300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5192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Transcribe the audio content of a </a:t>
            </a:r>
            <a:r>
              <a:rPr lang="en" sz="2000">
                <a:solidFill>
                  <a:schemeClr val="dk1"/>
                </a:solidFill>
              </a:rPr>
              <a:t>video, including important background sounds.</a:t>
            </a:r>
            <a:br>
              <a:rPr lang="en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Can be “open” meaning that they are always visible in the video or “closed” meaning that the user can turn them on and off.</a:t>
            </a:r>
            <a:br>
              <a:rPr lang="en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Generally are placed over or just below the video, unlike transcripts.</a:t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62" name="Google Shape;62;p14" title="Example of closed captions on a YouTube vide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7975" y="1788825"/>
            <a:ext cx="3731400" cy="214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Who Are Captions For?</a:t>
            </a:r>
            <a:endParaRPr sz="3000"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d/Deaf or Hard of Hearing users</a:t>
            </a:r>
            <a:br>
              <a:rPr lang="en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Users for whom the </a:t>
            </a:r>
            <a:r>
              <a:rPr lang="en" sz="2000">
                <a:solidFill>
                  <a:schemeClr val="dk1"/>
                </a:solidFill>
              </a:rPr>
              <a:t>language</a:t>
            </a:r>
            <a:r>
              <a:rPr lang="en" sz="2000">
                <a:solidFill>
                  <a:schemeClr val="dk1"/>
                </a:solidFill>
              </a:rPr>
              <a:t> of the video is a second language</a:t>
            </a:r>
            <a:br>
              <a:rPr lang="en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Users sitting in noisy locations</a:t>
            </a:r>
            <a:br>
              <a:rPr lang="en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Users who need to watch the video </a:t>
            </a:r>
            <a:r>
              <a:rPr lang="en" sz="2000">
                <a:solidFill>
                  <a:schemeClr val="dk1"/>
                </a:solidFill>
              </a:rPr>
              <a:t>without</a:t>
            </a:r>
            <a:r>
              <a:rPr lang="en" sz="2000">
                <a:solidFill>
                  <a:schemeClr val="dk1"/>
                </a:solidFill>
              </a:rPr>
              <a:t> sound</a:t>
            </a:r>
            <a:br>
              <a:rPr lang="en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Users who are learning to read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Accuracy is Key</a:t>
            </a:r>
            <a:endParaRPr sz="3000"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5454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No clear legal standard</a:t>
            </a:r>
            <a:br>
              <a:rPr lang="en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Accepted best practice is 99% accuracy</a:t>
            </a:r>
            <a:br>
              <a:rPr lang="en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Research shows that as mistakes increase comprehension drops rapidly</a:t>
            </a:r>
            <a:br>
              <a:rPr lang="en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No commercially </a:t>
            </a:r>
            <a:r>
              <a:rPr lang="en" sz="2000">
                <a:solidFill>
                  <a:schemeClr val="dk1"/>
                </a:solidFill>
              </a:rPr>
              <a:t>available</a:t>
            </a:r>
            <a:r>
              <a:rPr lang="en" sz="2000">
                <a:solidFill>
                  <a:schemeClr val="dk1"/>
                </a:solidFill>
              </a:rPr>
              <a:t> automatic caption generation tools reach 99% accuracy at this point</a:t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75" name="Google Shape;75;p16" title="Arrow hitting a bulls-ey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9825" y="1324075"/>
            <a:ext cx="3073200" cy="307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Consider Design &amp; Placement</a:t>
            </a:r>
            <a:endParaRPr sz="3000"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631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If possible, offer users the option to customize the display location, size, and color</a:t>
            </a:r>
            <a:br>
              <a:rPr lang="en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Ensure that </a:t>
            </a:r>
            <a:r>
              <a:rPr lang="en" sz="2000">
                <a:solidFill>
                  <a:schemeClr val="dk1"/>
                </a:solidFill>
              </a:rPr>
              <a:t>captions</a:t>
            </a:r>
            <a:r>
              <a:rPr lang="en" sz="2000">
                <a:solidFill>
                  <a:schemeClr val="dk1"/>
                </a:solidFill>
              </a:rPr>
              <a:t> are sufficiently large, in a readable font, and in a high contrast color</a:t>
            </a:r>
            <a:br>
              <a:rPr lang="en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Design </a:t>
            </a:r>
            <a:r>
              <a:rPr lang="en" sz="2000">
                <a:solidFill>
                  <a:schemeClr val="dk1"/>
                </a:solidFill>
              </a:rPr>
              <a:t>the</a:t>
            </a:r>
            <a:r>
              <a:rPr lang="en" sz="2000">
                <a:solidFill>
                  <a:schemeClr val="dk1"/>
                </a:solidFill>
              </a:rPr>
              <a:t> video so that the </a:t>
            </a:r>
            <a:r>
              <a:rPr lang="en" sz="2000">
                <a:solidFill>
                  <a:schemeClr val="dk1"/>
                </a:solidFill>
              </a:rPr>
              <a:t>captions</a:t>
            </a:r>
            <a:r>
              <a:rPr lang="en" sz="2000">
                <a:solidFill>
                  <a:schemeClr val="dk1"/>
                </a:solidFill>
              </a:rPr>
              <a:t> do not cover key visual elements</a:t>
            </a:r>
            <a:br>
              <a:rPr lang="en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Pace the captions at a speed that is readable, likely 5-12 words on screen at a time 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What About Transcripts?</a:t>
            </a:r>
            <a:endParaRPr sz="3000"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631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Transcripts can have different use cases, such as individuals trying to search the script or individuals using assistive tools such as screen readers</a:t>
            </a:r>
            <a:br>
              <a:rPr lang="en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Transcripts should also include relevant background noise so they can be used separate from the video</a:t>
            </a:r>
            <a:br>
              <a:rPr lang="en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Transcripts should appear as close to the video as possible if they are being used as an alternative to captions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Captioning in Practice</a:t>
            </a:r>
            <a:endParaRPr/>
          </a:p>
        </p:txBody>
      </p:sp>
      <p:sp>
        <p:nvSpPr>
          <p:cNvPr id="93" name="Google Shape;93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In-House vs. Outsourcing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Captioning Approaches</a:t>
            </a:r>
            <a:endParaRPr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Manual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AI auto-captions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Hybrid, auto-captions reviewed by humans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these methods can be done either in-house or outsourced to a vendor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Considerations</a:t>
            </a:r>
            <a:endParaRPr/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Outsourcing to a captioning service is likely to be considerably cheaper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Quality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Captioning service is likely to be more accurate, but in-house generated captions can have advantages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Convenience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Outsourcing may require contract, involved RFP process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Organizing an in-house team requires education/training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Captioning services offer many integrations with video hosting platforms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In-house captioning can give staff work to do during down-time/remote work environment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