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Roboto"/>
      <p:regular r:id="rId25"/>
      <p:bold r:id="rId26"/>
      <p:italic r:id="rId27"/>
      <p:boldItalic r:id="rId28"/>
    </p:embeddedFont>
    <p:embeddedFont>
      <p:font typeface="Arvo"/>
      <p:regular r:id="rId29"/>
      <p:bold r:id="rId30"/>
      <p:italic r:id="rId31"/>
      <p:boldItalic r:id="rId3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Arvo-regular.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Arvo-italic.fntdata"/><Relationship Id="rId30" Type="http://schemas.openxmlformats.org/officeDocument/2006/relationships/font" Target="fonts/Arvo-bold.fntdata"/><Relationship Id="rId11" Type="http://schemas.openxmlformats.org/officeDocument/2006/relationships/slide" Target="slides/slide6.xml"/><Relationship Id="rId10" Type="http://schemas.openxmlformats.org/officeDocument/2006/relationships/slide" Target="slides/slide5.xml"/><Relationship Id="rId32" Type="http://schemas.openxmlformats.org/officeDocument/2006/relationships/font" Target="fonts/Arvo-bold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0545777ac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0545777a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1053a0697cd_0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1053a0697cd_0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1053a0697cd_0_1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1053a0697cd_0_1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1053a0697cd_0_1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1053a0697cd_0_1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1053a0697cd_0_1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1053a0697cd_0_1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053a0697cd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1053a0697cd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1053a0697cd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1053a0697cd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1053a0697cd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1053a0697cd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053a0697cd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1053a0697cd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053f6b27db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1053f6b27db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1053a0697cd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1053a0697cd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1053a0697cd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1053a0697cd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From Daredevil series finale: “I realize that if my life had turned out any differently, that I would never have become Daredevil. And although people have died on my watch, people who shouldn't have, there are countless others that have lived. So, maybe it is all part of God's plan. Maybe my life has been exactly as it had to be.”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1053a0697cd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1053a0697cd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1053a0697cd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1053a0697cd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1053a0697cd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1053a0697cd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1053a0697cd_0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1053a0697cd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Chilmark, Martha’s Vineyard (basically from 1650 - 1900)</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053a0697cd_0_1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1053a0697cd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1053a0697cd_0_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3" name="Google Shape;123;g1053a0697cd_0_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y Section Header">
  <p:cSld name="MAIN_POINT_1">
    <p:spTree>
      <p:nvGrpSpPr>
        <p:cNvPr id="44" name="Shape 44"/>
        <p:cNvGrpSpPr/>
        <p:nvPr/>
      </p:nvGrpSpPr>
      <p:grpSpPr>
        <a:xfrm>
          <a:off x="0" y="0"/>
          <a:ext cx="0" cy="0"/>
          <a:chOff x="0" y="0"/>
          <a:chExt cx="0" cy="0"/>
        </a:xfrm>
      </p:grpSpPr>
      <p:sp>
        <p:nvSpPr>
          <p:cNvPr id="45" name="Google Shape;45;p11"/>
          <p:cNvSpPr txBox="1"/>
          <p:nvPr>
            <p:ph type="title"/>
          </p:nvPr>
        </p:nvSpPr>
        <p:spPr>
          <a:xfrm>
            <a:off x="662150" y="534600"/>
            <a:ext cx="63339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46" name="Google Shape;46;p11"/>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
        <p:nvSpPr>
          <p:cNvPr id="47" name="Google Shape;47;p11"/>
          <p:cNvSpPr/>
          <p:nvPr/>
        </p:nvSpPr>
        <p:spPr>
          <a:xfrm>
            <a:off x="504000" y="336000"/>
            <a:ext cx="8172000" cy="4488000"/>
          </a:xfrm>
          <a:prstGeom prst="rect">
            <a:avLst/>
          </a:prstGeom>
          <a:solidFill>
            <a:srgbClr val="CF149E">
              <a:alpha val="27530"/>
            </a:srgbClr>
          </a:solidFill>
          <a:ln cap="flat" cmpd="sng" w="9525">
            <a:solidFill>
              <a:srgbClr val="CF149E"/>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12"/>
          <p:cNvSpPr/>
          <p:nvPr/>
        </p:nvSpPr>
        <p:spPr>
          <a:xfrm>
            <a:off x="4572000" y="-125"/>
            <a:ext cx="4572000" cy="5143500"/>
          </a:xfrm>
          <a:prstGeom prst="rect">
            <a:avLst/>
          </a:prstGeom>
          <a:solidFill>
            <a:srgbClr val="CF149E">
              <a:alpha val="2753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 name="Google Shape;50;p12"/>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1" name="Google Shape;51;p12"/>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2" name="Google Shape;52;p12"/>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53" name="Google Shape;53;p12"/>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4" name="Shape 54"/>
        <p:cNvGrpSpPr/>
        <p:nvPr/>
      </p:nvGrpSpPr>
      <p:grpSpPr>
        <a:xfrm>
          <a:off x="0" y="0"/>
          <a:ext cx="0" cy="0"/>
          <a:chOff x="0" y="0"/>
          <a:chExt cx="0" cy="0"/>
        </a:xfrm>
      </p:grpSpPr>
      <p:sp>
        <p:nvSpPr>
          <p:cNvPr id="55" name="Google Shape;55;p13"/>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6" name="Google Shape;56;p13"/>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7" name="Shape 57"/>
        <p:cNvGrpSpPr/>
        <p:nvPr/>
      </p:nvGrpSpPr>
      <p:grpSpPr>
        <a:xfrm>
          <a:off x="0" y="0"/>
          <a:ext cx="0" cy="0"/>
          <a:chOff x="0" y="0"/>
          <a:chExt cx="0" cy="0"/>
        </a:xfrm>
      </p:grpSpPr>
      <p:sp>
        <p:nvSpPr>
          <p:cNvPr id="58" name="Google Shape;58;p14"/>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9" name="Google Shape;59;p14"/>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0" name="Google Shape;60;p14"/>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1" name="Shape 61"/>
        <p:cNvGrpSpPr/>
        <p:nvPr/>
      </p:nvGrpSpPr>
      <p:grpSpPr>
        <a:xfrm>
          <a:off x="0" y="0"/>
          <a:ext cx="0" cy="0"/>
          <a:chOff x="0" y="0"/>
          <a:chExt cx="0" cy="0"/>
        </a:xfrm>
      </p:grpSpPr>
      <p:sp>
        <p:nvSpPr>
          <p:cNvPr id="62" name="Google Shape;62;p15"/>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950976"/>
            <a:ext cx="8520600" cy="38862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400"/>
              </a:spcBef>
              <a:spcAft>
                <a:spcPts val="0"/>
              </a:spcAft>
              <a:buSzPts val="1400"/>
              <a:buChar char="○"/>
              <a:defRPr/>
            </a:lvl2pPr>
            <a:lvl3pPr indent="-317500" lvl="2" marL="1371600">
              <a:spcBef>
                <a:spcPts val="400"/>
              </a:spcBef>
              <a:spcAft>
                <a:spcPts val="0"/>
              </a:spcAft>
              <a:buSzPts val="1400"/>
              <a:buChar char="■"/>
              <a:defRPr/>
            </a:lvl3pPr>
            <a:lvl4pPr indent="-317500" lvl="3" marL="1828800">
              <a:spcBef>
                <a:spcPts val="400"/>
              </a:spcBef>
              <a:spcAft>
                <a:spcPts val="0"/>
              </a:spcAft>
              <a:buSzPts val="1400"/>
              <a:buChar char="●"/>
              <a:defRPr/>
            </a:lvl4pPr>
            <a:lvl5pPr indent="-317500" lvl="4" marL="2286000">
              <a:spcBef>
                <a:spcPts val="400"/>
              </a:spcBef>
              <a:spcAft>
                <a:spcPts val="0"/>
              </a:spcAft>
              <a:buSzPts val="1400"/>
              <a:buChar char="○"/>
              <a:defRPr/>
            </a:lvl5pPr>
            <a:lvl6pPr indent="-317500" lvl="5" marL="2743200">
              <a:spcBef>
                <a:spcPts val="400"/>
              </a:spcBef>
              <a:spcAft>
                <a:spcPts val="0"/>
              </a:spcAft>
              <a:buSzPts val="1400"/>
              <a:buChar char="■"/>
              <a:defRPr/>
            </a:lvl6pPr>
            <a:lvl7pPr indent="-317500" lvl="6" marL="3200400">
              <a:spcBef>
                <a:spcPts val="400"/>
              </a:spcBef>
              <a:spcAft>
                <a:spcPts val="0"/>
              </a:spcAft>
              <a:buSzPts val="1400"/>
              <a:buChar char="●"/>
              <a:defRPr/>
            </a:lvl7pPr>
            <a:lvl8pPr indent="-317500" lvl="7" marL="3657600">
              <a:spcBef>
                <a:spcPts val="400"/>
              </a:spcBef>
              <a:spcAft>
                <a:spcPts val="0"/>
              </a:spcAft>
              <a:buSzPts val="1400"/>
              <a:buChar char="○"/>
              <a:defRPr/>
            </a:lvl8pPr>
            <a:lvl9pPr indent="-317500" lvl="8" marL="4114800">
              <a:spcBef>
                <a:spcPts val="400"/>
              </a:spcBef>
              <a:spcAft>
                <a:spcPts val="400"/>
              </a:spcAft>
              <a:buSzPts val="1400"/>
              <a:buChar char="■"/>
              <a:defRPr/>
            </a:lvl9pPr>
          </a:lstStyle>
          <a:p/>
        </p:txBody>
      </p:sp>
      <p:sp>
        <p:nvSpPr>
          <p:cNvPr id="19" name="Google Shape;19;p4"/>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1">
  <p:cSld name="TITLE_AND_BODY_1">
    <p:spTree>
      <p:nvGrpSpPr>
        <p:cNvPr id="20" name="Shape 20"/>
        <p:cNvGrpSpPr/>
        <p:nvPr/>
      </p:nvGrpSpPr>
      <p:grpSpPr>
        <a:xfrm>
          <a:off x="0" y="0"/>
          <a:ext cx="0" cy="0"/>
          <a:chOff x="0" y="0"/>
          <a:chExt cx="0" cy="0"/>
        </a:xfrm>
      </p:grpSpPr>
      <p:sp>
        <p:nvSpPr>
          <p:cNvPr id="21" name="Google Shape;21;p5"/>
          <p:cNvSpPr txBox="1"/>
          <p:nvPr>
            <p:ph type="title"/>
          </p:nvPr>
        </p:nvSpPr>
        <p:spPr>
          <a:xfrm>
            <a:off x="311700" y="216425"/>
            <a:ext cx="8520600" cy="572700"/>
          </a:xfrm>
          <a:prstGeom prst="rect">
            <a:avLst/>
          </a:prstGeom>
          <a:solidFill>
            <a:srgbClr val="CF149E">
              <a:alpha val="27530"/>
            </a:srgbClr>
          </a:solidFill>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Clr>
                <a:srgbClr val="C71585"/>
              </a:buClr>
              <a:buSzPts val="1800"/>
              <a:buChar char="●"/>
              <a:defRPr/>
            </a:lvl1pPr>
            <a:lvl2pPr indent="-317500" lvl="1" marL="914400" rtl="0">
              <a:spcBef>
                <a:spcPts val="400"/>
              </a:spcBef>
              <a:spcAft>
                <a:spcPts val="0"/>
              </a:spcAft>
              <a:buClr>
                <a:srgbClr val="C71585"/>
              </a:buClr>
              <a:buSzPts val="1400"/>
              <a:buChar char="○"/>
              <a:defRPr/>
            </a:lvl2pPr>
            <a:lvl3pPr indent="-317500" lvl="2" marL="1371600" rtl="0">
              <a:spcBef>
                <a:spcPts val="400"/>
              </a:spcBef>
              <a:spcAft>
                <a:spcPts val="0"/>
              </a:spcAft>
              <a:buClr>
                <a:srgbClr val="C71585"/>
              </a:buClr>
              <a:buSzPts val="1400"/>
              <a:buChar char="■"/>
              <a:defRPr/>
            </a:lvl3pPr>
            <a:lvl4pPr indent="-317500" lvl="3" marL="1828800" rtl="0">
              <a:spcBef>
                <a:spcPts val="400"/>
              </a:spcBef>
              <a:spcAft>
                <a:spcPts val="0"/>
              </a:spcAft>
              <a:buClr>
                <a:srgbClr val="C71585"/>
              </a:buClr>
              <a:buSzPts val="1400"/>
              <a:buChar char="●"/>
              <a:defRPr/>
            </a:lvl4pPr>
            <a:lvl5pPr indent="-317500" lvl="4" marL="2286000" rtl="0">
              <a:spcBef>
                <a:spcPts val="400"/>
              </a:spcBef>
              <a:spcAft>
                <a:spcPts val="0"/>
              </a:spcAft>
              <a:buClr>
                <a:srgbClr val="C71585"/>
              </a:buClr>
              <a:buSzPts val="1400"/>
              <a:buChar char="○"/>
              <a:defRPr/>
            </a:lvl5pPr>
            <a:lvl6pPr indent="-317500" lvl="5" marL="2743200" rtl="0">
              <a:spcBef>
                <a:spcPts val="400"/>
              </a:spcBef>
              <a:spcAft>
                <a:spcPts val="0"/>
              </a:spcAft>
              <a:buClr>
                <a:srgbClr val="C71585"/>
              </a:buClr>
              <a:buSzPts val="1400"/>
              <a:buChar char="■"/>
              <a:defRPr/>
            </a:lvl6pPr>
            <a:lvl7pPr indent="-317500" lvl="6" marL="3200400" rtl="0">
              <a:spcBef>
                <a:spcPts val="400"/>
              </a:spcBef>
              <a:spcAft>
                <a:spcPts val="0"/>
              </a:spcAft>
              <a:buClr>
                <a:srgbClr val="C71585"/>
              </a:buClr>
              <a:buSzPts val="1400"/>
              <a:buChar char="●"/>
              <a:defRPr/>
            </a:lvl7pPr>
            <a:lvl8pPr indent="-317500" lvl="7" marL="3657600" rtl="0">
              <a:spcBef>
                <a:spcPts val="400"/>
              </a:spcBef>
              <a:spcAft>
                <a:spcPts val="0"/>
              </a:spcAft>
              <a:buClr>
                <a:srgbClr val="C71585"/>
              </a:buClr>
              <a:buSzPts val="1400"/>
              <a:buChar char="○"/>
              <a:defRPr/>
            </a:lvl8pPr>
            <a:lvl9pPr indent="-317500" lvl="8" marL="4114800" rtl="0">
              <a:spcBef>
                <a:spcPts val="400"/>
              </a:spcBef>
              <a:spcAft>
                <a:spcPts val="400"/>
              </a:spcAft>
              <a:buClr>
                <a:srgbClr val="C71585"/>
              </a:buClr>
              <a:buSzPts val="1400"/>
              <a:buChar char="■"/>
              <a:defRPr/>
            </a:lvl9pPr>
          </a:lstStyle>
          <a:p/>
        </p:txBody>
      </p:sp>
      <p:sp>
        <p:nvSpPr>
          <p:cNvPr id="23" name="Google Shape;23;p5"/>
          <p:cNvSpPr txBox="1"/>
          <p:nvPr>
            <p:ph idx="12" type="sldNum"/>
          </p:nvPr>
        </p:nvSpPr>
        <p:spPr>
          <a:xfrm>
            <a:off x="8544458" y="4699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6"/>
          <p:cNvSpPr txBox="1"/>
          <p:nvPr>
            <p:ph type="title"/>
          </p:nvPr>
        </p:nvSpPr>
        <p:spPr>
          <a:xfrm>
            <a:off x="311700" y="219456"/>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6"/>
          <p:cNvSpPr txBox="1"/>
          <p:nvPr>
            <p:ph idx="1" type="body"/>
          </p:nvPr>
        </p:nvSpPr>
        <p:spPr>
          <a:xfrm>
            <a:off x="311700" y="950976"/>
            <a:ext cx="3999900" cy="3886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400"/>
              </a:spcBef>
              <a:spcAft>
                <a:spcPts val="0"/>
              </a:spcAft>
              <a:buSzPts val="1200"/>
              <a:buChar char="○"/>
              <a:defRPr sz="1200"/>
            </a:lvl2pPr>
            <a:lvl3pPr indent="-304800" lvl="2" marL="1371600">
              <a:spcBef>
                <a:spcPts val="400"/>
              </a:spcBef>
              <a:spcAft>
                <a:spcPts val="0"/>
              </a:spcAft>
              <a:buSzPts val="1200"/>
              <a:buChar char="■"/>
              <a:defRPr sz="1200"/>
            </a:lvl3pPr>
            <a:lvl4pPr indent="-304800" lvl="3" marL="1828800">
              <a:spcBef>
                <a:spcPts val="400"/>
              </a:spcBef>
              <a:spcAft>
                <a:spcPts val="0"/>
              </a:spcAft>
              <a:buSzPts val="1200"/>
              <a:buChar char="●"/>
              <a:defRPr sz="1200"/>
            </a:lvl4pPr>
            <a:lvl5pPr indent="-304800" lvl="4" marL="2286000">
              <a:spcBef>
                <a:spcPts val="400"/>
              </a:spcBef>
              <a:spcAft>
                <a:spcPts val="0"/>
              </a:spcAft>
              <a:buSzPts val="1200"/>
              <a:buChar char="○"/>
              <a:defRPr sz="1200"/>
            </a:lvl5pPr>
            <a:lvl6pPr indent="-304800" lvl="5" marL="2743200">
              <a:spcBef>
                <a:spcPts val="400"/>
              </a:spcBef>
              <a:spcAft>
                <a:spcPts val="0"/>
              </a:spcAft>
              <a:buSzPts val="1200"/>
              <a:buChar char="■"/>
              <a:defRPr sz="1200"/>
            </a:lvl6pPr>
            <a:lvl7pPr indent="-304800" lvl="6" marL="3200400">
              <a:spcBef>
                <a:spcPts val="400"/>
              </a:spcBef>
              <a:spcAft>
                <a:spcPts val="0"/>
              </a:spcAft>
              <a:buSzPts val="1200"/>
              <a:buChar char="●"/>
              <a:defRPr sz="1200"/>
            </a:lvl7pPr>
            <a:lvl8pPr indent="-304800" lvl="7" marL="3657600">
              <a:spcBef>
                <a:spcPts val="400"/>
              </a:spcBef>
              <a:spcAft>
                <a:spcPts val="0"/>
              </a:spcAft>
              <a:buSzPts val="1200"/>
              <a:buChar char="○"/>
              <a:defRPr sz="1200"/>
            </a:lvl8pPr>
            <a:lvl9pPr indent="-304800" lvl="8" marL="4114800">
              <a:spcBef>
                <a:spcPts val="400"/>
              </a:spcBef>
              <a:spcAft>
                <a:spcPts val="400"/>
              </a:spcAft>
              <a:buSzPts val="1200"/>
              <a:buChar char="■"/>
              <a:defRPr sz="1200"/>
            </a:lvl9pPr>
          </a:lstStyle>
          <a:p/>
        </p:txBody>
      </p:sp>
      <p:sp>
        <p:nvSpPr>
          <p:cNvPr id="27" name="Google Shape;27;p6"/>
          <p:cNvSpPr txBox="1"/>
          <p:nvPr>
            <p:ph idx="2" type="body"/>
          </p:nvPr>
        </p:nvSpPr>
        <p:spPr>
          <a:xfrm>
            <a:off x="4832400" y="950976"/>
            <a:ext cx="3999900" cy="38862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400"/>
              </a:spcBef>
              <a:spcAft>
                <a:spcPts val="0"/>
              </a:spcAft>
              <a:buSzPts val="1200"/>
              <a:buChar char="○"/>
              <a:defRPr sz="1200"/>
            </a:lvl2pPr>
            <a:lvl3pPr indent="-304800" lvl="2" marL="1371600">
              <a:spcBef>
                <a:spcPts val="400"/>
              </a:spcBef>
              <a:spcAft>
                <a:spcPts val="0"/>
              </a:spcAft>
              <a:buSzPts val="1200"/>
              <a:buChar char="■"/>
              <a:defRPr sz="1200"/>
            </a:lvl3pPr>
            <a:lvl4pPr indent="-304800" lvl="3" marL="1828800">
              <a:spcBef>
                <a:spcPts val="400"/>
              </a:spcBef>
              <a:spcAft>
                <a:spcPts val="0"/>
              </a:spcAft>
              <a:buSzPts val="1200"/>
              <a:buChar char="●"/>
              <a:defRPr sz="1200"/>
            </a:lvl4pPr>
            <a:lvl5pPr indent="-304800" lvl="4" marL="2286000">
              <a:spcBef>
                <a:spcPts val="400"/>
              </a:spcBef>
              <a:spcAft>
                <a:spcPts val="0"/>
              </a:spcAft>
              <a:buSzPts val="1200"/>
              <a:buChar char="○"/>
              <a:defRPr sz="1200"/>
            </a:lvl5pPr>
            <a:lvl6pPr indent="-304800" lvl="5" marL="2743200">
              <a:spcBef>
                <a:spcPts val="400"/>
              </a:spcBef>
              <a:spcAft>
                <a:spcPts val="0"/>
              </a:spcAft>
              <a:buSzPts val="1200"/>
              <a:buChar char="■"/>
              <a:defRPr sz="1200"/>
            </a:lvl6pPr>
            <a:lvl7pPr indent="-304800" lvl="6" marL="3200400">
              <a:spcBef>
                <a:spcPts val="400"/>
              </a:spcBef>
              <a:spcAft>
                <a:spcPts val="0"/>
              </a:spcAft>
              <a:buSzPts val="1200"/>
              <a:buChar char="●"/>
              <a:defRPr sz="1200"/>
            </a:lvl7pPr>
            <a:lvl8pPr indent="-304800" lvl="7" marL="3657600">
              <a:spcBef>
                <a:spcPts val="400"/>
              </a:spcBef>
              <a:spcAft>
                <a:spcPts val="0"/>
              </a:spcAft>
              <a:buSzPts val="1200"/>
              <a:buChar char="○"/>
              <a:defRPr sz="1200"/>
            </a:lvl8pPr>
            <a:lvl9pPr indent="-304800" lvl="8" marL="4114800">
              <a:spcBef>
                <a:spcPts val="400"/>
              </a:spcBef>
              <a:spcAft>
                <a:spcPts val="400"/>
              </a:spcAft>
              <a:buSzPts val="1200"/>
              <a:buChar char="■"/>
              <a:defRPr sz="1200"/>
            </a:lvl9pPr>
          </a:lstStyle>
          <a:p/>
        </p:txBody>
      </p:sp>
      <p:sp>
        <p:nvSpPr>
          <p:cNvPr id="28" name="Google Shape;28;p6"/>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TITLE_AND_TWO_COLUMNS_1">
    <p:spTree>
      <p:nvGrpSpPr>
        <p:cNvPr id="29" name="Shape 29"/>
        <p:cNvGrpSpPr/>
        <p:nvPr/>
      </p:nvGrpSpPr>
      <p:grpSpPr>
        <a:xfrm>
          <a:off x="0" y="0"/>
          <a:ext cx="0" cy="0"/>
          <a:chOff x="0" y="0"/>
          <a:chExt cx="0" cy="0"/>
        </a:xfrm>
      </p:grpSpPr>
      <p:sp>
        <p:nvSpPr>
          <p:cNvPr id="30" name="Google Shape;30;p7"/>
          <p:cNvSpPr txBox="1"/>
          <p:nvPr>
            <p:ph type="title"/>
          </p:nvPr>
        </p:nvSpPr>
        <p:spPr>
          <a:xfrm>
            <a:off x="311700" y="216425"/>
            <a:ext cx="8520600" cy="572700"/>
          </a:xfrm>
          <a:prstGeom prst="rect">
            <a:avLst/>
          </a:prstGeom>
          <a:solidFill>
            <a:srgbClr val="CF149E">
              <a:alpha val="27530"/>
            </a:srgbClr>
          </a:solidFill>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1" name="Google Shape;31;p7"/>
          <p:cNvSpPr txBox="1"/>
          <p:nvPr>
            <p:ph idx="1" type="body"/>
          </p:nvPr>
        </p:nvSpPr>
        <p:spPr>
          <a:xfrm>
            <a:off x="311700" y="950976"/>
            <a:ext cx="3999900" cy="38862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Clr>
                <a:srgbClr val="C71585"/>
              </a:buClr>
              <a:buSzPts val="1400"/>
              <a:buChar char="●"/>
              <a:defRPr sz="1400"/>
            </a:lvl1pPr>
            <a:lvl2pPr indent="-304800" lvl="1" marL="914400" rtl="0">
              <a:spcBef>
                <a:spcPts val="400"/>
              </a:spcBef>
              <a:spcAft>
                <a:spcPts val="0"/>
              </a:spcAft>
              <a:buClr>
                <a:srgbClr val="C71585"/>
              </a:buClr>
              <a:buSzPts val="1200"/>
              <a:buChar char="○"/>
              <a:defRPr sz="1200"/>
            </a:lvl2pPr>
            <a:lvl3pPr indent="-304800" lvl="2" marL="1371600" rtl="0">
              <a:spcBef>
                <a:spcPts val="400"/>
              </a:spcBef>
              <a:spcAft>
                <a:spcPts val="0"/>
              </a:spcAft>
              <a:buClr>
                <a:srgbClr val="C71585"/>
              </a:buClr>
              <a:buSzPts val="1200"/>
              <a:buChar char="■"/>
              <a:defRPr sz="1200"/>
            </a:lvl3pPr>
            <a:lvl4pPr indent="-304800" lvl="3" marL="1828800" rtl="0">
              <a:spcBef>
                <a:spcPts val="400"/>
              </a:spcBef>
              <a:spcAft>
                <a:spcPts val="0"/>
              </a:spcAft>
              <a:buClr>
                <a:srgbClr val="C71585"/>
              </a:buClr>
              <a:buSzPts val="1200"/>
              <a:buChar char="●"/>
              <a:defRPr sz="1200"/>
            </a:lvl4pPr>
            <a:lvl5pPr indent="-304800" lvl="4" marL="2286000" rtl="0">
              <a:spcBef>
                <a:spcPts val="400"/>
              </a:spcBef>
              <a:spcAft>
                <a:spcPts val="0"/>
              </a:spcAft>
              <a:buClr>
                <a:srgbClr val="C71585"/>
              </a:buClr>
              <a:buSzPts val="1200"/>
              <a:buChar char="○"/>
              <a:defRPr sz="1200"/>
            </a:lvl5pPr>
            <a:lvl6pPr indent="-304800" lvl="5" marL="2743200" rtl="0">
              <a:spcBef>
                <a:spcPts val="400"/>
              </a:spcBef>
              <a:spcAft>
                <a:spcPts val="0"/>
              </a:spcAft>
              <a:buClr>
                <a:srgbClr val="C71585"/>
              </a:buClr>
              <a:buSzPts val="1200"/>
              <a:buChar char="■"/>
              <a:defRPr sz="1200"/>
            </a:lvl6pPr>
            <a:lvl7pPr indent="-304800" lvl="6" marL="3200400" rtl="0">
              <a:spcBef>
                <a:spcPts val="400"/>
              </a:spcBef>
              <a:spcAft>
                <a:spcPts val="0"/>
              </a:spcAft>
              <a:buClr>
                <a:srgbClr val="C71585"/>
              </a:buClr>
              <a:buSzPts val="1200"/>
              <a:buChar char="●"/>
              <a:defRPr sz="1200"/>
            </a:lvl7pPr>
            <a:lvl8pPr indent="-304800" lvl="7" marL="3657600" rtl="0">
              <a:spcBef>
                <a:spcPts val="400"/>
              </a:spcBef>
              <a:spcAft>
                <a:spcPts val="0"/>
              </a:spcAft>
              <a:buClr>
                <a:srgbClr val="C71585"/>
              </a:buClr>
              <a:buSzPts val="1200"/>
              <a:buChar char="○"/>
              <a:defRPr sz="1200"/>
            </a:lvl8pPr>
            <a:lvl9pPr indent="-304800" lvl="8" marL="4114800" rtl="0">
              <a:spcBef>
                <a:spcPts val="400"/>
              </a:spcBef>
              <a:spcAft>
                <a:spcPts val="400"/>
              </a:spcAft>
              <a:buClr>
                <a:srgbClr val="C71585"/>
              </a:buClr>
              <a:buSzPts val="1200"/>
              <a:buChar char="■"/>
              <a:defRPr sz="1200"/>
            </a:lvl9pPr>
          </a:lstStyle>
          <a:p/>
        </p:txBody>
      </p:sp>
      <p:sp>
        <p:nvSpPr>
          <p:cNvPr id="32" name="Google Shape;32;p7"/>
          <p:cNvSpPr txBox="1"/>
          <p:nvPr>
            <p:ph idx="2" type="body"/>
          </p:nvPr>
        </p:nvSpPr>
        <p:spPr>
          <a:xfrm>
            <a:off x="4832400" y="950976"/>
            <a:ext cx="3999900" cy="38862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Clr>
                <a:srgbClr val="C71585"/>
              </a:buClr>
              <a:buSzPts val="1400"/>
              <a:buChar char="●"/>
              <a:defRPr sz="1400"/>
            </a:lvl1pPr>
            <a:lvl2pPr indent="-304800" lvl="1" marL="914400" rtl="0">
              <a:spcBef>
                <a:spcPts val="400"/>
              </a:spcBef>
              <a:spcAft>
                <a:spcPts val="0"/>
              </a:spcAft>
              <a:buClr>
                <a:srgbClr val="C71585"/>
              </a:buClr>
              <a:buSzPts val="1200"/>
              <a:buChar char="○"/>
              <a:defRPr sz="1200"/>
            </a:lvl2pPr>
            <a:lvl3pPr indent="-304800" lvl="2" marL="1371600" rtl="0">
              <a:spcBef>
                <a:spcPts val="400"/>
              </a:spcBef>
              <a:spcAft>
                <a:spcPts val="0"/>
              </a:spcAft>
              <a:buClr>
                <a:srgbClr val="C71585"/>
              </a:buClr>
              <a:buSzPts val="1200"/>
              <a:buChar char="■"/>
              <a:defRPr sz="1200"/>
            </a:lvl3pPr>
            <a:lvl4pPr indent="-304800" lvl="3" marL="1828800" rtl="0">
              <a:spcBef>
                <a:spcPts val="400"/>
              </a:spcBef>
              <a:spcAft>
                <a:spcPts val="0"/>
              </a:spcAft>
              <a:buClr>
                <a:srgbClr val="C71585"/>
              </a:buClr>
              <a:buSzPts val="1200"/>
              <a:buChar char="●"/>
              <a:defRPr sz="1200"/>
            </a:lvl4pPr>
            <a:lvl5pPr indent="-304800" lvl="4" marL="2286000" rtl="0">
              <a:spcBef>
                <a:spcPts val="400"/>
              </a:spcBef>
              <a:spcAft>
                <a:spcPts val="0"/>
              </a:spcAft>
              <a:buClr>
                <a:srgbClr val="C71585"/>
              </a:buClr>
              <a:buSzPts val="1200"/>
              <a:buChar char="○"/>
              <a:defRPr sz="1200"/>
            </a:lvl5pPr>
            <a:lvl6pPr indent="-304800" lvl="5" marL="2743200" rtl="0">
              <a:spcBef>
                <a:spcPts val="400"/>
              </a:spcBef>
              <a:spcAft>
                <a:spcPts val="0"/>
              </a:spcAft>
              <a:buClr>
                <a:srgbClr val="C71585"/>
              </a:buClr>
              <a:buSzPts val="1200"/>
              <a:buChar char="■"/>
              <a:defRPr sz="1200"/>
            </a:lvl6pPr>
            <a:lvl7pPr indent="-304800" lvl="6" marL="3200400" rtl="0">
              <a:spcBef>
                <a:spcPts val="400"/>
              </a:spcBef>
              <a:spcAft>
                <a:spcPts val="0"/>
              </a:spcAft>
              <a:buClr>
                <a:srgbClr val="C71585"/>
              </a:buClr>
              <a:buSzPts val="1200"/>
              <a:buChar char="●"/>
              <a:defRPr sz="1200"/>
            </a:lvl7pPr>
            <a:lvl8pPr indent="-304800" lvl="7" marL="3657600" rtl="0">
              <a:spcBef>
                <a:spcPts val="400"/>
              </a:spcBef>
              <a:spcAft>
                <a:spcPts val="0"/>
              </a:spcAft>
              <a:buClr>
                <a:srgbClr val="C71585"/>
              </a:buClr>
              <a:buSzPts val="1200"/>
              <a:buChar char="○"/>
              <a:defRPr sz="1200"/>
            </a:lvl8pPr>
            <a:lvl9pPr indent="-304800" lvl="8" marL="4114800" rtl="0">
              <a:spcBef>
                <a:spcPts val="400"/>
              </a:spcBef>
              <a:spcAft>
                <a:spcPts val="400"/>
              </a:spcAft>
              <a:buClr>
                <a:srgbClr val="C71585"/>
              </a:buClr>
              <a:buSzPts val="1200"/>
              <a:buChar char="■"/>
              <a:defRPr sz="1200"/>
            </a:lvl9pPr>
          </a:lstStyle>
          <a:p/>
        </p:txBody>
      </p:sp>
      <p:sp>
        <p:nvSpPr>
          <p:cNvPr id="33" name="Google Shape;33;p7"/>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4" name="Shape 34"/>
        <p:cNvGrpSpPr/>
        <p:nvPr/>
      </p:nvGrpSpPr>
      <p:grpSpPr>
        <a:xfrm>
          <a:off x="0" y="0"/>
          <a:ext cx="0" cy="0"/>
          <a:chOff x="0" y="0"/>
          <a:chExt cx="0" cy="0"/>
        </a:xfrm>
      </p:grpSpPr>
      <p:sp>
        <p:nvSpPr>
          <p:cNvPr id="35" name="Google Shape;35;p8"/>
          <p:cNvSpPr txBox="1"/>
          <p:nvPr>
            <p:ph type="title"/>
          </p:nvPr>
        </p:nvSpPr>
        <p:spPr>
          <a:xfrm>
            <a:off x="311700" y="219456"/>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6" name="Google Shape;36;p8"/>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7" name="Shape 37"/>
        <p:cNvGrpSpPr/>
        <p:nvPr/>
      </p:nvGrpSpPr>
      <p:grpSpPr>
        <a:xfrm>
          <a:off x="0" y="0"/>
          <a:ext cx="0" cy="0"/>
          <a:chOff x="0" y="0"/>
          <a:chExt cx="0" cy="0"/>
        </a:xfrm>
      </p:grpSpPr>
      <p:sp>
        <p:nvSpPr>
          <p:cNvPr id="38" name="Google Shape;38;p9"/>
          <p:cNvSpPr txBox="1"/>
          <p:nvPr>
            <p:ph type="title"/>
          </p:nvPr>
        </p:nvSpPr>
        <p:spPr>
          <a:xfrm>
            <a:off x="311700" y="219456"/>
            <a:ext cx="2808000" cy="755700"/>
          </a:xfrm>
          <a:prstGeom prst="rect">
            <a:avLst/>
          </a:prstGeom>
          <a:solidFill>
            <a:srgbClr val="CF149E">
              <a:alpha val="27530"/>
            </a:srgbClr>
          </a:solidFill>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Google Shape;39;p9"/>
          <p:cNvSpPr txBox="1"/>
          <p:nvPr>
            <p:ph idx="1" type="body"/>
          </p:nvPr>
        </p:nvSpPr>
        <p:spPr>
          <a:xfrm>
            <a:off x="311700" y="950976"/>
            <a:ext cx="2808000" cy="388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 name="Google Shape;40;p9"/>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10"/>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3" name="Google Shape;43;p10"/>
          <p:cNvSpPr txBox="1"/>
          <p:nvPr>
            <p:ph idx="12" type="sldNum"/>
          </p:nvPr>
        </p:nvSpPr>
        <p:spPr>
          <a:xfrm>
            <a:off x="8540496" y="4700016"/>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theme" Target="../theme/theme1.xml"/><Relationship Id="rId14" Type="http://schemas.openxmlformats.org/officeDocument/2006/relationships/slideLayout" Target="../slideLayouts/slideLayout1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Font typeface="Arvo"/>
              <a:buNone/>
              <a:defRPr sz="2800">
                <a:solidFill>
                  <a:schemeClr val="dk1"/>
                </a:solidFill>
                <a:latin typeface="Arvo"/>
                <a:ea typeface="Arvo"/>
                <a:cs typeface="Arvo"/>
                <a:sym typeface="Arvo"/>
              </a:defRPr>
            </a:lvl1pPr>
            <a:lvl2pPr lvl="1">
              <a:spcBef>
                <a:spcPts val="0"/>
              </a:spcBef>
              <a:spcAft>
                <a:spcPts val="0"/>
              </a:spcAft>
              <a:buClr>
                <a:schemeClr val="dk1"/>
              </a:buClr>
              <a:buSzPts val="2800"/>
              <a:buFont typeface="Arvo"/>
              <a:buNone/>
              <a:defRPr sz="2800">
                <a:solidFill>
                  <a:schemeClr val="dk1"/>
                </a:solidFill>
                <a:latin typeface="Arvo"/>
                <a:ea typeface="Arvo"/>
                <a:cs typeface="Arvo"/>
                <a:sym typeface="Arvo"/>
              </a:defRPr>
            </a:lvl2pPr>
            <a:lvl3pPr lvl="2">
              <a:spcBef>
                <a:spcPts val="0"/>
              </a:spcBef>
              <a:spcAft>
                <a:spcPts val="0"/>
              </a:spcAft>
              <a:buClr>
                <a:schemeClr val="dk1"/>
              </a:buClr>
              <a:buSzPts val="2800"/>
              <a:buFont typeface="Arvo"/>
              <a:buNone/>
              <a:defRPr sz="2800">
                <a:solidFill>
                  <a:schemeClr val="dk1"/>
                </a:solidFill>
                <a:latin typeface="Arvo"/>
                <a:ea typeface="Arvo"/>
                <a:cs typeface="Arvo"/>
                <a:sym typeface="Arvo"/>
              </a:defRPr>
            </a:lvl3pPr>
            <a:lvl4pPr lvl="3">
              <a:spcBef>
                <a:spcPts val="0"/>
              </a:spcBef>
              <a:spcAft>
                <a:spcPts val="0"/>
              </a:spcAft>
              <a:buClr>
                <a:schemeClr val="dk1"/>
              </a:buClr>
              <a:buSzPts val="2800"/>
              <a:buFont typeface="Arvo"/>
              <a:buNone/>
              <a:defRPr sz="2800">
                <a:solidFill>
                  <a:schemeClr val="dk1"/>
                </a:solidFill>
                <a:latin typeface="Arvo"/>
                <a:ea typeface="Arvo"/>
                <a:cs typeface="Arvo"/>
                <a:sym typeface="Arvo"/>
              </a:defRPr>
            </a:lvl4pPr>
            <a:lvl5pPr lvl="4">
              <a:spcBef>
                <a:spcPts val="0"/>
              </a:spcBef>
              <a:spcAft>
                <a:spcPts val="0"/>
              </a:spcAft>
              <a:buClr>
                <a:schemeClr val="dk1"/>
              </a:buClr>
              <a:buSzPts val="2800"/>
              <a:buFont typeface="Arvo"/>
              <a:buNone/>
              <a:defRPr sz="2800">
                <a:solidFill>
                  <a:schemeClr val="dk1"/>
                </a:solidFill>
                <a:latin typeface="Arvo"/>
                <a:ea typeface="Arvo"/>
                <a:cs typeface="Arvo"/>
                <a:sym typeface="Arvo"/>
              </a:defRPr>
            </a:lvl5pPr>
            <a:lvl6pPr lvl="5">
              <a:spcBef>
                <a:spcPts val="0"/>
              </a:spcBef>
              <a:spcAft>
                <a:spcPts val="0"/>
              </a:spcAft>
              <a:buClr>
                <a:schemeClr val="dk1"/>
              </a:buClr>
              <a:buSzPts val="2800"/>
              <a:buFont typeface="Arvo"/>
              <a:buNone/>
              <a:defRPr sz="2800">
                <a:solidFill>
                  <a:schemeClr val="dk1"/>
                </a:solidFill>
                <a:latin typeface="Arvo"/>
                <a:ea typeface="Arvo"/>
                <a:cs typeface="Arvo"/>
                <a:sym typeface="Arvo"/>
              </a:defRPr>
            </a:lvl6pPr>
            <a:lvl7pPr lvl="6">
              <a:spcBef>
                <a:spcPts val="0"/>
              </a:spcBef>
              <a:spcAft>
                <a:spcPts val="0"/>
              </a:spcAft>
              <a:buClr>
                <a:schemeClr val="dk1"/>
              </a:buClr>
              <a:buSzPts val="2800"/>
              <a:buFont typeface="Arvo"/>
              <a:buNone/>
              <a:defRPr sz="2800">
                <a:solidFill>
                  <a:schemeClr val="dk1"/>
                </a:solidFill>
                <a:latin typeface="Arvo"/>
                <a:ea typeface="Arvo"/>
                <a:cs typeface="Arvo"/>
                <a:sym typeface="Arvo"/>
              </a:defRPr>
            </a:lvl7pPr>
            <a:lvl8pPr lvl="7">
              <a:spcBef>
                <a:spcPts val="0"/>
              </a:spcBef>
              <a:spcAft>
                <a:spcPts val="0"/>
              </a:spcAft>
              <a:buClr>
                <a:schemeClr val="dk1"/>
              </a:buClr>
              <a:buSzPts val="2800"/>
              <a:buFont typeface="Arvo"/>
              <a:buNone/>
              <a:defRPr sz="2800">
                <a:solidFill>
                  <a:schemeClr val="dk1"/>
                </a:solidFill>
                <a:latin typeface="Arvo"/>
                <a:ea typeface="Arvo"/>
                <a:cs typeface="Arvo"/>
                <a:sym typeface="Arvo"/>
              </a:defRPr>
            </a:lvl8pPr>
            <a:lvl9pPr lvl="8">
              <a:spcBef>
                <a:spcPts val="0"/>
              </a:spcBef>
              <a:spcAft>
                <a:spcPts val="0"/>
              </a:spcAft>
              <a:buClr>
                <a:schemeClr val="dk1"/>
              </a:buClr>
              <a:buSzPts val="2800"/>
              <a:buFont typeface="Arvo"/>
              <a:buNone/>
              <a:defRPr sz="2800">
                <a:solidFill>
                  <a:schemeClr val="dk1"/>
                </a:solidFill>
                <a:latin typeface="Arvo"/>
                <a:ea typeface="Arvo"/>
                <a:cs typeface="Arvo"/>
                <a:sym typeface="Arv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540496" y="4700016"/>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3.png"/><Relationship Id="rId6" Type="http://schemas.openxmlformats.org/officeDocument/2006/relationships/image" Target="../media/image2.png"/><Relationship Id="rId7"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6.xml"/><Relationship Id="rId3" Type="http://schemas.openxmlformats.org/officeDocument/2006/relationships/hyperlink" Target="https://www.flaticon.com/packs/international-day-of-persons-with-disabilities-17?style_id=134&amp;family_id=48&amp;group_id=1" TargetMode="External"/><Relationship Id="rId4" Type="http://schemas.openxmlformats.org/officeDocument/2006/relationships/hyperlink" Target="https://www.flaticon.com/packs/retirement-home-8" TargetMode="External"/><Relationship Id="rId5" Type="http://schemas.openxmlformats.org/officeDocument/2006/relationships/hyperlink" Target="https://www.flaticon.com/packs/pilates-63"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7.xml"/><Relationship Id="rId3" Type="http://schemas.openxmlformats.org/officeDocument/2006/relationships/hyperlink" Target="https://loganbeddes.medium.com/how-do-you-see-disability-a1165d7e75d" TargetMode="External"/><Relationship Id="rId4" Type="http://schemas.openxmlformats.org/officeDocument/2006/relationships/hyperlink" Target="https://www.insidehighered.com/news/2020/11/12/could-disability-be-further-included-diversity-efforts" TargetMode="External"/><Relationship Id="rId5" Type="http://schemas.openxmlformats.org/officeDocument/2006/relationships/hyperlink" Target="http://www.daru.org.au/how-we-talk-about-disability-matters/introducing-the-human-rights-model-of-disability"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 Id="rId3" Type="http://schemas.openxmlformats.org/officeDocument/2006/relationships/hyperlink" Target="https://www.educause.edu/ecar/research-publications/student-technology-report-supporting-the-whole-student/2020/accessibility-and-accommodations" TargetMode="External"/><Relationship Id="rId4" Type="http://schemas.openxmlformats.org/officeDocument/2006/relationships/hyperlink" Target="https://eric.ed.gov/?id=ED524044"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9.xml"/><Relationship Id="rId3" Type="http://schemas.openxmlformats.org/officeDocument/2006/relationships/hyperlink" Target="https://nces.ed.gov/fastfacts/display.asp?id=60" TargetMode="External"/><Relationship Id="rId4" Type="http://schemas.openxmlformats.org/officeDocument/2006/relationships/hyperlink" Target="https://www.cdc.gov/nchs/data/icd/icfinformationsheet.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6"/>
          <p:cNvSpPr txBox="1"/>
          <p:nvPr>
            <p:ph type="ctrTitle"/>
          </p:nvPr>
        </p:nvSpPr>
        <p:spPr>
          <a:xfrm>
            <a:off x="311701" y="744575"/>
            <a:ext cx="7189200" cy="205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Disability Models &amp; Higher Education</a:t>
            </a:r>
            <a:endParaRPr/>
          </a:p>
        </p:txBody>
      </p:sp>
      <p:sp>
        <p:nvSpPr>
          <p:cNvPr id="68" name="Google Shape;68;p16"/>
          <p:cNvSpPr txBox="1"/>
          <p:nvPr>
            <p:ph idx="1" type="subTitle"/>
          </p:nvPr>
        </p:nvSpPr>
        <p:spPr>
          <a:xfrm>
            <a:off x="311700" y="2834125"/>
            <a:ext cx="7189200" cy="12963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600"/>
              <a:t>Laur</a:t>
            </a:r>
            <a:r>
              <a:rPr lang="en" sz="1600"/>
              <a:t>a J. Harris</a:t>
            </a:r>
            <a:endParaRPr sz="1600"/>
          </a:p>
          <a:p>
            <a:pPr indent="0" lvl="0" marL="0" rtl="0" algn="l">
              <a:lnSpc>
                <a:spcPct val="115000"/>
              </a:lnSpc>
              <a:spcBef>
                <a:spcPts val="0"/>
              </a:spcBef>
              <a:spcAft>
                <a:spcPts val="0"/>
              </a:spcAft>
              <a:buNone/>
            </a:pPr>
            <a:r>
              <a:rPr lang="en" sz="1600"/>
              <a:t>Web Services &amp; Distance Learning Librarian</a:t>
            </a:r>
            <a:endParaRPr sz="1600"/>
          </a:p>
          <a:p>
            <a:pPr indent="0" lvl="0" marL="0" rtl="0" algn="l">
              <a:lnSpc>
                <a:spcPct val="115000"/>
              </a:lnSpc>
              <a:spcBef>
                <a:spcPts val="0"/>
              </a:spcBef>
              <a:spcAft>
                <a:spcPts val="0"/>
              </a:spcAft>
              <a:buNone/>
            </a:pPr>
            <a:r>
              <a:rPr lang="en" sz="1600"/>
              <a:t>State University of New York at Oswego</a:t>
            </a:r>
            <a:endParaRPr sz="1600"/>
          </a:p>
          <a:p>
            <a:pPr indent="0" lvl="0" marL="0" rtl="0" algn="l">
              <a:lnSpc>
                <a:spcPct val="115000"/>
              </a:lnSpc>
              <a:spcBef>
                <a:spcPts val="0"/>
              </a:spcBef>
              <a:spcAft>
                <a:spcPts val="0"/>
              </a:spcAft>
              <a:buNone/>
            </a:pPr>
            <a:r>
              <a:rPr lang="en" sz="1600"/>
              <a:t>December 6, 2021</a:t>
            </a:r>
            <a:endParaRPr sz="1600"/>
          </a:p>
        </p:txBody>
      </p:sp>
      <p:sp>
        <p:nvSpPr>
          <p:cNvPr id="69" name="Google Shape;69;p16"/>
          <p:cNvSpPr/>
          <p:nvPr/>
        </p:nvSpPr>
        <p:spPr>
          <a:xfrm>
            <a:off x="8017815" y="316625"/>
            <a:ext cx="807600" cy="807600"/>
          </a:xfrm>
          <a:prstGeom prst="ellipse">
            <a:avLst/>
          </a:prstGeom>
          <a:noFill/>
          <a:ln cap="flat" cmpd="sng" w="19050">
            <a:solidFill>
              <a:srgbClr val="C71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6"/>
          <p:cNvSpPr/>
          <p:nvPr/>
        </p:nvSpPr>
        <p:spPr>
          <a:xfrm>
            <a:off x="8017827" y="1247675"/>
            <a:ext cx="807600" cy="807600"/>
          </a:xfrm>
          <a:prstGeom prst="ellipse">
            <a:avLst/>
          </a:prstGeom>
          <a:noFill/>
          <a:ln cap="flat" cmpd="sng" w="19050">
            <a:solidFill>
              <a:srgbClr val="C71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16"/>
          <p:cNvSpPr/>
          <p:nvPr/>
        </p:nvSpPr>
        <p:spPr>
          <a:xfrm>
            <a:off x="8017827" y="2178713"/>
            <a:ext cx="807600" cy="807600"/>
          </a:xfrm>
          <a:prstGeom prst="ellipse">
            <a:avLst/>
          </a:prstGeom>
          <a:noFill/>
          <a:ln cap="flat" cmpd="sng" w="19050">
            <a:solidFill>
              <a:srgbClr val="C71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6"/>
          <p:cNvSpPr/>
          <p:nvPr/>
        </p:nvSpPr>
        <p:spPr>
          <a:xfrm>
            <a:off x="8017827" y="3109763"/>
            <a:ext cx="807600" cy="807600"/>
          </a:xfrm>
          <a:prstGeom prst="ellipse">
            <a:avLst/>
          </a:prstGeom>
          <a:noFill/>
          <a:ln cap="flat" cmpd="sng" w="19050">
            <a:solidFill>
              <a:srgbClr val="C71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6"/>
          <p:cNvSpPr/>
          <p:nvPr/>
        </p:nvSpPr>
        <p:spPr>
          <a:xfrm>
            <a:off x="8017827" y="4040800"/>
            <a:ext cx="807600" cy="807600"/>
          </a:xfrm>
          <a:prstGeom prst="ellipse">
            <a:avLst/>
          </a:prstGeom>
          <a:noFill/>
          <a:ln cap="flat" cmpd="sng" w="19050">
            <a:solidFill>
              <a:srgbClr val="C71585"/>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74" name="Google Shape;74;p16"/>
          <p:cNvPicPr preferRelativeResize="0"/>
          <p:nvPr/>
        </p:nvPicPr>
        <p:blipFill>
          <a:blip r:embed="rId3">
            <a:alphaModFix/>
          </a:blip>
          <a:stretch>
            <a:fillRect/>
          </a:stretch>
        </p:blipFill>
        <p:spPr>
          <a:xfrm>
            <a:off x="8193025" y="4216013"/>
            <a:ext cx="457201" cy="457201"/>
          </a:xfrm>
          <a:prstGeom prst="rect">
            <a:avLst/>
          </a:prstGeom>
          <a:noFill/>
          <a:ln>
            <a:noFill/>
          </a:ln>
        </p:spPr>
      </p:pic>
      <p:pic>
        <p:nvPicPr>
          <p:cNvPr id="75" name="Google Shape;75;p16"/>
          <p:cNvPicPr preferRelativeResize="0"/>
          <p:nvPr/>
        </p:nvPicPr>
        <p:blipFill>
          <a:blip r:embed="rId4">
            <a:alphaModFix/>
          </a:blip>
          <a:stretch>
            <a:fillRect/>
          </a:stretch>
        </p:blipFill>
        <p:spPr>
          <a:xfrm>
            <a:off x="8193025" y="3284963"/>
            <a:ext cx="457201" cy="457201"/>
          </a:xfrm>
          <a:prstGeom prst="rect">
            <a:avLst/>
          </a:prstGeom>
          <a:noFill/>
          <a:ln>
            <a:noFill/>
          </a:ln>
        </p:spPr>
      </p:pic>
      <p:pic>
        <p:nvPicPr>
          <p:cNvPr id="76" name="Google Shape;76;p16"/>
          <p:cNvPicPr preferRelativeResize="0"/>
          <p:nvPr/>
        </p:nvPicPr>
        <p:blipFill>
          <a:blip r:embed="rId5">
            <a:alphaModFix/>
          </a:blip>
          <a:stretch>
            <a:fillRect/>
          </a:stretch>
        </p:blipFill>
        <p:spPr>
          <a:xfrm>
            <a:off x="8193025" y="491825"/>
            <a:ext cx="457201" cy="457201"/>
          </a:xfrm>
          <a:prstGeom prst="rect">
            <a:avLst/>
          </a:prstGeom>
          <a:noFill/>
          <a:ln>
            <a:noFill/>
          </a:ln>
        </p:spPr>
      </p:pic>
      <p:pic>
        <p:nvPicPr>
          <p:cNvPr id="77" name="Google Shape;77;p16"/>
          <p:cNvPicPr preferRelativeResize="0"/>
          <p:nvPr/>
        </p:nvPicPr>
        <p:blipFill>
          <a:blip r:embed="rId6">
            <a:alphaModFix/>
          </a:blip>
          <a:stretch>
            <a:fillRect/>
          </a:stretch>
        </p:blipFill>
        <p:spPr>
          <a:xfrm>
            <a:off x="8193025" y="2353925"/>
            <a:ext cx="457201" cy="457201"/>
          </a:xfrm>
          <a:prstGeom prst="rect">
            <a:avLst/>
          </a:prstGeom>
          <a:noFill/>
          <a:ln>
            <a:noFill/>
          </a:ln>
        </p:spPr>
      </p:pic>
      <p:pic>
        <p:nvPicPr>
          <p:cNvPr id="78" name="Google Shape;78;p16"/>
          <p:cNvPicPr preferRelativeResize="0"/>
          <p:nvPr/>
        </p:nvPicPr>
        <p:blipFill>
          <a:blip r:embed="rId7">
            <a:alphaModFix/>
          </a:blip>
          <a:stretch>
            <a:fillRect/>
          </a:stretch>
        </p:blipFill>
        <p:spPr>
          <a:xfrm>
            <a:off x="8193025" y="1422875"/>
            <a:ext cx="457201" cy="457201"/>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Higher Education &amp; Disability</a:t>
            </a:r>
            <a:endParaRPr/>
          </a:p>
        </p:txBody>
      </p:sp>
      <p:sp>
        <p:nvSpPr>
          <p:cNvPr id="132" name="Google Shape;132;p25"/>
          <p:cNvSpPr txBox="1"/>
          <p:nvPr>
            <p:ph idx="1" type="body"/>
          </p:nvPr>
        </p:nvSpPr>
        <p:spPr>
          <a:xfrm>
            <a:off x="311700" y="950976"/>
            <a:ext cx="3999900" cy="3886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Student experience:</a:t>
            </a:r>
            <a:endParaRPr/>
          </a:p>
          <a:p>
            <a:pPr indent="-317500" lvl="0" marL="457200" rtl="0" algn="l">
              <a:spcBef>
                <a:spcPts val="600"/>
              </a:spcBef>
              <a:spcAft>
                <a:spcPts val="0"/>
              </a:spcAft>
              <a:buSzPts val="1400"/>
              <a:buChar char="●"/>
            </a:pPr>
            <a:r>
              <a:rPr lang="en"/>
              <a:t>Must self-disclose disability to disability services office to get accommodations </a:t>
            </a:r>
            <a:endParaRPr/>
          </a:p>
          <a:p>
            <a:pPr indent="-317500" lvl="0" marL="457200" rtl="0" algn="l">
              <a:spcBef>
                <a:spcPts val="600"/>
              </a:spcBef>
              <a:spcAft>
                <a:spcPts val="0"/>
              </a:spcAft>
              <a:buSzPts val="1400"/>
              <a:buChar char="●"/>
            </a:pPr>
            <a:r>
              <a:rPr lang="en"/>
              <a:t>Often must "re-register" each semester they need accommodations </a:t>
            </a:r>
            <a:endParaRPr/>
          </a:p>
          <a:p>
            <a:pPr indent="-317500" lvl="0" marL="457200" rtl="0" algn="l">
              <a:spcBef>
                <a:spcPts val="600"/>
              </a:spcBef>
              <a:spcAft>
                <a:spcPts val="400"/>
              </a:spcAft>
              <a:buSzPts val="1400"/>
              <a:buChar char="●"/>
            </a:pPr>
            <a:r>
              <a:rPr lang="en"/>
              <a:t>Must provide documentation of disability </a:t>
            </a:r>
            <a:endParaRPr/>
          </a:p>
        </p:txBody>
      </p:sp>
      <p:sp>
        <p:nvSpPr>
          <p:cNvPr id="133" name="Google Shape;133;p25"/>
          <p:cNvSpPr txBox="1"/>
          <p:nvPr>
            <p:ph idx="2" type="body"/>
          </p:nvPr>
        </p:nvSpPr>
        <p:spPr>
          <a:xfrm>
            <a:off x="4832400" y="950976"/>
            <a:ext cx="3999900" cy="3886200"/>
          </a:xfrm>
          <a:prstGeom prst="rect">
            <a:avLst/>
          </a:prstGeom>
        </p:spPr>
        <p:txBody>
          <a:bodyPr anchorCtr="0" anchor="t" bIns="91425" lIns="91425" spcFirstLastPara="1" rIns="91425" wrap="square" tIns="91425">
            <a:normAutofit/>
          </a:bodyPr>
          <a:lstStyle/>
          <a:p>
            <a:pPr indent="0" lvl="0" marL="0" rtl="0" algn="l">
              <a:spcBef>
                <a:spcPts val="600"/>
              </a:spcBef>
              <a:spcAft>
                <a:spcPts val="0"/>
              </a:spcAft>
              <a:buNone/>
            </a:pPr>
            <a:r>
              <a:rPr lang="en"/>
              <a:t>Faculty / staff experience: </a:t>
            </a:r>
            <a:endParaRPr/>
          </a:p>
          <a:p>
            <a:pPr indent="-317500" lvl="0" marL="457200" rtl="0" algn="l">
              <a:spcBef>
                <a:spcPts val="600"/>
              </a:spcBef>
              <a:spcAft>
                <a:spcPts val="0"/>
              </a:spcAft>
              <a:buSzPts val="1400"/>
              <a:buChar char="●"/>
            </a:pPr>
            <a:r>
              <a:rPr lang="en"/>
              <a:t>Often no specific guidelines or resources for faculty &amp; staff </a:t>
            </a:r>
            <a:endParaRPr/>
          </a:p>
          <a:p>
            <a:pPr indent="-317500" lvl="0" marL="457200" rtl="0" algn="l">
              <a:spcBef>
                <a:spcPts val="600"/>
              </a:spcBef>
              <a:spcAft>
                <a:spcPts val="0"/>
              </a:spcAft>
              <a:buSzPts val="1400"/>
              <a:buChar char="●"/>
            </a:pPr>
            <a:r>
              <a:rPr lang="en"/>
              <a:t>Told to contact Human Resources for accommodations</a:t>
            </a:r>
            <a:endParaRPr/>
          </a:p>
          <a:p>
            <a:pPr indent="-317500" lvl="0" marL="457200" rtl="0" algn="l">
              <a:spcBef>
                <a:spcPts val="600"/>
              </a:spcBef>
              <a:spcAft>
                <a:spcPts val="400"/>
              </a:spcAft>
              <a:buSzPts val="1400"/>
              <a:buChar char="●"/>
            </a:pPr>
            <a:r>
              <a:rPr lang="en"/>
              <a:t>Information for faculty often focused on how to accommodate students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Higher Education &amp; the Medical Model</a:t>
            </a:r>
            <a:endParaRPr/>
          </a:p>
        </p:txBody>
      </p:sp>
      <p:sp>
        <p:nvSpPr>
          <p:cNvPr id="139" name="Google Shape;139;p26"/>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It’s a personal problem</a:t>
            </a:r>
            <a:endParaRPr/>
          </a:p>
          <a:p>
            <a:pPr indent="-317500" lvl="1" marL="914400" rtl="0" algn="l">
              <a:spcBef>
                <a:spcPts val="600"/>
              </a:spcBef>
              <a:spcAft>
                <a:spcPts val="0"/>
              </a:spcAft>
              <a:buSzPts val="1400"/>
              <a:buChar char="○"/>
            </a:pPr>
            <a:r>
              <a:rPr lang="en"/>
              <a:t>“A student once summarized the accommodation process as being like the game </a:t>
            </a:r>
            <a:r>
              <a:rPr i="1" lang="en"/>
              <a:t>Battleship</a:t>
            </a:r>
            <a:r>
              <a:rPr lang="en"/>
              <a:t> — you can’t perceive what’s on the other side of the board, because there is a barrier there, and so you have to just keep trying to guess where the other player’s ships are — or where the relevant accommodations are, if they exist. You throw your diagnosis over, and hope that it will land on something that will actually help you. But you cannot sense the full range of what may be on the other side, and thus you cannot directly ask for what you need” (Dolmage, 2017, p. 90).</a:t>
            </a:r>
            <a:endParaRPr/>
          </a:p>
          <a:p>
            <a:pPr indent="-342900" lvl="0" marL="457200" rtl="0" algn="l">
              <a:spcBef>
                <a:spcPts val="600"/>
              </a:spcBef>
              <a:spcAft>
                <a:spcPts val="0"/>
              </a:spcAft>
              <a:buSzPts val="1800"/>
              <a:buChar char="●"/>
            </a:pPr>
            <a:r>
              <a:rPr lang="en"/>
              <a:t>The myth of rarity: “But there are no disabled students in my class!”</a:t>
            </a:r>
            <a:endParaRPr/>
          </a:p>
          <a:p>
            <a:pPr indent="-317500" lvl="1" marL="914400" rtl="0" algn="l">
              <a:spcBef>
                <a:spcPts val="600"/>
              </a:spcBef>
              <a:spcAft>
                <a:spcPts val="400"/>
              </a:spcAft>
              <a:buSzPts val="1400"/>
              <a:buChar char="○"/>
            </a:pPr>
            <a:r>
              <a:rPr lang="en"/>
              <a:t>In the 2015-2016 school year, 19.4% of undergraduate students reported having a disability (National Center for Education Statistics, 2021)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7"/>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Higher Education &amp; the Minority Group Model</a:t>
            </a:r>
            <a:endParaRPr/>
          </a:p>
        </p:txBody>
      </p:sp>
      <p:sp>
        <p:nvSpPr>
          <p:cNvPr id="145" name="Google Shape;145;p27"/>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Hahn’s “unfavorable attitudes”</a:t>
            </a:r>
            <a:endParaRPr/>
          </a:p>
          <a:p>
            <a:pPr indent="-317500" lvl="1" marL="914400" rtl="0" algn="l">
              <a:spcBef>
                <a:spcPts val="600"/>
              </a:spcBef>
              <a:spcAft>
                <a:spcPts val="0"/>
              </a:spcAft>
              <a:buSzPts val="1400"/>
              <a:buChar char="○"/>
            </a:pPr>
            <a:r>
              <a:rPr lang="en"/>
              <a:t>Many students choose not to disclose their disability (Gierdowski et al., 2020; Newman et al., 2011) </a:t>
            </a:r>
            <a:endParaRPr/>
          </a:p>
          <a:p>
            <a:pPr indent="-317500" lvl="1" marL="914400" rtl="0" algn="l">
              <a:spcBef>
                <a:spcPts val="600"/>
              </a:spcBef>
              <a:spcAft>
                <a:spcPts val="0"/>
              </a:spcAft>
              <a:buSzPts val="1400"/>
              <a:buChar char="○"/>
            </a:pPr>
            <a:r>
              <a:rPr lang="en"/>
              <a:t>Lyman et al. (2016), identified six themes on why students choose not to disclose their disability status: </a:t>
            </a:r>
            <a:endParaRPr/>
          </a:p>
          <a:p>
            <a:pPr indent="-317500" lvl="2" marL="1371600" rtl="0" algn="l">
              <a:spcBef>
                <a:spcPts val="600"/>
              </a:spcBef>
              <a:spcAft>
                <a:spcPts val="0"/>
              </a:spcAft>
              <a:buSzPts val="1400"/>
              <a:buChar char="■"/>
            </a:pPr>
            <a:r>
              <a:rPr lang="en"/>
              <a:t>desire for self-sufficiency</a:t>
            </a:r>
            <a:endParaRPr/>
          </a:p>
          <a:p>
            <a:pPr indent="-317500" lvl="2" marL="1371600" rtl="0" algn="l">
              <a:spcBef>
                <a:spcPts val="600"/>
              </a:spcBef>
              <a:spcAft>
                <a:spcPts val="0"/>
              </a:spcAft>
              <a:buSzPts val="1400"/>
              <a:buChar char="■"/>
            </a:pPr>
            <a:r>
              <a:rPr b="1" lang="en"/>
              <a:t>desire to avoid negative social reactions</a:t>
            </a:r>
            <a:endParaRPr b="1"/>
          </a:p>
          <a:p>
            <a:pPr indent="-317500" lvl="2" marL="1371600" rtl="0" algn="l">
              <a:spcBef>
                <a:spcPts val="600"/>
              </a:spcBef>
              <a:spcAft>
                <a:spcPts val="0"/>
              </a:spcAft>
              <a:buSzPts val="1400"/>
              <a:buChar char="■"/>
            </a:pPr>
            <a:r>
              <a:rPr lang="en"/>
              <a:t>insufficient knowledge</a:t>
            </a:r>
            <a:endParaRPr/>
          </a:p>
          <a:p>
            <a:pPr indent="-317500" lvl="2" marL="1371600" rtl="0" algn="l">
              <a:spcBef>
                <a:spcPts val="600"/>
              </a:spcBef>
              <a:spcAft>
                <a:spcPts val="0"/>
              </a:spcAft>
              <a:buSzPts val="1400"/>
              <a:buChar char="■"/>
            </a:pPr>
            <a:r>
              <a:rPr lang="en"/>
              <a:t>quality and usefulness of DSS and accommodations</a:t>
            </a:r>
            <a:endParaRPr/>
          </a:p>
          <a:p>
            <a:pPr indent="-317500" lvl="2" marL="1371600" rtl="0" algn="l">
              <a:spcBef>
                <a:spcPts val="600"/>
              </a:spcBef>
              <a:spcAft>
                <a:spcPts val="0"/>
              </a:spcAft>
              <a:buSzPts val="1400"/>
              <a:buChar char="■"/>
            </a:pPr>
            <a:r>
              <a:rPr b="1" lang="en"/>
              <a:t>negative experiences with professors</a:t>
            </a:r>
            <a:endParaRPr b="1"/>
          </a:p>
          <a:p>
            <a:pPr indent="-317500" lvl="2" marL="1371600" rtl="0" algn="l">
              <a:spcBef>
                <a:spcPts val="600"/>
              </a:spcBef>
              <a:spcAft>
                <a:spcPts val="0"/>
              </a:spcAft>
              <a:buSzPts val="1400"/>
              <a:buChar char="■"/>
            </a:pPr>
            <a:r>
              <a:rPr b="1" lang="en"/>
              <a:t>f</a:t>
            </a:r>
            <a:r>
              <a:rPr b="1" lang="en"/>
              <a:t>ear of future </a:t>
            </a:r>
            <a:r>
              <a:rPr b="1" lang="en"/>
              <a:t>ramifications</a:t>
            </a:r>
            <a:r>
              <a:rPr b="1" lang="en"/>
              <a:t> </a:t>
            </a:r>
            <a:r>
              <a:rPr lang="en"/>
              <a:t>(p. 127). </a:t>
            </a:r>
            <a:endParaRPr/>
          </a:p>
          <a:p>
            <a:pPr indent="-317500" lvl="1" marL="914400" rtl="0" algn="l">
              <a:spcBef>
                <a:spcPts val="600"/>
              </a:spcBef>
              <a:spcAft>
                <a:spcPts val="400"/>
              </a:spcAft>
              <a:buSzPts val="1400"/>
              <a:buChar char="○"/>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8"/>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Higher Education &amp; Interactional Models</a:t>
            </a:r>
            <a:endParaRPr/>
          </a:p>
        </p:txBody>
      </p:sp>
      <p:sp>
        <p:nvSpPr>
          <p:cNvPr id="151" name="Google Shape;151;p28"/>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Higher education accommodations focus on only one function</a:t>
            </a:r>
            <a:endParaRPr/>
          </a:p>
          <a:p>
            <a:pPr indent="-317500" lvl="1" marL="914400" rtl="0" algn="l">
              <a:spcBef>
                <a:spcPts val="600"/>
              </a:spcBef>
              <a:spcAft>
                <a:spcPts val="0"/>
              </a:spcAft>
              <a:buSzPts val="1400"/>
              <a:buChar char="○"/>
            </a:pPr>
            <a:r>
              <a:rPr lang="en"/>
              <a:t>Harry Paul, a medical student, commented that "Accommodations do not often take care of accommodating people off campus,” he said. “You can have someone to help you get to class, but if you can’t get your groceries, how can you stay in school?” (as cited in Burke, 2020). </a:t>
            </a:r>
            <a:endParaRPr/>
          </a:p>
          <a:p>
            <a:pPr indent="0" lvl="0" marL="0" rtl="0" algn="l">
              <a:spcBef>
                <a:spcPts val="600"/>
              </a:spcBef>
              <a:spcAft>
                <a:spcPts val="4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29"/>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Higher Education &amp; the Diversity Model	</a:t>
            </a:r>
            <a:endParaRPr/>
          </a:p>
        </p:txBody>
      </p:sp>
      <p:sp>
        <p:nvSpPr>
          <p:cNvPr id="157" name="Google Shape;157;p29"/>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Ableist exceptionalism: “</a:t>
            </a:r>
            <a:r>
              <a:rPr lang="en"/>
              <a:t>the phenomenon whereby values, beliefs, principles, and so on that one holds in other domains of political consciousness are not transferred over to the domain of disability and ableism” (Tremain, 2016, n.p.). </a:t>
            </a:r>
            <a:endParaRPr/>
          </a:p>
          <a:p>
            <a:pPr indent="-317500" lvl="1" marL="914400" rtl="0" algn="l">
              <a:spcBef>
                <a:spcPts val="600"/>
              </a:spcBef>
              <a:spcAft>
                <a:spcPts val="0"/>
              </a:spcAft>
              <a:buSzPts val="1400"/>
              <a:buChar char="○"/>
            </a:pPr>
            <a:r>
              <a:rPr lang="en"/>
              <a:t>“[V]ery progressive teachers, researchers, and even activists will use words like moron or idiot even when critiquing racist, sexist, or otherwise offensive behavior, all the while refusing to admit or realize that they are channeling one form of bigotry to attack another” (Dolmage, 2017, p. 37).</a:t>
            </a:r>
            <a:endParaRPr/>
          </a:p>
          <a:p>
            <a:pPr indent="-342900" lvl="0" marL="457200" rtl="0" algn="l">
              <a:spcBef>
                <a:spcPts val="600"/>
              </a:spcBef>
              <a:spcAft>
                <a:spcPts val="400"/>
              </a:spcAft>
              <a:buSzPts val="1800"/>
              <a:buChar char="●"/>
            </a:pPr>
            <a:r>
              <a:rPr lang="en"/>
              <a:t>Disability is often excluded from institutional discussions of diversity, equity &amp; inclusion - Scheef et al. (2020) found that less than a quarter of campus diversity statements explicitly included disability.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Discussion Questions</a:t>
            </a:r>
            <a:endParaRPr/>
          </a:p>
        </p:txBody>
      </p:sp>
      <p:sp>
        <p:nvSpPr>
          <p:cNvPr id="163" name="Google Shape;163;p30"/>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What other models have you observed at play at colleges &amp; universities? </a:t>
            </a:r>
            <a:endParaRPr/>
          </a:p>
          <a:p>
            <a:pPr indent="-342900" lvl="0" marL="457200" rtl="0" algn="l">
              <a:spcBef>
                <a:spcPts val="600"/>
              </a:spcBef>
              <a:spcAft>
                <a:spcPts val="0"/>
              </a:spcAft>
              <a:buSzPts val="1800"/>
              <a:buChar char="●"/>
            </a:pPr>
            <a:r>
              <a:rPr lang="en"/>
              <a:t>How do you think colleges &amp; universities treat disabled students differently from disabled faculty &amp; staff? </a:t>
            </a:r>
            <a:endParaRPr/>
          </a:p>
          <a:p>
            <a:pPr indent="-342900" lvl="0" marL="457200" rtl="0" algn="l">
              <a:spcBef>
                <a:spcPts val="600"/>
              </a:spcBef>
              <a:spcAft>
                <a:spcPts val="0"/>
              </a:spcAft>
              <a:buSzPts val="1800"/>
              <a:buChar char="●"/>
            </a:pPr>
            <a:r>
              <a:rPr lang="en"/>
              <a:t>If disability services offices focus on students' academic function, what other functions can colleges &amp; universities support? </a:t>
            </a:r>
            <a:endParaRPr/>
          </a:p>
          <a:p>
            <a:pPr indent="-317500" lvl="1" marL="914400" rtl="0" algn="l">
              <a:spcBef>
                <a:spcPts val="600"/>
              </a:spcBef>
              <a:spcAft>
                <a:spcPts val="0"/>
              </a:spcAft>
              <a:buSzPts val="1400"/>
              <a:buChar char="○"/>
            </a:pPr>
            <a:r>
              <a:rPr lang="en"/>
              <a:t>What functions can a library support? </a:t>
            </a:r>
            <a:endParaRPr/>
          </a:p>
          <a:p>
            <a:pPr indent="-342900" lvl="0" marL="457200" rtl="0" algn="l">
              <a:spcBef>
                <a:spcPts val="600"/>
              </a:spcBef>
              <a:spcAft>
                <a:spcPts val="0"/>
              </a:spcAft>
              <a:buSzPts val="1800"/>
              <a:buChar char="●"/>
            </a:pPr>
            <a:r>
              <a:rPr lang="en"/>
              <a:t>How do libraries limit or facilitate student activities? What about your library in particular?</a:t>
            </a:r>
            <a:endParaRPr/>
          </a:p>
          <a:p>
            <a:pPr indent="-342900" lvl="0" marL="457200" rtl="0" algn="l">
              <a:spcBef>
                <a:spcPts val="600"/>
              </a:spcBef>
              <a:spcAft>
                <a:spcPts val="400"/>
              </a:spcAft>
              <a:buSzPts val="1800"/>
              <a:buChar char="●"/>
            </a:pPr>
            <a:r>
              <a:rPr lang="en"/>
              <a:t>How can libraries contribute to a positive view of people with disabilities? What about your library in particular?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1"/>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Image Credits</a:t>
            </a:r>
            <a:endParaRPr/>
          </a:p>
        </p:txBody>
      </p:sp>
      <p:sp>
        <p:nvSpPr>
          <p:cNvPr id="169" name="Google Shape;169;p31"/>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Wheelchair, hearing aid, and guide dog icons from </a:t>
            </a:r>
            <a:r>
              <a:rPr lang="en" u="sng">
                <a:solidFill>
                  <a:schemeClr val="hlink"/>
                </a:solidFill>
                <a:hlinkClick r:id="rId3"/>
              </a:rPr>
              <a:t>“International Day Of Persons With Disabilities” pack</a:t>
            </a:r>
            <a:r>
              <a:rPr lang="en"/>
              <a:t> from</a:t>
            </a:r>
            <a:r>
              <a:rPr lang="en"/>
              <a:t> Freepik. </a:t>
            </a:r>
            <a:endParaRPr/>
          </a:p>
          <a:p>
            <a:pPr indent="-342900" lvl="0" marL="457200" rtl="0" algn="l">
              <a:spcBef>
                <a:spcPts val="1000"/>
              </a:spcBef>
              <a:spcAft>
                <a:spcPts val="0"/>
              </a:spcAft>
              <a:buSzPts val="1800"/>
              <a:buChar char="●"/>
            </a:pPr>
            <a:r>
              <a:rPr lang="en"/>
              <a:t>Man with walker icon from </a:t>
            </a:r>
            <a:r>
              <a:rPr lang="en" u="sng">
                <a:solidFill>
                  <a:schemeClr val="hlink"/>
                </a:solidFill>
                <a:hlinkClick r:id="rId4"/>
              </a:rPr>
              <a:t>“Retirement Home” pack</a:t>
            </a:r>
            <a:r>
              <a:rPr lang="en"/>
              <a:t> from </a:t>
            </a:r>
            <a:r>
              <a:rPr lang="en"/>
              <a:t>Freepik.</a:t>
            </a:r>
            <a:endParaRPr/>
          </a:p>
          <a:p>
            <a:pPr indent="-342900" lvl="0" marL="457200" rtl="0" algn="l">
              <a:spcBef>
                <a:spcPts val="1000"/>
              </a:spcBef>
              <a:spcAft>
                <a:spcPts val="1000"/>
              </a:spcAft>
              <a:buSzPts val="1800"/>
              <a:buChar char="●"/>
            </a:pPr>
            <a:r>
              <a:rPr lang="en"/>
              <a:t>Woman with waving arms icon from </a:t>
            </a:r>
            <a:r>
              <a:rPr lang="en" u="sng">
                <a:solidFill>
                  <a:schemeClr val="hlink"/>
                </a:solidFill>
                <a:hlinkClick r:id="rId5"/>
              </a:rPr>
              <a:t>“Pilates” pack</a:t>
            </a:r>
            <a:r>
              <a:rPr lang="en"/>
              <a:t> from Freepik.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32"/>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References</a:t>
            </a:r>
            <a:endParaRPr/>
          </a:p>
        </p:txBody>
      </p:sp>
      <p:sp>
        <p:nvSpPr>
          <p:cNvPr id="175" name="Google Shape;175;p32"/>
          <p:cNvSpPr txBox="1"/>
          <p:nvPr>
            <p:ph idx="1" type="body"/>
          </p:nvPr>
        </p:nvSpPr>
        <p:spPr>
          <a:xfrm>
            <a:off x="311700" y="948000"/>
            <a:ext cx="8520600" cy="3888000"/>
          </a:xfrm>
          <a:prstGeom prst="rect">
            <a:avLst/>
          </a:prstGeom>
        </p:spPr>
        <p:txBody>
          <a:bodyPr anchorCtr="0" anchor="t" bIns="91425" lIns="91425" spcFirstLastPara="1" rIns="91425" wrap="square" tIns="91425">
            <a:normAutofit fontScale="70000"/>
          </a:bodyPr>
          <a:lstStyle/>
          <a:p>
            <a:pPr indent="-308610" lvl="0" marL="457200" rtl="0" algn="l">
              <a:lnSpc>
                <a:spcPct val="115000"/>
              </a:lnSpc>
              <a:spcBef>
                <a:spcPts val="800"/>
              </a:spcBef>
              <a:spcAft>
                <a:spcPts val="0"/>
              </a:spcAft>
              <a:buSzPct val="100000"/>
              <a:buChar char="●"/>
            </a:pPr>
            <a:r>
              <a:rPr lang="en"/>
              <a:t>Beddes, L. (2020, September 10). </a:t>
            </a:r>
            <a:r>
              <a:rPr i="1" lang="en"/>
              <a:t>How do you see disability? Defining someone’s disability changes how you interact with them. </a:t>
            </a:r>
            <a:r>
              <a:rPr lang="en" u="sng">
                <a:solidFill>
                  <a:schemeClr val="hlink"/>
                </a:solidFill>
                <a:hlinkClick r:id="rId3"/>
              </a:rPr>
              <a:t>https://loganbeddes.medium.com/how-do-you-see-disability-a1165d7e75d</a:t>
            </a:r>
            <a:r>
              <a:rPr lang="en"/>
              <a:t> </a:t>
            </a:r>
            <a:r>
              <a:rPr lang="en"/>
              <a:t> </a:t>
            </a:r>
            <a:endParaRPr/>
          </a:p>
          <a:p>
            <a:pPr indent="-308610" lvl="0" marL="457200" rtl="0" algn="l">
              <a:lnSpc>
                <a:spcPct val="115000"/>
              </a:lnSpc>
              <a:spcBef>
                <a:spcPts val="800"/>
              </a:spcBef>
              <a:spcAft>
                <a:spcPts val="0"/>
              </a:spcAft>
              <a:buSzPct val="100000"/>
              <a:buChar char="●"/>
            </a:pPr>
            <a:r>
              <a:rPr lang="en"/>
              <a:t>Black, K. (1996). </a:t>
            </a:r>
            <a:r>
              <a:rPr i="1" lang="en"/>
              <a:t>A healing homiletic : preaching and disability. </a:t>
            </a:r>
            <a:r>
              <a:rPr lang="en"/>
              <a:t>Abingdon Press. </a:t>
            </a:r>
            <a:endParaRPr/>
          </a:p>
          <a:p>
            <a:pPr indent="-308610" lvl="0" marL="457200" rtl="0" algn="l">
              <a:lnSpc>
                <a:spcPct val="115000"/>
              </a:lnSpc>
              <a:spcBef>
                <a:spcPts val="800"/>
              </a:spcBef>
              <a:spcAft>
                <a:spcPts val="0"/>
              </a:spcAft>
              <a:buSzPct val="100000"/>
              <a:buChar char="●"/>
            </a:pPr>
            <a:r>
              <a:rPr lang="en"/>
              <a:t>Bogart, K. R., Logan, S. W., Hospodar, C., &amp; Woekel, E. (2019). Disability models and attitudes among college students with and without disabilities. </a:t>
            </a:r>
            <a:r>
              <a:rPr i="1" lang="en"/>
              <a:t>Stigma and Health, 4</a:t>
            </a:r>
            <a:r>
              <a:rPr lang="en"/>
              <a:t>(3), 260–263.</a:t>
            </a:r>
            <a:endParaRPr/>
          </a:p>
          <a:p>
            <a:pPr indent="-308610" lvl="0" marL="457200" rtl="0" algn="l">
              <a:lnSpc>
                <a:spcPct val="115000"/>
              </a:lnSpc>
              <a:spcBef>
                <a:spcPts val="800"/>
              </a:spcBef>
              <a:spcAft>
                <a:spcPts val="0"/>
              </a:spcAft>
              <a:buSzPct val="100000"/>
              <a:buChar char="●"/>
            </a:pPr>
            <a:r>
              <a:rPr lang="en"/>
              <a:t>Brewer, E., Brueggemann, B., Hetrick, N. &amp; Yergeau, M.. (2012). Introduction, background, and history. In B. Brueggemann (ed.), </a:t>
            </a:r>
            <a:r>
              <a:rPr i="1" lang="en"/>
              <a:t>Arts and humanities </a:t>
            </a:r>
            <a:r>
              <a:rPr lang="en"/>
              <a:t>(pp. 1-62). Sage. </a:t>
            </a:r>
            <a:endParaRPr/>
          </a:p>
          <a:p>
            <a:pPr indent="-308610" lvl="0" marL="457200" rtl="0" algn="l">
              <a:lnSpc>
                <a:spcPct val="115000"/>
              </a:lnSpc>
              <a:spcBef>
                <a:spcPts val="800"/>
              </a:spcBef>
              <a:spcAft>
                <a:spcPts val="0"/>
              </a:spcAft>
              <a:buSzPct val="100000"/>
              <a:buChar char="●"/>
            </a:pPr>
            <a:r>
              <a:rPr lang="en"/>
              <a:t>Burke, L. (2020, November 12). </a:t>
            </a:r>
            <a:r>
              <a:rPr i="1" lang="en"/>
              <a:t>Disability as diversity</a:t>
            </a:r>
            <a:r>
              <a:rPr lang="en"/>
              <a:t>. Inside Higher Ed. </a:t>
            </a:r>
            <a:r>
              <a:rPr lang="en" u="sng">
                <a:solidFill>
                  <a:schemeClr val="hlink"/>
                </a:solidFill>
                <a:hlinkClick r:id="rId4"/>
              </a:rPr>
              <a:t>https://www.insidehighered.com/news/2020/11/12/could-disability-be-further-included-diversity-efforts</a:t>
            </a:r>
            <a:r>
              <a:rPr lang="en"/>
              <a:t> </a:t>
            </a:r>
            <a:endParaRPr/>
          </a:p>
          <a:p>
            <a:pPr indent="-308610" lvl="0" marL="457200" rtl="0" algn="l">
              <a:lnSpc>
                <a:spcPct val="115000"/>
              </a:lnSpc>
              <a:spcBef>
                <a:spcPts val="800"/>
              </a:spcBef>
              <a:spcAft>
                <a:spcPts val="0"/>
              </a:spcAft>
              <a:buSzPct val="100000"/>
              <a:buChar char="●"/>
            </a:pPr>
            <a:r>
              <a:rPr lang="en"/>
              <a:t>DARU: Disability Advocacy Resource Unit. (2019). Introducing the human rights model of disability. </a:t>
            </a:r>
            <a:r>
              <a:rPr lang="en" u="sng">
                <a:solidFill>
                  <a:schemeClr val="hlink"/>
                </a:solidFill>
                <a:hlinkClick r:id="rId5"/>
              </a:rPr>
              <a:t>http://www.daru.org.au/how-we-talk-about-disability-matters/introducing-the-human-rights-model-of-disability</a:t>
            </a:r>
            <a:endParaRPr/>
          </a:p>
          <a:p>
            <a:pPr indent="-308610" lvl="0" marL="457200" rtl="0" algn="l">
              <a:lnSpc>
                <a:spcPct val="115000"/>
              </a:lnSpc>
              <a:spcBef>
                <a:spcPts val="800"/>
              </a:spcBef>
              <a:spcAft>
                <a:spcPts val="800"/>
              </a:spcAft>
              <a:buSzPct val="100000"/>
              <a:buChar char="●"/>
            </a:pPr>
            <a:r>
              <a:rPr lang="en"/>
              <a:t>Dirth, T. P., &amp; Branscombe, N. R. (2017). Disability models affect disability policy support through awareness of structural discrimination. </a:t>
            </a:r>
            <a:r>
              <a:rPr i="1" lang="en"/>
              <a:t>Journal of Social Issues, 73</a:t>
            </a:r>
            <a:r>
              <a:rPr lang="en"/>
              <a:t>(2), 413–442.</a:t>
            </a:r>
            <a:endParaRPr i="1"/>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3"/>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References</a:t>
            </a:r>
            <a:endParaRPr/>
          </a:p>
        </p:txBody>
      </p:sp>
      <p:sp>
        <p:nvSpPr>
          <p:cNvPr id="181" name="Google Shape;181;p33"/>
          <p:cNvSpPr txBox="1"/>
          <p:nvPr>
            <p:ph idx="1" type="body"/>
          </p:nvPr>
        </p:nvSpPr>
        <p:spPr>
          <a:xfrm>
            <a:off x="311700" y="948000"/>
            <a:ext cx="8520600" cy="3888000"/>
          </a:xfrm>
          <a:prstGeom prst="rect">
            <a:avLst/>
          </a:prstGeom>
        </p:spPr>
        <p:txBody>
          <a:bodyPr anchorCtr="0" anchor="t" bIns="91425" lIns="91425" spcFirstLastPara="1" rIns="91425" wrap="square" tIns="91425">
            <a:normAutofit fontScale="62500" lnSpcReduction="10000"/>
          </a:bodyPr>
          <a:lstStyle/>
          <a:p>
            <a:pPr indent="-300037" lvl="0" marL="457200" rtl="0" algn="l">
              <a:lnSpc>
                <a:spcPct val="115000"/>
              </a:lnSpc>
              <a:spcBef>
                <a:spcPts val="800"/>
              </a:spcBef>
              <a:spcAft>
                <a:spcPts val="0"/>
              </a:spcAft>
              <a:buSzPct val="100000"/>
              <a:buChar char="●"/>
            </a:pPr>
            <a:r>
              <a:rPr lang="en"/>
              <a:t>Dolmage, J.T. (2017). </a:t>
            </a:r>
            <a:r>
              <a:rPr i="1" lang="en"/>
              <a:t>Academic ableism. </a:t>
            </a:r>
            <a:r>
              <a:rPr lang="en"/>
              <a:t>University of Michigan Press. </a:t>
            </a:r>
            <a:endParaRPr/>
          </a:p>
          <a:p>
            <a:pPr indent="-300037" lvl="0" marL="457200" rtl="0" algn="l">
              <a:lnSpc>
                <a:spcPct val="115000"/>
              </a:lnSpc>
              <a:spcBef>
                <a:spcPts val="800"/>
              </a:spcBef>
              <a:spcAft>
                <a:spcPts val="0"/>
              </a:spcAft>
              <a:buSzPct val="100000"/>
              <a:buChar char="●"/>
            </a:pPr>
            <a:r>
              <a:rPr lang="en"/>
              <a:t>Gierdowski, D.C., Brooks, D.C., &amp; Galanek, J. (2020). </a:t>
            </a:r>
            <a:r>
              <a:rPr i="1" lang="en"/>
              <a:t>Accessibility and accommodations. </a:t>
            </a:r>
            <a:r>
              <a:rPr lang="en"/>
              <a:t>EDUCAUSE 2020 Student Technology Report: Supporting the Whole Student. </a:t>
            </a:r>
            <a:r>
              <a:rPr lang="en" u="sng">
                <a:solidFill>
                  <a:schemeClr val="accent5"/>
                </a:solidFill>
                <a:hlinkClick r:id="rId3">
                  <a:extLst>
                    <a:ext uri="{A12FA001-AC4F-418D-AE19-62706E023703}">
                      <ahyp:hlinkClr val="tx"/>
                    </a:ext>
                  </a:extLst>
                </a:hlinkClick>
              </a:rPr>
              <a:t>https://www.educause.edu/ecar/research-publications/student-technology-report-supporting-the-whole-student/2020/accessibility-and-accommodations</a:t>
            </a:r>
            <a:r>
              <a:rPr lang="en"/>
              <a:t> </a:t>
            </a:r>
            <a:endParaRPr/>
          </a:p>
          <a:p>
            <a:pPr indent="-300037" lvl="0" marL="457200" rtl="0" algn="l">
              <a:lnSpc>
                <a:spcPct val="115000"/>
              </a:lnSpc>
              <a:spcBef>
                <a:spcPts val="800"/>
              </a:spcBef>
              <a:spcAft>
                <a:spcPts val="0"/>
              </a:spcAft>
              <a:buSzPct val="100000"/>
              <a:buChar char="●"/>
            </a:pPr>
            <a:r>
              <a:rPr lang="en"/>
              <a:t>Guevara, A. (2021). The need to reimagine disability rights law because the medical model of disability fails us all. </a:t>
            </a:r>
            <a:r>
              <a:rPr i="1" lang="en"/>
              <a:t>Wisconsin Law Review, 2021</a:t>
            </a:r>
            <a:r>
              <a:rPr lang="en"/>
              <a:t>(2), 269-292. </a:t>
            </a:r>
            <a:endParaRPr/>
          </a:p>
          <a:p>
            <a:pPr indent="-300037" lvl="0" marL="457200" rtl="0" algn="l">
              <a:lnSpc>
                <a:spcPct val="115000"/>
              </a:lnSpc>
              <a:spcBef>
                <a:spcPts val="800"/>
              </a:spcBef>
              <a:spcAft>
                <a:spcPts val="0"/>
              </a:spcAft>
              <a:buSzPct val="100000"/>
              <a:buChar char="●"/>
            </a:pPr>
            <a:r>
              <a:rPr lang="en"/>
              <a:t>Hahn, H. (1996). Antidiscrimination laws and social research on disability: The minority group perspective. </a:t>
            </a:r>
            <a:r>
              <a:rPr i="1" lang="en"/>
              <a:t>Behavioral Sciences and the Law, 14</a:t>
            </a:r>
            <a:r>
              <a:rPr lang="en"/>
              <a:t>(1), 41-59. </a:t>
            </a:r>
            <a:endParaRPr/>
          </a:p>
          <a:p>
            <a:pPr indent="-300037" lvl="0" marL="457200" rtl="0" algn="l">
              <a:lnSpc>
                <a:spcPct val="115000"/>
              </a:lnSpc>
              <a:spcBef>
                <a:spcPts val="800"/>
              </a:spcBef>
              <a:spcAft>
                <a:spcPts val="0"/>
              </a:spcAft>
              <a:buSzPct val="100000"/>
              <a:buChar char="●"/>
            </a:pPr>
            <a:r>
              <a:rPr lang="en"/>
              <a:t>Johnson, M. (2003). </a:t>
            </a:r>
            <a:r>
              <a:rPr i="1" lang="en"/>
              <a:t>Make them go away: Clint Eastwood, Christopher Reeve, and the case against disability rights</a:t>
            </a:r>
            <a:r>
              <a:rPr lang="en"/>
              <a:t>. Advocado Press.</a:t>
            </a:r>
            <a:endParaRPr/>
          </a:p>
          <a:p>
            <a:pPr indent="-300037" lvl="0" marL="457200" rtl="0" algn="l">
              <a:lnSpc>
                <a:spcPct val="115000"/>
              </a:lnSpc>
              <a:spcBef>
                <a:spcPts val="800"/>
              </a:spcBef>
              <a:spcAft>
                <a:spcPts val="0"/>
              </a:spcAft>
              <a:buSzPct val="100000"/>
              <a:buChar char="●"/>
            </a:pPr>
            <a:r>
              <a:rPr lang="en"/>
              <a:t>Lyman, M., Beecher, M. E., Griner, D., Brooks, M., Call, J., &amp; Jackson, A. (2016). What keeps students with disabilities from using accommodations in postsecondary education? A qualitative review. </a:t>
            </a:r>
            <a:r>
              <a:rPr i="1" lang="en"/>
              <a:t>Journal of Postsecondary Education and Disability, 29</a:t>
            </a:r>
            <a:r>
              <a:rPr lang="en"/>
              <a:t>(2), 123-140.</a:t>
            </a:r>
            <a:endParaRPr/>
          </a:p>
          <a:p>
            <a:pPr indent="-300037" lvl="0" marL="457200" rtl="0" algn="l">
              <a:lnSpc>
                <a:spcPct val="115000"/>
              </a:lnSpc>
              <a:spcBef>
                <a:spcPts val="800"/>
              </a:spcBef>
              <a:spcAft>
                <a:spcPts val="800"/>
              </a:spcAft>
              <a:buSzPct val="100000"/>
              <a:buChar char="●"/>
            </a:pPr>
            <a:r>
              <a:rPr lang="en"/>
              <a:t>Newman, L., Wagner, M., Knokey, A. M., Marder, C., Nagle, K., Shaver, D., &amp; Wei, X. (2011). </a:t>
            </a:r>
            <a:r>
              <a:rPr i="1" lang="en"/>
              <a:t>The post-high school outcomes of young adults with disabilities up to 8 Years after high school: A report from the National Longitudinal Transition Study-2 (NLTS2)</a:t>
            </a:r>
            <a:r>
              <a:rPr lang="en"/>
              <a:t>. </a:t>
            </a:r>
            <a:r>
              <a:rPr lang="en" u="sng">
                <a:solidFill>
                  <a:schemeClr val="hlink"/>
                </a:solidFill>
                <a:hlinkClick r:id="rId4"/>
              </a:rPr>
              <a:t>https://eric.ed.gov/?id=ED524044</a:t>
            </a:r>
            <a:r>
              <a:rPr lang="en"/>
              <a:t>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34"/>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References</a:t>
            </a:r>
            <a:endParaRPr/>
          </a:p>
        </p:txBody>
      </p:sp>
      <p:sp>
        <p:nvSpPr>
          <p:cNvPr id="187" name="Google Shape;187;p34"/>
          <p:cNvSpPr txBox="1"/>
          <p:nvPr>
            <p:ph idx="1" type="body"/>
          </p:nvPr>
        </p:nvSpPr>
        <p:spPr>
          <a:xfrm>
            <a:off x="311700" y="948000"/>
            <a:ext cx="8520600" cy="3888000"/>
          </a:xfrm>
          <a:prstGeom prst="rect">
            <a:avLst/>
          </a:prstGeom>
        </p:spPr>
        <p:txBody>
          <a:bodyPr anchorCtr="0" anchor="t" bIns="91425" lIns="91425" spcFirstLastPara="1" rIns="91425" wrap="square" tIns="91425">
            <a:normAutofit fontScale="70000"/>
          </a:bodyPr>
          <a:lstStyle/>
          <a:p>
            <a:pPr indent="-308610" lvl="0" marL="457200" rtl="0" algn="l">
              <a:lnSpc>
                <a:spcPct val="115000"/>
              </a:lnSpc>
              <a:spcBef>
                <a:spcPts val="800"/>
              </a:spcBef>
              <a:spcAft>
                <a:spcPts val="0"/>
              </a:spcAft>
              <a:buSzPct val="100000"/>
              <a:buChar char="●"/>
            </a:pPr>
            <a:r>
              <a:rPr lang="en"/>
              <a:t>Olkin, R. (2012). </a:t>
            </a:r>
            <a:r>
              <a:rPr i="1" lang="en"/>
              <a:t>What psychotherapists should know about disability. </a:t>
            </a:r>
            <a:r>
              <a:rPr lang="en"/>
              <a:t>Guilford Publications. </a:t>
            </a:r>
            <a:endParaRPr/>
          </a:p>
          <a:p>
            <a:pPr indent="-308610" lvl="0" marL="457200" rtl="0" algn="l">
              <a:lnSpc>
                <a:spcPct val="115000"/>
              </a:lnSpc>
              <a:spcBef>
                <a:spcPts val="800"/>
              </a:spcBef>
              <a:spcAft>
                <a:spcPts val="0"/>
              </a:spcAft>
              <a:buSzPct val="100000"/>
              <a:buChar char="●"/>
            </a:pPr>
            <a:r>
              <a:rPr lang="en"/>
              <a:t>Scheef, A., Caniglia, C., &amp; Barrio, B.L. (2020). Disability as diversity: Perspectives of institutes of higher education in the United States. </a:t>
            </a:r>
            <a:r>
              <a:rPr i="1" lang="en"/>
              <a:t>Journal of Postsecondary Education and Disability, 33</a:t>
            </a:r>
            <a:r>
              <a:rPr lang="en"/>
              <a:t>(1), 49-61. </a:t>
            </a:r>
            <a:endParaRPr/>
          </a:p>
          <a:p>
            <a:pPr indent="-308610" lvl="0" marL="457200" rtl="0" algn="l">
              <a:lnSpc>
                <a:spcPct val="115000"/>
              </a:lnSpc>
              <a:spcBef>
                <a:spcPts val="800"/>
              </a:spcBef>
              <a:spcAft>
                <a:spcPts val="0"/>
              </a:spcAft>
              <a:buSzPct val="100000"/>
              <a:buChar char="●"/>
            </a:pPr>
            <a:r>
              <a:rPr lang="en"/>
              <a:t>Scotch, R.K., &amp; Schriner, K. (1997). Disability as human variation: Implications for policy. </a:t>
            </a:r>
            <a:r>
              <a:rPr i="1" lang="en"/>
              <a:t>The Annals of the American Academy of Political and Social Science, 549, </a:t>
            </a:r>
            <a:r>
              <a:rPr lang="en"/>
              <a:t>148-159.</a:t>
            </a:r>
            <a:endParaRPr/>
          </a:p>
          <a:p>
            <a:pPr indent="-308610" lvl="0" marL="457200" rtl="0" algn="l">
              <a:lnSpc>
                <a:spcPct val="115000"/>
              </a:lnSpc>
              <a:spcBef>
                <a:spcPts val="800"/>
              </a:spcBef>
              <a:spcAft>
                <a:spcPts val="0"/>
              </a:spcAft>
              <a:buSzPct val="100000"/>
              <a:buChar char="●"/>
            </a:pPr>
            <a:r>
              <a:rPr lang="en"/>
              <a:t>Smart, J.F. (2009). The power of models of disability. </a:t>
            </a:r>
            <a:r>
              <a:rPr i="1" lang="en"/>
              <a:t>Journal of Rehabilitation, 75</a:t>
            </a:r>
            <a:r>
              <a:rPr lang="en"/>
              <a:t>(2), 3-11.</a:t>
            </a:r>
            <a:endParaRPr/>
          </a:p>
          <a:p>
            <a:pPr indent="-308610" lvl="0" marL="457200" rtl="0" algn="l">
              <a:lnSpc>
                <a:spcPct val="115000"/>
              </a:lnSpc>
              <a:spcBef>
                <a:spcPts val="800"/>
              </a:spcBef>
              <a:spcAft>
                <a:spcPts val="0"/>
              </a:spcAft>
              <a:buSzPct val="100000"/>
              <a:buChar char="●"/>
            </a:pPr>
            <a:r>
              <a:rPr lang="en"/>
              <a:t>Tremain, S. (2016, November 7). </a:t>
            </a:r>
            <a:r>
              <a:rPr i="1" lang="en"/>
              <a:t>No language is neutral, part II: Ableist language and ableist exceptionism.</a:t>
            </a:r>
            <a:r>
              <a:rPr lang="en"/>
              <a:t> http://web.archive.org/web/20161117101641/http://philosophycommons.typepad.com/disability_and_disadvanta/2016/11/no-language-is-neutral-ableist-language-and-ableist-exceptionism.html </a:t>
            </a:r>
            <a:endParaRPr/>
          </a:p>
          <a:p>
            <a:pPr indent="-308610" lvl="0" marL="457200" rtl="0" algn="l">
              <a:lnSpc>
                <a:spcPct val="115000"/>
              </a:lnSpc>
              <a:spcBef>
                <a:spcPts val="800"/>
              </a:spcBef>
              <a:spcAft>
                <a:spcPts val="0"/>
              </a:spcAft>
              <a:buSzPct val="100000"/>
              <a:buChar char="●"/>
            </a:pPr>
            <a:r>
              <a:rPr lang="en"/>
              <a:t>U.S. Department of Education, National Center for Education Statistics. (2021). </a:t>
            </a:r>
            <a:r>
              <a:rPr i="1" lang="en"/>
              <a:t>Fast facts: Students with disabilities</a:t>
            </a:r>
            <a:r>
              <a:rPr lang="en"/>
              <a:t>. Retrieved July 8, 2021 from </a:t>
            </a:r>
            <a:r>
              <a:rPr lang="en" u="sng">
                <a:solidFill>
                  <a:schemeClr val="hlink"/>
                </a:solidFill>
                <a:hlinkClick r:id="rId3"/>
              </a:rPr>
              <a:t>https://nces.ed.gov/fastfacts/display.asp?id=60</a:t>
            </a:r>
            <a:r>
              <a:rPr lang="en"/>
              <a:t> </a:t>
            </a:r>
            <a:endParaRPr/>
          </a:p>
          <a:p>
            <a:pPr indent="-308610" lvl="0" marL="457200" rtl="0" algn="l">
              <a:lnSpc>
                <a:spcPct val="115000"/>
              </a:lnSpc>
              <a:spcBef>
                <a:spcPts val="800"/>
              </a:spcBef>
              <a:spcAft>
                <a:spcPts val="800"/>
              </a:spcAft>
              <a:buSzPct val="100000"/>
              <a:buChar char="●"/>
            </a:pPr>
            <a:r>
              <a:rPr lang="en"/>
              <a:t>World Health Organization. (2012). </a:t>
            </a:r>
            <a:r>
              <a:rPr i="1" lang="en"/>
              <a:t>WHO – FIC information sheet: International Classification of Functioning, Disability and Health (ICF). </a:t>
            </a:r>
            <a:r>
              <a:rPr lang="en" u="sng">
                <a:solidFill>
                  <a:schemeClr val="accent5"/>
                </a:solidFill>
                <a:hlinkClick r:id="rId4">
                  <a:extLst>
                    <a:ext uri="{A12FA001-AC4F-418D-AE19-62706E023703}">
                      <ahyp:hlinkClr val="tx"/>
                    </a:ext>
                  </a:extLst>
                </a:hlinkClick>
              </a:rPr>
              <a:t>https://www.cdc.gov/nchs/data/icd/icfinformationsheet.pdf</a:t>
            </a: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Outline &amp; A Few Things To Note </a:t>
            </a:r>
            <a:endParaRPr/>
          </a:p>
        </p:txBody>
      </p:sp>
      <p:sp>
        <p:nvSpPr>
          <p:cNvPr id="84" name="Google Shape;84;p17"/>
          <p:cNvSpPr txBox="1"/>
          <p:nvPr>
            <p:ph idx="1" type="body"/>
          </p:nvPr>
        </p:nvSpPr>
        <p:spPr>
          <a:xfrm>
            <a:off x="311700" y="948000"/>
            <a:ext cx="8520600" cy="3888000"/>
          </a:xfrm>
          <a:prstGeom prst="rect">
            <a:avLst/>
          </a:prstGeom>
        </p:spPr>
        <p:txBody>
          <a:bodyPr anchorCtr="0" anchor="t" bIns="91425" lIns="91425" spcFirstLastPara="1" rIns="91425" wrap="square" tIns="91425">
            <a:normAutofit lnSpcReduction="10000"/>
          </a:bodyPr>
          <a:lstStyle/>
          <a:p>
            <a:pPr indent="-342900" lvl="0" marL="457200" rtl="0" algn="l">
              <a:lnSpc>
                <a:spcPct val="115000"/>
              </a:lnSpc>
              <a:spcBef>
                <a:spcPts val="600"/>
              </a:spcBef>
              <a:spcAft>
                <a:spcPts val="0"/>
              </a:spcAft>
              <a:buSzPts val="1800"/>
              <a:buChar char="●"/>
            </a:pPr>
            <a:r>
              <a:rPr lang="en"/>
              <a:t>Today, I’ll discuss:</a:t>
            </a:r>
            <a:endParaRPr/>
          </a:p>
          <a:p>
            <a:pPr indent="-317500" lvl="1" marL="914400" rtl="0" algn="l">
              <a:lnSpc>
                <a:spcPct val="115000"/>
              </a:lnSpc>
              <a:spcBef>
                <a:spcPts val="600"/>
              </a:spcBef>
              <a:spcAft>
                <a:spcPts val="0"/>
              </a:spcAft>
              <a:buSzPts val="1400"/>
              <a:buChar char="○"/>
            </a:pPr>
            <a:r>
              <a:rPr lang="en"/>
              <a:t>Disability models:</a:t>
            </a:r>
            <a:endParaRPr/>
          </a:p>
          <a:p>
            <a:pPr indent="-317500" lvl="2" marL="1371600" rtl="0" algn="l">
              <a:lnSpc>
                <a:spcPct val="115000"/>
              </a:lnSpc>
              <a:spcBef>
                <a:spcPts val="600"/>
              </a:spcBef>
              <a:spcAft>
                <a:spcPts val="0"/>
              </a:spcAft>
              <a:buSzPts val="1400"/>
              <a:buChar char="■"/>
            </a:pPr>
            <a:r>
              <a:rPr lang="en"/>
              <a:t>The medical model of disability</a:t>
            </a:r>
            <a:endParaRPr/>
          </a:p>
          <a:p>
            <a:pPr indent="-317500" lvl="2" marL="1371600" rtl="0" algn="l">
              <a:lnSpc>
                <a:spcPct val="115000"/>
              </a:lnSpc>
              <a:spcBef>
                <a:spcPts val="600"/>
              </a:spcBef>
              <a:spcAft>
                <a:spcPts val="0"/>
              </a:spcAft>
              <a:buSzPts val="1400"/>
              <a:buChar char="■"/>
            </a:pPr>
            <a:r>
              <a:rPr lang="en"/>
              <a:t>The social model of disability</a:t>
            </a:r>
            <a:endParaRPr/>
          </a:p>
          <a:p>
            <a:pPr indent="-317500" lvl="2" marL="1371600" rtl="0" algn="l">
              <a:lnSpc>
                <a:spcPct val="115000"/>
              </a:lnSpc>
              <a:spcBef>
                <a:spcPts val="600"/>
              </a:spcBef>
              <a:spcAft>
                <a:spcPts val="0"/>
              </a:spcAft>
              <a:buSzPts val="1400"/>
              <a:buChar char="■"/>
            </a:pPr>
            <a:r>
              <a:rPr lang="en"/>
              <a:t>Interactional models of disability</a:t>
            </a:r>
            <a:endParaRPr/>
          </a:p>
          <a:p>
            <a:pPr indent="-317500" lvl="2" marL="1371600" rtl="0" algn="l">
              <a:lnSpc>
                <a:spcPct val="115000"/>
              </a:lnSpc>
              <a:spcBef>
                <a:spcPts val="600"/>
              </a:spcBef>
              <a:spcAft>
                <a:spcPts val="0"/>
              </a:spcAft>
              <a:buSzPts val="1400"/>
              <a:buChar char="■"/>
            </a:pPr>
            <a:r>
              <a:rPr lang="en"/>
              <a:t>The identity model of disability </a:t>
            </a:r>
            <a:endParaRPr/>
          </a:p>
          <a:p>
            <a:pPr indent="-317500" lvl="1" marL="914400" rtl="0" algn="l">
              <a:lnSpc>
                <a:spcPct val="115000"/>
              </a:lnSpc>
              <a:spcBef>
                <a:spcPts val="600"/>
              </a:spcBef>
              <a:spcAft>
                <a:spcPts val="0"/>
              </a:spcAft>
              <a:buSzPts val="1400"/>
              <a:buChar char="○"/>
            </a:pPr>
            <a:r>
              <a:rPr lang="en"/>
              <a:t>Higher education: </a:t>
            </a:r>
            <a:endParaRPr/>
          </a:p>
          <a:p>
            <a:pPr indent="-317500" lvl="2" marL="1371600" rtl="0" algn="l">
              <a:lnSpc>
                <a:spcPct val="115000"/>
              </a:lnSpc>
              <a:spcBef>
                <a:spcPts val="600"/>
              </a:spcBef>
              <a:spcAft>
                <a:spcPts val="0"/>
              </a:spcAft>
              <a:buSzPts val="1400"/>
              <a:buChar char="■"/>
            </a:pPr>
            <a:r>
              <a:rPr lang="en"/>
              <a:t>Discussion of student experience - process of accommodations </a:t>
            </a:r>
            <a:endParaRPr/>
          </a:p>
          <a:p>
            <a:pPr indent="-317500" lvl="2" marL="1371600" rtl="0" algn="l">
              <a:lnSpc>
                <a:spcPct val="115000"/>
              </a:lnSpc>
              <a:spcBef>
                <a:spcPts val="600"/>
              </a:spcBef>
              <a:spcAft>
                <a:spcPts val="0"/>
              </a:spcAft>
              <a:buSzPts val="1400"/>
              <a:buChar char="■"/>
            </a:pPr>
            <a:r>
              <a:rPr lang="en"/>
              <a:t>Models of disability in higher education </a:t>
            </a:r>
            <a:endParaRPr/>
          </a:p>
          <a:p>
            <a:pPr indent="-317500" lvl="1" marL="914400" rtl="0" algn="l">
              <a:lnSpc>
                <a:spcPct val="115000"/>
              </a:lnSpc>
              <a:spcBef>
                <a:spcPts val="600"/>
              </a:spcBef>
              <a:spcAft>
                <a:spcPts val="0"/>
              </a:spcAft>
              <a:buSzPts val="1400"/>
              <a:buChar char="○"/>
            </a:pPr>
            <a:r>
              <a:rPr lang="en"/>
              <a:t>Discussion </a:t>
            </a:r>
            <a:endParaRPr/>
          </a:p>
          <a:p>
            <a:pPr indent="-342900" lvl="0" marL="457200" rtl="0" algn="l">
              <a:lnSpc>
                <a:spcPct val="115000"/>
              </a:lnSpc>
              <a:spcBef>
                <a:spcPts val="400"/>
              </a:spcBef>
              <a:spcAft>
                <a:spcPts val="0"/>
              </a:spcAft>
              <a:buSzPts val="1800"/>
              <a:buChar char="●"/>
            </a:pPr>
            <a:r>
              <a:rPr lang="en"/>
              <a:t>I'll use the acronym </a:t>
            </a:r>
            <a:r>
              <a:rPr b="1" lang="en"/>
              <a:t>PWD </a:t>
            </a:r>
            <a:r>
              <a:rPr lang="en"/>
              <a:t>throughout this presentation - this is short for person (or people) with disability / disabilities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religious / moral model of disability</a:t>
            </a:r>
            <a:endParaRPr/>
          </a:p>
        </p:txBody>
      </p:sp>
      <p:sp>
        <p:nvSpPr>
          <p:cNvPr id="90" name="Google Shape;90;p18"/>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lnSpc>
                <a:spcPct val="115000"/>
              </a:lnSpc>
              <a:spcBef>
                <a:spcPts val="400"/>
              </a:spcBef>
              <a:spcAft>
                <a:spcPts val="0"/>
              </a:spcAft>
              <a:buSzPts val="1800"/>
              <a:buChar char="●"/>
            </a:pPr>
            <a:r>
              <a:rPr lang="en"/>
              <a:t>Disability as a punishment (Black, 1996)</a:t>
            </a:r>
            <a:endParaRPr/>
          </a:p>
          <a:p>
            <a:pPr indent="-317500" lvl="1" marL="914400" rtl="0" algn="l">
              <a:spcBef>
                <a:spcPts val="600"/>
              </a:spcBef>
              <a:spcAft>
                <a:spcPts val="0"/>
              </a:spcAft>
              <a:buSzPts val="1400"/>
              <a:buChar char="○"/>
            </a:pPr>
            <a:r>
              <a:rPr lang="en"/>
              <a:t>If disability exists from birth, parents or other ancestors sinned </a:t>
            </a:r>
            <a:endParaRPr/>
          </a:p>
          <a:p>
            <a:pPr indent="-317500" lvl="1" marL="914400" rtl="0" algn="l">
              <a:spcBef>
                <a:spcPts val="400"/>
              </a:spcBef>
              <a:spcAft>
                <a:spcPts val="0"/>
              </a:spcAft>
              <a:buSzPts val="1400"/>
              <a:buChar char="○"/>
            </a:pPr>
            <a:r>
              <a:rPr lang="en"/>
              <a:t>If disability happened later in life, the PWD sinned</a:t>
            </a:r>
            <a:endParaRPr/>
          </a:p>
          <a:p>
            <a:pPr indent="-342900" lvl="0" marL="457200" rtl="0" algn="l">
              <a:spcBef>
                <a:spcPts val="400"/>
              </a:spcBef>
              <a:spcAft>
                <a:spcPts val="0"/>
              </a:spcAft>
              <a:buSzPts val="1800"/>
              <a:buChar char="●"/>
            </a:pPr>
            <a:r>
              <a:rPr lang="en"/>
              <a:t>Disability as a test of faith (Black, 1996) </a:t>
            </a:r>
            <a:endParaRPr/>
          </a:p>
          <a:p>
            <a:pPr indent="-317500" lvl="1" marL="914400" rtl="0" algn="l">
              <a:spcBef>
                <a:spcPts val="600"/>
              </a:spcBef>
              <a:spcAft>
                <a:spcPts val="0"/>
              </a:spcAft>
              <a:buSzPts val="1400"/>
              <a:buChar char="○"/>
            </a:pPr>
            <a:r>
              <a:rPr lang="en"/>
              <a:t>Disability goes away: the PWD passed</a:t>
            </a:r>
            <a:endParaRPr/>
          </a:p>
          <a:p>
            <a:pPr indent="-317500" lvl="1" marL="914400" rtl="0" algn="l">
              <a:spcBef>
                <a:spcPts val="600"/>
              </a:spcBef>
              <a:spcAft>
                <a:spcPts val="0"/>
              </a:spcAft>
              <a:buSzPts val="1400"/>
              <a:buChar char="○"/>
            </a:pPr>
            <a:r>
              <a:rPr lang="en"/>
              <a:t>Disability remains: the PWD failed</a:t>
            </a:r>
            <a:endParaRPr/>
          </a:p>
          <a:p>
            <a:pPr indent="-342900" lvl="0" marL="457200" rtl="0" algn="l">
              <a:spcBef>
                <a:spcPts val="600"/>
              </a:spcBef>
              <a:spcAft>
                <a:spcPts val="0"/>
              </a:spcAft>
              <a:buSzPts val="1800"/>
              <a:buChar char="●"/>
            </a:pPr>
            <a:r>
              <a:rPr lang="en"/>
              <a:t>Disability as a gift </a:t>
            </a:r>
            <a:endParaRPr/>
          </a:p>
          <a:p>
            <a:pPr indent="-317500" lvl="1" marL="914400" rtl="0" algn="l">
              <a:spcBef>
                <a:spcPts val="600"/>
              </a:spcBef>
              <a:spcAft>
                <a:spcPts val="0"/>
              </a:spcAft>
              <a:buSzPts val="1400"/>
              <a:buChar char="○"/>
            </a:pPr>
            <a:r>
              <a:rPr lang="en"/>
              <a:t>An “opportunity for character development” not given to people without disabilities (Black, 1996, p. 27) </a:t>
            </a:r>
            <a:endParaRPr/>
          </a:p>
          <a:p>
            <a:pPr indent="-317500" lvl="1" marL="914400" rtl="0" algn="l">
              <a:spcBef>
                <a:spcPts val="400"/>
              </a:spcBef>
              <a:spcAft>
                <a:spcPts val="400"/>
              </a:spcAft>
              <a:buSzPts val="1400"/>
              <a:buChar char="○"/>
            </a:pPr>
            <a:r>
              <a:rPr lang="en"/>
              <a:t>A</a:t>
            </a:r>
            <a:r>
              <a:rPr lang="en"/>
              <a:t>s</a:t>
            </a:r>
            <a:r>
              <a:rPr lang="en"/>
              <a:t> “disability impairs one sense, it heightens another, often to mythic proportions...This image is legion in fiction, films, and medicine” (Olkin, 2012, Ch. 2)</a:t>
            </a:r>
            <a:r>
              <a:rPr lang="en"/>
              <a: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9"/>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Medical / Biomedical Model of Disability </a:t>
            </a:r>
            <a:endParaRPr/>
          </a:p>
        </p:txBody>
      </p:sp>
      <p:sp>
        <p:nvSpPr>
          <p:cNvPr id="96" name="Google Shape;96;p19"/>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Began to emerge in the mid-19th century </a:t>
            </a:r>
            <a:endParaRPr/>
          </a:p>
          <a:p>
            <a:pPr indent="-342900" lvl="0" marL="457200" rtl="0" algn="l">
              <a:spcBef>
                <a:spcPts val="600"/>
              </a:spcBef>
              <a:spcAft>
                <a:spcPts val="0"/>
              </a:spcAft>
              <a:buSzPts val="1800"/>
              <a:buChar char="●"/>
            </a:pPr>
            <a:r>
              <a:rPr lang="en"/>
              <a:t>Disability is construed as </a:t>
            </a:r>
            <a:r>
              <a:rPr lang="en"/>
              <a:t>“a personal, medical problem, requiring…an individualized medical solution” (Johnson, 2003, p. 27)</a:t>
            </a:r>
            <a:endParaRPr/>
          </a:p>
          <a:p>
            <a:pPr indent="-342900" lvl="0" marL="457200" rtl="0" algn="l">
              <a:spcBef>
                <a:spcPts val="600"/>
              </a:spcBef>
              <a:spcAft>
                <a:spcPts val="0"/>
              </a:spcAft>
              <a:buSzPts val="1800"/>
              <a:buChar char="●"/>
            </a:pPr>
            <a:r>
              <a:rPr lang="en"/>
              <a:t>Predominant view of disability in the U.S. (Bogart et al., 2019; Dirth &amp; Branscome, 201</a:t>
            </a:r>
            <a:r>
              <a:rPr lang="en"/>
              <a:t>7</a:t>
            </a:r>
            <a:r>
              <a:rPr lang="en"/>
              <a:t>; Guevara, 2021)</a:t>
            </a:r>
            <a:endParaRPr/>
          </a:p>
          <a:p>
            <a:pPr indent="-342900" lvl="0" marL="457200" rtl="0" algn="l">
              <a:spcBef>
                <a:spcPts val="600"/>
              </a:spcBef>
              <a:spcAft>
                <a:spcPts val="0"/>
              </a:spcAft>
              <a:buSzPts val="1800"/>
              <a:buChar char="●"/>
            </a:pPr>
            <a:r>
              <a:rPr lang="en"/>
              <a:t>Weaknesses of</a:t>
            </a:r>
            <a:r>
              <a:rPr lang="en"/>
              <a:t> this model:</a:t>
            </a:r>
            <a:endParaRPr/>
          </a:p>
          <a:p>
            <a:pPr indent="-317500" lvl="1" marL="914400" rtl="0" algn="l">
              <a:spcBef>
                <a:spcPts val="600"/>
              </a:spcBef>
              <a:spcAft>
                <a:spcPts val="0"/>
              </a:spcAft>
              <a:buSzPts val="1400"/>
              <a:buChar char="○"/>
            </a:pPr>
            <a:r>
              <a:rPr lang="en"/>
              <a:t>Implies disabled bodies are inferior to able bodies</a:t>
            </a:r>
            <a:endParaRPr/>
          </a:p>
          <a:p>
            <a:pPr indent="-317500" lvl="1" marL="914400" rtl="0" algn="l">
              <a:spcBef>
                <a:spcPts val="600"/>
              </a:spcBef>
              <a:spcAft>
                <a:spcPts val="0"/>
              </a:spcAft>
              <a:buSzPts val="1400"/>
              <a:buChar char="○"/>
            </a:pPr>
            <a:r>
              <a:rPr lang="en"/>
              <a:t>Implies disabilities can be neatly defined &amp; measured</a:t>
            </a:r>
            <a:endParaRPr/>
          </a:p>
          <a:p>
            <a:pPr indent="-317500" lvl="1" marL="914400" rtl="0" algn="l">
              <a:spcBef>
                <a:spcPts val="600"/>
              </a:spcBef>
              <a:spcAft>
                <a:spcPts val="0"/>
              </a:spcAft>
              <a:buSzPts val="1400"/>
              <a:buChar char="○"/>
            </a:pPr>
            <a:r>
              <a:rPr lang="en"/>
              <a:t>Implies disabilities are rare </a:t>
            </a:r>
            <a:endParaRPr/>
          </a:p>
          <a:p>
            <a:pPr indent="-317500" lvl="1" marL="914400" rtl="0" algn="l">
              <a:spcBef>
                <a:spcPts val="600"/>
              </a:spcBef>
              <a:spcAft>
                <a:spcPts val="400"/>
              </a:spcAft>
              <a:buSzPts val="1400"/>
              <a:buChar char="○"/>
            </a:pPr>
            <a:r>
              <a:rPr lang="en"/>
              <a:t>Ignores social and environmental barriers to PWD</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0"/>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Social Model of Disability</a:t>
            </a:r>
            <a:endParaRPr/>
          </a:p>
        </p:txBody>
      </p:sp>
      <p:sp>
        <p:nvSpPr>
          <p:cNvPr id="102" name="Google Shape;102;p20"/>
          <p:cNvSpPr txBox="1"/>
          <p:nvPr>
            <p:ph idx="1" type="body"/>
          </p:nvPr>
        </p:nvSpPr>
        <p:spPr>
          <a:xfrm>
            <a:off x="311700" y="948000"/>
            <a:ext cx="8520600" cy="3888000"/>
          </a:xfrm>
          <a:prstGeom prst="rect">
            <a:avLst/>
          </a:prstGeom>
        </p:spPr>
        <p:txBody>
          <a:bodyPr anchorCtr="0" anchor="t" bIns="91425" lIns="91425" spcFirstLastPara="1" rIns="91425" wrap="square" tIns="91425">
            <a:normAutofit lnSpcReduction="10000"/>
          </a:bodyPr>
          <a:lstStyle/>
          <a:p>
            <a:pPr indent="-342900" lvl="0" marL="457200" rtl="0" algn="l">
              <a:spcBef>
                <a:spcPts val="600"/>
              </a:spcBef>
              <a:spcAft>
                <a:spcPts val="0"/>
              </a:spcAft>
              <a:buSzPts val="1800"/>
              <a:buChar char="●"/>
            </a:pPr>
            <a:r>
              <a:rPr lang="en"/>
              <a:t>The Union of the Physically Impaired Against Segregation (UPAIS) was formed in the early 1970s by Paul Hunt; Hunt &amp; this organization developed the social model</a:t>
            </a:r>
            <a:endParaRPr/>
          </a:p>
          <a:p>
            <a:pPr indent="-342900" lvl="0" marL="457200" rtl="0" algn="l">
              <a:spcBef>
                <a:spcPts val="600"/>
              </a:spcBef>
              <a:spcAft>
                <a:spcPts val="0"/>
              </a:spcAft>
              <a:buSzPts val="1800"/>
              <a:buChar char="●"/>
            </a:pPr>
            <a:r>
              <a:rPr lang="en"/>
              <a:t>Physical impairments are distinct from disability; disability is caused by social conditions </a:t>
            </a:r>
            <a:endParaRPr/>
          </a:p>
          <a:p>
            <a:pPr indent="-317500" lvl="1" marL="914400" rtl="0" algn="l">
              <a:spcBef>
                <a:spcPts val="600"/>
              </a:spcBef>
              <a:spcAft>
                <a:spcPts val="0"/>
              </a:spcAft>
              <a:buSzPts val="1400"/>
              <a:buChar char="○"/>
            </a:pPr>
            <a:r>
              <a:rPr lang="en"/>
              <a:t>Model has since been expanded to include mental &amp; cognitive impairments</a:t>
            </a:r>
            <a:endParaRPr/>
          </a:p>
          <a:p>
            <a:pPr indent="-342900" lvl="0" marL="457200" rtl="0" algn="l">
              <a:spcBef>
                <a:spcPts val="600"/>
              </a:spcBef>
              <a:spcAft>
                <a:spcPts val="0"/>
              </a:spcAft>
              <a:buSzPts val="1800"/>
              <a:buChar char="●"/>
            </a:pPr>
            <a:r>
              <a:rPr lang="en"/>
              <a:t>Societal institutions have been designed to exclude people with impairments </a:t>
            </a:r>
            <a:endParaRPr/>
          </a:p>
          <a:p>
            <a:pPr indent="-342900" lvl="0" marL="457200" rtl="0" algn="l">
              <a:spcBef>
                <a:spcPts val="600"/>
              </a:spcBef>
              <a:spcAft>
                <a:spcPts val="0"/>
              </a:spcAft>
              <a:buSzPts val="1800"/>
              <a:buChar char="●"/>
            </a:pPr>
            <a:r>
              <a:rPr lang="en"/>
              <a:t>Focus on independence of PWD </a:t>
            </a:r>
            <a:endParaRPr/>
          </a:p>
          <a:p>
            <a:pPr indent="-342900" lvl="0" marL="457200" rtl="0" algn="l">
              <a:spcBef>
                <a:spcPts val="600"/>
              </a:spcBef>
              <a:spcAft>
                <a:spcPts val="0"/>
              </a:spcAft>
              <a:buSzPts val="1800"/>
              <a:buChar char="●"/>
            </a:pPr>
            <a:r>
              <a:rPr lang="en"/>
              <a:t>Weaknesses of</a:t>
            </a:r>
            <a:r>
              <a:rPr lang="en"/>
              <a:t> this model:</a:t>
            </a:r>
            <a:endParaRPr/>
          </a:p>
          <a:p>
            <a:pPr indent="-317500" lvl="1" marL="914400" rtl="0" algn="l">
              <a:spcBef>
                <a:spcPts val="600"/>
              </a:spcBef>
              <a:spcAft>
                <a:spcPts val="0"/>
              </a:spcAft>
              <a:buSzPts val="1400"/>
              <a:buChar char="○"/>
            </a:pPr>
            <a:r>
              <a:rPr lang="en"/>
              <a:t>Implies any negative effects of impairment are only due to exclusion &amp; discrimination </a:t>
            </a:r>
            <a:endParaRPr/>
          </a:p>
          <a:p>
            <a:pPr indent="-317500" lvl="1" marL="914400" rtl="0" algn="l">
              <a:spcBef>
                <a:spcPts val="600"/>
              </a:spcBef>
              <a:spcAft>
                <a:spcPts val="400"/>
              </a:spcAft>
              <a:buSzPts val="1400"/>
              <a:buChar char="○"/>
            </a:pPr>
            <a:r>
              <a:rPr lang="en"/>
              <a:t>Not everyone with impairments is excluded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1"/>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Related Models </a:t>
            </a:r>
            <a:endParaRPr/>
          </a:p>
        </p:txBody>
      </p:sp>
      <p:sp>
        <p:nvSpPr>
          <p:cNvPr id="108" name="Google Shape;108;p21"/>
          <p:cNvSpPr txBox="1"/>
          <p:nvPr>
            <p:ph idx="1" type="body"/>
          </p:nvPr>
        </p:nvSpPr>
        <p:spPr>
          <a:xfrm>
            <a:off x="311700" y="948000"/>
            <a:ext cx="8520600" cy="3888000"/>
          </a:xfrm>
          <a:prstGeom prst="rect">
            <a:avLst/>
          </a:prstGeom>
        </p:spPr>
        <p:txBody>
          <a:bodyPr anchorCtr="0" anchor="t" bIns="91425" lIns="91425" spcFirstLastPara="1" rIns="91425" wrap="square" tIns="91425">
            <a:normAutofit fontScale="77500" lnSpcReduction="20000"/>
          </a:bodyPr>
          <a:lstStyle/>
          <a:p>
            <a:pPr indent="-317182" lvl="0" marL="457200" rtl="0" algn="l">
              <a:spcBef>
                <a:spcPts val="600"/>
              </a:spcBef>
              <a:spcAft>
                <a:spcPts val="0"/>
              </a:spcAft>
              <a:buSzPct val="100000"/>
              <a:buChar char="●"/>
            </a:pPr>
            <a:r>
              <a:rPr lang="en"/>
              <a:t>Sociopolitical / minority group model (Hahn)</a:t>
            </a:r>
            <a:endParaRPr/>
          </a:p>
          <a:p>
            <a:pPr indent="-297497" lvl="1" marL="914400" rtl="0" algn="l">
              <a:spcBef>
                <a:spcPts val="600"/>
              </a:spcBef>
              <a:spcAft>
                <a:spcPts val="0"/>
              </a:spcAft>
              <a:buSzPct val="100000"/>
              <a:buChar char="○"/>
            </a:pPr>
            <a:r>
              <a:rPr lang="en"/>
              <a:t>Three major postulates (Hahn, 1986, as cited in Hahn, 1996, p. 53) </a:t>
            </a:r>
            <a:endParaRPr/>
          </a:p>
          <a:p>
            <a:pPr indent="-297497" lvl="2" marL="1371600" rtl="0" algn="l">
              <a:spcBef>
                <a:spcPts val="600"/>
              </a:spcBef>
              <a:spcAft>
                <a:spcPts val="0"/>
              </a:spcAft>
              <a:buSzPct val="100000"/>
              <a:buChar char="■"/>
            </a:pPr>
            <a:r>
              <a:rPr lang="en"/>
              <a:t>“</a:t>
            </a:r>
            <a:r>
              <a:rPr lang="en"/>
              <a:t>(a) that the primary source of the major problems confronted by persons with disabilities can be traced to unfavorable attitudes;” </a:t>
            </a:r>
            <a:endParaRPr/>
          </a:p>
          <a:p>
            <a:pPr indent="-297497" lvl="2" marL="1371600" rtl="0" algn="l">
              <a:spcBef>
                <a:spcPts val="600"/>
              </a:spcBef>
              <a:spcAft>
                <a:spcPts val="0"/>
              </a:spcAft>
              <a:buSzPct val="100000"/>
              <a:buChar char="■"/>
            </a:pPr>
            <a:r>
              <a:rPr lang="en"/>
              <a:t>“(b) that all aspects of the environment are fundamentally shaped by public policy; and”</a:t>
            </a:r>
            <a:endParaRPr/>
          </a:p>
          <a:p>
            <a:pPr indent="-297497" lvl="2" marL="1371600" rtl="0" algn="l">
              <a:spcBef>
                <a:spcPts val="600"/>
              </a:spcBef>
              <a:spcAft>
                <a:spcPts val="0"/>
              </a:spcAft>
              <a:buSzPct val="100000"/>
              <a:buChar char="■"/>
            </a:pPr>
            <a:r>
              <a:rPr lang="en"/>
              <a:t>“(c) that policies tend to reflect pervasive social attitudes and values.” </a:t>
            </a:r>
            <a:endParaRPr/>
          </a:p>
          <a:p>
            <a:pPr indent="-317182" lvl="0" marL="457200" rtl="0" algn="l">
              <a:spcBef>
                <a:spcPts val="600"/>
              </a:spcBef>
              <a:spcAft>
                <a:spcPts val="0"/>
              </a:spcAft>
              <a:buSzPct val="100000"/>
              <a:buChar char="●"/>
            </a:pPr>
            <a:r>
              <a:rPr lang="en" sz="1800"/>
              <a:t>Human variations / diversity model (Scotch &amp; Schriner, 1997)</a:t>
            </a:r>
            <a:endParaRPr sz="1800"/>
          </a:p>
          <a:p>
            <a:pPr indent="-297497" lvl="1" marL="914400" rtl="0" algn="l">
              <a:spcBef>
                <a:spcPts val="600"/>
              </a:spcBef>
              <a:spcAft>
                <a:spcPts val="0"/>
              </a:spcAft>
              <a:buSzPct val="100000"/>
              <a:buChar char="○"/>
            </a:pPr>
            <a:r>
              <a:rPr lang="en"/>
              <a:t>Disability is part of the “natural physical, social, and cultural variability of the human species” (pp. 154-155)</a:t>
            </a:r>
            <a:endParaRPr/>
          </a:p>
          <a:p>
            <a:pPr indent="-297497" lvl="1" marL="914400" rtl="0" algn="l">
              <a:spcBef>
                <a:spcPts val="600"/>
              </a:spcBef>
              <a:spcAft>
                <a:spcPts val="0"/>
              </a:spcAft>
              <a:buSzPct val="100000"/>
              <a:buChar char="○"/>
            </a:pPr>
            <a:r>
              <a:rPr lang="en"/>
              <a:t>Notes that social institutions (schools, workplaces, etc.) may not </a:t>
            </a:r>
            <a:r>
              <a:rPr i="1" lang="en"/>
              <a:t>currently </a:t>
            </a:r>
            <a:r>
              <a:rPr lang="en"/>
              <a:t>have the ability to respond to this variability, but they may have the potential (p. 155)</a:t>
            </a:r>
            <a:endParaRPr/>
          </a:p>
          <a:p>
            <a:pPr indent="-317182" lvl="0" marL="457200" rtl="0" algn="l">
              <a:spcBef>
                <a:spcPts val="600"/>
              </a:spcBef>
              <a:spcAft>
                <a:spcPts val="0"/>
              </a:spcAft>
              <a:buSzPct val="100000"/>
              <a:buChar char="●"/>
            </a:pPr>
            <a:r>
              <a:rPr lang="en" sz="1800"/>
              <a:t>Human rights model (DARU, 2019)</a:t>
            </a:r>
            <a:endParaRPr sz="1800"/>
          </a:p>
          <a:p>
            <a:pPr indent="-297497" lvl="1" marL="914400" rtl="0" algn="l">
              <a:spcBef>
                <a:spcPts val="600"/>
              </a:spcBef>
              <a:spcAft>
                <a:spcPts val="0"/>
              </a:spcAft>
              <a:buSzPct val="100000"/>
              <a:buChar char="○"/>
            </a:pPr>
            <a:r>
              <a:rPr lang="en"/>
              <a:t>Came about because of the 2006 United Nations Convention on the Rights of Persons with Disabilities</a:t>
            </a:r>
            <a:endParaRPr/>
          </a:p>
          <a:p>
            <a:pPr indent="-297497" lvl="1" marL="914400" rtl="0" algn="l">
              <a:spcBef>
                <a:spcPts val="600"/>
              </a:spcBef>
              <a:spcAft>
                <a:spcPts val="0"/>
              </a:spcAft>
              <a:buSzPct val="100000"/>
              <a:buChar char="○"/>
            </a:pPr>
            <a:r>
              <a:rPr lang="en"/>
              <a:t>Posits that:</a:t>
            </a:r>
            <a:endParaRPr/>
          </a:p>
          <a:p>
            <a:pPr indent="-297497" lvl="2" marL="1371600" rtl="0" algn="l">
              <a:spcBef>
                <a:spcPts val="600"/>
              </a:spcBef>
              <a:spcAft>
                <a:spcPts val="0"/>
              </a:spcAft>
              <a:buSzPct val="100000"/>
              <a:buChar char="■"/>
            </a:pPr>
            <a:r>
              <a:rPr lang="en"/>
              <a:t>“Disability is a natural part of human diversity that must be respected and supported in all its forms” </a:t>
            </a:r>
            <a:endParaRPr/>
          </a:p>
          <a:p>
            <a:pPr indent="-297497" lvl="2" marL="1371600" rtl="0" algn="l">
              <a:spcBef>
                <a:spcPts val="600"/>
              </a:spcBef>
              <a:spcAft>
                <a:spcPts val="0"/>
              </a:spcAft>
              <a:buSzPct val="100000"/>
              <a:buChar char="■"/>
            </a:pPr>
            <a:r>
              <a:rPr lang="en"/>
              <a:t>“People with disability have the same rights as everyone else in society”</a:t>
            </a:r>
            <a:endParaRPr/>
          </a:p>
          <a:p>
            <a:pPr indent="-297497" lvl="2" marL="1371600" rtl="0" algn="l">
              <a:spcBef>
                <a:spcPts val="600"/>
              </a:spcBef>
              <a:spcAft>
                <a:spcPts val="400"/>
              </a:spcAft>
              <a:buSzPct val="100000"/>
              <a:buChar char="■"/>
            </a:pPr>
            <a:r>
              <a:rPr lang="en"/>
              <a:t>“Impairment must not be used as an excuse to deny or restrict people’s rights”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2"/>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Interactional Models of Disability</a:t>
            </a:r>
            <a:endParaRPr/>
          </a:p>
        </p:txBody>
      </p:sp>
      <p:sp>
        <p:nvSpPr>
          <p:cNvPr id="114" name="Google Shape;114;p22"/>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The </a:t>
            </a:r>
            <a:r>
              <a:rPr b="1" lang="en"/>
              <a:t>functional model </a:t>
            </a:r>
            <a:r>
              <a:rPr lang="en"/>
              <a:t>looks at the “interaction between the individual, the disability, and the functions of the individual” (Smart, 2009, p. 6)</a:t>
            </a:r>
            <a:endParaRPr/>
          </a:p>
          <a:p>
            <a:pPr indent="-342900" lvl="0" marL="457200" rtl="0" algn="l">
              <a:spcBef>
                <a:spcPts val="600"/>
              </a:spcBef>
              <a:spcAft>
                <a:spcPts val="0"/>
              </a:spcAft>
              <a:buSzPts val="1800"/>
              <a:buChar char="●"/>
            </a:pPr>
            <a:r>
              <a:rPr lang="en"/>
              <a:t>The </a:t>
            </a:r>
            <a:r>
              <a:rPr b="1" lang="en"/>
              <a:t>environmental model </a:t>
            </a:r>
            <a:r>
              <a:rPr lang="en"/>
              <a:t>looks at the interaction between the individual, the disability, their functions, and the environment </a:t>
            </a:r>
            <a:endParaRPr/>
          </a:p>
          <a:p>
            <a:pPr indent="-317500" lvl="1" marL="914400" rtl="0" algn="l">
              <a:spcBef>
                <a:spcPts val="600"/>
              </a:spcBef>
              <a:spcAft>
                <a:spcPts val="0"/>
              </a:spcAft>
              <a:buSzPts val="1400"/>
              <a:buChar char="○"/>
            </a:pPr>
            <a:r>
              <a:rPr lang="en"/>
              <a:t>“The more ability someone has to function within their environment, the less their disability is relevant” (Beddes, 2020)</a:t>
            </a:r>
            <a:endParaRPr/>
          </a:p>
          <a:p>
            <a:pPr indent="-342900" lvl="0" marL="457200" rtl="0" algn="l">
              <a:spcBef>
                <a:spcPts val="600"/>
              </a:spcBef>
              <a:spcAft>
                <a:spcPts val="0"/>
              </a:spcAft>
              <a:buSzPts val="1800"/>
              <a:buChar char="●"/>
            </a:pPr>
            <a:r>
              <a:rPr lang="en"/>
              <a:t>These models are more subjective - recognizes that each person’s required (or desired) functions are different, and each environment is different </a:t>
            </a:r>
            <a:endParaRPr/>
          </a:p>
          <a:p>
            <a:pPr indent="-342900" lvl="0" marL="457200" rtl="0" algn="l">
              <a:spcBef>
                <a:spcPts val="600"/>
              </a:spcBef>
              <a:spcAft>
                <a:spcPts val="0"/>
              </a:spcAft>
              <a:buSzPts val="1800"/>
              <a:buChar char="●"/>
            </a:pPr>
            <a:r>
              <a:rPr lang="en"/>
              <a:t>Weaknesses of these models:</a:t>
            </a:r>
            <a:endParaRPr/>
          </a:p>
          <a:p>
            <a:pPr indent="-317500" lvl="1" marL="914400" rtl="0" algn="l">
              <a:spcBef>
                <a:spcPts val="600"/>
              </a:spcBef>
              <a:spcAft>
                <a:spcPts val="400"/>
              </a:spcAft>
              <a:buSzPts val="1400"/>
              <a:buChar char="○"/>
            </a:pPr>
            <a:r>
              <a:rPr lang="en"/>
              <a:t>Disability is still seen as a drawback - something that limits functionality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23"/>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Related Models </a:t>
            </a:r>
            <a:endParaRPr/>
          </a:p>
        </p:txBody>
      </p:sp>
      <p:sp>
        <p:nvSpPr>
          <p:cNvPr id="120" name="Google Shape;120;p23"/>
          <p:cNvSpPr txBox="1"/>
          <p:nvPr>
            <p:ph idx="1" type="body"/>
          </p:nvPr>
        </p:nvSpPr>
        <p:spPr>
          <a:xfrm>
            <a:off x="311700" y="948000"/>
            <a:ext cx="8520600" cy="3888000"/>
          </a:xfrm>
          <a:prstGeom prst="rect">
            <a:avLst/>
          </a:prstGeom>
        </p:spPr>
        <p:txBody>
          <a:bodyPr anchorCtr="0" anchor="t" bIns="91425" lIns="91425" spcFirstLastPara="1" rIns="91425" wrap="square" tIns="91425">
            <a:normAutofit lnSpcReduction="10000"/>
          </a:bodyPr>
          <a:lstStyle/>
          <a:p>
            <a:pPr indent="-342900" lvl="0" marL="457200" rtl="0" algn="l">
              <a:spcBef>
                <a:spcPts val="600"/>
              </a:spcBef>
              <a:spcAft>
                <a:spcPts val="0"/>
              </a:spcAft>
              <a:buSzPts val="1800"/>
              <a:buChar char="●"/>
            </a:pPr>
            <a:r>
              <a:rPr lang="en"/>
              <a:t>The International Classification of Functioning, Disability and Health (ICF) model / biopsychosocial model</a:t>
            </a:r>
            <a:endParaRPr/>
          </a:p>
          <a:p>
            <a:pPr indent="-317500" lvl="1" marL="914400" rtl="0" algn="l">
              <a:spcBef>
                <a:spcPts val="600"/>
              </a:spcBef>
              <a:spcAft>
                <a:spcPts val="0"/>
              </a:spcAft>
              <a:buSzPts val="1400"/>
              <a:buChar char="○"/>
            </a:pPr>
            <a:r>
              <a:rPr lang="en"/>
              <a:t>Developed by the World Health Organization </a:t>
            </a:r>
            <a:endParaRPr/>
          </a:p>
          <a:p>
            <a:pPr indent="-317500" lvl="1" marL="914400" rtl="0" algn="l">
              <a:spcBef>
                <a:spcPts val="600"/>
              </a:spcBef>
              <a:spcAft>
                <a:spcPts val="0"/>
              </a:spcAft>
              <a:buSzPts val="1400"/>
              <a:buChar char="○"/>
            </a:pPr>
            <a:r>
              <a:rPr lang="en"/>
              <a:t>“</a:t>
            </a:r>
            <a:r>
              <a:rPr lang="en"/>
              <a:t>I</a:t>
            </a:r>
            <a:r>
              <a:rPr lang="en"/>
              <a:t>n the ICF, functioning and disability are multi-dimensional concepts, relating to: </a:t>
            </a:r>
            <a:endParaRPr/>
          </a:p>
          <a:p>
            <a:pPr indent="-317500" lvl="2" marL="1371600" rtl="0" algn="l">
              <a:spcBef>
                <a:spcPts val="600"/>
              </a:spcBef>
              <a:spcAft>
                <a:spcPts val="0"/>
              </a:spcAft>
              <a:buSzPts val="1400"/>
              <a:buChar char="■"/>
            </a:pPr>
            <a:r>
              <a:rPr lang="en"/>
              <a:t>the body functions and structures of people, and impairments thereof (functioning at the level of the body);</a:t>
            </a:r>
            <a:endParaRPr/>
          </a:p>
          <a:p>
            <a:pPr indent="-317500" lvl="2" marL="1371600" rtl="0" algn="l">
              <a:spcBef>
                <a:spcPts val="600"/>
              </a:spcBef>
              <a:spcAft>
                <a:spcPts val="0"/>
              </a:spcAft>
              <a:buSzPts val="1400"/>
              <a:buChar char="■"/>
            </a:pPr>
            <a:r>
              <a:rPr lang="en"/>
              <a:t>the activities of people (functioning at the level of the individual) and the activity limitations they experience;</a:t>
            </a:r>
            <a:endParaRPr/>
          </a:p>
          <a:p>
            <a:pPr indent="-317500" lvl="2" marL="1371600" rtl="0" algn="l">
              <a:spcBef>
                <a:spcPts val="600"/>
              </a:spcBef>
              <a:spcAft>
                <a:spcPts val="0"/>
              </a:spcAft>
              <a:buSzPts val="1400"/>
              <a:buChar char="■"/>
            </a:pPr>
            <a:r>
              <a:rPr lang="en"/>
              <a:t>the participation or involvement of people in all areas of life, and the participation restrictions they experience (functioning of a person as a member of society); and</a:t>
            </a:r>
            <a:endParaRPr/>
          </a:p>
          <a:p>
            <a:pPr indent="-317500" lvl="2" marL="1371600" rtl="0" algn="l">
              <a:spcBef>
                <a:spcPts val="600"/>
              </a:spcBef>
              <a:spcAft>
                <a:spcPts val="0"/>
              </a:spcAft>
              <a:buSzPts val="1400"/>
              <a:buChar char="■"/>
            </a:pPr>
            <a:r>
              <a:rPr lang="en"/>
              <a:t>the environmental factors which affect these experiences (and whether these factors are facilitators or barriers)” (WHO - FIC, 2012)</a:t>
            </a:r>
            <a:endParaRPr/>
          </a:p>
          <a:p>
            <a:pPr indent="0" lvl="0" marL="0" rtl="0" algn="l">
              <a:spcBef>
                <a:spcPts val="600"/>
              </a:spcBef>
              <a:spcAft>
                <a:spcPts val="4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24"/>
          <p:cNvSpPr txBox="1"/>
          <p:nvPr>
            <p:ph type="title"/>
          </p:nvPr>
        </p:nvSpPr>
        <p:spPr>
          <a:xfrm>
            <a:off x="311700" y="2164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Identity / Cultural Affiliation Models of Disability</a:t>
            </a:r>
            <a:endParaRPr/>
          </a:p>
        </p:txBody>
      </p:sp>
      <p:sp>
        <p:nvSpPr>
          <p:cNvPr id="126" name="Google Shape;126;p24"/>
          <p:cNvSpPr txBox="1"/>
          <p:nvPr>
            <p:ph idx="1" type="body"/>
          </p:nvPr>
        </p:nvSpPr>
        <p:spPr>
          <a:xfrm>
            <a:off x="311700" y="948000"/>
            <a:ext cx="8520600" cy="3888000"/>
          </a:xfrm>
          <a:prstGeom prst="rect">
            <a:avLst/>
          </a:prstGeom>
        </p:spPr>
        <p:txBody>
          <a:bodyPr anchorCtr="0" anchor="t" bIns="91425" lIns="91425" spcFirstLastPara="1" rIns="91425" wrap="square" tIns="91425">
            <a:normAutofit/>
          </a:bodyPr>
          <a:lstStyle/>
          <a:p>
            <a:pPr indent="-342900" lvl="0" marL="457200" rtl="0" algn="l">
              <a:spcBef>
                <a:spcPts val="600"/>
              </a:spcBef>
              <a:spcAft>
                <a:spcPts val="0"/>
              </a:spcAft>
              <a:buSzPts val="1800"/>
              <a:buChar char="●"/>
            </a:pPr>
            <a:r>
              <a:rPr lang="en"/>
              <a:t>“</a:t>
            </a:r>
            <a:r>
              <a:rPr lang="en"/>
              <a:t>Under an identity model, disability is primarily defined by a certain type of experience in the world – a social and political experience of the effects of a social system not designed with disabled people in mind...[W]hile the identity model owes much to the social model, it is less interested in the ways environments, policies, and institutions disable people, and more interested in forging a positive definition of disability identity based on experiences and circumstances that have created a recognizable minority group called ‘people with disabilities’” (Brewer, 2012, p. 5)</a:t>
            </a:r>
            <a:endParaRPr/>
          </a:p>
          <a:p>
            <a:pPr indent="-342900" lvl="0" marL="457200" rtl="0" algn="l">
              <a:spcBef>
                <a:spcPts val="600"/>
              </a:spcBef>
              <a:spcAft>
                <a:spcPts val="0"/>
              </a:spcAft>
              <a:buSzPts val="1800"/>
              <a:buChar char="●"/>
            </a:pPr>
            <a:r>
              <a:rPr lang="en"/>
              <a:t>Weaknesses of this model</a:t>
            </a:r>
            <a:endParaRPr/>
          </a:p>
          <a:p>
            <a:pPr indent="-317500" lvl="1" marL="914400" rtl="0" algn="l">
              <a:spcBef>
                <a:spcPts val="600"/>
              </a:spcBef>
              <a:spcAft>
                <a:spcPts val="400"/>
              </a:spcAft>
              <a:buSzPts val="1400"/>
              <a:buChar char="○"/>
            </a:pPr>
            <a:r>
              <a:rPr lang="en"/>
              <a:t>As stated above, less interested in social influences of disability; less focused on change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My Simple Light Edits ">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