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6" r:id="rId9"/>
    <p:sldId id="377" r:id="rId10"/>
    <p:sldId id="379" r:id="rId11"/>
    <p:sldId id="380" r:id="rId12"/>
    <p:sldId id="274" r:id="rId13"/>
    <p:sldId id="276" r:id="rId14"/>
    <p:sldId id="278" r:id="rId15"/>
    <p:sldId id="369" r:id="rId16"/>
    <p:sldId id="381" r:id="rId17"/>
    <p:sldId id="280" r:id="rId18"/>
    <p:sldId id="288" r:id="rId19"/>
    <p:sldId id="370" r:id="rId20"/>
    <p:sldId id="305" r:id="rId21"/>
    <p:sldId id="382" r:id="rId22"/>
    <p:sldId id="366" r:id="rId23"/>
    <p:sldId id="283" r:id="rId24"/>
    <p:sldId id="289" r:id="rId25"/>
    <p:sldId id="372" r:id="rId26"/>
    <p:sldId id="281" r:id="rId27"/>
    <p:sldId id="374" r:id="rId28"/>
    <p:sldId id="302" r:id="rId29"/>
    <p:sldId id="286" r:id="rId30"/>
    <p:sldId id="290" r:id="rId31"/>
    <p:sldId id="383" r:id="rId32"/>
    <p:sldId id="267" r:id="rId33"/>
    <p:sldId id="268" r:id="rId34"/>
    <p:sldId id="269" r:id="rId35"/>
    <p:sldId id="270" r:id="rId36"/>
    <p:sldId id="272" r:id="rId37"/>
    <p:sldId id="273" r:id="rId38"/>
    <p:sldId id="271" r:id="rId39"/>
    <p:sldId id="384" r:id="rId40"/>
    <p:sldId id="275" r:id="rId41"/>
    <p:sldId id="385" r:id="rId42"/>
    <p:sldId id="277" r:id="rId43"/>
    <p:sldId id="284" r:id="rId44"/>
    <p:sldId id="386" r:id="rId45"/>
    <p:sldId id="387" r:id="rId46"/>
    <p:sldId id="388" r:id="rId47"/>
    <p:sldId id="282" r:id="rId48"/>
    <p:sldId id="311" r:id="rId49"/>
    <p:sldId id="389"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Fira Sans" panose="020B05030500000200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Tahoma" panose="020B0604030504040204" pitchFamily="34" charset="0"/>
      <p:regular r:id="rId64"/>
      <p:bold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hpBUugb9T6JZ1Up91TNKbQvzIL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643C18-DA56-42A8-939E-9D80295CC571}">
  <a:tblStyle styleId="{6F643C18-DA56-42A8-939E-9D80295CC57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DEFDC0-4FFB-401B-AED0-E70BED0BC60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4"/>
          </a:solidFill>
        </a:fill>
      </a:tcStyle>
    </a:wholeTbl>
    <a:band1H>
      <a:tcTxStyle/>
      <a:tcStyle>
        <a:tcBdr/>
        <a:fill>
          <a:solidFill>
            <a:srgbClr val="CAD4E8"/>
          </a:solidFill>
        </a:fill>
      </a:tcStyle>
    </a:band1H>
    <a:band2H>
      <a:tcTxStyle/>
      <a:tcStyle>
        <a:tcBdr/>
      </a:tcStyle>
    </a:band2H>
    <a:band1V>
      <a:tcTxStyle/>
      <a:tcStyle>
        <a:tcBdr/>
        <a:fill>
          <a:solidFill>
            <a:srgbClr val="CAD4E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0"/>
    <p:restoredTop sz="86384"/>
  </p:normalViewPr>
  <p:slideViewPr>
    <p:cSldViewPr snapToGrid="0" showGuides="1">
      <p:cViewPr varScale="1">
        <p:scale>
          <a:sx n="71" d="100"/>
          <a:sy n="71" d="100"/>
        </p:scale>
        <p:origin x="696" y="43"/>
      </p:cViewPr>
      <p:guideLst>
        <p:guide orient="horz" pos="2160"/>
        <p:guide pos="3840"/>
      </p:guideLst>
    </p:cSldViewPr>
  </p:slideViewPr>
  <p:outlineViewPr>
    <p:cViewPr>
      <p:scale>
        <a:sx n="33" d="100"/>
        <a:sy n="33" d="100"/>
      </p:scale>
      <p:origin x="0" y="-297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ns.usda.gov/snap/characteristics-supplemental-nutrition-assistance-program-households-fiscal-year-201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All infants who are fed human milk exclusively or who receive both human milk and infant formula (mixed fed) will need a vitamin D supplement of 400 IU per day beginning soon after birth.</a:t>
            </a:r>
            <a:endParaRPr dirty="0"/>
          </a:p>
          <a:p>
            <a:pPr marL="0" lvl="0" indent="0" algn="l" rtl="0">
              <a:spcBef>
                <a:spcPts val="0"/>
              </a:spcBef>
              <a:spcAft>
                <a:spcPts val="0"/>
              </a:spcAft>
              <a:buNone/>
            </a:pP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62" lvl="1" indent="-254021">
              <a:lnSpc>
                <a:spcPct val="150000"/>
              </a:lnSpc>
              <a:buClr>
                <a:schemeClr val="dk1"/>
              </a:buClr>
              <a:buSzPts val="2800"/>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At about 6 months is recommended to introduce complementary foods. Complementary because infants up to 1-year-old meet 70-80% of the calorie needs from milk or formula. The goal here should really be exposure to healthy foods and learning to like them, self-regulate their appetite, feed themselves, and enjoy family meals.</a:t>
            </a:r>
          </a:p>
          <a:p>
            <a:pPr marL="685862" lvl="1" indent="-254021">
              <a:lnSpc>
                <a:spcPct val="150000"/>
              </a:lnSpc>
              <a:buClr>
                <a:schemeClr val="dk1"/>
              </a:buClr>
              <a:buSzPts val="2800"/>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We want to introduce foods from all food groups so that by the time a child is 2 they are able to eat in line with my plate recommendations.</a:t>
            </a:r>
          </a:p>
          <a:p>
            <a:pPr marL="685862" lvl="1" indent="-254021">
              <a:lnSpc>
                <a:spcPct val="150000"/>
              </a:lnSpc>
              <a:buClr>
                <a:schemeClr val="dk1"/>
              </a:buClr>
              <a:buSzPts val="2800"/>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Allergenic foods should be introduced; and there is strong evidence that early and consistent introduction can decrease the risk of allergy development.</a:t>
            </a:r>
          </a:p>
          <a:p>
            <a:pPr marL="685862" lvl="1" indent="-254021">
              <a:lnSpc>
                <a:spcPct val="150000"/>
              </a:lnSpc>
              <a:buClr>
                <a:schemeClr val="dk1"/>
              </a:buClr>
              <a:buSzPts val="2800"/>
            </a:pPr>
            <a:endParaRPr lang="en-US" dirty="0">
              <a:solidFill>
                <a:schemeClr val="accent6">
                  <a:lumMod val="50000"/>
                </a:schemeClr>
              </a:solidFill>
              <a:latin typeface="Calibri" panose="020F0502020204030204" pitchFamily="34" charset="0"/>
              <a:ea typeface="Arial"/>
              <a:cs typeface="Calibri" panose="020F0502020204030204" pitchFamily="34" charset="0"/>
              <a:sym typeface="Arial"/>
            </a:endParaRPr>
          </a:p>
          <a:p>
            <a:pPr marL="685862" lvl="1" indent="-254021">
              <a:lnSpc>
                <a:spcPct val="150000"/>
              </a:lnSpc>
              <a:buClr>
                <a:schemeClr val="dk1"/>
              </a:buClr>
              <a:buSzPts val="2800"/>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Because of the incredible growth and development at this time, there is limited room for any added sugars to meet vitamin and mineral needs and stay within calorie goals. Additionally, food preferences develop early and track into adulthood so exposure to highly sweet or salty foods can increase preferences for these foods later in life when it may have a more direct impact on health.</a:t>
            </a:r>
          </a:p>
          <a:p>
            <a:pPr marL="685862" lvl="1" indent="-254021">
              <a:lnSpc>
                <a:spcPct val="150000"/>
              </a:lnSpc>
              <a:buClr>
                <a:schemeClr val="dk1"/>
              </a:buClr>
              <a:buSzPts val="2800"/>
            </a:pPr>
            <a:endParaRPr lang="en-US" dirty="0">
              <a:solidFill>
                <a:schemeClr val="accent6">
                  <a:lumMod val="50000"/>
                </a:schemeClr>
              </a:solidFill>
              <a:latin typeface="Calibri" panose="020F0502020204030204" pitchFamily="34" charset="0"/>
              <a:ea typeface="Arial"/>
              <a:cs typeface="Calibri" panose="020F0502020204030204" pitchFamily="34" charset="0"/>
              <a:sym typeface="Arial"/>
            </a:endParaRPr>
          </a:p>
          <a:p>
            <a:pPr marL="685862" lvl="1" indent="-254021">
              <a:lnSpc>
                <a:spcPct val="150000"/>
              </a:lnSpc>
              <a:buClr>
                <a:schemeClr val="dk1"/>
              </a:buClr>
              <a:buSzPts val="2800"/>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 </a:t>
            </a: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In order to allow children to learn self-regulation it is important to follow responsive feeding practices </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Responsive feeding is a term used to describe a feeding style that emphasizes recognizing and responding to the hunger or fullness cues of an infant or young child.  Most children are born knowing how to self-regulate their energy intake, however consistently overriding a child’s natural cues can lead to a weakened response leading to overeating.</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It is important to listen to the child’s hunger and fullness cues to build healthy eating habits during this critical age. If parents, guardians, or caregivers have questions or concerns, a conversation with a healthcare provider will be helpful.</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06" name="Google Shape;30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148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Science shows that early food preferences influence later food choices. Make the first choice the healthiest choices that set toddlers on a path of making nutrient-dense food choices in the years to come. Examples of shifts in common choices to healthier, more nutrient-dense choices are shown here.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Because very young children are being exposed to new textures and flavors for the first time, it may take up to 8 to 10 exposures for an infant to accept a new type of food. Repeated offering of foods such as fruits and vegetables increases the likelihood of an infant accepting them.</a:t>
            </a: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solidFill>
                  <a:schemeClr val="accent6">
                    <a:lumMod val="50000"/>
                  </a:schemeClr>
                </a:solidFill>
                <a:latin typeface="Calibri" panose="020F0502020204030204" pitchFamily="34" charset="0"/>
                <a:ea typeface="Arial"/>
                <a:cs typeface="Calibri" panose="020F0502020204030204" pitchFamily="34" charset="0"/>
                <a:sym typeface="Arial"/>
              </a:rPr>
              <a:t>These guidelines highlight what we should feed children during this stage but we also know that how we feed children has a significant influence on the development of their food preferences and eating behaviors. </a:t>
            </a: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21" name="Google Shape;32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0" dirty="0">
                <a:solidFill>
                  <a:schemeClr val="dk1"/>
                </a:solidFill>
                <a:latin typeface="Calibri"/>
                <a:cs typeface="Calibri"/>
                <a:sym typeface="Calibri"/>
              </a:rPr>
              <a:t>The quality of infants and toddlers’ diets is not only important for the health benefits described earlier; but also because diet quality tends to peak during this stage and decline as children get older. Here we can see average healthy eating index scores across childhood and adolescents. HEI is a reflection of adherence to the USDA guidelines with a maximum score of 100 reflecting perfect adherence. We can see that children are not starting out well (basically a D) and getting worse </a:t>
            </a:r>
            <a:endParaRPr dirty="0"/>
          </a:p>
        </p:txBody>
      </p:sp>
      <p:sp>
        <p:nvSpPr>
          <p:cNvPr id="336" name="Google Shape;33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This is concerning because dietary patterns at this age influence adiposity, and lifelong heart disease risk </a:t>
            </a:r>
            <a:endParaRPr dirty="0"/>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5731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growth and development slow nutrient need more closely resemble adult needs. This means that there is more room in the diet to include foods with added sugars or saturated fats, although in order to meet all of one nutrient needs without consuming excessive calories it is recommended to consume most of your foods from nutrient-dense sources.. This works out to about 85% of our diet meeting my plate recommendations and 15% for fun, flavor, etc. </a:t>
            </a:r>
          </a:p>
          <a:p>
            <a:pPr marL="0" lvl="0" indent="0" algn="l" rtl="0">
              <a:spcBef>
                <a:spcPts val="0"/>
              </a:spcBef>
              <a:spcAft>
                <a:spcPts val="0"/>
              </a:spcAft>
              <a:buNone/>
            </a:pPr>
            <a:r>
              <a:rPr lang="en-US" dirty="0"/>
              <a:t>This is a nice way to talk about balance and how all foods can fit in a healthy dietary pattern but only some foods provide us with the nutrition we need.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Repeated exposure continues to be important as tastes and preferences continue to develop as we age. Exposure doesn’t have to be eating – seeing food, smelling food, watching others eat food, and tasting food all help to develop our food preferences.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also know that the majority of decisions we make about what and when we eat are influenced subconsciously by our environment. This applies to adults too. We eat what’s around. Children and adolescents are developing the ability to control the impulse to eat based on their environment.</a:t>
            </a: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16</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532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51" name="Google Shape;35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200" dirty="0">
                <a:latin typeface="Calibri" panose="020F0502020204030204" pitchFamily="34" charset="0"/>
                <a:ea typeface="Arial"/>
                <a:cs typeface="Calibri" panose="020F0502020204030204" pitchFamily="34" charset="0"/>
                <a:sym typeface="Arial"/>
              </a:rPr>
              <a:t>Professional Presentations: 1 extensive, adaptable slide deck covers the entire Dietary Guidelines + a handful of adaptable life stage focused presentations.  Available to download as either PPT or PDF. </a:t>
            </a:r>
            <a:endParaRPr dirty="0"/>
          </a:p>
          <a:p>
            <a:pPr marL="0" lvl="0" indent="0" algn="l" rtl="0">
              <a:lnSpc>
                <a:spcPct val="90000"/>
              </a:lnSpc>
              <a:spcBef>
                <a:spcPts val="0"/>
              </a:spcBef>
              <a:spcAft>
                <a:spcPts val="0"/>
              </a:spcAft>
              <a:buNone/>
            </a:pPr>
            <a:endParaRPr sz="1200" dirty="0">
              <a:latin typeface="Calibri" panose="020F0502020204030204" pitchFamily="34" charset="0"/>
              <a:ea typeface="Arial"/>
              <a:cs typeface="Calibri" panose="020F0502020204030204" pitchFamily="34" charset="0"/>
              <a:sym typeface="Arial"/>
            </a:endParaRPr>
          </a:p>
          <a:p>
            <a:pPr marL="0" marR="0" lvl="0" indent="0" algn="l" rtl="0">
              <a:lnSpc>
                <a:spcPct val="90000"/>
              </a:lnSpc>
              <a:spcBef>
                <a:spcPts val="0"/>
              </a:spcBef>
              <a:spcAft>
                <a:spcPts val="0"/>
              </a:spcAft>
              <a:buClr>
                <a:srgbClr val="000000"/>
              </a:buClr>
              <a:buSzPts val="1200"/>
              <a:buFont typeface="Arial"/>
              <a:buNone/>
            </a:pPr>
            <a:r>
              <a:rPr lang="en-US" sz="1200" u="none" strike="noStrike" cap="none" dirty="0">
                <a:solidFill>
                  <a:srgbClr val="000000"/>
                </a:solidFill>
                <a:latin typeface="Calibri" panose="020F0502020204030204" pitchFamily="34" charset="0"/>
                <a:ea typeface="Arial"/>
                <a:cs typeface="Calibri" panose="020F0502020204030204" pitchFamily="34" charset="0"/>
                <a:sym typeface="Arial"/>
              </a:rPr>
              <a:t>Infographics: </a:t>
            </a:r>
            <a:r>
              <a:rPr lang="en-US" sz="1200" dirty="0">
                <a:latin typeface="Calibri" panose="020F0502020204030204" pitchFamily="34" charset="0"/>
                <a:ea typeface="Arial"/>
                <a:cs typeface="Calibri" panose="020F0502020204030204" pitchFamily="34" charset="0"/>
                <a:sym typeface="Arial"/>
              </a:rPr>
              <a:t>A series of infographics are also provided for your use covering both content within and the process to develop the Dietary Guidelines for Americans, 2020-2025, such as the difference between the Advisory Committee’s Scientific Report and the Dietary Guidelines or how public engagement strengthened the process (Note: The Departments received &gt;106,000 public comments!)  </a:t>
            </a:r>
            <a:endParaRPr dirty="0"/>
          </a:p>
          <a:p>
            <a:pPr marL="0" lvl="0" indent="0" algn="l" rtl="0">
              <a:lnSpc>
                <a:spcPct val="90000"/>
              </a:lnSpc>
              <a:spcBef>
                <a:spcPts val="0"/>
              </a:spcBef>
              <a:spcAft>
                <a:spcPts val="0"/>
              </a:spcAft>
              <a:buNone/>
            </a:pPr>
            <a:endParaRPr sz="1200" dirty="0">
              <a:latin typeface="Calibri" panose="020F0502020204030204" pitchFamily="34" charset="0"/>
              <a:ea typeface="Arial"/>
              <a:cs typeface="Calibri" panose="020F0502020204030204" pitchFamily="34" charset="0"/>
              <a:sym typeface="Arial"/>
            </a:endParaRPr>
          </a:p>
          <a:p>
            <a:pPr marL="0" marR="0" lvl="0" indent="0" algn="l" rtl="0">
              <a:lnSpc>
                <a:spcPct val="90000"/>
              </a:lnSpc>
              <a:spcBef>
                <a:spcPts val="0"/>
              </a:spcBef>
              <a:spcAft>
                <a:spcPts val="0"/>
              </a:spcAft>
              <a:buClr>
                <a:srgbClr val="424343"/>
              </a:buClr>
              <a:buSzPts val="1200"/>
              <a:buFont typeface="Arial"/>
              <a:buNone/>
            </a:pPr>
            <a:r>
              <a:rPr lang="en-US" sz="1200" dirty="0">
                <a:solidFill>
                  <a:srgbClr val="424343"/>
                </a:solidFill>
                <a:latin typeface="Calibri" panose="020F0502020204030204" pitchFamily="34" charset="0"/>
                <a:ea typeface="Arial"/>
                <a:cs typeface="Calibri" panose="020F0502020204030204" pitchFamily="34" charset="0"/>
                <a:sym typeface="Arial"/>
              </a:rPr>
              <a:t>Healthcare Provider Toolkit: </a:t>
            </a:r>
            <a:r>
              <a:rPr lang="en-US" sz="1200" dirty="0">
                <a:solidFill>
                  <a:schemeClr val="dk1"/>
                </a:solidFill>
                <a:latin typeface="Calibri" panose="020F0502020204030204" pitchFamily="34" charset="0"/>
                <a:ea typeface="Arial"/>
                <a:cs typeface="Calibri" panose="020F0502020204030204" pitchFamily="34" charset="0"/>
                <a:sym typeface="Arial"/>
              </a:rPr>
              <a:t>This toolkit is provided to help healthcare providers communicate Dietary Guidelines messages. Content covers nutrition tips and conversations starters for dietitians, nurses and other providers working with the public. </a:t>
            </a:r>
            <a:endParaRPr dirty="0"/>
          </a:p>
          <a:p>
            <a:pPr marL="0" marR="0" lvl="0" indent="0" algn="l" rtl="0">
              <a:lnSpc>
                <a:spcPct val="90000"/>
              </a:lnSpc>
              <a:spcBef>
                <a:spcPts val="0"/>
              </a:spcBef>
              <a:spcAft>
                <a:spcPts val="0"/>
              </a:spcAft>
              <a:buClr>
                <a:schemeClr val="dk1"/>
              </a:buClr>
              <a:buSzPts val="1200"/>
              <a:buFont typeface="Arial"/>
              <a:buNone/>
            </a:pPr>
            <a:endParaRPr sz="1200" dirty="0">
              <a:solidFill>
                <a:schemeClr val="dk1"/>
              </a:solidFill>
              <a:latin typeface="Calibri" panose="020F0502020204030204" pitchFamily="34" charset="0"/>
              <a:ea typeface="Arial"/>
              <a:cs typeface="Calibri" panose="020F0502020204030204" pitchFamily="34" charset="0"/>
              <a:sym typeface="Arial"/>
            </a:endParaRPr>
          </a:p>
          <a:p>
            <a:pPr marL="0" marR="0" lvl="0" indent="0" algn="l" rtl="0">
              <a:lnSpc>
                <a:spcPct val="90000"/>
              </a:lnSpc>
              <a:spcBef>
                <a:spcPts val="0"/>
              </a:spcBef>
              <a:spcAft>
                <a:spcPts val="0"/>
              </a:spcAft>
              <a:buClr>
                <a:schemeClr val="dk1"/>
              </a:buClr>
              <a:buSzPts val="1200"/>
              <a:buFont typeface="Arial"/>
              <a:buNone/>
            </a:pPr>
            <a:r>
              <a:rPr lang="en-US" sz="1200" dirty="0">
                <a:solidFill>
                  <a:schemeClr val="dk1"/>
                </a:solidFill>
                <a:latin typeface="Calibri" panose="020F0502020204030204" pitchFamily="34" charset="0"/>
                <a:ea typeface="Arial"/>
                <a:cs typeface="Calibri" panose="020F0502020204030204" pitchFamily="34" charset="0"/>
                <a:sym typeface="Arial"/>
              </a:rPr>
              <a:t>Most Popular Questions: Have a specific question about the Dietary Guidelines? Visit </a:t>
            </a:r>
            <a:r>
              <a:rPr lang="en-US" sz="1200" dirty="0" err="1">
                <a:solidFill>
                  <a:schemeClr val="dk1"/>
                </a:solidFill>
                <a:latin typeface="Calibri" panose="020F0502020204030204" pitchFamily="34" charset="0"/>
                <a:ea typeface="Arial"/>
                <a:cs typeface="Calibri" panose="020F0502020204030204" pitchFamily="34" charset="0"/>
                <a:sym typeface="Arial"/>
              </a:rPr>
              <a:t>dietaryguidelines.gov</a:t>
            </a:r>
            <a:r>
              <a:rPr lang="en-US" sz="1200" dirty="0">
                <a:solidFill>
                  <a:schemeClr val="dk1"/>
                </a:solidFill>
                <a:latin typeface="Calibri" panose="020F0502020204030204" pitchFamily="34" charset="0"/>
                <a:ea typeface="Arial"/>
                <a:cs typeface="Calibri" panose="020F0502020204030204" pitchFamily="34" charset="0"/>
                <a:sym typeface="Arial"/>
              </a:rPr>
              <a:t>/most-popular-questions to find answers to questions such as, “What’s new and different in this edition of the Dietary Guidelines?” (partial answer: 1</a:t>
            </a:r>
            <a:r>
              <a:rPr lang="en-US" sz="1200" baseline="30000" dirty="0">
                <a:solidFill>
                  <a:schemeClr val="dk1"/>
                </a:solidFill>
                <a:latin typeface="Calibri" panose="020F0502020204030204" pitchFamily="34" charset="0"/>
                <a:ea typeface="Arial"/>
                <a:cs typeface="Calibri" panose="020F0502020204030204" pitchFamily="34" charset="0"/>
                <a:sym typeface="Arial"/>
              </a:rPr>
              <a:t>st</a:t>
            </a:r>
            <a:r>
              <a:rPr lang="en-US" sz="1200" dirty="0">
                <a:solidFill>
                  <a:schemeClr val="dk1"/>
                </a:solidFill>
                <a:latin typeface="Calibri" panose="020F0502020204030204" pitchFamily="34" charset="0"/>
                <a:ea typeface="Arial"/>
                <a:cs typeface="Calibri" panose="020F0502020204030204" pitchFamily="34" charset="0"/>
                <a:sym typeface="Arial"/>
              </a:rPr>
              <a:t> set of guidelines to provide guidance by life stage!). </a:t>
            </a:r>
            <a:endParaRPr sz="1200" dirty="0">
              <a:solidFill>
                <a:srgbClr val="424343"/>
              </a:solidFill>
              <a:latin typeface="Calibri" panose="020F0502020204030204" pitchFamily="34" charset="0"/>
              <a:ea typeface="Arial"/>
              <a:cs typeface="Calibri" panose="020F0502020204030204" pitchFamily="34" charset="0"/>
              <a:sym typeface="Arial"/>
            </a:endParaRPr>
          </a:p>
        </p:txBody>
      </p:sp>
      <p:sp>
        <p:nvSpPr>
          <p:cNvPr id="406" name="Google Shape;40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18</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241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libri" panose="020F0502020204030204" pitchFamily="34" charset="0"/>
                <a:ea typeface="+mn-ea"/>
                <a:cs typeface="+mn-cs"/>
              </a:rPr>
              <a:t>New</a:t>
            </a:r>
            <a:r>
              <a:rPr lang="en-US" sz="1200" kern="1200" baseline="0" dirty="0">
                <a:solidFill>
                  <a:schemeClr val="tx1"/>
                </a:solidFill>
                <a:effectLst/>
                <a:latin typeface="Calibri" panose="020F0502020204030204" pitchFamily="34" charset="0"/>
                <a:ea typeface="+mn-ea"/>
                <a:cs typeface="+mn-cs"/>
              </a:rPr>
              <a:t> research also strengthens the evidence for previously reported benefits. </a:t>
            </a:r>
            <a:r>
              <a:rPr lang="en-US" sz="1200" kern="1200" dirty="0">
                <a:solidFill>
                  <a:schemeClr val="tx1"/>
                </a:solidFill>
                <a:effectLst/>
                <a:latin typeface="Calibri" panose="020F0502020204030204" pitchFamily="34" charset="0"/>
                <a:ea typeface="+mn-ea"/>
                <a:cs typeface="+mn-cs"/>
              </a:rPr>
              <a:t>(new benefits in bold) </a:t>
            </a:r>
          </a:p>
          <a:p>
            <a:pPr marL="171450" lvl="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mn-cs"/>
              </a:rPr>
              <a:t>For children and adolescents, physical activity can help improve cognition, bone health, fitness, and heart health, and reduce the risk of depression.</a:t>
            </a: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latin typeface="Calibri" panose="020F0502020204030204" pitchFamily="34" charset="0"/>
                <a:cs typeface="Calibri" panose="020F0502020204030204" pitchFamily="34" charset="0"/>
              </a:rPr>
              <a:t>19</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5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USDA also convenes a scientific advisory committee that conducts a systematic review of the literature on physical activity and health outcomes which translates into </a:t>
            </a:r>
            <a:r>
              <a:rPr lang="en-US" dirty="0" err="1"/>
              <a:t>pupublic-facingblic</a:t>
            </a:r>
            <a:r>
              <a:rPr lang="en-US" dirty="0"/>
              <a:t> facing messaging. The US PA guidelines published in 2018 recommend 60 minutes of physical activity every day .</a:t>
            </a:r>
          </a:p>
          <a:p>
            <a:endParaRPr lang="en-US" dirty="0"/>
          </a:p>
          <a:p>
            <a:r>
              <a:rPr lang="en-US" dirty="0"/>
              <a:t>Key Guidelines for Preschool-Aged Children  Preschool-aged children (ages 3 through 5 years) should be physically active throughout the day to enhance growth and development.  Adult caregivers of preschool-aged children should encourage active play that includes a variety of activity </a:t>
            </a:r>
            <a:r>
              <a:rPr lang="en-US" dirty="0" err="1"/>
              <a:t>typ</a:t>
            </a:r>
            <a:endParaRPr lang="en-US" dirty="0"/>
          </a:p>
          <a:p>
            <a:r>
              <a:rPr lang="en-US" dirty="0"/>
              <a:t>Key Guidelines for Children and Adolescents  It is important to provide young people opportunities and encouragement to participate in physical activities that are appropriate for their age, that are enjoyable, and that offer variety. </a:t>
            </a:r>
          </a:p>
          <a:p>
            <a:endParaRPr lang="en-US" dirty="0"/>
          </a:p>
          <a:p>
            <a:r>
              <a:rPr lang="en-US" dirty="0"/>
              <a:t>Children and adolescents ages 6 through 17 years should do 60 minutes (1 hour) or more of moderate-to-vigorous physical activity daily: • Aerobic: Most of the 60 minutes or more per day should be either </a:t>
            </a:r>
            <a:r>
              <a:rPr lang="en-US" dirty="0" err="1"/>
              <a:t>moderateor</a:t>
            </a:r>
            <a:r>
              <a:rPr lang="en-US" dirty="0"/>
              <a:t> vigorous-intensity aerobic physical activity and should include </a:t>
            </a:r>
            <a:r>
              <a:rPr lang="en-US" dirty="0" err="1"/>
              <a:t>vigorousintensity</a:t>
            </a:r>
            <a:r>
              <a:rPr lang="en-US" dirty="0"/>
              <a:t> physical activity on at least 3 days a week. • Muscle-strengthening: As part of their 60 minutes or more of daily physical activity, children and adolescents should include muscle-strengthening physical activity on at least 3 days a week. • Bone-strengthening: As part of their 60 minutes or more of daily physical activity, children and adolescents should include bone-strengthening physical activity on at least 3 days a week.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213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06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HHS used audience research to inform a suite</a:t>
            </a:r>
            <a:r>
              <a:rPr lang="en-US" baseline="0" dirty="0"/>
              <a:t> of over 40 resources that are available in English and Spanish at health.gov. Just a few of these resources are pictured on the slide. </a:t>
            </a:r>
          </a:p>
          <a:p>
            <a:endParaRPr lang="en-US" baseline="0" dirty="0"/>
          </a:p>
          <a:p>
            <a:r>
              <a:rPr lang="en-US" baseline="0" dirty="0"/>
              <a:t>These resources include:</a:t>
            </a:r>
          </a:p>
          <a:p>
            <a:pPr marL="171450" indent="-171450">
              <a:buFont typeface="Arial" panose="020B0604020202020204" pitchFamily="34" charset="0"/>
              <a:buChar char="•"/>
            </a:pPr>
            <a:r>
              <a:rPr lang="en-US" baseline="0" dirty="0"/>
              <a:t>A weekly activity planner for adults that allows users to develop a personalized plan for meeting the recommendations based on their preferences,</a:t>
            </a:r>
          </a:p>
          <a:p>
            <a:pPr marL="171450" indent="-171450">
              <a:buFont typeface="Arial" panose="020B0604020202020204" pitchFamily="34" charset="0"/>
              <a:buChar char="•"/>
            </a:pPr>
            <a:r>
              <a:rPr lang="en-US" baseline="0" dirty="0"/>
              <a:t>An interactive infographic for parents to assess opportunities for their school-aged children to get active throughout the day,</a:t>
            </a:r>
          </a:p>
          <a:p>
            <a:pPr marL="171450" indent="-171450">
              <a:buFont typeface="Arial" panose="020B0604020202020204" pitchFamily="34" charset="0"/>
              <a:buChar char="•"/>
            </a:pPr>
            <a:r>
              <a:rPr lang="en-US" baseline="0" dirty="0"/>
              <a:t>A series of five posters and five factsheets for adults, older adults, parents, children, and health professionals, and</a:t>
            </a:r>
          </a:p>
          <a:p>
            <a:pPr marL="171450" indent="-171450">
              <a:buFont typeface="Arial" panose="020B0604020202020204" pitchFamily="34" charset="0"/>
              <a:buChar char="•"/>
            </a:pPr>
            <a:r>
              <a:rPr lang="en-US" baseline="0" dirty="0"/>
              <a:t>A series of four videos with tips for adults and parents to fit more physical activity into the day. </a:t>
            </a:r>
          </a:p>
          <a:p>
            <a:pPr marL="171450" indent="-171450">
              <a:buFont typeface="Arial" panose="020B0604020202020204" pitchFamily="34" charset="0"/>
              <a:buChar char="•"/>
            </a:pPr>
            <a:r>
              <a:rPr lang="en-US" baseline="0" dirty="0"/>
              <a:t>A toolkit for promoting the Move Your Way campaign through social media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u="none" strike="noStrike" kern="1200" cap="none" spc="0" normalizeH="0" baseline="0" noProof="0" smtClean="0">
                <a:ln>
                  <a:noFill/>
                </a:ln>
                <a:solidFill>
                  <a:prstClr val="black"/>
                </a:solidFill>
                <a:effectLst/>
                <a:uLnTx/>
                <a:uFillTx/>
                <a:latin typeface="Calibri"/>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27483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2b1f723f67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2b1f723f67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1200" dirty="0">
              <a:solidFill>
                <a:srgbClr val="424343"/>
              </a:solidFill>
              <a:latin typeface="Calibri" panose="020F0502020204030204" pitchFamily="34" charset="0"/>
              <a:ea typeface="Arial"/>
              <a:cs typeface="Calibri" panose="020F0502020204030204" pitchFamily="34" charset="0"/>
              <a:sym typeface="Arial"/>
            </a:endParaRPr>
          </a:p>
        </p:txBody>
      </p:sp>
      <p:sp>
        <p:nvSpPr>
          <p:cNvPr id="426" name="Google Shape;426;g22b1f723f67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452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2b1f723f67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2b1f723f67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22b1f723f67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Many resources exist to support healthy growth and development during childhood and adolescence. The following Government programs play an essential role in providing access to healthy meals and educational resources to support healthy dietary patterns for all children and adolescents.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The </a:t>
            </a:r>
            <a:r>
              <a:rPr lang="en-US" sz="1200" b="1" dirty="0">
                <a:solidFill>
                  <a:schemeClr val="dk1"/>
                </a:solidFill>
                <a:latin typeface="Calibri"/>
                <a:ea typeface="Calibri"/>
                <a:cs typeface="Calibri"/>
                <a:sym typeface="Calibri"/>
              </a:rPr>
              <a:t>Supplemental Nutrition Assistance Program (SNAP) </a:t>
            </a:r>
            <a:r>
              <a:rPr lang="en-US" sz="1200" dirty="0">
                <a:solidFill>
                  <a:schemeClr val="dk1"/>
                </a:solidFill>
                <a:latin typeface="Calibri"/>
                <a:ea typeface="Calibri"/>
                <a:cs typeface="Calibri"/>
                <a:sym typeface="Calibri"/>
              </a:rPr>
              <a:t>provides temporary benefits to families with qualifying incomes for the purchase of foods and beverages. About one-half of all SNAP participants are children. </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Households with young children may be eligible for the </a:t>
            </a:r>
            <a:r>
              <a:rPr lang="en-US" sz="1200" b="1" dirty="0">
                <a:solidFill>
                  <a:schemeClr val="dk1"/>
                </a:solidFill>
                <a:latin typeface="Calibri"/>
                <a:ea typeface="Calibri"/>
                <a:cs typeface="Calibri"/>
                <a:sym typeface="Calibri"/>
              </a:rPr>
              <a:t>Special Supplemental Nutrition Program for Women, Infants, and Children (WIC). </a:t>
            </a:r>
            <a:r>
              <a:rPr lang="en-US" sz="1200" dirty="0">
                <a:solidFill>
                  <a:schemeClr val="dk1"/>
                </a:solidFill>
                <a:latin typeface="Calibri"/>
                <a:ea typeface="Calibri"/>
                <a:cs typeface="Calibri"/>
                <a:sym typeface="Calibri"/>
              </a:rPr>
              <a:t>WIC can help families with limited resources meet their child’s nutritional needs by providing nutritious foods to supplement diets. WIC serves children up to the age of 5 who are at nutritional risk. </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In childcare and afterschool settings, the </a:t>
            </a:r>
            <a:r>
              <a:rPr lang="en-US" sz="1200" b="1" dirty="0">
                <a:solidFill>
                  <a:schemeClr val="dk1"/>
                </a:solidFill>
                <a:latin typeface="Calibri"/>
                <a:ea typeface="Calibri"/>
                <a:cs typeface="Calibri"/>
                <a:sym typeface="Calibri"/>
              </a:rPr>
              <a:t>Child and Adult Care Feeding Program (CACFP)</a:t>
            </a:r>
            <a:r>
              <a:rPr lang="en-US" sz="1200" dirty="0">
                <a:solidFill>
                  <a:schemeClr val="dk1"/>
                </a:solidFill>
                <a:latin typeface="Calibri"/>
                <a:ea typeface="Calibri"/>
                <a:cs typeface="Calibri"/>
                <a:sym typeface="Calibri"/>
              </a:rPr>
              <a:t> can support the development of healthy dietary patterns. CACFP is a nutrition program that provides reimbursements for meals and snacks that align with the </a:t>
            </a:r>
            <a:r>
              <a:rPr lang="en-US" sz="1200" i="1" dirty="0">
                <a:solidFill>
                  <a:schemeClr val="dk1"/>
                </a:solidFill>
                <a:latin typeface="Calibri"/>
                <a:ea typeface="Calibri"/>
                <a:cs typeface="Calibri"/>
                <a:sym typeface="Calibri"/>
              </a:rPr>
              <a:t>Dietary Guidelines</a:t>
            </a:r>
            <a:r>
              <a:rPr lang="en-US" sz="1200" dirty="0">
                <a:solidFill>
                  <a:schemeClr val="dk1"/>
                </a:solidFill>
                <a:latin typeface="Calibri"/>
                <a:ea typeface="Calibri"/>
                <a:cs typeface="Calibri"/>
                <a:sym typeface="Calibri"/>
              </a:rPr>
              <a:t> to eligible children enrolled at childcare centers, daycare homes, and in afterschool programs. </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School-age children can benefit from the </a:t>
            </a:r>
            <a:r>
              <a:rPr lang="en-US" sz="1200" b="1" dirty="0">
                <a:solidFill>
                  <a:schemeClr val="dk1"/>
                </a:solidFill>
                <a:latin typeface="Calibri"/>
                <a:ea typeface="Calibri"/>
                <a:cs typeface="Calibri"/>
                <a:sym typeface="Calibri"/>
              </a:rPr>
              <a:t>National School Lunch Program </a:t>
            </a:r>
            <a:r>
              <a:rPr lang="en-US" sz="1200" dirty="0">
                <a:solidFill>
                  <a:schemeClr val="dk1"/>
                </a:solidFill>
                <a:latin typeface="Calibri"/>
                <a:ea typeface="Calibri"/>
                <a:cs typeface="Calibri"/>
                <a:sym typeface="Calibri"/>
              </a:rPr>
              <a:t>and</a:t>
            </a:r>
            <a:r>
              <a:rPr lang="en-US" sz="1200" b="1" dirty="0">
                <a:solidFill>
                  <a:schemeClr val="dk1"/>
                </a:solidFill>
                <a:latin typeface="Calibri"/>
                <a:ea typeface="Calibri"/>
                <a:cs typeface="Calibri"/>
                <a:sym typeface="Calibri"/>
              </a:rPr>
              <a:t> School Breakfast Program</a:t>
            </a:r>
            <a:r>
              <a:rPr lang="en-US" sz="1200" dirty="0">
                <a:solidFill>
                  <a:schemeClr val="dk1"/>
                </a:solidFill>
                <a:latin typeface="Calibri"/>
                <a:ea typeface="Calibri"/>
                <a:cs typeface="Calibri"/>
                <a:sym typeface="Calibri"/>
              </a:rPr>
              <a:t>. The school meal programs can provide nearly two-thirds of daily calories, and therefore play an influential role in the development of a healthy dietary pattern.  </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Outside of the school year, the </a:t>
            </a:r>
            <a:r>
              <a:rPr lang="en-US" sz="1200" b="1" dirty="0">
                <a:solidFill>
                  <a:schemeClr val="dk1"/>
                </a:solidFill>
                <a:latin typeface="Calibri"/>
                <a:ea typeface="Calibri"/>
                <a:cs typeface="Calibri"/>
                <a:sym typeface="Calibri"/>
              </a:rPr>
              <a:t>Summer Food Service Program</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(SFSP)</a:t>
            </a:r>
            <a:r>
              <a:rPr lang="en-US" sz="1200" dirty="0">
                <a:solidFill>
                  <a:schemeClr val="dk1"/>
                </a:solidFill>
                <a:latin typeface="Calibri"/>
                <a:ea typeface="Calibri"/>
                <a:cs typeface="Calibri"/>
                <a:sym typeface="Calibri"/>
              </a:rPr>
              <a:t> fills the gap by ensuring that children continue to receive nutritious meals when school is not in session. The SFSP operates at sites in a community where children can receive nutritious meals in a safe and supervised environment. </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Source: Characteristics of Supplemental Nutrition Assistance Program Households: Fiscal Year 2018. Available at: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https://www.fns.usda.gov/snap/characteristics-supplemental-nutrition-assistance-program-households-fiscal-year-2018</a:t>
            </a:r>
            <a:r>
              <a:rPr lang="en-US" sz="1200" u="sng"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85" name="Google Shape;38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27</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701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2b1f723f67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2b1f723f67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22b1f723f67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28</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67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Linda</a:t>
            </a:r>
            <a:endParaRPr/>
          </a:p>
        </p:txBody>
      </p:sp>
      <p:sp>
        <p:nvSpPr>
          <p:cNvPr id="144" name="Google Shape;1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1921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78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38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20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03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768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01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36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90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Liz Introduce Vania</a:t>
            </a:r>
            <a:endParaRPr/>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029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F654-1998-BE47-9AAB-DC5694F200E9}"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992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7141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IBH </a:t>
            </a:r>
            <a:r>
              <a:rPr lang="en-US" dirty="0" err="1"/>
              <a:t>Clincian</a:t>
            </a:r>
            <a:r>
              <a:rPr lang="en-US" dirty="0"/>
              <a:t> involved?</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954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Linda</a:t>
            </a:r>
            <a:endParaRPr dirty="0"/>
          </a:p>
        </p:txBody>
      </p:sp>
      <p:sp>
        <p:nvSpPr>
          <p:cNvPr id="316" name="Google Shape;3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935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749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00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b1f723f67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2b1f723f67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Every 5 years the USDA convenes an advisory committee of experts in food, nutrition, and health to analyze surveillance nutrition, model changes in dietary intake, and review the </a:t>
            </a:r>
            <a:r>
              <a:rPr lang="en-US" b="0" i="0" dirty="0">
                <a:solidFill>
                  <a:srgbClr val="333333"/>
                </a:solidFill>
                <a:effectLst/>
                <a:latin typeface="Fira Sans" panose="020F0502020204030204" pitchFamily="34" charset="0"/>
              </a:rPr>
              <a:t>current body of scientific evidence on diet and health outcomes and aims to promote health and prevent chronic diseases. They also translate the results of this report to </a:t>
            </a:r>
            <a:r>
              <a:rPr lang="en-US" b="0" i="0" dirty="0">
                <a:solidFill>
                  <a:srgbClr val="333333"/>
                </a:solidFill>
                <a:effectLst/>
                <a:latin typeface="Fira Sans" panose="020B0503050000020004" pitchFamily="34" charset="0"/>
              </a:rPr>
              <a:t>into actionable consumer messages and resources to help individuals, families, and communities achieve healthy dietary patterns. How many of you are familiar with My Plate? </a:t>
            </a:r>
            <a:r>
              <a:rPr lang="en-US" sz="1800" dirty="0">
                <a:solidFill>
                  <a:srgbClr val="000000"/>
                </a:solidFill>
                <a:effectLst/>
                <a:latin typeface="Arial" panose="020B0604020202020204" pitchFamily="34" charset="0"/>
                <a:ea typeface="Times New Roman" panose="02020603050405020304" pitchFamily="18" charset="0"/>
              </a:rPr>
              <a:t>From 2017–March 2020, less than one-third of U.S. adults had heard of MyPlate </a:t>
            </a:r>
          </a:p>
          <a:p>
            <a:pPr marL="0" lvl="0" indent="0" algn="l" rtl="0">
              <a:spcBef>
                <a:spcPts val="0"/>
              </a:spcBef>
              <a:spcAft>
                <a:spcPts val="0"/>
              </a:spcAft>
              <a:buNone/>
            </a:pPr>
            <a:endParaRPr lang="en-US" sz="1800" dirty="0">
              <a:solidFill>
                <a:srgbClr val="000000"/>
              </a:solidFill>
              <a:effectLst/>
              <a:latin typeface="Arial" panose="020B0604020202020204" pitchFamily="34" charset="0"/>
            </a:endParaRPr>
          </a:p>
          <a:p>
            <a:pPr marL="0" lvl="0" indent="0" algn="l" rtl="0">
              <a:spcBef>
                <a:spcPts val="0"/>
              </a:spcBef>
              <a:spcAft>
                <a:spcPts val="0"/>
              </a:spcAft>
              <a:buNone/>
            </a:pPr>
            <a:r>
              <a:rPr lang="en-US" sz="1800" dirty="0">
                <a:solidFill>
                  <a:srgbClr val="000000"/>
                </a:solidFill>
                <a:effectLst/>
                <a:latin typeface="Arial" panose="020B0604020202020204" pitchFamily="34" charset="0"/>
              </a:rPr>
              <a:t>Focus on</a:t>
            </a:r>
            <a:r>
              <a:rPr lang="en-US" sz="1800" baseline="0" dirty="0">
                <a:solidFill>
                  <a:srgbClr val="000000"/>
                </a:solidFill>
                <a:effectLst/>
                <a:latin typeface="Arial" panose="020B0604020202020204" pitchFamily="34" charset="0"/>
              </a:rPr>
              <a:t> balance – all food groups are present ; within each food groups focus on maximizing nutrition (whole fruits vs juice; and variety of fresh, frozen or canned vegetables, whole grains, variety of lean and plant based </a:t>
            </a:r>
            <a:r>
              <a:rPr lang="en-US" sz="1800" baseline="0" dirty="0" err="1">
                <a:solidFill>
                  <a:srgbClr val="000000"/>
                </a:solidFill>
                <a:effectLst/>
                <a:latin typeface="Arial" panose="020B0604020202020204" pitchFamily="34" charset="0"/>
              </a:rPr>
              <a:t>protien</a:t>
            </a:r>
            <a:r>
              <a:rPr lang="en-US" sz="1800" baseline="0" dirty="0">
                <a:solidFill>
                  <a:srgbClr val="000000"/>
                </a:solidFill>
                <a:effectLst/>
                <a:latin typeface="Arial" panose="020B0604020202020204" pitchFamily="34" charset="0"/>
              </a:rPr>
              <a:t>; low fat dairy and dairy alternatives </a:t>
            </a:r>
            <a:endParaRPr dirty="0"/>
          </a:p>
        </p:txBody>
      </p:sp>
      <p:sp>
        <p:nvSpPr>
          <p:cNvPr id="236" name="Google Shape;236;g22b1f723f67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r>
              <a:rPr lang="en-US" sz="1200" dirty="0">
                <a:solidFill>
                  <a:schemeClr val="dk1"/>
                </a:solidFill>
                <a:latin typeface="Calibri"/>
                <a:ea typeface="Calibri"/>
                <a:cs typeface="Calibri"/>
                <a:sym typeface="Calibri"/>
              </a:rPr>
              <a:t>Prior to the 2020-2025 guidelines, there were no national guidelines on nutrition for infants and toddlers, partially because there was limited data. Study in this area has increased over the past 10 years with the understanding that the first 1000 days were a critical developmental window. There is now a significant body of evidence on the influence of what and how we feed infants and children influences their  immediate and lifelong health.</a:t>
            </a:r>
            <a:endParaRPr sz="1200" dirty="0">
              <a:solidFill>
                <a:schemeClr val="dk1"/>
              </a:solidFill>
              <a:latin typeface="Calibri"/>
              <a:ea typeface="Calibri"/>
              <a:cs typeface="Calibri"/>
              <a:sym typeface="Calibri"/>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07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44"/>
          <p:cNvSpPr txBox="1">
            <a:spLocks noGrp="1"/>
          </p:cNvSpPr>
          <p:nvPr>
            <p:ph type="ctrTitle"/>
          </p:nvPr>
        </p:nvSpPr>
        <p:spPr>
          <a:xfrm>
            <a:off x="601578" y="2710929"/>
            <a:ext cx="10873498" cy="1177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2"/>
              <a:buFont typeface="Calibri"/>
              <a:buNone/>
              <a:defRPr sz="5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subTitle" idx="1"/>
          </p:nvPr>
        </p:nvSpPr>
        <p:spPr>
          <a:xfrm>
            <a:off x="601578" y="4266996"/>
            <a:ext cx="10873498" cy="1006120"/>
          </a:xfrm>
          <a:prstGeom prst="rect">
            <a:avLst/>
          </a:prstGeom>
          <a:noFill/>
          <a:ln>
            <a:noFill/>
          </a:ln>
        </p:spPr>
        <p:txBody>
          <a:bodyPr spcFirstLastPara="1" wrap="square" lIns="91425" tIns="45700" rIns="91425" bIns="45700" anchor="t" anchorCtr="0">
            <a:normAutofit/>
          </a:bodyPr>
          <a:lstStyle>
            <a:lvl1pPr marR="0" lvl="0" algn="l">
              <a:lnSpc>
                <a:spcPct val="120000"/>
              </a:lnSpc>
              <a:spcBef>
                <a:spcPts val="0"/>
              </a:spcBef>
              <a:spcAft>
                <a:spcPts val="0"/>
              </a:spcAft>
              <a:buClr>
                <a:schemeClr val="dk1"/>
              </a:buClr>
              <a:buSzPts val="2400"/>
              <a:buFont typeface="Arial"/>
              <a:buNone/>
              <a:defRPr sz="2400" b="0">
                <a:solidFill>
                  <a:schemeClr val="dk1"/>
                </a:solidFill>
                <a:latin typeface="Calibri"/>
                <a:ea typeface="Calibri"/>
                <a:cs typeface="Calibri"/>
                <a:sym typeface="Calibri"/>
              </a:defRPr>
            </a:lvl1pPr>
            <a:lvl2pPr lvl="1" algn="ctr">
              <a:lnSpc>
                <a:spcPct val="90000"/>
              </a:lnSpc>
              <a:spcBef>
                <a:spcPts val="499"/>
              </a:spcBef>
              <a:spcAft>
                <a:spcPts val="0"/>
              </a:spcAft>
              <a:buClr>
                <a:schemeClr val="dk1"/>
              </a:buClr>
              <a:buSzPts val="2001"/>
              <a:buNone/>
              <a:defRPr sz="2001"/>
            </a:lvl2pPr>
            <a:lvl3pPr lvl="2" algn="ctr">
              <a:lnSpc>
                <a:spcPct val="90000"/>
              </a:lnSpc>
              <a:spcBef>
                <a:spcPts val="499"/>
              </a:spcBef>
              <a:spcAft>
                <a:spcPts val="0"/>
              </a:spcAft>
              <a:buClr>
                <a:schemeClr val="dk1"/>
              </a:buClr>
              <a:buSzPts val="1801"/>
              <a:buNone/>
              <a:defRPr sz="1801"/>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sp>
        <p:nvSpPr>
          <p:cNvPr id="25" name="Google Shape;25;p44"/>
          <p:cNvSpPr/>
          <p:nvPr/>
        </p:nvSpPr>
        <p:spPr>
          <a:xfrm>
            <a:off x="0" y="6297770"/>
            <a:ext cx="12192000" cy="560232"/>
          </a:xfrm>
          <a:prstGeom prst="rect">
            <a:avLst/>
          </a:prstGeom>
          <a:solidFill>
            <a:srgbClr val="F7B3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Calibri"/>
              <a:ea typeface="Calibri"/>
              <a:cs typeface="Calibri"/>
              <a:sym typeface="Calibri"/>
            </a:endParaRPr>
          </a:p>
        </p:txBody>
      </p:sp>
      <p:pic>
        <p:nvPicPr>
          <p:cNvPr id="26" name="Google Shape;26;p44"/>
          <p:cNvPicPr preferRelativeResize="0"/>
          <p:nvPr/>
        </p:nvPicPr>
        <p:blipFill rotWithShape="1">
          <a:blip r:embed="rId2">
            <a:alphaModFix/>
          </a:blip>
          <a:srcRect/>
          <a:stretch/>
        </p:blipFill>
        <p:spPr>
          <a:xfrm>
            <a:off x="3556006" y="921308"/>
            <a:ext cx="5079987" cy="1411106"/>
          </a:xfrm>
          <a:prstGeom prst="rect">
            <a:avLst/>
          </a:prstGeom>
          <a:noFill/>
          <a:ln>
            <a:noFill/>
          </a:ln>
        </p:spPr>
      </p:pic>
      <p:sp>
        <p:nvSpPr>
          <p:cNvPr id="27" name="Google Shape;27;p44"/>
          <p:cNvSpPr/>
          <p:nvPr/>
        </p:nvSpPr>
        <p:spPr>
          <a:xfrm>
            <a:off x="3915534" y="5873038"/>
            <a:ext cx="3876959" cy="4247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1" u="none" strike="noStrike" cap="none" dirty="0">
                <a:solidFill>
                  <a:schemeClr val="dk1"/>
                </a:solidFill>
                <a:latin typeface="Calibri"/>
                <a:ea typeface="Calibri"/>
                <a:cs typeface="Calibri"/>
                <a:sym typeface="Calibri"/>
              </a:rPr>
              <a:t>Care Transformation Collaborative of RI</a:t>
            </a:r>
            <a:endParaRPr b="0" i="0" dirty="0">
              <a:latin typeface="Calibri" panose="020F0502020204030204" pitchFamily="34" charset="0"/>
              <a:cs typeface="Calibri" panose="020F0502020204030204" pitchFamily="34" charset="0"/>
            </a:endParaRPr>
          </a:p>
        </p:txBody>
      </p:sp>
      <p:sp>
        <p:nvSpPr>
          <p:cNvPr id="28" name="Google Shape;28;p44"/>
          <p:cNvSpPr/>
          <p:nvPr/>
        </p:nvSpPr>
        <p:spPr>
          <a:xfrm>
            <a:off x="0" y="128789"/>
            <a:ext cx="12192000" cy="69546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44"/>
          <p:cNvSpPr/>
          <p:nvPr/>
        </p:nvSpPr>
        <p:spPr>
          <a:xfrm>
            <a:off x="0" y="0"/>
            <a:ext cx="12192000" cy="721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b="0" i="0">
                <a:solidFill>
                  <a:schemeClr val="tx2">
                    <a:lumMod val="75000"/>
                  </a:schemeClr>
                </a:solidFill>
                <a:latin typeface="Calibri" panose="020F0502020204030204" pitchFamily="34" charset="0"/>
                <a:cs typeface="Calibri" panose="020F050202020403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0"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32BDC88A-2123-AA4B-BF01-62E12EB046BB}"/>
              </a:ext>
            </a:extLst>
          </p:cNvPr>
          <p:cNvSpPr>
            <a:spLocks noGrp="1"/>
          </p:cNvSpPr>
          <p:nvPr>
            <p:ph type="pic" sz="quarter" idx="19" hasCustomPrompt="1"/>
          </p:nvPr>
        </p:nvSpPr>
        <p:spPr>
          <a:xfrm>
            <a:off x="457200" y="1828800"/>
            <a:ext cx="11247120" cy="3840480"/>
          </a:xfrm>
          <a:prstGeom prst="rect">
            <a:avLst/>
          </a:prstGeom>
        </p:spPr>
        <p:txBody>
          <a:bodyPr/>
          <a:lstStyle>
            <a:lvl1pPr marL="0" indent="0">
              <a:buNone/>
              <a:defRPr sz="2400" b="0" i="0">
                <a:solidFill>
                  <a:schemeClr val="accent6"/>
                </a:solidFill>
                <a:latin typeface="Calibri" panose="020F0502020204030204" pitchFamily="34" charset="0"/>
                <a:cs typeface="Calibri" panose="020F0502020204030204" pitchFamily="34" charset="0"/>
              </a:defRPr>
            </a:lvl1pPr>
          </a:lstStyle>
          <a:p>
            <a:r>
              <a:rPr lang="en-US" dirty="0"/>
              <a:t>Click to add an image</a:t>
            </a:r>
          </a:p>
        </p:txBody>
      </p:sp>
    </p:spTree>
    <p:extLst>
      <p:ext uri="{BB962C8B-B14F-4D97-AF65-F5344CB8AC3E}">
        <p14:creationId xmlns:p14="http://schemas.microsoft.com/office/powerpoint/2010/main" val="103502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9167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7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675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45"/>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5"/>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406463" algn="l">
              <a:lnSpc>
                <a:spcPct val="90000"/>
              </a:lnSpc>
              <a:spcBef>
                <a:spcPts val="1001"/>
              </a:spcBef>
              <a:spcAft>
                <a:spcPts val="0"/>
              </a:spcAft>
              <a:buClr>
                <a:srgbClr val="000000"/>
              </a:buClr>
              <a:buSzPts val="2801"/>
              <a:buChar char="•"/>
              <a:defRPr>
                <a:solidFill>
                  <a:srgbClr val="000000"/>
                </a:solidFill>
              </a:defRPr>
            </a:lvl1pPr>
            <a:lvl2pPr marL="914400" lvl="1" indent="-381000" algn="l">
              <a:lnSpc>
                <a:spcPct val="90000"/>
              </a:lnSpc>
              <a:spcBef>
                <a:spcPts val="499"/>
              </a:spcBef>
              <a:spcAft>
                <a:spcPts val="0"/>
              </a:spcAft>
              <a:buClr>
                <a:srgbClr val="000000"/>
              </a:buClr>
              <a:buSzPts val="2400"/>
              <a:buChar char="•"/>
              <a:defRPr>
                <a:solidFill>
                  <a:srgbClr val="000000"/>
                </a:solidFill>
              </a:defRPr>
            </a:lvl2pPr>
            <a:lvl3pPr marL="1371600" lvl="2" indent="-355663" algn="l">
              <a:lnSpc>
                <a:spcPct val="90000"/>
              </a:lnSpc>
              <a:spcBef>
                <a:spcPts val="499"/>
              </a:spcBef>
              <a:spcAft>
                <a:spcPts val="0"/>
              </a:spcAft>
              <a:buClr>
                <a:srgbClr val="000000"/>
              </a:buClr>
              <a:buSzPts val="2001"/>
              <a:buChar char="•"/>
              <a:defRPr>
                <a:solidFill>
                  <a:srgbClr val="000000"/>
                </a:solidFill>
              </a:defRPr>
            </a:lvl3pPr>
            <a:lvl4pPr marL="1828800" lvl="3" indent="-342963" algn="l">
              <a:lnSpc>
                <a:spcPct val="90000"/>
              </a:lnSpc>
              <a:spcBef>
                <a:spcPts val="499"/>
              </a:spcBef>
              <a:spcAft>
                <a:spcPts val="0"/>
              </a:spcAft>
              <a:buClr>
                <a:srgbClr val="000000"/>
              </a:buClr>
              <a:buSzPts val="1801"/>
              <a:buChar char="•"/>
              <a:defRPr>
                <a:solidFill>
                  <a:srgbClr val="000000"/>
                </a:solidFill>
              </a:defRPr>
            </a:lvl4pPr>
            <a:lvl5pPr marL="2286000" lvl="4" indent="-342963" algn="l">
              <a:lnSpc>
                <a:spcPct val="90000"/>
              </a:lnSpc>
              <a:spcBef>
                <a:spcPts val="499"/>
              </a:spcBef>
              <a:spcAft>
                <a:spcPts val="0"/>
              </a:spcAft>
              <a:buClr>
                <a:srgbClr val="000000"/>
              </a:buClr>
              <a:buSzPts val="1801"/>
              <a:buChar char="•"/>
              <a:defRPr>
                <a:solidFill>
                  <a:srgbClr val="000000"/>
                </a:solidFill>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33"/>
        <p:cNvGrpSpPr/>
        <p:nvPr/>
      </p:nvGrpSpPr>
      <p:grpSpPr>
        <a:xfrm>
          <a:off x="0" y="0"/>
          <a:ext cx="0" cy="0"/>
          <a:chOff x="0" y="0"/>
          <a:chExt cx="0" cy="0"/>
        </a:xfrm>
      </p:grpSpPr>
      <p:sp>
        <p:nvSpPr>
          <p:cNvPr id="34" name="Google Shape;34;p46"/>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6"/>
          <p:cNvSpPr txBox="1">
            <a:spLocks noGrp="1"/>
          </p:cNvSpPr>
          <p:nvPr>
            <p:ph type="body" idx="1"/>
          </p:nvPr>
        </p:nvSpPr>
        <p:spPr>
          <a:xfrm>
            <a:off x="902942" y="1637085"/>
            <a:ext cx="1045048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6" name="Google Shape;36;p46"/>
          <p:cNvSpPr/>
          <p:nvPr/>
        </p:nvSpPr>
        <p:spPr>
          <a:xfrm>
            <a:off x="0" y="758952"/>
            <a:ext cx="726141" cy="134470"/>
          </a:xfrm>
          <a:prstGeom prst="rect">
            <a:avLst/>
          </a:prstGeom>
          <a:solidFill>
            <a:srgbClr val="F17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46"/>
          <p:cNvSpPr txBox="1">
            <a:spLocks noGrp="1"/>
          </p:cNvSpPr>
          <p:nvPr>
            <p:ph type="sldNum" idx="12"/>
          </p:nvPr>
        </p:nvSpPr>
        <p:spPr>
          <a:xfrm>
            <a:off x="11465861" y="6425802"/>
            <a:ext cx="533183" cy="22964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800" b="0" i="0">
                <a:solidFill>
                  <a:srgbClr val="88A3D2"/>
                </a:solidFill>
                <a:latin typeface="Calibri" panose="020F0502020204030204" pitchFamily="34" charset="0"/>
                <a:ea typeface="Roboto"/>
                <a:cs typeface="Calibri" panose="020F0502020204030204" pitchFamily="34" charset="0"/>
                <a:sym typeface="Roboto"/>
              </a:defRPr>
            </a:lvl1pPr>
            <a:lvl2pPr marL="0" marR="0" lvl="1" indent="0" algn="r">
              <a:spcBef>
                <a:spcPts val="0"/>
              </a:spcBef>
              <a:buNone/>
              <a:defRPr sz="800">
                <a:solidFill>
                  <a:srgbClr val="88A3D2"/>
                </a:solidFill>
                <a:latin typeface="Roboto"/>
                <a:ea typeface="Roboto"/>
                <a:cs typeface="Roboto"/>
                <a:sym typeface="Roboto"/>
              </a:defRPr>
            </a:lvl2pPr>
            <a:lvl3pPr marL="0" marR="0" lvl="2" indent="0" algn="r">
              <a:spcBef>
                <a:spcPts val="0"/>
              </a:spcBef>
              <a:buNone/>
              <a:defRPr sz="800">
                <a:solidFill>
                  <a:srgbClr val="88A3D2"/>
                </a:solidFill>
                <a:latin typeface="Roboto"/>
                <a:ea typeface="Roboto"/>
                <a:cs typeface="Roboto"/>
                <a:sym typeface="Roboto"/>
              </a:defRPr>
            </a:lvl3pPr>
            <a:lvl4pPr marL="0" marR="0" lvl="3" indent="0" algn="r">
              <a:spcBef>
                <a:spcPts val="0"/>
              </a:spcBef>
              <a:buNone/>
              <a:defRPr sz="800">
                <a:solidFill>
                  <a:srgbClr val="88A3D2"/>
                </a:solidFill>
                <a:latin typeface="Roboto"/>
                <a:ea typeface="Roboto"/>
                <a:cs typeface="Roboto"/>
                <a:sym typeface="Roboto"/>
              </a:defRPr>
            </a:lvl4pPr>
            <a:lvl5pPr marL="0" marR="0" lvl="4" indent="0" algn="r">
              <a:spcBef>
                <a:spcPts val="0"/>
              </a:spcBef>
              <a:buNone/>
              <a:defRPr sz="800">
                <a:solidFill>
                  <a:srgbClr val="88A3D2"/>
                </a:solidFill>
                <a:latin typeface="Roboto"/>
                <a:ea typeface="Roboto"/>
                <a:cs typeface="Roboto"/>
                <a:sym typeface="Roboto"/>
              </a:defRPr>
            </a:lvl5pPr>
            <a:lvl6pPr marL="0" marR="0" lvl="5" indent="0" algn="r">
              <a:spcBef>
                <a:spcPts val="0"/>
              </a:spcBef>
              <a:buNone/>
              <a:defRPr sz="800">
                <a:solidFill>
                  <a:srgbClr val="88A3D2"/>
                </a:solidFill>
                <a:latin typeface="Roboto"/>
                <a:ea typeface="Roboto"/>
                <a:cs typeface="Roboto"/>
                <a:sym typeface="Roboto"/>
              </a:defRPr>
            </a:lvl6pPr>
            <a:lvl7pPr marL="0" marR="0" lvl="6" indent="0" algn="r">
              <a:spcBef>
                <a:spcPts val="0"/>
              </a:spcBef>
              <a:buNone/>
              <a:defRPr sz="800">
                <a:solidFill>
                  <a:srgbClr val="88A3D2"/>
                </a:solidFill>
                <a:latin typeface="Roboto"/>
                <a:ea typeface="Roboto"/>
                <a:cs typeface="Roboto"/>
                <a:sym typeface="Roboto"/>
              </a:defRPr>
            </a:lvl7pPr>
            <a:lvl8pPr marL="0" marR="0" lvl="7" indent="0" algn="r">
              <a:spcBef>
                <a:spcPts val="0"/>
              </a:spcBef>
              <a:buNone/>
              <a:defRPr sz="800">
                <a:solidFill>
                  <a:srgbClr val="88A3D2"/>
                </a:solidFill>
                <a:latin typeface="Roboto"/>
                <a:ea typeface="Roboto"/>
                <a:cs typeface="Roboto"/>
                <a:sym typeface="Roboto"/>
              </a:defRPr>
            </a:lvl8pPr>
            <a:lvl9pPr marL="0" marR="0" lvl="8" indent="0" algn="r">
              <a:spcBef>
                <a:spcPts val="0"/>
              </a:spcBef>
              <a:buNone/>
              <a:defRPr sz="800">
                <a:solidFill>
                  <a:srgbClr val="88A3D2"/>
                </a:solidFill>
                <a:latin typeface="Roboto"/>
                <a:ea typeface="Roboto"/>
                <a:cs typeface="Roboto"/>
                <a:sym typeface="Roboto"/>
              </a:defRPr>
            </a:lvl9pPr>
          </a:lstStyle>
          <a:p>
            <a:fld id="{00000000-1234-1234-1234-123412341234}" type="slidenum">
              <a:rPr lang="en-US" smtClean="0"/>
              <a:pPr/>
              <a:t>‹#›</a:t>
            </a:fld>
            <a:endParaRPr lang="en-US" dirty="0"/>
          </a:p>
        </p:txBody>
      </p:sp>
      <p:pic>
        <p:nvPicPr>
          <p:cNvPr id="38" name="Google Shape;38;p46" descr="Shape, circle&#10;&#10;Description automatically generated"/>
          <p:cNvPicPr preferRelativeResize="0"/>
          <p:nvPr/>
        </p:nvPicPr>
        <p:blipFill rotWithShape="1">
          <a:blip r:embed="rId2">
            <a:alphaModFix/>
          </a:blip>
          <a:srcRect l="22073" b="67686"/>
          <a:stretch/>
        </p:blipFill>
        <p:spPr>
          <a:xfrm>
            <a:off x="3" y="5549437"/>
            <a:ext cx="3186735" cy="1325563"/>
          </a:xfrm>
          <a:prstGeom prst="rect">
            <a:avLst/>
          </a:prstGeom>
          <a:noFill/>
          <a:ln>
            <a:noFill/>
          </a:ln>
        </p:spPr>
      </p:pic>
      <p:pic>
        <p:nvPicPr>
          <p:cNvPr id="39" name="Google Shape;39;p46" descr="Shape, circle&#10;&#10;Description automatically generated"/>
          <p:cNvPicPr preferRelativeResize="0"/>
          <p:nvPr/>
        </p:nvPicPr>
        <p:blipFill rotWithShape="1">
          <a:blip r:embed="rId2">
            <a:alphaModFix/>
          </a:blip>
          <a:srcRect l="22073" b="67686"/>
          <a:stretch/>
        </p:blipFill>
        <p:spPr>
          <a:xfrm rot="10800000">
            <a:off x="9076947" y="4"/>
            <a:ext cx="3186735" cy="1325563"/>
          </a:xfrm>
          <a:prstGeom prst="rect">
            <a:avLst/>
          </a:prstGeom>
          <a:noFill/>
          <a:ln>
            <a:noFill/>
          </a:ln>
        </p:spPr>
      </p:pic>
      <p:pic>
        <p:nvPicPr>
          <p:cNvPr id="40" name="Google Shape;40;p46"/>
          <p:cNvPicPr preferRelativeResize="0"/>
          <p:nvPr/>
        </p:nvPicPr>
        <p:blipFill rotWithShape="1">
          <a:blip r:embed="rId3">
            <a:alphaModFix/>
          </a:blip>
          <a:srcRect/>
          <a:stretch/>
        </p:blipFill>
        <p:spPr>
          <a:xfrm>
            <a:off x="854785" y="6328256"/>
            <a:ext cx="1624096" cy="36928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uideline 3">
  <p:cSld name="Guideline 3">
    <p:spTree>
      <p:nvGrpSpPr>
        <p:cNvPr id="1" name="Shape 41"/>
        <p:cNvGrpSpPr/>
        <p:nvPr/>
      </p:nvGrpSpPr>
      <p:grpSpPr>
        <a:xfrm>
          <a:off x="0" y="0"/>
          <a:ext cx="0" cy="0"/>
          <a:chOff x="0" y="0"/>
          <a:chExt cx="0" cy="0"/>
        </a:xfrm>
      </p:grpSpPr>
      <p:sp>
        <p:nvSpPr>
          <p:cNvPr id="42" name="Google Shape;42;p47"/>
          <p:cNvSpPr txBox="1">
            <a:spLocks noGrp="1"/>
          </p:cNvSpPr>
          <p:nvPr>
            <p:ph type="title"/>
          </p:nvPr>
        </p:nvSpPr>
        <p:spPr>
          <a:xfrm>
            <a:off x="904704" y="15544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7"/>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 name="Google Shape;44;p47"/>
          <p:cNvSpPr/>
          <p:nvPr/>
        </p:nvSpPr>
        <p:spPr>
          <a:xfrm>
            <a:off x="0" y="758952"/>
            <a:ext cx="726141" cy="134470"/>
          </a:xfrm>
          <a:prstGeom prst="rect">
            <a:avLst/>
          </a:prstGeom>
          <a:solidFill>
            <a:srgbClr val="F174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 name="Google Shape;45;p47" descr="A picture containing icon&#10;&#10;Description automatically generated"/>
          <p:cNvPicPr preferRelativeResize="0"/>
          <p:nvPr/>
        </p:nvPicPr>
        <p:blipFill rotWithShape="1">
          <a:blip r:embed="rId2">
            <a:alphaModFix/>
          </a:blip>
          <a:srcRect/>
          <a:stretch/>
        </p:blipFill>
        <p:spPr>
          <a:xfrm>
            <a:off x="10889497" y="0"/>
            <a:ext cx="927855" cy="1259840"/>
          </a:xfrm>
          <a:prstGeom prst="rect">
            <a:avLst/>
          </a:prstGeom>
          <a:noFill/>
          <a:ln>
            <a:noFill/>
          </a:ln>
        </p:spPr>
      </p:pic>
      <p:sp>
        <p:nvSpPr>
          <p:cNvPr id="46" name="Google Shape;46;p47"/>
          <p:cNvSpPr txBox="1">
            <a:spLocks noGrp="1"/>
          </p:cNvSpPr>
          <p:nvPr>
            <p:ph type="sldNum" idx="12"/>
          </p:nvPr>
        </p:nvSpPr>
        <p:spPr>
          <a:xfrm>
            <a:off x="11465861" y="6425802"/>
            <a:ext cx="533183" cy="22964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800" b="0" i="0">
                <a:solidFill>
                  <a:srgbClr val="88A3D2"/>
                </a:solidFill>
                <a:latin typeface="Calibri" panose="020F0502020204030204" pitchFamily="34" charset="0"/>
                <a:ea typeface="Roboto"/>
                <a:cs typeface="Calibri" panose="020F0502020204030204" pitchFamily="34" charset="0"/>
                <a:sym typeface="Roboto"/>
              </a:defRPr>
            </a:lvl1pPr>
            <a:lvl2pPr marL="0" marR="0" lvl="1" indent="0" algn="r">
              <a:spcBef>
                <a:spcPts val="0"/>
              </a:spcBef>
              <a:buNone/>
              <a:defRPr sz="800">
                <a:solidFill>
                  <a:srgbClr val="88A3D2"/>
                </a:solidFill>
                <a:latin typeface="Roboto"/>
                <a:ea typeface="Roboto"/>
                <a:cs typeface="Roboto"/>
                <a:sym typeface="Roboto"/>
              </a:defRPr>
            </a:lvl2pPr>
            <a:lvl3pPr marL="0" marR="0" lvl="2" indent="0" algn="r">
              <a:spcBef>
                <a:spcPts val="0"/>
              </a:spcBef>
              <a:buNone/>
              <a:defRPr sz="800">
                <a:solidFill>
                  <a:srgbClr val="88A3D2"/>
                </a:solidFill>
                <a:latin typeface="Roboto"/>
                <a:ea typeface="Roboto"/>
                <a:cs typeface="Roboto"/>
                <a:sym typeface="Roboto"/>
              </a:defRPr>
            </a:lvl3pPr>
            <a:lvl4pPr marL="0" marR="0" lvl="3" indent="0" algn="r">
              <a:spcBef>
                <a:spcPts val="0"/>
              </a:spcBef>
              <a:buNone/>
              <a:defRPr sz="800">
                <a:solidFill>
                  <a:srgbClr val="88A3D2"/>
                </a:solidFill>
                <a:latin typeface="Roboto"/>
                <a:ea typeface="Roboto"/>
                <a:cs typeface="Roboto"/>
                <a:sym typeface="Roboto"/>
              </a:defRPr>
            </a:lvl4pPr>
            <a:lvl5pPr marL="0" marR="0" lvl="4" indent="0" algn="r">
              <a:spcBef>
                <a:spcPts val="0"/>
              </a:spcBef>
              <a:buNone/>
              <a:defRPr sz="800">
                <a:solidFill>
                  <a:srgbClr val="88A3D2"/>
                </a:solidFill>
                <a:latin typeface="Roboto"/>
                <a:ea typeface="Roboto"/>
                <a:cs typeface="Roboto"/>
                <a:sym typeface="Roboto"/>
              </a:defRPr>
            </a:lvl5pPr>
            <a:lvl6pPr marL="0" marR="0" lvl="5" indent="0" algn="r">
              <a:spcBef>
                <a:spcPts val="0"/>
              </a:spcBef>
              <a:buNone/>
              <a:defRPr sz="800">
                <a:solidFill>
                  <a:srgbClr val="88A3D2"/>
                </a:solidFill>
                <a:latin typeface="Roboto"/>
                <a:ea typeface="Roboto"/>
                <a:cs typeface="Roboto"/>
                <a:sym typeface="Roboto"/>
              </a:defRPr>
            </a:lvl6pPr>
            <a:lvl7pPr marL="0" marR="0" lvl="6" indent="0" algn="r">
              <a:spcBef>
                <a:spcPts val="0"/>
              </a:spcBef>
              <a:buNone/>
              <a:defRPr sz="800">
                <a:solidFill>
                  <a:srgbClr val="88A3D2"/>
                </a:solidFill>
                <a:latin typeface="Roboto"/>
                <a:ea typeface="Roboto"/>
                <a:cs typeface="Roboto"/>
                <a:sym typeface="Roboto"/>
              </a:defRPr>
            </a:lvl7pPr>
            <a:lvl8pPr marL="0" marR="0" lvl="7" indent="0" algn="r">
              <a:spcBef>
                <a:spcPts val="0"/>
              </a:spcBef>
              <a:buNone/>
              <a:defRPr sz="800">
                <a:solidFill>
                  <a:srgbClr val="88A3D2"/>
                </a:solidFill>
                <a:latin typeface="Roboto"/>
                <a:ea typeface="Roboto"/>
                <a:cs typeface="Roboto"/>
                <a:sym typeface="Roboto"/>
              </a:defRPr>
            </a:lvl8pPr>
            <a:lvl9pPr marL="0" marR="0" lvl="8" indent="0" algn="r">
              <a:spcBef>
                <a:spcPts val="0"/>
              </a:spcBef>
              <a:buNone/>
              <a:defRPr sz="800">
                <a:solidFill>
                  <a:srgbClr val="88A3D2"/>
                </a:solidFill>
                <a:latin typeface="Roboto"/>
                <a:ea typeface="Roboto"/>
                <a:cs typeface="Roboto"/>
                <a:sym typeface="Roboto"/>
              </a:defRPr>
            </a:lvl9pPr>
          </a:lstStyle>
          <a:p>
            <a:fld id="{00000000-1234-1234-1234-123412341234}" type="slidenum">
              <a:rPr lang="en-US" smtClean="0"/>
              <a:pPr/>
              <a:t>‹#›</a:t>
            </a:fld>
            <a:endParaRPr lang="en-US" dirty="0"/>
          </a:p>
        </p:txBody>
      </p:sp>
      <p:pic>
        <p:nvPicPr>
          <p:cNvPr id="47" name="Google Shape;47;p47" descr="Shape, circle&#10;&#10;Description automatically generated"/>
          <p:cNvPicPr preferRelativeResize="0"/>
          <p:nvPr/>
        </p:nvPicPr>
        <p:blipFill rotWithShape="1">
          <a:blip r:embed="rId3">
            <a:alphaModFix/>
          </a:blip>
          <a:srcRect l="22073" b="67686"/>
          <a:stretch/>
        </p:blipFill>
        <p:spPr>
          <a:xfrm>
            <a:off x="3" y="5549437"/>
            <a:ext cx="3186735" cy="1325563"/>
          </a:xfrm>
          <a:prstGeom prst="rect">
            <a:avLst/>
          </a:prstGeom>
          <a:noFill/>
          <a:ln>
            <a:noFill/>
          </a:ln>
        </p:spPr>
      </p:pic>
      <p:pic>
        <p:nvPicPr>
          <p:cNvPr id="48" name="Google Shape;48;p47"/>
          <p:cNvPicPr preferRelativeResize="0"/>
          <p:nvPr/>
        </p:nvPicPr>
        <p:blipFill rotWithShape="1">
          <a:blip r:embed="rId4">
            <a:alphaModFix/>
          </a:blip>
          <a:srcRect/>
          <a:stretch/>
        </p:blipFill>
        <p:spPr>
          <a:xfrm>
            <a:off x="854785" y="6328256"/>
            <a:ext cx="1624096" cy="3692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831849" y="1709739"/>
            <a:ext cx="10515601"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1"/>
              <a:buFont typeface="Calibri"/>
              <a:buNone/>
              <a:defRPr sz="6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2"/>
          <p:cNvSpPr txBox="1">
            <a:spLocks noGrp="1"/>
          </p:cNvSpPr>
          <p:nvPr>
            <p:ph type="body" idx="1"/>
          </p:nvPr>
        </p:nvSpPr>
        <p:spPr>
          <a:xfrm>
            <a:off x="831849" y="4589464"/>
            <a:ext cx="1051560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accent6"/>
              </a:buClr>
              <a:buSzPts val="2400"/>
              <a:buNone/>
              <a:defRPr sz="2400">
                <a:solidFill>
                  <a:schemeClr val="accent6"/>
                </a:solidFill>
              </a:defRPr>
            </a:lvl1pPr>
            <a:lvl2pPr marL="914400" lvl="1" indent="-228600" algn="l">
              <a:lnSpc>
                <a:spcPct val="90000"/>
              </a:lnSpc>
              <a:spcBef>
                <a:spcPts val="499"/>
              </a:spcBef>
              <a:spcAft>
                <a:spcPts val="0"/>
              </a:spcAft>
              <a:buClr>
                <a:srgbClr val="88A3D2"/>
              </a:buClr>
              <a:buSzPts val="2001"/>
              <a:buNone/>
              <a:defRPr sz="2001">
                <a:solidFill>
                  <a:srgbClr val="88A3D2"/>
                </a:solidFill>
              </a:defRPr>
            </a:lvl2pPr>
            <a:lvl3pPr marL="1371600" lvl="2" indent="-228600" algn="l">
              <a:lnSpc>
                <a:spcPct val="90000"/>
              </a:lnSpc>
              <a:spcBef>
                <a:spcPts val="499"/>
              </a:spcBef>
              <a:spcAft>
                <a:spcPts val="0"/>
              </a:spcAft>
              <a:buClr>
                <a:srgbClr val="88A3D2"/>
              </a:buClr>
              <a:buSzPts val="1801"/>
              <a:buNone/>
              <a:defRPr sz="1801">
                <a:solidFill>
                  <a:srgbClr val="88A3D2"/>
                </a:solidFill>
              </a:defRPr>
            </a:lvl3pPr>
            <a:lvl4pPr marL="1828800" lvl="3" indent="-228600" algn="l">
              <a:lnSpc>
                <a:spcPct val="90000"/>
              </a:lnSpc>
              <a:spcBef>
                <a:spcPts val="499"/>
              </a:spcBef>
              <a:spcAft>
                <a:spcPts val="0"/>
              </a:spcAft>
              <a:buClr>
                <a:srgbClr val="88A3D2"/>
              </a:buClr>
              <a:buSzPts val="1600"/>
              <a:buNone/>
              <a:defRPr sz="1600">
                <a:solidFill>
                  <a:srgbClr val="88A3D2"/>
                </a:solidFill>
              </a:defRPr>
            </a:lvl4pPr>
            <a:lvl5pPr marL="2286000" lvl="4" indent="-228600" algn="l">
              <a:lnSpc>
                <a:spcPct val="90000"/>
              </a:lnSpc>
              <a:spcBef>
                <a:spcPts val="499"/>
              </a:spcBef>
              <a:spcAft>
                <a:spcPts val="0"/>
              </a:spcAft>
              <a:buClr>
                <a:srgbClr val="88A3D2"/>
              </a:buClr>
              <a:buSzPts val="1600"/>
              <a:buNone/>
              <a:defRPr sz="1600">
                <a:solidFill>
                  <a:srgbClr val="88A3D2"/>
                </a:solidFill>
              </a:defRPr>
            </a:lvl5pPr>
            <a:lvl6pPr marL="2743200" lvl="5" indent="-228600" algn="l">
              <a:lnSpc>
                <a:spcPct val="90000"/>
              </a:lnSpc>
              <a:spcBef>
                <a:spcPts val="499"/>
              </a:spcBef>
              <a:spcAft>
                <a:spcPts val="0"/>
              </a:spcAft>
              <a:buClr>
                <a:srgbClr val="88A3D2"/>
              </a:buClr>
              <a:buSzPts val="1600"/>
              <a:buNone/>
              <a:defRPr sz="1600">
                <a:solidFill>
                  <a:srgbClr val="88A3D2"/>
                </a:solidFill>
              </a:defRPr>
            </a:lvl6pPr>
            <a:lvl7pPr marL="3200400" lvl="6" indent="-228600" algn="l">
              <a:lnSpc>
                <a:spcPct val="90000"/>
              </a:lnSpc>
              <a:spcBef>
                <a:spcPts val="499"/>
              </a:spcBef>
              <a:spcAft>
                <a:spcPts val="0"/>
              </a:spcAft>
              <a:buClr>
                <a:srgbClr val="88A3D2"/>
              </a:buClr>
              <a:buSzPts val="1600"/>
              <a:buNone/>
              <a:defRPr sz="1600">
                <a:solidFill>
                  <a:srgbClr val="88A3D2"/>
                </a:solidFill>
              </a:defRPr>
            </a:lvl7pPr>
            <a:lvl8pPr marL="3657600" lvl="7" indent="-228600" algn="l">
              <a:lnSpc>
                <a:spcPct val="90000"/>
              </a:lnSpc>
              <a:spcBef>
                <a:spcPts val="499"/>
              </a:spcBef>
              <a:spcAft>
                <a:spcPts val="0"/>
              </a:spcAft>
              <a:buClr>
                <a:srgbClr val="88A3D2"/>
              </a:buClr>
              <a:buSzPts val="1600"/>
              <a:buNone/>
              <a:defRPr sz="1600">
                <a:solidFill>
                  <a:srgbClr val="88A3D2"/>
                </a:solidFill>
              </a:defRPr>
            </a:lvl8pPr>
            <a:lvl9pPr marL="4114800" lvl="8" indent="-228600" algn="l">
              <a:lnSpc>
                <a:spcPct val="90000"/>
              </a:lnSpc>
              <a:spcBef>
                <a:spcPts val="499"/>
              </a:spcBef>
              <a:spcAft>
                <a:spcPts val="0"/>
              </a:spcAft>
              <a:buClr>
                <a:srgbClr val="88A3D2"/>
              </a:buClr>
              <a:buSzPts val="1600"/>
              <a:buNone/>
              <a:defRPr sz="1600">
                <a:solidFill>
                  <a:srgbClr val="88A3D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53"/>
          <p:cNvSpPr txBox="1">
            <a:spLocks noGrp="1"/>
          </p:cNvSpPr>
          <p:nvPr>
            <p:ph type="title"/>
          </p:nvPr>
        </p:nvSpPr>
        <p:spPr>
          <a:xfrm>
            <a:off x="839787" y="641683"/>
            <a:ext cx="10515601" cy="1049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3"/>
          <p:cNvSpPr txBox="1">
            <a:spLocks noGrp="1"/>
          </p:cNvSpPr>
          <p:nvPr>
            <p:ph type="body" idx="1"/>
          </p:nvPr>
        </p:nvSpPr>
        <p:spPr>
          <a:xfrm>
            <a:off x="839790" y="1681164"/>
            <a:ext cx="515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86" name="Google Shape;86;p53"/>
          <p:cNvSpPr txBox="1">
            <a:spLocks noGrp="1"/>
          </p:cNvSpPr>
          <p:nvPr>
            <p:ph type="body" idx="2"/>
          </p:nvPr>
        </p:nvSpPr>
        <p:spPr>
          <a:xfrm>
            <a:off x="839790" y="2505075"/>
            <a:ext cx="5157788" cy="3684588"/>
          </a:xfrm>
          <a:prstGeom prst="rect">
            <a:avLst/>
          </a:prstGeom>
          <a:noFill/>
          <a:ln>
            <a:noFill/>
          </a:ln>
        </p:spPr>
        <p:txBody>
          <a:bodyPr spcFirstLastPara="1" wrap="square" lIns="91425" tIns="45700" rIns="91425" bIns="45700" anchor="t" anchorCtr="0">
            <a:normAutofit/>
          </a:bodyPr>
          <a:lstStyle>
            <a:lvl1pPr marL="457200" lvl="0" indent="-406463" algn="l">
              <a:lnSpc>
                <a:spcPct val="90000"/>
              </a:lnSpc>
              <a:spcBef>
                <a:spcPts val="1001"/>
              </a:spcBef>
              <a:spcAft>
                <a:spcPts val="0"/>
              </a:spcAft>
              <a:buClr>
                <a:schemeClr val="accent6"/>
              </a:buClr>
              <a:buSzPts val="2801"/>
              <a:buChar char="•"/>
              <a:defRPr>
                <a:solidFill>
                  <a:schemeClr val="accent6"/>
                </a:solidFill>
              </a:defRPr>
            </a:lvl1pPr>
            <a:lvl2pPr marL="914400" lvl="1" indent="-381000" algn="l">
              <a:lnSpc>
                <a:spcPct val="90000"/>
              </a:lnSpc>
              <a:spcBef>
                <a:spcPts val="499"/>
              </a:spcBef>
              <a:spcAft>
                <a:spcPts val="0"/>
              </a:spcAft>
              <a:buClr>
                <a:schemeClr val="accent6"/>
              </a:buClr>
              <a:buSzPts val="2400"/>
              <a:buChar char="•"/>
              <a:defRPr>
                <a:solidFill>
                  <a:schemeClr val="accent6"/>
                </a:solidFill>
              </a:defRPr>
            </a:lvl2pPr>
            <a:lvl3pPr marL="1371600" lvl="2" indent="-355663" algn="l">
              <a:lnSpc>
                <a:spcPct val="90000"/>
              </a:lnSpc>
              <a:spcBef>
                <a:spcPts val="499"/>
              </a:spcBef>
              <a:spcAft>
                <a:spcPts val="0"/>
              </a:spcAft>
              <a:buClr>
                <a:schemeClr val="accent6"/>
              </a:buClr>
              <a:buSzPts val="2001"/>
              <a:buChar char="•"/>
              <a:defRPr>
                <a:solidFill>
                  <a:schemeClr val="accent6"/>
                </a:solidFill>
              </a:defRPr>
            </a:lvl3pPr>
            <a:lvl4pPr marL="1828800" lvl="3" indent="-342963" algn="l">
              <a:lnSpc>
                <a:spcPct val="90000"/>
              </a:lnSpc>
              <a:spcBef>
                <a:spcPts val="499"/>
              </a:spcBef>
              <a:spcAft>
                <a:spcPts val="0"/>
              </a:spcAft>
              <a:buClr>
                <a:schemeClr val="accent6"/>
              </a:buClr>
              <a:buSzPts val="1801"/>
              <a:buChar char="•"/>
              <a:defRPr>
                <a:solidFill>
                  <a:schemeClr val="accent6"/>
                </a:solidFill>
              </a:defRPr>
            </a:lvl4pPr>
            <a:lvl5pPr marL="2286000" lvl="4" indent="-342963" algn="l">
              <a:lnSpc>
                <a:spcPct val="90000"/>
              </a:lnSpc>
              <a:spcBef>
                <a:spcPts val="499"/>
              </a:spcBef>
              <a:spcAft>
                <a:spcPts val="0"/>
              </a:spcAft>
              <a:buClr>
                <a:schemeClr val="accent6"/>
              </a:buClr>
              <a:buSzPts val="1801"/>
              <a:buChar char="•"/>
              <a:defRPr>
                <a:solidFill>
                  <a:schemeClr val="accent6"/>
                </a:solidFill>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7" name="Google Shape;87;p53"/>
          <p:cNvSpPr txBox="1">
            <a:spLocks noGrp="1"/>
          </p:cNvSpPr>
          <p:nvPr>
            <p:ph type="body" idx="3"/>
          </p:nvPr>
        </p:nvSpPr>
        <p:spPr>
          <a:xfrm>
            <a:off x="6172202" y="1681164"/>
            <a:ext cx="51831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88" name="Google Shape;88;p53"/>
          <p:cNvSpPr txBox="1">
            <a:spLocks noGrp="1"/>
          </p:cNvSpPr>
          <p:nvPr>
            <p:ph type="body" idx="4"/>
          </p:nvPr>
        </p:nvSpPr>
        <p:spPr>
          <a:xfrm>
            <a:off x="6172202" y="2505075"/>
            <a:ext cx="5183187" cy="3684588"/>
          </a:xfrm>
          <a:prstGeom prst="rect">
            <a:avLst/>
          </a:prstGeom>
          <a:noFill/>
          <a:ln>
            <a:noFill/>
          </a:ln>
        </p:spPr>
        <p:txBody>
          <a:bodyPr spcFirstLastPara="1" wrap="square" lIns="91425" tIns="45700" rIns="91425" bIns="45700" anchor="t" anchorCtr="0">
            <a:normAutofit/>
          </a:bodyPr>
          <a:lstStyle>
            <a:lvl1pPr marL="457200" lvl="0" indent="-406463" algn="l">
              <a:lnSpc>
                <a:spcPct val="90000"/>
              </a:lnSpc>
              <a:spcBef>
                <a:spcPts val="1001"/>
              </a:spcBef>
              <a:spcAft>
                <a:spcPts val="0"/>
              </a:spcAft>
              <a:buClr>
                <a:schemeClr val="accent6"/>
              </a:buClr>
              <a:buSzPts val="2801"/>
              <a:buChar char="•"/>
              <a:defRPr>
                <a:solidFill>
                  <a:schemeClr val="accent6"/>
                </a:solidFill>
              </a:defRPr>
            </a:lvl1pPr>
            <a:lvl2pPr marL="914400" lvl="1" indent="-381000" algn="l">
              <a:lnSpc>
                <a:spcPct val="90000"/>
              </a:lnSpc>
              <a:spcBef>
                <a:spcPts val="499"/>
              </a:spcBef>
              <a:spcAft>
                <a:spcPts val="0"/>
              </a:spcAft>
              <a:buClr>
                <a:schemeClr val="accent6"/>
              </a:buClr>
              <a:buSzPts val="2400"/>
              <a:buChar char="•"/>
              <a:defRPr>
                <a:solidFill>
                  <a:schemeClr val="accent6"/>
                </a:solidFill>
              </a:defRPr>
            </a:lvl2pPr>
            <a:lvl3pPr marL="1371600" lvl="2" indent="-355663" algn="l">
              <a:lnSpc>
                <a:spcPct val="90000"/>
              </a:lnSpc>
              <a:spcBef>
                <a:spcPts val="499"/>
              </a:spcBef>
              <a:spcAft>
                <a:spcPts val="0"/>
              </a:spcAft>
              <a:buClr>
                <a:schemeClr val="accent6"/>
              </a:buClr>
              <a:buSzPts val="2001"/>
              <a:buChar char="•"/>
              <a:defRPr>
                <a:solidFill>
                  <a:schemeClr val="accent6"/>
                </a:solidFill>
              </a:defRPr>
            </a:lvl3pPr>
            <a:lvl4pPr marL="1828800" lvl="3" indent="-342963" algn="l">
              <a:lnSpc>
                <a:spcPct val="90000"/>
              </a:lnSpc>
              <a:spcBef>
                <a:spcPts val="499"/>
              </a:spcBef>
              <a:spcAft>
                <a:spcPts val="0"/>
              </a:spcAft>
              <a:buClr>
                <a:schemeClr val="accent6"/>
              </a:buClr>
              <a:buSzPts val="1801"/>
              <a:buChar char="•"/>
              <a:defRPr>
                <a:solidFill>
                  <a:schemeClr val="accent6"/>
                </a:solidFill>
              </a:defRPr>
            </a:lvl4pPr>
            <a:lvl5pPr marL="2286000" lvl="4" indent="-342963" algn="l">
              <a:lnSpc>
                <a:spcPct val="90000"/>
              </a:lnSpc>
              <a:spcBef>
                <a:spcPts val="499"/>
              </a:spcBef>
              <a:spcAft>
                <a:spcPts val="0"/>
              </a:spcAft>
              <a:buClr>
                <a:schemeClr val="accent6"/>
              </a:buClr>
              <a:buSzPts val="1801"/>
              <a:buChar char="•"/>
              <a:defRPr>
                <a:solidFill>
                  <a:schemeClr val="accent6"/>
                </a:solidFill>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94"/>
        <p:cNvGrpSpPr/>
        <p:nvPr/>
      </p:nvGrpSpPr>
      <p:grpSpPr>
        <a:xfrm>
          <a:off x="0" y="0"/>
          <a:ext cx="0" cy="0"/>
          <a:chOff x="0" y="0"/>
          <a:chExt cx="0" cy="0"/>
        </a:xfrm>
      </p:grpSpPr>
      <p:sp>
        <p:nvSpPr>
          <p:cNvPr id="95" name="Google Shape;95;p56"/>
          <p:cNvSpPr/>
          <p:nvPr/>
        </p:nvSpPr>
        <p:spPr>
          <a:xfrm>
            <a:off x="1" y="0"/>
            <a:ext cx="4051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96" name="Google Shape;96;p56"/>
          <p:cNvSpPr/>
          <p:nvPr/>
        </p:nvSpPr>
        <p:spPr>
          <a:xfrm>
            <a:off x="4040718" y="0"/>
            <a:ext cx="63500" cy="68580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97" name="Google Shape;97;p56"/>
          <p:cNvSpPr txBox="1">
            <a:spLocks noGrp="1"/>
          </p:cNvSpPr>
          <p:nvPr>
            <p:ph type="title"/>
          </p:nvPr>
        </p:nvSpPr>
        <p:spPr>
          <a:xfrm>
            <a:off x="457200" y="731519"/>
            <a:ext cx="3200400" cy="21488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6"/>
          <p:cNvSpPr txBox="1">
            <a:spLocks noGrp="1"/>
          </p:cNvSpPr>
          <p:nvPr>
            <p:ph type="body" idx="1"/>
          </p:nvPr>
        </p:nvSpPr>
        <p:spPr>
          <a:xfrm>
            <a:off x="4614334" y="807480"/>
            <a:ext cx="7066804" cy="53902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9" name="Google Shape;99;p5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FFFFFF"/>
              </a:buClr>
              <a:buSzPts val="1500"/>
              <a:buNone/>
              <a:defRPr sz="1500">
                <a:solidFill>
                  <a:srgbClr val="FFFFFF"/>
                </a:solidFill>
              </a:defRPr>
            </a:lvl1pPr>
            <a:lvl2pPr marL="914400" lvl="1" indent="-228600" algn="l">
              <a:lnSpc>
                <a:spcPct val="90000"/>
              </a:lnSpc>
              <a:spcBef>
                <a:spcPts val="499"/>
              </a:spcBef>
              <a:spcAft>
                <a:spcPts val="0"/>
              </a:spcAft>
              <a:buClr>
                <a:schemeClr val="dk1"/>
              </a:buClr>
              <a:buSzPts val="1200"/>
              <a:buNone/>
              <a:defRPr sz="1200"/>
            </a:lvl2pPr>
            <a:lvl3pPr marL="1371600" lvl="2" indent="-228600" algn="l">
              <a:lnSpc>
                <a:spcPct val="90000"/>
              </a:lnSpc>
              <a:spcBef>
                <a:spcPts val="499"/>
              </a:spcBef>
              <a:spcAft>
                <a:spcPts val="0"/>
              </a:spcAft>
              <a:buClr>
                <a:schemeClr val="dk1"/>
              </a:buClr>
              <a:buSzPts val="1000"/>
              <a:buNone/>
              <a:defRPr sz="1000"/>
            </a:lvl3pPr>
            <a:lvl4pPr marL="1828800" lvl="3" indent="-228600" algn="l">
              <a:lnSpc>
                <a:spcPct val="90000"/>
              </a:lnSpc>
              <a:spcBef>
                <a:spcPts val="499"/>
              </a:spcBef>
              <a:spcAft>
                <a:spcPts val="0"/>
              </a:spcAft>
              <a:buClr>
                <a:schemeClr val="dk1"/>
              </a:buClr>
              <a:buSzPts val="900"/>
              <a:buNone/>
              <a:defRPr sz="900"/>
            </a:lvl4pPr>
            <a:lvl5pPr marL="2286000" lvl="4" indent="-228600" algn="l">
              <a:lnSpc>
                <a:spcPct val="90000"/>
              </a:lnSpc>
              <a:spcBef>
                <a:spcPts val="499"/>
              </a:spcBef>
              <a:spcAft>
                <a:spcPts val="0"/>
              </a:spcAft>
              <a:buClr>
                <a:schemeClr val="dk1"/>
              </a:buClr>
              <a:buSzPts val="900"/>
              <a:buNone/>
              <a:defRPr sz="900"/>
            </a:lvl5pPr>
            <a:lvl6pPr marL="2743200" lvl="5" indent="-228600" algn="l">
              <a:lnSpc>
                <a:spcPct val="90000"/>
              </a:lnSpc>
              <a:spcBef>
                <a:spcPts val="499"/>
              </a:spcBef>
              <a:spcAft>
                <a:spcPts val="0"/>
              </a:spcAft>
              <a:buClr>
                <a:schemeClr val="dk1"/>
              </a:buClr>
              <a:buSzPts val="900"/>
              <a:buNone/>
              <a:defRPr sz="900"/>
            </a:lvl6pPr>
            <a:lvl7pPr marL="3200400" lvl="6" indent="-228600" algn="l">
              <a:lnSpc>
                <a:spcPct val="90000"/>
              </a:lnSpc>
              <a:spcBef>
                <a:spcPts val="499"/>
              </a:spcBef>
              <a:spcAft>
                <a:spcPts val="0"/>
              </a:spcAft>
              <a:buClr>
                <a:schemeClr val="dk1"/>
              </a:buClr>
              <a:buSzPts val="900"/>
              <a:buNone/>
              <a:defRPr sz="900"/>
            </a:lvl7pPr>
            <a:lvl8pPr marL="3657600" lvl="7" indent="-228600" algn="l">
              <a:lnSpc>
                <a:spcPct val="90000"/>
              </a:lnSpc>
              <a:spcBef>
                <a:spcPts val="499"/>
              </a:spcBef>
              <a:spcAft>
                <a:spcPts val="0"/>
              </a:spcAft>
              <a:buClr>
                <a:schemeClr val="dk1"/>
              </a:buClr>
              <a:buSzPts val="900"/>
              <a:buNone/>
              <a:defRPr sz="900"/>
            </a:lvl8pPr>
            <a:lvl9pPr marL="4114800" lvl="8" indent="-228600" algn="l">
              <a:lnSpc>
                <a:spcPct val="90000"/>
              </a:lnSpc>
              <a:spcBef>
                <a:spcPts val="499"/>
              </a:spcBef>
              <a:spcAft>
                <a:spcPts val="0"/>
              </a:spcAft>
              <a:buClr>
                <a:schemeClr val="dk1"/>
              </a:buClr>
              <a:buSzPts val="900"/>
              <a:buNone/>
              <a:defRPr sz="900"/>
            </a:lvl9pPr>
          </a:lstStyle>
          <a:p>
            <a:endParaRPr/>
          </a:p>
        </p:txBody>
      </p:sp>
      <p:sp>
        <p:nvSpPr>
          <p:cNvPr id="100" name="Google Shape;100;p56"/>
          <p:cNvSpPr txBox="1">
            <a:spLocks noGrp="1"/>
          </p:cNvSpPr>
          <p:nvPr>
            <p:ph type="dt" idx="10"/>
          </p:nvPr>
        </p:nvSpPr>
        <p:spPr>
          <a:xfrm>
            <a:off x="465667" y="6395144"/>
            <a:ext cx="26183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6"/>
          <p:cNvSpPr txBox="1">
            <a:spLocks noGrp="1"/>
          </p:cNvSpPr>
          <p:nvPr>
            <p:ph type="ftr" idx="11"/>
          </p:nvPr>
        </p:nvSpPr>
        <p:spPr>
          <a:xfrm>
            <a:off x="4195293" y="6363574"/>
            <a:ext cx="65070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6"/>
          <p:cNvSpPr txBox="1">
            <a:spLocks noGrp="1"/>
          </p:cNvSpPr>
          <p:nvPr>
            <p:ph type="sldNum" idx="12"/>
          </p:nvPr>
        </p:nvSpPr>
        <p:spPr>
          <a:xfrm>
            <a:off x="10862254" y="6363573"/>
            <a:ext cx="818884"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1">
                <a:solidFill>
                  <a:schemeClr val="dk2"/>
                </a:solidFill>
                <a:latin typeface="Calibri"/>
                <a:ea typeface="Calibri"/>
                <a:cs typeface="Calibri"/>
                <a:sym typeface="Calibri"/>
              </a:defRPr>
            </a:lvl1pPr>
            <a:lvl2pPr marL="0" marR="0" lvl="1" indent="0" algn="r">
              <a:spcBef>
                <a:spcPts val="0"/>
              </a:spcBef>
              <a:buNone/>
              <a:defRPr sz="1201">
                <a:solidFill>
                  <a:schemeClr val="dk2"/>
                </a:solidFill>
                <a:latin typeface="Calibri"/>
                <a:ea typeface="Calibri"/>
                <a:cs typeface="Calibri"/>
                <a:sym typeface="Calibri"/>
              </a:defRPr>
            </a:lvl2pPr>
            <a:lvl3pPr marL="0" marR="0" lvl="2" indent="0" algn="r">
              <a:spcBef>
                <a:spcPts val="0"/>
              </a:spcBef>
              <a:buNone/>
              <a:defRPr sz="1201">
                <a:solidFill>
                  <a:schemeClr val="dk2"/>
                </a:solidFill>
                <a:latin typeface="Calibri"/>
                <a:ea typeface="Calibri"/>
                <a:cs typeface="Calibri"/>
                <a:sym typeface="Calibri"/>
              </a:defRPr>
            </a:lvl3pPr>
            <a:lvl4pPr marL="0" marR="0" lvl="3" indent="0" algn="r">
              <a:spcBef>
                <a:spcPts val="0"/>
              </a:spcBef>
              <a:buNone/>
              <a:defRPr sz="1201">
                <a:solidFill>
                  <a:schemeClr val="dk2"/>
                </a:solidFill>
                <a:latin typeface="Calibri"/>
                <a:ea typeface="Calibri"/>
                <a:cs typeface="Calibri"/>
                <a:sym typeface="Calibri"/>
              </a:defRPr>
            </a:lvl4pPr>
            <a:lvl5pPr marL="0" marR="0" lvl="4" indent="0" algn="r">
              <a:spcBef>
                <a:spcPts val="0"/>
              </a:spcBef>
              <a:buNone/>
              <a:defRPr sz="1201">
                <a:solidFill>
                  <a:schemeClr val="dk2"/>
                </a:solidFill>
                <a:latin typeface="Calibri"/>
                <a:ea typeface="Calibri"/>
                <a:cs typeface="Calibri"/>
                <a:sym typeface="Calibri"/>
              </a:defRPr>
            </a:lvl5pPr>
            <a:lvl6pPr marL="0" marR="0" lvl="5" indent="0" algn="r">
              <a:spcBef>
                <a:spcPts val="0"/>
              </a:spcBef>
              <a:buNone/>
              <a:defRPr sz="1201">
                <a:solidFill>
                  <a:schemeClr val="dk2"/>
                </a:solidFill>
                <a:latin typeface="Calibri"/>
                <a:ea typeface="Calibri"/>
                <a:cs typeface="Calibri"/>
                <a:sym typeface="Calibri"/>
              </a:defRPr>
            </a:lvl6pPr>
            <a:lvl7pPr marL="0" marR="0" lvl="6" indent="0" algn="r">
              <a:spcBef>
                <a:spcPts val="0"/>
              </a:spcBef>
              <a:buNone/>
              <a:defRPr sz="1201">
                <a:solidFill>
                  <a:schemeClr val="dk2"/>
                </a:solidFill>
                <a:latin typeface="Calibri"/>
                <a:ea typeface="Calibri"/>
                <a:cs typeface="Calibri"/>
                <a:sym typeface="Calibri"/>
              </a:defRPr>
            </a:lvl7pPr>
            <a:lvl8pPr marL="0" marR="0" lvl="7" indent="0" algn="r">
              <a:spcBef>
                <a:spcPts val="0"/>
              </a:spcBef>
              <a:buNone/>
              <a:defRPr sz="1201">
                <a:solidFill>
                  <a:schemeClr val="dk2"/>
                </a:solidFill>
                <a:latin typeface="Calibri"/>
                <a:ea typeface="Calibri"/>
                <a:cs typeface="Calibri"/>
                <a:sym typeface="Calibri"/>
              </a:defRPr>
            </a:lvl8pPr>
            <a:lvl9pPr marL="0" marR="0" lvl="8" indent="0" algn="r">
              <a:spcBef>
                <a:spcPts val="0"/>
              </a:spcBef>
              <a:buNone/>
              <a:defRPr sz="1201">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3" name="Google Shape;103;p56"/>
          <p:cNvPicPr preferRelativeResize="0"/>
          <p:nvPr/>
        </p:nvPicPr>
        <p:blipFill rotWithShape="1">
          <a:blip r:embed="rId2">
            <a:alphaModFix/>
          </a:blip>
          <a:srcRect/>
          <a:stretch/>
        </p:blipFill>
        <p:spPr>
          <a:xfrm>
            <a:off x="9608718" y="130147"/>
            <a:ext cx="2438400" cy="677333"/>
          </a:xfrm>
          <a:prstGeom prst="rect">
            <a:avLst/>
          </a:prstGeom>
          <a:noFill/>
          <a:ln>
            <a:noFill/>
          </a:ln>
        </p:spPr>
      </p:pic>
      <p:cxnSp>
        <p:nvCxnSpPr>
          <p:cNvPr id="104" name="Google Shape;104;p56"/>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57"/>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57"/>
          <p:cNvSpPr>
            <a:spLocks noGrp="1"/>
          </p:cNvSpPr>
          <p:nvPr>
            <p:ph type="pic" idx="2"/>
          </p:nvPr>
        </p:nvSpPr>
        <p:spPr>
          <a:xfrm>
            <a:off x="5183188" y="987426"/>
            <a:ext cx="6172201" cy="4873625"/>
          </a:xfrm>
          <a:prstGeom prst="rect">
            <a:avLst/>
          </a:prstGeom>
          <a:noFill/>
          <a:ln>
            <a:noFill/>
          </a:ln>
        </p:spPr>
      </p:sp>
      <p:sp>
        <p:nvSpPr>
          <p:cNvPr id="108" name="Google Shape;108;p57"/>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199" y="1828800"/>
            <a:ext cx="1124712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b="0" i="0">
                <a:solidFill>
                  <a:schemeClr val="accent6"/>
                </a:solidFill>
                <a:latin typeface="Calibri" panose="020F0502020204030204" pitchFamily="34" charset="0"/>
                <a:cs typeface="Calibri" panose="020F050202020403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b="0" i="0">
                <a:solidFill>
                  <a:schemeClr val="accent6"/>
                </a:solidFill>
                <a:latin typeface="Calibri" panose="020F0502020204030204" pitchFamily="34" charset="0"/>
                <a:cs typeface="Calibri" panose="020F0502020204030204" pitchFamily="34" charset="0"/>
              </a:defRPr>
            </a:lvl2pPr>
            <a:lvl3pPr marL="1200150" indent="-285750">
              <a:spcBef>
                <a:spcPts val="0"/>
              </a:spcBef>
              <a:spcAft>
                <a:spcPts val="600"/>
              </a:spcAft>
              <a:buClr>
                <a:schemeClr val="tx2"/>
              </a:buClr>
              <a:buSzPct val="95000"/>
              <a:buFont typeface="Wingdings" pitchFamily="2" charset="2"/>
              <a:buChar char="§"/>
              <a:defRPr sz="2400" b="0" i="0">
                <a:solidFill>
                  <a:schemeClr val="accent6"/>
                </a:solidFill>
                <a:latin typeface="Calibri" panose="020F0502020204030204" pitchFamily="34" charset="0"/>
                <a:cs typeface="Calibri" panose="020F050202020403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0"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8750A80-3C90-BF4E-87A1-3A49CC290600}"/>
              </a:ext>
            </a:extLst>
          </p:cNvPr>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b="0" i="0">
                <a:solidFill>
                  <a:schemeClr val="tx2">
                    <a:lumMod val="75000"/>
                  </a:schemeClr>
                </a:solidFill>
                <a:latin typeface="Calibri" panose="020F0502020204030204" pitchFamily="34" charset="0"/>
                <a:cs typeface="Calibri" panose="020F050202020403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190029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a:off x="0" y="6306422"/>
            <a:ext cx="12192000" cy="5461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43"/>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3"/>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marR="0" lvl="0" indent="-406463" algn="l" rtl="0">
              <a:lnSpc>
                <a:spcPct val="90000"/>
              </a:lnSpc>
              <a:spcBef>
                <a:spcPts val="1001"/>
              </a:spcBef>
              <a:spcAft>
                <a:spcPts val="0"/>
              </a:spcAft>
              <a:buClr>
                <a:schemeClr val="dk1"/>
              </a:buClr>
              <a:buSzPts val="2801"/>
              <a:buFont typeface="Arial"/>
              <a:buChar char="•"/>
              <a:defRPr sz="2801"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99"/>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63" algn="l" rtl="0">
              <a:lnSpc>
                <a:spcPct val="90000"/>
              </a:lnSpc>
              <a:spcBef>
                <a:spcPts val="499"/>
              </a:spcBef>
              <a:spcAft>
                <a:spcPts val="0"/>
              </a:spcAft>
              <a:buClr>
                <a:schemeClr val="dk1"/>
              </a:buClr>
              <a:buSzPts val="2001"/>
              <a:buFont typeface="Arial"/>
              <a:buChar char="•"/>
              <a:defRPr sz="2001" b="0" i="0" u="none" strike="noStrike" cap="none">
                <a:solidFill>
                  <a:schemeClr val="dk1"/>
                </a:solidFill>
                <a:latin typeface="Calibri"/>
                <a:ea typeface="Calibri"/>
                <a:cs typeface="Calibri"/>
                <a:sym typeface="Calibri"/>
              </a:defRPr>
            </a:lvl3pPr>
            <a:lvl4pPr marL="1828800" marR="0" lvl="3"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4pPr>
            <a:lvl5pPr marL="2286000" marR="0" lvl="4"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5pPr>
            <a:lvl6pPr marL="2743200" marR="0" lvl="5"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6pPr>
            <a:lvl7pPr marL="3200400" marR="0" lvl="6"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7pPr>
            <a:lvl8pPr marL="3657600" marR="0" lvl="7"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8pPr>
            <a:lvl9pPr marL="4114800" marR="0" lvl="8"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ftr" idx="11"/>
          </p:nvPr>
        </p:nvSpPr>
        <p:spPr>
          <a:xfrm>
            <a:off x="4038602" y="6356351"/>
            <a:ext cx="411480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43"/>
          <p:cNvSpPr txBox="1">
            <a:spLocks noGrp="1"/>
          </p:cNvSpPr>
          <p:nvPr>
            <p:ph type="sldNum" idx="12"/>
          </p:nvPr>
        </p:nvSpPr>
        <p:spPr>
          <a:xfrm>
            <a:off x="8610602"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b="0" i="0" u="none" strike="noStrike" cap="none">
                <a:solidFill>
                  <a:srgbClr val="88A3D2"/>
                </a:solidFill>
                <a:latin typeface="Calibri"/>
                <a:ea typeface="Calibri"/>
                <a:cs typeface="Calibri"/>
                <a:sym typeface="Calibri"/>
              </a:defRPr>
            </a:lvl1pPr>
            <a:lvl2pPr marL="0" marR="0" lvl="1" indent="0" algn="r" rtl="0">
              <a:spcBef>
                <a:spcPts val="0"/>
              </a:spcBef>
              <a:buNone/>
              <a:defRPr sz="1201" b="0" i="0" u="none" strike="noStrike" cap="none">
                <a:solidFill>
                  <a:srgbClr val="88A3D2"/>
                </a:solidFill>
                <a:latin typeface="Calibri"/>
                <a:ea typeface="Calibri"/>
                <a:cs typeface="Calibri"/>
                <a:sym typeface="Calibri"/>
              </a:defRPr>
            </a:lvl2pPr>
            <a:lvl3pPr marL="0" marR="0" lvl="2" indent="0" algn="r" rtl="0">
              <a:spcBef>
                <a:spcPts val="0"/>
              </a:spcBef>
              <a:buNone/>
              <a:defRPr sz="1201" b="0" i="0" u="none" strike="noStrike" cap="none">
                <a:solidFill>
                  <a:srgbClr val="88A3D2"/>
                </a:solidFill>
                <a:latin typeface="Calibri"/>
                <a:ea typeface="Calibri"/>
                <a:cs typeface="Calibri"/>
                <a:sym typeface="Calibri"/>
              </a:defRPr>
            </a:lvl3pPr>
            <a:lvl4pPr marL="0" marR="0" lvl="3" indent="0" algn="r" rtl="0">
              <a:spcBef>
                <a:spcPts val="0"/>
              </a:spcBef>
              <a:buNone/>
              <a:defRPr sz="1201" b="0" i="0" u="none" strike="noStrike" cap="none">
                <a:solidFill>
                  <a:srgbClr val="88A3D2"/>
                </a:solidFill>
                <a:latin typeface="Calibri"/>
                <a:ea typeface="Calibri"/>
                <a:cs typeface="Calibri"/>
                <a:sym typeface="Calibri"/>
              </a:defRPr>
            </a:lvl4pPr>
            <a:lvl5pPr marL="0" marR="0" lvl="4" indent="0" algn="r" rtl="0">
              <a:spcBef>
                <a:spcPts val="0"/>
              </a:spcBef>
              <a:buNone/>
              <a:defRPr sz="1201" b="0" i="0" u="none" strike="noStrike" cap="none">
                <a:solidFill>
                  <a:srgbClr val="88A3D2"/>
                </a:solidFill>
                <a:latin typeface="Calibri"/>
                <a:ea typeface="Calibri"/>
                <a:cs typeface="Calibri"/>
                <a:sym typeface="Calibri"/>
              </a:defRPr>
            </a:lvl5pPr>
            <a:lvl6pPr marL="0" marR="0" lvl="5" indent="0" algn="r" rtl="0">
              <a:spcBef>
                <a:spcPts val="0"/>
              </a:spcBef>
              <a:buNone/>
              <a:defRPr sz="1201" b="0" i="0" u="none" strike="noStrike" cap="none">
                <a:solidFill>
                  <a:srgbClr val="88A3D2"/>
                </a:solidFill>
                <a:latin typeface="Calibri"/>
                <a:ea typeface="Calibri"/>
                <a:cs typeface="Calibri"/>
                <a:sym typeface="Calibri"/>
              </a:defRPr>
            </a:lvl6pPr>
            <a:lvl7pPr marL="0" marR="0" lvl="6" indent="0" algn="r" rtl="0">
              <a:spcBef>
                <a:spcPts val="0"/>
              </a:spcBef>
              <a:buNone/>
              <a:defRPr sz="1201" b="0" i="0" u="none" strike="noStrike" cap="none">
                <a:solidFill>
                  <a:srgbClr val="88A3D2"/>
                </a:solidFill>
                <a:latin typeface="Calibri"/>
                <a:ea typeface="Calibri"/>
                <a:cs typeface="Calibri"/>
                <a:sym typeface="Calibri"/>
              </a:defRPr>
            </a:lvl7pPr>
            <a:lvl8pPr marL="0" marR="0" lvl="7" indent="0" algn="r" rtl="0">
              <a:spcBef>
                <a:spcPts val="0"/>
              </a:spcBef>
              <a:buNone/>
              <a:defRPr sz="1201" b="0" i="0" u="none" strike="noStrike" cap="none">
                <a:solidFill>
                  <a:srgbClr val="88A3D2"/>
                </a:solidFill>
                <a:latin typeface="Calibri"/>
                <a:ea typeface="Calibri"/>
                <a:cs typeface="Calibri"/>
                <a:sym typeface="Calibri"/>
              </a:defRPr>
            </a:lvl8pPr>
            <a:lvl9pPr marL="0" marR="0" lvl="8" indent="0" algn="r" rtl="0">
              <a:spcBef>
                <a:spcPts val="0"/>
              </a:spcBef>
              <a:buNone/>
              <a:defRPr sz="1201" b="0" i="0" u="none" strike="noStrike" cap="none">
                <a:solidFill>
                  <a:srgbClr val="88A3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43"/>
          <p:cNvPicPr preferRelativeResize="0"/>
          <p:nvPr/>
        </p:nvPicPr>
        <p:blipFill rotWithShape="1">
          <a:blip r:embed="rId15">
            <a:alphaModFix/>
          </a:blip>
          <a:srcRect/>
          <a:stretch/>
        </p:blipFill>
        <p:spPr>
          <a:xfrm>
            <a:off x="9608718" y="130147"/>
            <a:ext cx="2438400" cy="677333"/>
          </a:xfrm>
          <a:prstGeom prst="rect">
            <a:avLst/>
          </a:prstGeom>
          <a:noFill/>
          <a:ln>
            <a:noFill/>
          </a:ln>
        </p:spPr>
      </p:pic>
      <p:cxnSp>
        <p:nvCxnSpPr>
          <p:cNvPr id="17" name="Google Shape;17;p43"/>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18" name="Google Shape;18;p43"/>
          <p:cNvSpPr/>
          <p:nvPr/>
        </p:nvSpPr>
        <p:spPr>
          <a:xfrm>
            <a:off x="0" y="6396911"/>
            <a:ext cx="12192000" cy="4610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43"/>
          <p:cNvSpPr txBox="1"/>
          <p:nvPr/>
        </p:nvSpPr>
        <p:spPr>
          <a:xfrm>
            <a:off x="838201" y="6448427"/>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3/29/23</a:t>
            </a:r>
            <a:endParaRPr sz="1800" b="0" i="0" u="none" strike="noStrike" cap="none">
              <a:solidFill>
                <a:schemeClr val="lt1"/>
              </a:solidFill>
              <a:latin typeface="Calibri"/>
              <a:ea typeface="Calibri"/>
              <a:cs typeface="Calibri"/>
              <a:sym typeface="Calibri"/>
            </a:endParaRPr>
          </a:p>
        </p:txBody>
      </p:sp>
      <p:sp>
        <p:nvSpPr>
          <p:cNvPr id="20" name="Google Shape;20;p43"/>
          <p:cNvSpPr txBox="1"/>
          <p:nvPr/>
        </p:nvSpPr>
        <p:spPr>
          <a:xfrm>
            <a:off x="8763002" y="6448427"/>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b="0" i="0" u="none" strike="noStrike" cap="none">
                <a:solidFill>
                  <a:schemeClr val="lt1"/>
                </a:solidFill>
                <a:latin typeface="Calibri"/>
                <a:ea typeface="Calibri"/>
                <a:cs typeface="Calibri"/>
                <a:sym typeface="Calibri"/>
              </a:rPr>
              <a:t>‹#›</a:t>
            </a:fld>
            <a:endParaRPr sz="1800" b="0" i="0" u="none" strike="noStrike" cap="none">
              <a:solidFill>
                <a:schemeClr val="lt1"/>
              </a:solidFill>
              <a:latin typeface="Calibri"/>
              <a:ea typeface="Calibri"/>
              <a:cs typeface="Calibri"/>
              <a:sym typeface="Calibri"/>
            </a:endParaRPr>
          </a:p>
        </p:txBody>
      </p:sp>
      <p:sp>
        <p:nvSpPr>
          <p:cNvPr id="21" name="Google Shape;21;p43"/>
          <p:cNvSpPr txBox="1"/>
          <p:nvPr/>
        </p:nvSpPr>
        <p:spPr>
          <a:xfrm>
            <a:off x="3581401" y="6451940"/>
            <a:ext cx="5041399"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Prepared by Care Transformation Collaborative of RI</a:t>
            </a:r>
            <a:endParaRPr b="0" i="0" dirty="0">
              <a:latin typeface="Calibri" panose="020F0502020204030204" pitchFamily="34" charset="0"/>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8" r:id="rId6"/>
    <p:sldLayoutId id="2147483661" r:id="rId7"/>
    <p:sldLayoutId id="2147483662" r:id="rId8"/>
    <p:sldLayoutId id="2147483664" r:id="rId9"/>
    <p:sldLayoutId id="2147483665" r:id="rId10"/>
    <p:sldLayoutId id="2147483666" r:id="rId11"/>
    <p:sldLayoutId id="2147483667" r:id="rId12"/>
    <p:sldLayoutId id="214748366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icworks.fns.usda.gov/sites/default/files/media/document/Infant_Nutrition_and_Feeding_Guid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png"/><Relationship Id="rId3" Type="http://schemas.openxmlformats.org/officeDocument/2006/relationships/hyperlink" Target="https://health.gov/PAGuidelines" TargetMode="Externa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lllusa.org/locator/" TargetMode="External"/><Relationship Id="rId7" Type="http://schemas.openxmlformats.org/officeDocument/2006/relationships/hyperlink" Target="https://ymcagreaterprovidence.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health.ri.gov/healthyweight/about/physicalactivity/" TargetMode="External"/><Relationship Id="rId5" Type="http://schemas.openxmlformats.org/officeDocument/2006/relationships/hyperlink" Target="https://zencare.co/us/rhode-island/therapists/specialty/child-mental-health" TargetMode="External"/><Relationship Id="rId4" Type="http://schemas.openxmlformats.org/officeDocument/2006/relationships/hyperlink" Target="https://www.eatrightri.org/rdn.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mailto:Katelyn_fox@brown.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dietaryguidelines.gov/" TargetMode="External"/><Relationship Id="rId7" Type="http://schemas.openxmlformats.org/officeDocument/2006/relationships/hyperlink" Target="https://childrenshealthwatch.org/wp-content/uploads/EH_Pediatrics_2010.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doi.org/10.1080/1750984X.2022.2031252" TargetMode="External"/><Relationship Id="rId5" Type="http://schemas.openxmlformats.org/officeDocument/2006/relationships/hyperlink" Target="https://doi.org/10.1161/JAHA.119.014520" TargetMode="External"/><Relationship Id="rId4" Type="http://schemas.openxmlformats.org/officeDocument/2006/relationships/hyperlink" Target="https://www.dietaryguidelines.gov/sites/default/files/2020-07/ScientificReport_of_the_2020DietaryGuidelinesAdvisoryCommittee_first-print.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 descr="page2image1772256"/>
          <p:cNvPicPr preferRelativeResize="0"/>
          <p:nvPr/>
        </p:nvPicPr>
        <p:blipFill rotWithShape="1">
          <a:blip r:embed="rId3">
            <a:alphaModFix/>
          </a:blip>
          <a:srcRect/>
          <a:stretch/>
        </p:blipFill>
        <p:spPr>
          <a:xfrm>
            <a:off x="8814432" y="1236439"/>
            <a:ext cx="1137008" cy="597411"/>
          </a:xfrm>
          <a:prstGeom prst="rect">
            <a:avLst/>
          </a:prstGeom>
          <a:noFill/>
          <a:ln>
            <a:noFill/>
          </a:ln>
        </p:spPr>
      </p:pic>
      <p:sp>
        <p:nvSpPr>
          <p:cNvPr id="114" name="Google Shape;114;p1"/>
          <p:cNvSpPr txBox="1">
            <a:spLocks noGrp="1"/>
          </p:cNvSpPr>
          <p:nvPr>
            <p:ph type="ctrTitle"/>
          </p:nvPr>
        </p:nvSpPr>
        <p:spPr>
          <a:xfrm>
            <a:off x="627787" y="2694609"/>
            <a:ext cx="10945906" cy="1013706"/>
          </a:xfrm>
          <a:prstGeom prst="rect">
            <a:avLst/>
          </a:prstGeom>
          <a:noFill/>
          <a:ln>
            <a:noFill/>
          </a:ln>
        </p:spPr>
        <p:txBody>
          <a:bodyPr spcFirstLastPara="1" wrap="square" lIns="0" tIns="16350" rIns="0" bIns="0" anchor="b" anchorCtr="0">
            <a:spAutoFit/>
          </a:bodyPr>
          <a:lstStyle/>
          <a:p>
            <a:pPr marL="13085" lvl="0" indent="0" algn="ctr" rtl="0">
              <a:lnSpc>
                <a:spcPct val="90000"/>
              </a:lnSpc>
              <a:spcBef>
                <a:spcPts val="0"/>
              </a:spcBef>
              <a:spcAft>
                <a:spcPts val="0"/>
              </a:spcAft>
              <a:buClr>
                <a:schemeClr val="dk1"/>
              </a:buClr>
              <a:buSzPts val="4000"/>
              <a:buFont typeface="Calibri"/>
              <a:buNone/>
            </a:pPr>
            <a:r>
              <a:rPr lang="en-US" sz="3600" dirty="0"/>
              <a:t>Pediatric Weight Management ECHO</a:t>
            </a:r>
            <a:r>
              <a:rPr lang="en-US" sz="3600" baseline="30000" dirty="0"/>
              <a:t>®</a:t>
            </a:r>
            <a:br>
              <a:rPr lang="en-US" sz="3600" baseline="30000" dirty="0"/>
            </a:br>
            <a:r>
              <a:rPr lang="en-US" sz="3600" dirty="0"/>
              <a:t>Session Topic:  Nutrition and Physical Activity Counseling</a:t>
            </a:r>
            <a:endParaRPr sz="3600" dirty="0"/>
          </a:p>
        </p:txBody>
      </p:sp>
      <p:sp>
        <p:nvSpPr>
          <p:cNvPr id="115" name="Google Shape;115;p1"/>
          <p:cNvSpPr txBox="1"/>
          <p:nvPr/>
        </p:nvSpPr>
        <p:spPr>
          <a:xfrm>
            <a:off x="3939221" y="3734768"/>
            <a:ext cx="619109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rgbClr val="1D1B1B"/>
                </a:solidFill>
                <a:latin typeface="Calibri"/>
                <a:ea typeface="Calibri"/>
                <a:cs typeface="Calibri"/>
                <a:sym typeface="Calibri"/>
              </a:rPr>
              <a:t>Presenter(s): Katelyn Fox PhD, RD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000" b="0" i="0" u="none" strike="noStrike" cap="none" dirty="0">
                <a:solidFill>
                  <a:srgbClr val="1D1B1B"/>
                </a:solidFill>
                <a:latin typeface="Calibri"/>
                <a:ea typeface="Calibri"/>
                <a:cs typeface="Calibri"/>
                <a:sym typeface="Calibri"/>
              </a:rPr>
              <a:t>Date: </a:t>
            </a:r>
            <a:r>
              <a:rPr lang="en-US" sz="3000" dirty="0">
                <a:solidFill>
                  <a:srgbClr val="1D1B1B"/>
                </a:solidFill>
                <a:latin typeface="Calibri"/>
                <a:ea typeface="Calibri"/>
                <a:cs typeface="Calibri"/>
                <a:sym typeface="Calibri"/>
              </a:rPr>
              <a:t>April 20, 2023</a:t>
            </a:r>
            <a:endParaRPr dirty="0">
              <a:latin typeface="Calibri" panose="020F0502020204030204" pitchFamily="34" charset="0"/>
              <a:cs typeface="Calibri" panose="020F0502020204030204" pitchFamily="34" charset="0"/>
            </a:endParaRPr>
          </a:p>
        </p:txBody>
      </p:sp>
      <p:sp>
        <p:nvSpPr>
          <p:cNvPr id="116" name="Google Shape;116;p1"/>
          <p:cNvSpPr txBox="1"/>
          <p:nvPr/>
        </p:nvSpPr>
        <p:spPr>
          <a:xfrm>
            <a:off x="2367645" y="4776884"/>
            <a:ext cx="746618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1" u="none" strike="noStrike" cap="none" dirty="0">
                <a:solidFill>
                  <a:srgbClr val="1D1B1B"/>
                </a:solidFill>
                <a:latin typeface="Calibri"/>
                <a:ea typeface="Calibri"/>
                <a:cs typeface="Calibri"/>
                <a:sym typeface="Calibri"/>
              </a:rPr>
              <a:t>PLEASE NOTE: Project ECHO case consultations do not create or otherwise establish a provider-patient relationship between any clinician and any patient whose case is being presented in a project ECHO setting</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8" name="Google Shape;158;p6"/>
          <p:cNvSpPr txBox="1">
            <a:spLocks noGrp="1"/>
          </p:cNvSpPr>
          <p:nvPr>
            <p:ph type="title"/>
          </p:nvPr>
        </p:nvSpPr>
        <p:spPr>
          <a:xfrm>
            <a:off x="0" y="689960"/>
            <a:ext cx="6019800" cy="104900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000"/>
              <a:buFont typeface="Calibri"/>
              <a:buNone/>
            </a:pPr>
            <a:br>
              <a:rPr lang="en-US" sz="3600" b="0" dirty="0">
                <a:solidFill>
                  <a:schemeClr val="tx1"/>
                </a:solidFill>
              </a:rPr>
            </a:br>
            <a:r>
              <a:rPr lang="en-US" sz="3600" b="0" dirty="0">
                <a:solidFill>
                  <a:schemeClr val="tx1"/>
                </a:solidFill>
              </a:rPr>
              <a:t>Infants and Toddlers Key Recommendations </a:t>
            </a:r>
            <a:endParaRPr b="0" dirty="0">
              <a:solidFill>
                <a:schemeClr val="tx1"/>
              </a:solidFill>
            </a:endParaRPr>
          </a:p>
        </p:txBody>
      </p:sp>
      <p:sp>
        <p:nvSpPr>
          <p:cNvPr id="4" name="Text Placeholder 3">
            <a:extLst>
              <a:ext uri="{FF2B5EF4-FFF2-40B4-BE49-F238E27FC236}">
                <a16:creationId xmlns:a16="http://schemas.microsoft.com/office/drawing/2014/main" id="{02F7C9B5-117E-21C6-1691-2FF007B8FDDA}"/>
              </a:ext>
            </a:extLst>
          </p:cNvPr>
          <p:cNvSpPr>
            <a:spLocks noGrp="1"/>
          </p:cNvSpPr>
          <p:nvPr>
            <p:ph type="body" idx="1"/>
          </p:nvPr>
        </p:nvSpPr>
        <p:spPr>
          <a:xfrm>
            <a:off x="748553" y="2058707"/>
            <a:ext cx="4522694" cy="4351338"/>
          </a:xfrm>
        </p:spPr>
        <p:txBody>
          <a:bodyPr/>
          <a:lstStyle/>
          <a:p>
            <a:pPr marL="228600" marR="0" lvl="0" indent="-228600" algn="l" rtl="0">
              <a:lnSpc>
                <a:spcPct val="90000"/>
              </a:lnSpc>
              <a:spcBef>
                <a:spcPts val="0"/>
              </a:spcBef>
              <a:spcAft>
                <a:spcPts val="0"/>
              </a:spcAft>
              <a:buClr>
                <a:schemeClr val="tx1"/>
              </a:buClr>
              <a:buSzPts val="2000"/>
              <a:buFont typeface="Arial"/>
              <a:buChar char="•"/>
            </a:pPr>
            <a:r>
              <a:rPr lang="en-US" sz="2000" b="1" i="0" dirty="0">
                <a:solidFill>
                  <a:srgbClr val="000000"/>
                </a:solidFill>
                <a:latin typeface="Calibri"/>
                <a:ea typeface="Calibri"/>
                <a:cs typeface="Calibri"/>
                <a:sym typeface="Calibri"/>
              </a:rPr>
              <a:t>For about the first 6 months of life, </a:t>
            </a:r>
            <a:r>
              <a:rPr lang="en-US" sz="2000" b="0" i="0" dirty="0">
                <a:solidFill>
                  <a:srgbClr val="000000"/>
                </a:solidFill>
                <a:latin typeface="Calibri"/>
                <a:ea typeface="Calibri"/>
                <a:cs typeface="Calibri"/>
                <a:sym typeface="Calibri"/>
              </a:rPr>
              <a:t>exclusively feed infants human milk. Continue to feed infants human milk through at least the first year of life, and longer if desired. </a:t>
            </a:r>
            <a:endParaRPr lang="en-US" sz="2000" dirty="0"/>
          </a:p>
          <a:p>
            <a:pPr marL="228600" marR="0" lvl="0" indent="-228600" algn="l" rtl="0">
              <a:lnSpc>
                <a:spcPct val="90000"/>
              </a:lnSpc>
              <a:spcBef>
                <a:spcPts val="1000"/>
              </a:spcBef>
              <a:spcAft>
                <a:spcPts val="0"/>
              </a:spcAft>
              <a:buClr>
                <a:schemeClr val="tx1"/>
              </a:buClr>
              <a:buSzPts val="2000"/>
              <a:buFont typeface="Arial"/>
              <a:buChar char="•"/>
            </a:pPr>
            <a:r>
              <a:rPr lang="en-US" sz="2000" b="0" i="0" dirty="0">
                <a:solidFill>
                  <a:srgbClr val="000000"/>
                </a:solidFill>
                <a:latin typeface="Calibri"/>
                <a:ea typeface="Calibri"/>
                <a:cs typeface="Calibri"/>
                <a:sym typeface="Calibri"/>
              </a:rPr>
              <a:t>Feed infants iron-fortified infant formula during the first year of life when human milk is unavailable.</a:t>
            </a:r>
            <a:endParaRPr lang="en-US" sz="2000" dirty="0"/>
          </a:p>
          <a:p>
            <a:pPr marL="228600" marR="0" lvl="0" indent="-228600" algn="l" rtl="0">
              <a:lnSpc>
                <a:spcPct val="90000"/>
              </a:lnSpc>
              <a:spcBef>
                <a:spcPts val="1000"/>
              </a:spcBef>
              <a:spcAft>
                <a:spcPts val="0"/>
              </a:spcAft>
              <a:buClr>
                <a:schemeClr val="tx1"/>
              </a:buClr>
              <a:buSzPts val="2000"/>
              <a:buFont typeface="Arial"/>
              <a:buChar char="•"/>
            </a:pPr>
            <a:r>
              <a:rPr lang="en-US" sz="2000" b="0" i="0" dirty="0">
                <a:solidFill>
                  <a:srgbClr val="000000"/>
                </a:solidFill>
                <a:latin typeface="Calibri"/>
                <a:ea typeface="Calibri"/>
                <a:cs typeface="Calibri"/>
                <a:sym typeface="Calibri"/>
              </a:rPr>
              <a:t>Provide infants with supplemental vitamin D beginning soon after birth.</a:t>
            </a:r>
            <a:r>
              <a:rPr lang="en-US" sz="2000" b="0" i="1" dirty="0">
                <a:solidFill>
                  <a:srgbClr val="000000"/>
                </a:solidFill>
                <a:latin typeface="Calibri"/>
                <a:ea typeface="Calibri"/>
                <a:cs typeface="Calibri"/>
                <a:sym typeface="Calibri"/>
              </a:rPr>
              <a:t>  </a:t>
            </a:r>
            <a:endParaRPr lang="en-US" sz="2000" b="0" i="0" dirty="0">
              <a:solidFill>
                <a:srgbClr val="000000"/>
              </a:solidFill>
              <a:latin typeface="Calibri"/>
              <a:ea typeface="Calibri"/>
              <a:cs typeface="Calibri"/>
              <a:sym typeface="Calibri"/>
            </a:endParaRPr>
          </a:p>
          <a:p>
            <a:endParaRPr lang="en-US" dirty="0"/>
          </a:p>
        </p:txBody>
      </p:sp>
      <p:pic>
        <p:nvPicPr>
          <p:cNvPr id="6" name="Google Shape;156;p6" descr="I mother nursing her infant. ">
            <a:extLst>
              <a:ext uri="{FF2B5EF4-FFF2-40B4-BE49-F238E27FC236}">
                <a16:creationId xmlns:a16="http://schemas.microsoft.com/office/drawing/2014/main" id="{C6DA4DA8-CDF1-1DAB-FED6-B207BF9CB102}"/>
              </a:ext>
            </a:extLst>
          </p:cNvPr>
          <p:cNvPicPr preferRelativeResize="0">
            <a:picLocks noGrp="1"/>
          </p:cNvPicPr>
          <p:nvPr>
            <p:ph type="pic" idx="4294967295"/>
          </p:nvPr>
        </p:nvPicPr>
        <p:blipFill rotWithShape="1">
          <a:blip r:embed="rId3">
            <a:alphaModFix/>
          </a:blip>
          <a:srcRect l="7802" r="7802"/>
          <a:stretch/>
        </p:blipFill>
        <p:spPr>
          <a:xfrm>
            <a:off x="6019800" y="1181100"/>
            <a:ext cx="6172200" cy="4873625"/>
          </a:xfrm>
          <a:prstGeom prst="rect">
            <a:avLst/>
          </a:prstGeom>
          <a:noFill/>
          <a:ln>
            <a:noFill/>
          </a:ln>
        </p:spPr>
      </p:pic>
      <p:sp>
        <p:nvSpPr>
          <p:cNvPr id="2" name="Rectangle 1">
            <a:extLst>
              <a:ext uri="{FF2B5EF4-FFF2-40B4-BE49-F238E27FC236}">
                <a16:creationId xmlns:a16="http://schemas.microsoft.com/office/drawing/2014/main" id="{CEBAC391-0DE7-59A4-9336-BB6A79E4DAC4}"/>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51156D33-FBE5-306E-F0DA-6A9CA6C98690}"/>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7295"/>
    </mc:Choice>
    <mc:Fallback xmlns="">
      <p:transition spd="slow" advTm="572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7" descr="page72image3255449952"/>
          <p:cNvPicPr preferRelativeResize="0"/>
          <p:nvPr/>
        </p:nvPicPr>
        <p:blipFill rotWithShape="1">
          <a:blip r:embed="rId3">
            <a:alphaModFix/>
          </a:blip>
          <a:srcRect t="32367"/>
          <a:stretch/>
        </p:blipFill>
        <p:spPr>
          <a:xfrm>
            <a:off x="475129" y="918456"/>
            <a:ext cx="11103095" cy="2534076"/>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67" name="Google Shape;167;p7"/>
          <p:cNvSpPr txBox="1"/>
          <p:nvPr/>
        </p:nvSpPr>
        <p:spPr>
          <a:xfrm>
            <a:off x="475129" y="3452532"/>
            <a:ext cx="11465859" cy="293524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tx1"/>
              </a:buClr>
              <a:buSzPts val="2000"/>
              <a:buFont typeface="Arial"/>
              <a:buChar char="•"/>
            </a:pPr>
            <a:r>
              <a:rPr lang="en-US" sz="2000" b="1" i="0" dirty="0">
                <a:solidFill>
                  <a:schemeClr val="accent6">
                    <a:lumMod val="50000"/>
                  </a:schemeClr>
                </a:solidFill>
                <a:latin typeface="Calibri"/>
                <a:ea typeface="Calibri"/>
                <a:cs typeface="Calibri"/>
                <a:sym typeface="Calibri"/>
              </a:rPr>
              <a:t>At about 6 months, </a:t>
            </a:r>
            <a:r>
              <a:rPr lang="en-US" sz="2000" b="0" i="0" dirty="0">
                <a:solidFill>
                  <a:schemeClr val="accent6">
                    <a:lumMod val="50000"/>
                  </a:schemeClr>
                </a:solidFill>
                <a:latin typeface="Calibri"/>
                <a:ea typeface="Calibri"/>
                <a:cs typeface="Calibri"/>
                <a:sym typeface="Calibri"/>
              </a:rPr>
              <a:t>introduce infants to nutrient-dense </a:t>
            </a:r>
            <a:r>
              <a:rPr lang="en-US" sz="2000" b="1" i="0" dirty="0">
                <a:solidFill>
                  <a:schemeClr val="accent6">
                    <a:lumMod val="50000"/>
                  </a:schemeClr>
                </a:solidFill>
                <a:latin typeface="Calibri"/>
                <a:ea typeface="Calibri"/>
                <a:cs typeface="Calibri"/>
                <a:sym typeface="Calibri"/>
              </a:rPr>
              <a:t>complementary</a:t>
            </a:r>
            <a:r>
              <a:rPr lang="en-US" sz="2000" b="0" i="0" dirty="0">
                <a:solidFill>
                  <a:schemeClr val="accent6">
                    <a:lumMod val="50000"/>
                  </a:schemeClr>
                </a:solidFill>
                <a:latin typeface="Calibri"/>
                <a:ea typeface="Calibri"/>
                <a:cs typeface="Calibri"/>
                <a:sym typeface="Calibri"/>
              </a:rPr>
              <a:t> foods.</a:t>
            </a:r>
          </a:p>
          <a:p>
            <a:pPr marL="228600" lvl="2" indent="-228600">
              <a:lnSpc>
                <a:spcPct val="90000"/>
              </a:lnSpc>
              <a:buClr>
                <a:schemeClr val="tx1"/>
              </a:buClr>
              <a:buSzPts val="2000"/>
              <a:buFont typeface="Arial"/>
              <a:buChar char="•"/>
            </a:pPr>
            <a:r>
              <a:rPr lang="en-US" sz="2000" dirty="0">
                <a:solidFill>
                  <a:schemeClr val="accent6">
                    <a:lumMod val="50000"/>
                  </a:schemeClr>
                </a:solidFill>
                <a:latin typeface="Calibri"/>
                <a:cs typeface="Calibri"/>
                <a:sym typeface="Calibri"/>
              </a:rPr>
              <a:t>The goal is </a:t>
            </a:r>
            <a:r>
              <a:rPr lang="en-US" sz="2000" b="1" dirty="0">
                <a:solidFill>
                  <a:schemeClr val="accent6">
                    <a:lumMod val="50000"/>
                  </a:schemeClr>
                </a:solidFill>
                <a:latin typeface="Calibri"/>
                <a:cs typeface="Calibri"/>
                <a:sym typeface="Calibri"/>
              </a:rPr>
              <a:t>exposure</a:t>
            </a:r>
            <a:r>
              <a:rPr lang="en-US" sz="2000" dirty="0">
                <a:solidFill>
                  <a:schemeClr val="accent6">
                    <a:lumMod val="50000"/>
                  </a:schemeClr>
                </a:solidFill>
                <a:latin typeface="Calibri"/>
                <a:cs typeface="Calibri"/>
                <a:sym typeface="Calibri"/>
              </a:rPr>
              <a:t> and </a:t>
            </a:r>
            <a:r>
              <a:rPr lang="en-US" sz="2000" b="1" dirty="0">
                <a:solidFill>
                  <a:schemeClr val="accent6">
                    <a:lumMod val="50000"/>
                  </a:schemeClr>
                </a:solidFill>
                <a:latin typeface="Calibri"/>
                <a:cs typeface="Calibri"/>
                <a:sym typeface="Calibri"/>
              </a:rPr>
              <a:t>learning</a:t>
            </a:r>
            <a:r>
              <a:rPr lang="en-US" sz="2000" dirty="0">
                <a:solidFill>
                  <a:schemeClr val="accent6">
                    <a:lumMod val="50000"/>
                  </a:schemeClr>
                </a:solidFill>
                <a:latin typeface="Calibri"/>
                <a:cs typeface="Calibri"/>
                <a:sym typeface="Calibri"/>
              </a:rPr>
              <a:t> -- 70-80% of calorie needs are met by human milk/formula.</a:t>
            </a:r>
            <a:endParaRPr sz="2000" dirty="0">
              <a:solidFill>
                <a:schemeClr val="accent6">
                  <a:lumMod val="50000"/>
                </a:schemeClr>
              </a:solidFill>
              <a:latin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tx1"/>
              </a:buClr>
              <a:buSzPts val="2000"/>
              <a:buFont typeface="Arial"/>
              <a:buChar char="•"/>
            </a:pPr>
            <a:r>
              <a:rPr lang="en-US" sz="2000" b="0" i="0" dirty="0">
                <a:solidFill>
                  <a:schemeClr val="accent6">
                    <a:lumMod val="50000"/>
                  </a:schemeClr>
                </a:solidFill>
                <a:latin typeface="Calibri"/>
                <a:ea typeface="Calibri"/>
                <a:cs typeface="Calibri"/>
                <a:sym typeface="Calibri"/>
              </a:rPr>
              <a:t>Encourage a variety of whole foods from all food groups. Include foods rich in iron and zinc, particularly for infants fed human milk.</a:t>
            </a:r>
          </a:p>
          <a:p>
            <a:pPr marL="228600" indent="-228600">
              <a:lnSpc>
                <a:spcPct val="90000"/>
              </a:lnSpc>
              <a:spcBef>
                <a:spcPts val="1000"/>
              </a:spcBef>
              <a:buClr>
                <a:schemeClr val="tx1"/>
              </a:buClr>
              <a:buSzPts val="2000"/>
              <a:buFont typeface="Arial"/>
              <a:buChar char="•"/>
            </a:pPr>
            <a:r>
              <a:rPr lang="en-US" sz="2000" b="0" i="0" dirty="0">
                <a:solidFill>
                  <a:schemeClr val="accent6">
                    <a:lumMod val="50000"/>
                  </a:schemeClr>
                </a:solidFill>
                <a:latin typeface="Calibri"/>
                <a:ea typeface="Calibri"/>
                <a:cs typeface="Calibri"/>
                <a:sym typeface="Calibri"/>
              </a:rPr>
              <a:t>Introduce infants to potentially allergenic foods along with other complementary foods.</a:t>
            </a:r>
            <a:endParaRPr sz="2000" dirty="0">
              <a:solidFill>
                <a:schemeClr val="accent6">
                  <a:lumMod val="50000"/>
                </a:schemeClr>
              </a:solidFill>
              <a:latin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tx1"/>
              </a:buClr>
              <a:buSzPts val="2000"/>
              <a:buFont typeface="Arial"/>
              <a:buChar char="•"/>
            </a:pPr>
            <a:r>
              <a:rPr lang="en-US" sz="2000" b="1" i="0" dirty="0">
                <a:solidFill>
                  <a:schemeClr val="accent6">
                    <a:lumMod val="50000"/>
                  </a:schemeClr>
                </a:solidFill>
                <a:latin typeface="Calibri"/>
                <a:ea typeface="Calibri"/>
                <a:cs typeface="Calibri"/>
                <a:sym typeface="Calibri"/>
              </a:rPr>
              <a:t>Avoid</a:t>
            </a:r>
            <a:r>
              <a:rPr lang="en-US" sz="2000" b="0" i="0" dirty="0">
                <a:solidFill>
                  <a:schemeClr val="accent6">
                    <a:lumMod val="50000"/>
                  </a:schemeClr>
                </a:solidFill>
                <a:latin typeface="Calibri"/>
                <a:ea typeface="Calibri"/>
                <a:cs typeface="Calibri"/>
                <a:sym typeface="Calibri"/>
              </a:rPr>
              <a:t> foods and beverages with added sugars as well as honey and any unpasteurized beverages.</a:t>
            </a:r>
            <a:endParaRPr sz="2000" dirty="0">
              <a:solidFill>
                <a:schemeClr val="accent6">
                  <a:lumMod val="50000"/>
                </a:schemeClr>
              </a:solidFill>
              <a:latin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tx1"/>
              </a:buClr>
              <a:buSzPts val="2000"/>
              <a:buFont typeface="Arial"/>
              <a:buChar char="•"/>
            </a:pPr>
            <a:r>
              <a:rPr lang="en-US" sz="2000" b="0" i="0" dirty="0">
                <a:solidFill>
                  <a:schemeClr val="accent6">
                    <a:lumMod val="50000"/>
                  </a:schemeClr>
                </a:solidFill>
                <a:latin typeface="Calibri"/>
                <a:ea typeface="Calibri"/>
                <a:cs typeface="Calibri"/>
                <a:sym typeface="Calibri"/>
              </a:rPr>
              <a:t>Limit foods and beverages higher in sodium.</a:t>
            </a:r>
          </a:p>
        </p:txBody>
      </p:sp>
      <p:sp>
        <p:nvSpPr>
          <p:cNvPr id="2" name="Rectangle 1">
            <a:extLst>
              <a:ext uri="{FF2B5EF4-FFF2-40B4-BE49-F238E27FC236}">
                <a16:creationId xmlns:a16="http://schemas.microsoft.com/office/drawing/2014/main" id="{BD30DEA3-FA54-23E9-9271-46ABFEF614CD}"/>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6B67FEA3-4DF5-94D6-231E-AF4A527C8829}"/>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0551"/>
    </mc:Choice>
    <mc:Fallback xmlns="">
      <p:transition spd="slow" advTm="6055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0"/>
          <p:cNvSpPr txBox="1">
            <a:spLocks noGrp="1"/>
          </p:cNvSpPr>
          <p:nvPr>
            <p:ph type="title"/>
          </p:nvPr>
        </p:nvSpPr>
        <p:spPr>
          <a:xfrm>
            <a:off x="425548" y="540541"/>
            <a:ext cx="10515601" cy="104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0" dirty="0">
                <a:latin typeface="Calibri" panose="020F0502020204030204" pitchFamily="34" charset="0"/>
                <a:ea typeface="Arial"/>
                <a:cs typeface="Calibri" panose="020F0502020204030204" pitchFamily="34" charset="0"/>
                <a:sym typeface="Arial"/>
              </a:rPr>
              <a:t>Supporting Healthy Eating Behaviors</a:t>
            </a:r>
            <a:endParaRPr b="0" dirty="0"/>
          </a:p>
        </p:txBody>
      </p:sp>
      <p:sp>
        <p:nvSpPr>
          <p:cNvPr id="309" name="Google Shape;309;p20"/>
          <p:cNvSpPr txBox="1">
            <a:spLocks noGrp="1"/>
          </p:cNvSpPr>
          <p:nvPr>
            <p:ph type="body" idx="1"/>
          </p:nvPr>
        </p:nvSpPr>
        <p:spPr>
          <a:xfrm>
            <a:off x="216904" y="1491071"/>
            <a:ext cx="5879095" cy="4538637"/>
          </a:xfrm>
          <a:prstGeom prst="rect">
            <a:avLst/>
          </a:prstGeom>
          <a:noFill/>
          <a:ln>
            <a:noFill/>
          </a:ln>
        </p:spPr>
        <p:txBody>
          <a:bodyPr spcFirstLastPara="1" wrap="square" lIns="91425" tIns="45700" rIns="91425" bIns="45700" anchor="t" anchorCtr="0">
            <a:noAutofit/>
          </a:bodyPr>
          <a:lstStyle/>
          <a:p>
            <a:pPr marL="50737" indent="0" rtl="0" fontAlgn="base">
              <a:lnSpc>
                <a:spcPct val="150000"/>
              </a:lnSpc>
              <a:spcBef>
                <a:spcPts val="0"/>
              </a:spcBef>
              <a:spcAft>
                <a:spcPts val="0"/>
              </a:spcAft>
              <a:buNone/>
            </a:pPr>
            <a:r>
              <a:rPr lang="en-US" sz="2800" b="1" u="none" strike="noStrike" dirty="0">
                <a:solidFill>
                  <a:schemeClr val="tx1"/>
                </a:solidFill>
                <a:effectLst/>
                <a:latin typeface="Calibri" panose="020F0502020204030204" pitchFamily="34" charset="0"/>
              </a:rPr>
              <a:t>Responsive Feeding</a:t>
            </a:r>
          </a:p>
          <a:p>
            <a:pPr marL="507937" indent="-457200" rtl="0" fontAlgn="base">
              <a:lnSpc>
                <a:spcPct val="150000"/>
              </a:lnSpc>
              <a:spcBef>
                <a:spcPts val="0"/>
              </a:spcBef>
              <a:spcAft>
                <a:spcPts val="0"/>
              </a:spcAft>
              <a:buClr>
                <a:schemeClr val="tx1"/>
              </a:buClr>
              <a:buSzPct val="100000"/>
              <a:buFont typeface="+mj-lt"/>
              <a:buAutoNum type="arabicPeriod"/>
            </a:pPr>
            <a:r>
              <a:rPr lang="en-US" sz="2000" u="none" strike="noStrike" dirty="0">
                <a:solidFill>
                  <a:srgbClr val="000000"/>
                </a:solidFill>
                <a:effectLst/>
                <a:latin typeface="Calibri" panose="020F0502020204030204" pitchFamily="34" charset="0"/>
              </a:rPr>
              <a:t>The child signals hunger and fullness.</a:t>
            </a:r>
          </a:p>
          <a:p>
            <a:pPr marL="507937" indent="-457200" rtl="0" fontAlgn="base">
              <a:lnSpc>
                <a:spcPct val="150000"/>
              </a:lnSpc>
              <a:spcBef>
                <a:spcPts val="1000"/>
              </a:spcBef>
              <a:spcAft>
                <a:spcPts val="0"/>
              </a:spcAft>
              <a:buClr>
                <a:schemeClr val="tx1"/>
              </a:buClr>
              <a:buSzPct val="100000"/>
              <a:buFont typeface="+mj-lt"/>
              <a:buAutoNum type="arabicPeriod"/>
            </a:pPr>
            <a:r>
              <a:rPr lang="en-US" sz="2000" u="none" strike="noStrike" dirty="0">
                <a:solidFill>
                  <a:srgbClr val="000000"/>
                </a:solidFill>
                <a:effectLst/>
                <a:latin typeface="Calibri" panose="020F0502020204030204" pitchFamily="34" charset="0"/>
              </a:rPr>
              <a:t>The caregiver recognizes the cues and responds promptly in a way that is emotionally supportive, and developmentally appropriate</a:t>
            </a:r>
          </a:p>
          <a:p>
            <a:pPr marL="507937" indent="-457200" rtl="0" fontAlgn="base">
              <a:lnSpc>
                <a:spcPct val="150000"/>
              </a:lnSpc>
              <a:spcBef>
                <a:spcPts val="1000"/>
              </a:spcBef>
              <a:spcAft>
                <a:spcPts val="0"/>
              </a:spcAft>
              <a:buClr>
                <a:schemeClr val="tx1"/>
              </a:buClr>
              <a:buSzPct val="100000"/>
              <a:buFont typeface="+mj-lt"/>
              <a:buAutoNum type="arabicPeriod"/>
            </a:pPr>
            <a:r>
              <a:rPr lang="en-US" sz="2000" u="none" strike="noStrike" dirty="0">
                <a:solidFill>
                  <a:srgbClr val="000000"/>
                </a:solidFill>
                <a:effectLst/>
                <a:latin typeface="Calibri" panose="020F0502020204030204" pitchFamily="34" charset="0"/>
              </a:rPr>
              <a:t>The child learns that caregivers will respond in a specific way, based on the different cues the child gives.</a:t>
            </a:r>
            <a:endParaRPr lang="en-US" sz="2000" dirty="0">
              <a:solidFill>
                <a:schemeClr val="dk1"/>
              </a:solidFill>
              <a:latin typeface="Calibri" panose="020F0502020204030204" pitchFamily="34" charset="0"/>
              <a:ea typeface="Calibri"/>
              <a:cs typeface="Calibri"/>
              <a:sym typeface="Calibri"/>
            </a:endParaRPr>
          </a:p>
        </p:txBody>
      </p:sp>
      <p:sp>
        <p:nvSpPr>
          <p:cNvPr id="310" name="Google Shape;310;p20"/>
          <p:cNvSpPr txBox="1"/>
          <p:nvPr/>
        </p:nvSpPr>
        <p:spPr>
          <a:xfrm>
            <a:off x="7743755" y="82828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Arial"/>
              <a:buNone/>
            </a:pPr>
            <a:r>
              <a:rPr lang="en-US" sz="1800" dirty="0">
                <a:solidFill>
                  <a:schemeClr val="dk1"/>
                </a:solidFill>
                <a:latin typeface="Calibri" panose="020F0502020204030204" pitchFamily="34" charset="0"/>
                <a:cs typeface="Calibri" panose="020F0502020204030204" pitchFamily="34" charset="0"/>
                <a:sym typeface="Arial"/>
              </a:rPr>
              <a:t>Signs a Child is Hungry or Full*</a:t>
            </a:r>
            <a:endParaRPr dirty="0">
              <a:latin typeface="Calibri" panose="020F0502020204030204" pitchFamily="34" charset="0"/>
              <a:cs typeface="Calibri" panose="020F0502020204030204" pitchFamily="34" charset="0"/>
            </a:endParaRPr>
          </a:p>
        </p:txBody>
      </p:sp>
      <p:pic>
        <p:nvPicPr>
          <p:cNvPr id="311" name="Google Shape;311;p20" descr="&quot; &quot;"/>
          <p:cNvPicPr preferRelativeResize="0"/>
          <p:nvPr/>
        </p:nvPicPr>
        <p:blipFill rotWithShape="1">
          <a:blip r:embed="rId3">
            <a:alphaModFix/>
          </a:blip>
          <a:srcRect/>
          <a:stretch/>
        </p:blipFill>
        <p:spPr>
          <a:xfrm>
            <a:off x="6095999" y="1823830"/>
            <a:ext cx="6096000" cy="4205878"/>
          </a:xfrm>
          <a:prstGeom prst="rect">
            <a:avLst/>
          </a:prstGeom>
          <a:noFill/>
          <a:ln>
            <a:noFill/>
          </a:ln>
        </p:spPr>
      </p:pic>
      <p:sp>
        <p:nvSpPr>
          <p:cNvPr id="4" name="TextBox 3">
            <a:extLst>
              <a:ext uri="{FF2B5EF4-FFF2-40B4-BE49-F238E27FC236}">
                <a16:creationId xmlns:a16="http://schemas.microsoft.com/office/drawing/2014/main" id="{98D69340-7F9D-CE67-1DF6-1947ECAFA2AE}"/>
              </a:ext>
            </a:extLst>
          </p:cNvPr>
          <p:cNvSpPr txBox="1"/>
          <p:nvPr/>
        </p:nvSpPr>
        <p:spPr>
          <a:xfrm>
            <a:off x="6096000" y="5917349"/>
            <a:ext cx="7606553" cy="400110"/>
          </a:xfrm>
          <a:prstGeom prst="rect">
            <a:avLst/>
          </a:prstGeom>
          <a:noFill/>
        </p:spPr>
        <p:txBody>
          <a:bodyPr wrap="square">
            <a:spAutoFit/>
          </a:bodyPr>
          <a:lstStyle/>
          <a:p>
            <a:pPr marL="0" lvl="0" indent="0" algn="l" rtl="0">
              <a:spcBef>
                <a:spcPts val="0"/>
              </a:spcBef>
              <a:spcAft>
                <a:spcPts val="0"/>
              </a:spcAft>
              <a:buNone/>
            </a:pPr>
            <a:r>
              <a:rPr lang="en-US" sz="1000" dirty="0">
                <a:solidFill>
                  <a:schemeClr val="dk1"/>
                </a:solidFill>
                <a:latin typeface="Calibri"/>
                <a:ea typeface="Calibri"/>
                <a:cs typeface="Calibri"/>
                <a:sym typeface="Calibri"/>
              </a:rPr>
              <a:t>*More information on infant development skills, hunger and satiety cues, and typical daily portion sizes is available at</a:t>
            </a:r>
            <a:endParaRPr lang="en-US" sz="1000" dirty="0"/>
          </a:p>
          <a:p>
            <a:pPr marL="0" lvl="0" indent="0" algn="l" rtl="0">
              <a:spcBef>
                <a:spcPts val="0"/>
              </a:spcBef>
              <a:spcAft>
                <a:spcPts val="0"/>
              </a:spcAft>
              <a:buNone/>
            </a:pPr>
            <a:r>
              <a:rPr lang="en-US" sz="1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wicworks.fns.usda.gov/sites/default/files/media/document/Infant_Nutrition_and_Feeding_Guide.pdf</a:t>
            </a:r>
            <a:r>
              <a:rPr lang="en-US" sz="1000" dirty="0">
                <a:solidFill>
                  <a:schemeClr val="dk1"/>
                </a:solidFill>
                <a:latin typeface="Calibri"/>
                <a:ea typeface="Calibri"/>
                <a:cs typeface="Calibri"/>
                <a:sym typeface="Calibri"/>
              </a:rPr>
              <a:t>. </a:t>
            </a:r>
            <a:endParaRPr lang="en-US" sz="1000" dirty="0"/>
          </a:p>
        </p:txBody>
      </p:sp>
      <p:sp>
        <p:nvSpPr>
          <p:cNvPr id="2" name="Rectangle 1">
            <a:extLst>
              <a:ext uri="{FF2B5EF4-FFF2-40B4-BE49-F238E27FC236}">
                <a16:creationId xmlns:a16="http://schemas.microsoft.com/office/drawing/2014/main" id="{2C0A04FB-3705-D9D5-F8A0-52735584603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D949E87A-5B68-BB8E-B992-16476A366CA1}"/>
              </a:ext>
            </a:extLst>
          </p:cNvPr>
          <p:cNvPicPr preferRelativeResize="0"/>
          <p:nvPr/>
        </p:nvPicPr>
        <p:blipFill rotWithShape="1">
          <a:blip r:embed="rId5">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1548388656"/>
      </p:ext>
    </p:extLst>
  </p:cSld>
  <p:clrMapOvr>
    <a:masterClrMapping/>
  </p:clrMapOvr>
  <mc:AlternateContent xmlns:mc="http://schemas.openxmlformats.org/markup-compatibility/2006" xmlns:p14="http://schemas.microsoft.com/office/powerpoint/2010/main">
    <mc:Choice Requires="p14">
      <p:transition spd="slow" p14:dur="2000" advTm="2963"/>
    </mc:Choice>
    <mc:Fallback xmlns="">
      <p:transition spd="slow" advTm="29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400"/>
              <a:buFont typeface="Arial"/>
              <a:buNone/>
            </a:pPr>
            <a:r>
              <a:rPr lang="en-US" sz="3400" b="0" dirty="0">
                <a:latin typeface="Calibri" panose="020F0502020204030204" pitchFamily="34" charset="0"/>
                <a:ea typeface="Arial"/>
                <a:cs typeface="Calibri" panose="020F0502020204030204" pitchFamily="34" charset="0"/>
                <a:sym typeface="Arial"/>
              </a:rPr>
              <a:t>Make Healthy Shifts to Empower Toddlers to</a:t>
            </a:r>
            <a:br>
              <a:rPr lang="en-US" sz="3400" b="0" dirty="0">
                <a:latin typeface="Calibri" panose="020F0502020204030204" pitchFamily="34" charset="0"/>
                <a:ea typeface="Arial"/>
                <a:cs typeface="Calibri" panose="020F0502020204030204" pitchFamily="34" charset="0"/>
                <a:sym typeface="Arial"/>
              </a:rPr>
            </a:br>
            <a:r>
              <a:rPr lang="en-US" sz="3400" b="0" dirty="0">
                <a:latin typeface="Calibri" panose="020F0502020204030204" pitchFamily="34" charset="0"/>
                <a:ea typeface="Arial"/>
                <a:cs typeface="Calibri" panose="020F0502020204030204" pitchFamily="34" charset="0"/>
                <a:sym typeface="Arial"/>
              </a:rPr>
              <a:t>Eat Nutrient-Dense Foods in Dietary Patterns</a:t>
            </a:r>
            <a:endParaRPr dirty="0"/>
          </a:p>
        </p:txBody>
      </p:sp>
      <p:pic>
        <p:nvPicPr>
          <p:cNvPr id="325" name="Google Shape;325;p22" descr="&quot; &quot;"/>
          <p:cNvPicPr preferRelativeResize="0"/>
          <p:nvPr/>
        </p:nvPicPr>
        <p:blipFill rotWithShape="1">
          <a:blip r:embed="rId3">
            <a:alphaModFix/>
          </a:blip>
          <a:srcRect/>
          <a:stretch/>
        </p:blipFill>
        <p:spPr>
          <a:xfrm>
            <a:off x="504538" y="1972235"/>
            <a:ext cx="11182925" cy="4172582"/>
          </a:xfrm>
          <a:prstGeom prst="rect">
            <a:avLst/>
          </a:prstGeom>
          <a:noFill/>
          <a:ln>
            <a:noFill/>
          </a:ln>
        </p:spPr>
      </p:pic>
      <p:sp>
        <p:nvSpPr>
          <p:cNvPr id="2" name="Rectangle 1">
            <a:extLst>
              <a:ext uri="{FF2B5EF4-FFF2-40B4-BE49-F238E27FC236}">
                <a16:creationId xmlns:a16="http://schemas.microsoft.com/office/drawing/2014/main" id="{65DF09B7-86A4-7CBB-6927-1783B6C7109C}"/>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AD605726-E5EE-97D9-E4ED-BF0E1897C45E}"/>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1158"/>
    </mc:Choice>
    <mc:Fallback xmlns="">
      <p:transition spd="slow" advTm="811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txBox="1">
            <a:spLocks noGrp="1"/>
          </p:cNvSpPr>
          <p:nvPr>
            <p:ph type="title"/>
          </p:nvPr>
        </p:nvSpPr>
        <p:spPr>
          <a:xfrm>
            <a:off x="345832" y="741330"/>
            <a:ext cx="3909646" cy="26876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US" sz="3400" b="0" dirty="0">
                <a:latin typeface="Calibri" panose="020F0502020204030204" pitchFamily="34" charset="0"/>
                <a:ea typeface="Arial"/>
                <a:cs typeface="Calibri" panose="020F0502020204030204" pitchFamily="34" charset="0"/>
                <a:sym typeface="Arial"/>
              </a:rPr>
              <a:t>Healthy Eating Index Scores </a:t>
            </a:r>
            <a:br>
              <a:rPr lang="en-US" sz="3400" b="0" dirty="0">
                <a:latin typeface="Calibri" panose="020F0502020204030204" pitchFamily="34" charset="0"/>
                <a:ea typeface="Arial"/>
                <a:cs typeface="Calibri" panose="020F0502020204030204" pitchFamily="34" charset="0"/>
                <a:sym typeface="Arial"/>
              </a:rPr>
            </a:br>
            <a:r>
              <a:rPr lang="en-US" sz="3400" b="0" dirty="0">
                <a:latin typeface="Calibri" panose="020F0502020204030204" pitchFamily="34" charset="0"/>
                <a:ea typeface="Arial"/>
                <a:cs typeface="Calibri" panose="020F0502020204030204" pitchFamily="34" charset="0"/>
                <a:sym typeface="Arial"/>
              </a:rPr>
              <a:t>Across Childhood and Adolescence</a:t>
            </a:r>
            <a:endParaRPr dirty="0"/>
          </a:p>
        </p:txBody>
      </p:sp>
      <p:pic>
        <p:nvPicPr>
          <p:cNvPr id="339" name="Google Shape;339;p25" descr="The Bar Chart shows Healthy Eating Index-2015 Scores across 4 age groups within children and adolescents using data from What We Eat In America, NHANES 2015-2016. The maximum total score is 100. Ages 2-4 is highest, 61. Ages 5-8 is 55. Ages 9-13 is 52. Ages 14-18 is lowest, 51."/>
          <p:cNvPicPr preferRelativeResize="0"/>
          <p:nvPr/>
        </p:nvPicPr>
        <p:blipFill rotWithShape="1">
          <a:blip r:embed="rId3">
            <a:alphaModFix/>
          </a:blip>
          <a:srcRect/>
          <a:stretch/>
        </p:blipFill>
        <p:spPr>
          <a:xfrm>
            <a:off x="4935951" y="824906"/>
            <a:ext cx="6417849" cy="4898731"/>
          </a:xfrm>
          <a:prstGeom prst="rect">
            <a:avLst/>
          </a:prstGeom>
          <a:noFill/>
          <a:ln>
            <a:noFill/>
          </a:ln>
        </p:spPr>
      </p:pic>
      <p:sp>
        <p:nvSpPr>
          <p:cNvPr id="340" name="Google Shape;340;p25"/>
          <p:cNvSpPr txBox="1"/>
          <p:nvPr/>
        </p:nvSpPr>
        <p:spPr>
          <a:xfrm>
            <a:off x="1342635" y="6145373"/>
            <a:ext cx="640080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rgbClr val="1099FF"/>
                </a:solidFill>
                <a:latin typeface="Calibri" panose="020F0502020204030204" pitchFamily="34" charset="0"/>
                <a:ea typeface="Roboto Light"/>
                <a:cs typeface="Calibri" panose="020F0502020204030204" pitchFamily="34" charset="0"/>
                <a:sym typeface="Roboto Light"/>
              </a:rPr>
              <a:t>Data Source: Analysis of What We Eat in America, NHANES 2015-2016, ages 1 through 18, day 1 dietary intake, weighted. </a:t>
            </a:r>
            <a:endParaRPr sz="900" dirty="0">
              <a:solidFill>
                <a:srgbClr val="1099FF"/>
              </a:solidFill>
              <a:latin typeface="Calibri" panose="020F0502020204030204" pitchFamily="34" charset="0"/>
              <a:ea typeface="Roboto Light"/>
              <a:cs typeface="Calibri" panose="020F0502020204030204" pitchFamily="34" charset="0"/>
              <a:sym typeface="Roboto Light"/>
            </a:endParaRPr>
          </a:p>
        </p:txBody>
      </p:sp>
      <p:sp>
        <p:nvSpPr>
          <p:cNvPr id="2" name="Rectangle 1">
            <a:extLst>
              <a:ext uri="{FF2B5EF4-FFF2-40B4-BE49-F238E27FC236}">
                <a16:creationId xmlns:a16="http://schemas.microsoft.com/office/drawing/2014/main" id="{CEE4389C-000E-FFBB-C38A-C04D9EACC434}"/>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01C6E4F0-3DC1-8020-341D-8B90FB454C70}"/>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2351"/>
    </mc:Choice>
    <mc:Fallback xmlns="">
      <p:transition spd="slow" advTm="5235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9"/>
          <p:cNvSpPr/>
          <p:nvPr/>
        </p:nvSpPr>
        <p:spPr>
          <a:xfrm>
            <a:off x="188468" y="641603"/>
            <a:ext cx="11858837" cy="0"/>
          </a:xfrm>
          <a:custGeom>
            <a:avLst/>
            <a:gdLst/>
            <a:ahLst/>
            <a:cxnLst/>
            <a:rect l="l" t="t" r="r" b="b"/>
            <a:pathLst>
              <a:path w="17788255" h="120000" extrusionOk="0">
                <a:moveTo>
                  <a:pt x="0" y="0"/>
                </a:moveTo>
                <a:lnTo>
                  <a:pt x="17788128" y="0"/>
                </a:lnTo>
              </a:path>
            </a:pathLst>
          </a:custGeom>
          <a:noFill/>
          <a:ln w="28950" cap="flat" cmpd="sng">
            <a:solidFill>
              <a:srgbClr val="F7B31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9"/>
          <p:cNvSpPr txBox="1">
            <a:spLocks noGrp="1"/>
          </p:cNvSpPr>
          <p:nvPr>
            <p:ph type="title"/>
          </p:nvPr>
        </p:nvSpPr>
        <p:spPr>
          <a:xfrm>
            <a:off x="838200" y="731238"/>
            <a:ext cx="10515601" cy="869896"/>
          </a:xfrm>
          <a:prstGeom prst="rect">
            <a:avLst/>
          </a:prstGeom>
          <a:noFill/>
          <a:ln>
            <a:noFill/>
          </a:ln>
        </p:spPr>
        <p:txBody>
          <a:bodyPr spcFirstLastPara="1" wrap="square" lIns="0" tIns="8025" rIns="0" bIns="0" anchor="ctr" anchorCtr="0">
            <a:spAutoFit/>
          </a:bodyPr>
          <a:lstStyle/>
          <a:p>
            <a:pPr marL="8467" lvl="0" indent="0" algn="ctr" rtl="0">
              <a:lnSpc>
                <a:spcPct val="100000"/>
              </a:lnSpc>
              <a:spcBef>
                <a:spcPts val="0"/>
              </a:spcBef>
              <a:spcAft>
                <a:spcPts val="0"/>
              </a:spcAft>
              <a:buClr>
                <a:schemeClr val="dk1"/>
              </a:buClr>
              <a:buSzPts val="2800"/>
              <a:buFont typeface="Arial"/>
              <a:buNone/>
            </a:pPr>
            <a:r>
              <a:rPr lang="en-US" sz="2800" b="0" dirty="0">
                <a:latin typeface="Calibri" panose="020F0502020204030204" pitchFamily="34" charset="0"/>
                <a:ea typeface="Arial"/>
                <a:cs typeface="Calibri" panose="020F0502020204030204" pitchFamily="34" charset="0"/>
                <a:sym typeface="Arial"/>
              </a:rPr>
              <a:t>Healthy Eating Can Promote Health and Reduce the Risk of Chronic Disease Throughout the Life Course</a:t>
            </a:r>
            <a:endParaRPr sz="2800" dirty="0"/>
          </a:p>
        </p:txBody>
      </p:sp>
      <p:pic>
        <p:nvPicPr>
          <p:cNvPr id="216" name="Google Shape;216;p9" descr="This graphic displays a path through the life stages from infancy through older adulthood. "/>
          <p:cNvPicPr preferRelativeResize="0">
            <a:picLocks noGrp="1"/>
          </p:cNvPicPr>
          <p:nvPr>
            <p:ph type="body" idx="1"/>
          </p:nvPr>
        </p:nvPicPr>
        <p:blipFill rotWithShape="1">
          <a:blip r:embed="rId3">
            <a:alphaModFix/>
          </a:blip>
          <a:srcRect/>
          <a:stretch/>
        </p:blipFill>
        <p:spPr>
          <a:xfrm>
            <a:off x="3881890" y="1796062"/>
            <a:ext cx="7823200" cy="4330700"/>
          </a:xfrm>
          <a:prstGeom prst="rect">
            <a:avLst/>
          </a:prstGeom>
          <a:noFill/>
          <a:ln>
            <a:noFill/>
          </a:ln>
        </p:spPr>
      </p:pic>
      <p:pic>
        <p:nvPicPr>
          <p:cNvPr id="217" name="Google Shape;217;p9" descr="page2image1772256"/>
          <p:cNvPicPr preferRelativeResize="0"/>
          <p:nvPr/>
        </p:nvPicPr>
        <p:blipFill rotWithShape="1">
          <a:blip r:embed="rId4">
            <a:alphaModFix/>
          </a:blip>
          <a:srcRect/>
          <a:stretch/>
        </p:blipFill>
        <p:spPr>
          <a:xfrm>
            <a:off x="406400" y="100331"/>
            <a:ext cx="910377" cy="478333"/>
          </a:xfrm>
          <a:prstGeom prst="rect">
            <a:avLst/>
          </a:prstGeom>
          <a:noFill/>
          <a:ln>
            <a:noFill/>
          </a:ln>
        </p:spPr>
      </p:pic>
      <p:sp>
        <p:nvSpPr>
          <p:cNvPr id="220" name="Google Shape;220;p9"/>
          <p:cNvSpPr/>
          <p:nvPr/>
        </p:nvSpPr>
        <p:spPr>
          <a:xfrm>
            <a:off x="188468" y="1814482"/>
            <a:ext cx="272680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panose="020F0502020204030204" pitchFamily="34" charset="0"/>
                <a:cs typeface="Calibri" panose="020F0502020204030204" pitchFamily="34" charset="0"/>
                <a:sym typeface="Arial"/>
              </a:rPr>
              <a:t>Children and Adolescents</a:t>
            </a:r>
            <a:endParaRPr sz="3200" dirty="0">
              <a:solidFill>
                <a:schemeClr val="dk1"/>
              </a:solidFill>
              <a:latin typeface="Calibri" panose="020F0502020204030204" pitchFamily="34" charset="0"/>
              <a:cs typeface="Calibri" panose="020F0502020204030204" pitchFamily="34" charset="0"/>
              <a:sym typeface="Arial"/>
            </a:endParaRPr>
          </a:p>
        </p:txBody>
      </p:sp>
      <p:sp>
        <p:nvSpPr>
          <p:cNvPr id="221" name="Google Shape;221;p9"/>
          <p:cNvSpPr txBox="1"/>
          <p:nvPr/>
        </p:nvSpPr>
        <p:spPr>
          <a:xfrm>
            <a:off x="303793" y="2991916"/>
            <a:ext cx="4537148" cy="3662501"/>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Lower adiposity</a:t>
            </a:r>
            <a:endParaRPr lang="en-US" sz="2400" dirty="0">
              <a:solidFill>
                <a:schemeClr val="accent6">
                  <a:lumMod val="50000"/>
                </a:schemeClr>
              </a:solidFill>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Lower total cholesterol</a:t>
            </a:r>
            <a:endParaRPr dirty="0">
              <a:solidFill>
                <a:schemeClr val="accent6">
                  <a:lumMod val="50000"/>
                </a:schemeClr>
              </a:solidFill>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Lower low-density lipoprotein (LDL) cholesterol</a:t>
            </a:r>
          </a:p>
          <a:p>
            <a:pPr marL="342900" marR="0" lvl="0" indent="-342900" algn="l" rtl="0">
              <a:spcBef>
                <a:spcPts val="0"/>
              </a:spcBef>
              <a:spcAft>
                <a:spcPts val="0"/>
              </a:spcAft>
              <a:buClr>
                <a:schemeClr val="dk1"/>
              </a:buClr>
              <a:buSzPts val="2400"/>
              <a:buFont typeface="Arial"/>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400"/>
              <a:buFont typeface="Arial"/>
              <a:buChar char="•"/>
            </a:pPr>
            <a:endParaRPr lang="en-US" sz="2400" dirty="0">
              <a:solidFill>
                <a:schemeClr val="accent6">
                  <a:lumMod val="50000"/>
                </a:schemeClr>
              </a:solidFill>
              <a:latin typeface="Calibri" panose="020F0502020204030204" pitchFamily="34" charset="0"/>
              <a:cs typeface="Calibri" panose="020F0502020204030204" pitchFamily="34" charset="0"/>
              <a:sym typeface="Arial"/>
            </a:endParaRPr>
          </a:p>
          <a:p>
            <a:pPr>
              <a:buClr>
                <a:schemeClr val="dk1"/>
              </a:buClr>
              <a:buSzPts val="2400"/>
            </a:pPr>
            <a:r>
              <a:rPr lang="en-US" sz="2400" dirty="0">
                <a:solidFill>
                  <a:schemeClr val="accent6">
                    <a:lumMod val="50000"/>
                  </a:schemeClr>
                </a:solidFill>
                <a:latin typeface="Calibri" panose="020F0502020204030204" pitchFamily="34" charset="0"/>
                <a:cs typeface="Calibri" panose="020F0502020204030204" pitchFamily="34" charset="0"/>
              </a:rPr>
              <a:t>*These outcomes demonstrated strong or moderate evidence </a:t>
            </a:r>
            <a:r>
              <a:rPr lang="en-US" sz="1600" dirty="0">
                <a:solidFill>
                  <a:schemeClr val="accent6">
                    <a:lumMod val="50000"/>
                  </a:schemeClr>
                </a:solidFill>
                <a:latin typeface="Calibri" panose="020F0502020204030204" pitchFamily="34" charset="0"/>
                <a:cs typeface="Calibri" panose="020F0502020204030204" pitchFamily="34" charset="0"/>
              </a:rPr>
              <a:t>(</a:t>
            </a:r>
            <a:r>
              <a:rPr lang="en-US" sz="1600" dirty="0">
                <a:solidFill>
                  <a:schemeClr val="accent6">
                    <a:lumMod val="50000"/>
                  </a:schemeClr>
                </a:solidFill>
              </a:rPr>
              <a:t>Dietary Guidelines Advisory Committee, 2020)</a:t>
            </a:r>
            <a:endParaRPr lang="en-US" sz="1600" dirty="0">
              <a:solidFill>
                <a:schemeClr val="accent6">
                  <a:lumMod val="50000"/>
                </a:schemeClr>
              </a:solidFill>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400"/>
              <a:buFont typeface="Arial"/>
              <a:buChar char="•"/>
            </a:pPr>
            <a:endParaRPr sz="2400" dirty="0">
              <a:solidFill>
                <a:schemeClr val="accent6">
                  <a:lumMod val="50000"/>
                </a:schemeClr>
              </a:solidFill>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E9F79DB5-6052-6040-CE24-364049DF4DF1}"/>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1034767404"/>
      </p:ext>
    </p:extLst>
  </p:cSld>
  <p:clrMapOvr>
    <a:masterClrMapping/>
  </p:clrMapOvr>
  <mc:AlternateContent xmlns:mc="http://schemas.openxmlformats.org/markup-compatibility/2006" xmlns:p14="http://schemas.microsoft.com/office/powerpoint/2010/main">
    <mc:Choice Requires="p14">
      <p:transition spd="slow" p14:dur="2000" advTm="50751"/>
    </mc:Choice>
    <mc:Fallback xmlns="">
      <p:transition spd="slow" advTm="5075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8" name="Google Shape;158;p6"/>
          <p:cNvSpPr txBox="1">
            <a:spLocks noGrp="1"/>
          </p:cNvSpPr>
          <p:nvPr>
            <p:ph type="title"/>
          </p:nvPr>
        </p:nvSpPr>
        <p:spPr>
          <a:xfrm>
            <a:off x="0" y="689960"/>
            <a:ext cx="6019800" cy="104900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000"/>
              <a:buFont typeface="Calibri"/>
              <a:buNone/>
            </a:pPr>
            <a:br>
              <a:rPr lang="en-US" sz="3600" b="0" dirty="0">
                <a:solidFill>
                  <a:schemeClr val="tx1"/>
                </a:solidFill>
              </a:rPr>
            </a:br>
            <a:r>
              <a:rPr lang="en-US" sz="3600" b="0" dirty="0">
                <a:solidFill>
                  <a:schemeClr val="tx1"/>
                </a:solidFill>
              </a:rPr>
              <a:t>Children and Adolescent Key Recommendations </a:t>
            </a:r>
            <a:endParaRPr b="0" dirty="0">
              <a:solidFill>
                <a:schemeClr val="tx1"/>
              </a:solidFill>
            </a:endParaRPr>
          </a:p>
        </p:txBody>
      </p:sp>
      <p:sp>
        <p:nvSpPr>
          <p:cNvPr id="4" name="Text Placeholder 3">
            <a:extLst>
              <a:ext uri="{FF2B5EF4-FFF2-40B4-BE49-F238E27FC236}">
                <a16:creationId xmlns:a16="http://schemas.microsoft.com/office/drawing/2014/main" id="{02F7C9B5-117E-21C6-1691-2FF007B8FDDA}"/>
              </a:ext>
            </a:extLst>
          </p:cNvPr>
          <p:cNvSpPr>
            <a:spLocks noGrp="1"/>
          </p:cNvSpPr>
          <p:nvPr>
            <p:ph type="body" idx="1"/>
          </p:nvPr>
        </p:nvSpPr>
        <p:spPr>
          <a:xfrm>
            <a:off x="251012" y="2058707"/>
            <a:ext cx="5540188" cy="4351338"/>
          </a:xfrm>
        </p:spPr>
        <p:txBody>
          <a:bodyPr>
            <a:normAutofit/>
          </a:bodyPr>
          <a:lstStyle/>
          <a:p>
            <a:pPr marL="228621" lvl="0" indent="-228621" algn="l" rtl="0">
              <a:lnSpc>
                <a:spcPct val="100000"/>
              </a:lnSpc>
              <a:spcBef>
                <a:spcPts val="0"/>
              </a:spcBef>
              <a:spcAft>
                <a:spcPts val="0"/>
              </a:spcAft>
              <a:buClr>
                <a:schemeClr val="dk1"/>
              </a:buClr>
              <a:buSzPts val="2600"/>
              <a:buChar char="•"/>
            </a:pPr>
            <a:r>
              <a:rPr lang="en-US" sz="2400" dirty="0">
                <a:solidFill>
                  <a:schemeClr val="accent6">
                    <a:lumMod val="50000"/>
                  </a:schemeClr>
                </a:solidFill>
                <a:latin typeface="Calibri" panose="020F0502020204030204" pitchFamily="34" charset="0"/>
                <a:ea typeface="Arial"/>
                <a:cs typeface="Calibri" panose="020F0502020204030204" pitchFamily="34" charset="0"/>
                <a:sym typeface="Arial"/>
              </a:rPr>
              <a:t>Expose to a variety of nutrient-dense foods within each food group. </a:t>
            </a:r>
          </a:p>
          <a:p>
            <a:pPr marL="228621" lvl="0" indent="-228621" algn="l" rtl="0">
              <a:lnSpc>
                <a:spcPct val="100000"/>
              </a:lnSpc>
              <a:spcBef>
                <a:spcPts val="0"/>
              </a:spcBef>
              <a:spcAft>
                <a:spcPts val="0"/>
              </a:spcAft>
              <a:buClr>
                <a:schemeClr val="dk1"/>
              </a:buClr>
              <a:buSzPts val="2600"/>
              <a:buChar char="•"/>
            </a:pPr>
            <a:r>
              <a:rPr lang="en-US" sz="2400" dirty="0">
                <a:solidFill>
                  <a:schemeClr val="accent6">
                    <a:lumMod val="50000"/>
                  </a:schemeClr>
                </a:solidFill>
                <a:latin typeface="Calibri" panose="020F0502020204030204" pitchFamily="34" charset="0"/>
                <a:ea typeface="Arial"/>
                <a:cs typeface="Calibri" panose="020F0502020204030204" pitchFamily="34" charset="0"/>
                <a:sym typeface="Arial"/>
              </a:rPr>
              <a:t>Offer healthy food repeatedly, prepared in different ways to increase acceptance.</a:t>
            </a:r>
          </a:p>
          <a:p>
            <a:pPr marL="228621" lvl="0" indent="-228621" algn="l" rtl="0">
              <a:lnSpc>
                <a:spcPct val="90000"/>
              </a:lnSpc>
              <a:spcBef>
                <a:spcPts val="1001"/>
              </a:spcBef>
              <a:spcAft>
                <a:spcPts val="0"/>
              </a:spcAft>
              <a:buClr>
                <a:schemeClr val="dk1"/>
              </a:buClr>
              <a:buSzPts val="2600"/>
              <a:buChar char="•"/>
            </a:pPr>
            <a:r>
              <a:rPr lang="en-US" sz="2400" dirty="0">
                <a:solidFill>
                  <a:schemeClr val="accent6">
                    <a:lumMod val="50000"/>
                  </a:schemeClr>
                </a:solidFill>
                <a:latin typeface="Calibri" panose="020F0502020204030204" pitchFamily="34" charset="0"/>
                <a:ea typeface="Arial"/>
                <a:cs typeface="Calibri" panose="020F0502020204030204" pitchFamily="34" charset="0"/>
                <a:sym typeface="Arial"/>
              </a:rPr>
              <a:t>Create environments that support healthy eating at home, school, and in communities. </a:t>
            </a:r>
          </a:p>
        </p:txBody>
      </p:sp>
      <p:pic>
        <p:nvPicPr>
          <p:cNvPr id="6" name="Google Shape;156;p6">
            <a:extLst>
              <a:ext uri="{FF2B5EF4-FFF2-40B4-BE49-F238E27FC236}">
                <a16:creationId xmlns:a16="http://schemas.microsoft.com/office/drawing/2014/main" id="{C6DA4DA8-CDF1-1DAB-FED6-B207BF9CB102}"/>
              </a:ext>
            </a:extLst>
          </p:cNvPr>
          <p:cNvPicPr preferRelativeResize="0">
            <a:picLocks noGrp="1"/>
          </p:cNvPicPr>
          <p:nvPr>
            <p:ph type="pic" idx="4294967295"/>
          </p:nvPr>
        </p:nvPicPr>
        <p:blipFill rotWithShape="1">
          <a:blip r:embed="rId3"/>
          <a:srcRect l="6272" r="6272"/>
          <a:stretch/>
        </p:blipFill>
        <p:spPr>
          <a:xfrm>
            <a:off x="5791200" y="1294415"/>
            <a:ext cx="6172200" cy="4873625"/>
          </a:xfrm>
          <a:prstGeom prst="rect">
            <a:avLst/>
          </a:prstGeom>
          <a:noFill/>
          <a:ln>
            <a:noFill/>
          </a:ln>
        </p:spPr>
      </p:pic>
      <p:sp>
        <p:nvSpPr>
          <p:cNvPr id="2" name="Rectangle 1">
            <a:extLst>
              <a:ext uri="{FF2B5EF4-FFF2-40B4-BE49-F238E27FC236}">
                <a16:creationId xmlns:a16="http://schemas.microsoft.com/office/drawing/2014/main" id="{DFF85C7B-EC76-9CE3-E99E-98108793F77E}"/>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3FA04524-347F-2E6A-7699-2E9B7BE53408}"/>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2673664016"/>
      </p:ext>
    </p:extLst>
  </p:cSld>
  <p:clrMapOvr>
    <a:masterClrMapping/>
  </p:clrMapOvr>
  <mc:AlternateContent xmlns:mc="http://schemas.openxmlformats.org/markup-compatibility/2006" xmlns:p14="http://schemas.microsoft.com/office/powerpoint/2010/main">
    <mc:Choice Requires="p14">
      <p:transition spd="slow" p14:dur="2000" advTm="137225"/>
    </mc:Choice>
    <mc:Fallback xmlns="">
      <p:transition spd="slow" advTm="1372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a:spLocks noGrp="1"/>
          </p:cNvSpPr>
          <p:nvPr>
            <p:ph type="title"/>
          </p:nvPr>
        </p:nvSpPr>
        <p:spPr>
          <a:xfrm>
            <a:off x="407964" y="641684"/>
            <a:ext cx="11784036" cy="104900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b="0" dirty="0">
                <a:latin typeface="Calibri" panose="020F0502020204030204" pitchFamily="34" charset="0"/>
                <a:ea typeface="Arial"/>
                <a:cs typeface="Calibri" panose="020F0502020204030204" pitchFamily="34" charset="0"/>
                <a:sym typeface="Arial"/>
              </a:rPr>
              <a:t>Supporting Healthy Eating: Children and Adolescents </a:t>
            </a:r>
            <a:endParaRPr dirty="0"/>
          </a:p>
        </p:txBody>
      </p:sp>
      <p:pic>
        <p:nvPicPr>
          <p:cNvPr id="2" name="Google Shape;332;p24">
            <a:extLst>
              <a:ext uri="{FF2B5EF4-FFF2-40B4-BE49-F238E27FC236}">
                <a16:creationId xmlns:a16="http://schemas.microsoft.com/office/drawing/2014/main" id="{857EF472-EA62-65E6-50E0-452EA65005C1}"/>
              </a:ext>
            </a:extLst>
          </p:cNvPr>
          <p:cNvPicPr preferRelativeResize="0"/>
          <p:nvPr/>
        </p:nvPicPr>
        <p:blipFill rotWithShape="1">
          <a:blip r:embed="rId3">
            <a:alphaModFix/>
          </a:blip>
          <a:srcRect/>
          <a:stretch/>
        </p:blipFill>
        <p:spPr>
          <a:xfrm>
            <a:off x="5819337" y="1690689"/>
            <a:ext cx="6372663" cy="4429273"/>
          </a:xfrm>
          <a:prstGeom prst="round2DiagRect">
            <a:avLst>
              <a:gd name="adj1" fmla="val 16667"/>
              <a:gd name="adj2" fmla="val 0"/>
            </a:avLst>
          </a:prstGeom>
          <a:noFill/>
          <a:ln w="19050" cap="flat" cmpd="sng">
            <a:solidFill>
              <a:srgbClr val="F67452"/>
            </a:solidFill>
            <a:prstDash val="solid"/>
            <a:round/>
            <a:headEnd type="none" w="sm" len="sm"/>
            <a:tailEnd type="none" w="sm" len="sm"/>
          </a:ln>
        </p:spPr>
      </p:pic>
      <p:sp>
        <p:nvSpPr>
          <p:cNvPr id="4" name="Text Placeholder 3">
            <a:extLst>
              <a:ext uri="{FF2B5EF4-FFF2-40B4-BE49-F238E27FC236}">
                <a16:creationId xmlns:a16="http://schemas.microsoft.com/office/drawing/2014/main" id="{C1837F5C-97C2-F515-D024-E68A30F4C3B1}"/>
              </a:ext>
            </a:extLst>
          </p:cNvPr>
          <p:cNvSpPr>
            <a:spLocks noGrp="1"/>
          </p:cNvSpPr>
          <p:nvPr>
            <p:ph type="body" idx="1"/>
          </p:nvPr>
        </p:nvSpPr>
        <p:spPr>
          <a:xfrm>
            <a:off x="287216" y="1710960"/>
            <a:ext cx="5398475" cy="4351338"/>
          </a:xfrm>
        </p:spPr>
        <p:txBody>
          <a:bodyPr>
            <a:normAutofit fontScale="85000" lnSpcReduction="20000"/>
          </a:bodyPr>
          <a:lstStyle/>
          <a:p>
            <a:pPr marL="50737" indent="0">
              <a:buClr>
                <a:schemeClr val="tx1"/>
              </a:buClr>
              <a:buNone/>
            </a:pPr>
            <a:r>
              <a:rPr lang="en-US" sz="2600" b="1" dirty="0">
                <a:solidFill>
                  <a:schemeClr val="tx1"/>
                </a:solidFill>
              </a:rPr>
              <a:t>Provide  structure</a:t>
            </a:r>
          </a:p>
          <a:p>
            <a:pPr lvl="1">
              <a:buClr>
                <a:schemeClr val="tx1"/>
              </a:buClr>
            </a:pPr>
            <a:r>
              <a:rPr lang="en-US" sz="2600" dirty="0">
                <a:solidFill>
                  <a:schemeClr val="accent6">
                    <a:lumMod val="50000"/>
                  </a:schemeClr>
                </a:solidFill>
                <a:latin typeface="Calibri" panose="020F0502020204030204" pitchFamily="34" charset="0"/>
                <a:cs typeface="Calibri" panose="020F0502020204030204" pitchFamily="34" charset="0"/>
                <a:sym typeface="Arial"/>
              </a:rPr>
              <a:t>Consistent meal and snack routines</a:t>
            </a:r>
          </a:p>
          <a:p>
            <a:pPr lvl="1">
              <a:buClr>
                <a:schemeClr val="tx1"/>
              </a:buClr>
            </a:pPr>
            <a:r>
              <a:rPr lang="en-US" sz="2600" dirty="0">
                <a:solidFill>
                  <a:schemeClr val="accent6">
                    <a:lumMod val="50000"/>
                  </a:schemeClr>
                </a:solidFill>
                <a:latin typeface="Calibri" panose="020F0502020204030204" pitchFamily="34" charset="0"/>
                <a:cs typeface="Calibri" panose="020F0502020204030204" pitchFamily="34" charset="0"/>
                <a:sym typeface="Arial"/>
              </a:rPr>
              <a:t>Offer meals and snacks that meet My Plate guidelines</a:t>
            </a:r>
          </a:p>
          <a:p>
            <a:pPr lvl="1">
              <a:buClr>
                <a:schemeClr val="tx1"/>
              </a:buClr>
            </a:pPr>
            <a:r>
              <a:rPr lang="en-US" sz="2600" dirty="0">
                <a:solidFill>
                  <a:schemeClr val="accent6">
                    <a:lumMod val="50000"/>
                  </a:schemeClr>
                </a:solidFill>
                <a:latin typeface="Calibri" panose="020F0502020204030204" pitchFamily="34" charset="0"/>
                <a:cs typeface="Calibri" panose="020F0502020204030204" pitchFamily="34" charset="0"/>
                <a:sym typeface="Arial"/>
              </a:rPr>
              <a:t>Stimulus control </a:t>
            </a:r>
          </a:p>
          <a:p>
            <a:pPr lvl="2">
              <a:buClr>
                <a:schemeClr val="tx1"/>
              </a:buClr>
            </a:pPr>
            <a:r>
              <a:rPr lang="en-US" sz="2201" dirty="0">
                <a:solidFill>
                  <a:schemeClr val="accent6">
                    <a:lumMod val="50000"/>
                  </a:schemeClr>
                </a:solidFill>
                <a:latin typeface="Calibri" panose="020F0502020204030204" pitchFamily="34" charset="0"/>
                <a:cs typeface="Calibri" panose="020F0502020204030204" pitchFamily="34" charset="0"/>
                <a:sym typeface="Arial"/>
              </a:rPr>
              <a:t>Availability &amp; Accessibility</a:t>
            </a:r>
          </a:p>
          <a:p>
            <a:pPr marL="50737" indent="0">
              <a:buClr>
                <a:schemeClr val="tx1"/>
              </a:buClr>
              <a:buNone/>
            </a:pPr>
            <a:r>
              <a:rPr lang="en-US" sz="2600" b="1" dirty="0">
                <a:solidFill>
                  <a:schemeClr val="tx1"/>
                </a:solidFill>
                <a:latin typeface="Calibri" panose="020F0502020204030204" pitchFamily="34" charset="0"/>
              </a:rPr>
              <a:t>Support developing autonomy</a:t>
            </a:r>
          </a:p>
          <a:p>
            <a:pPr lvl="1">
              <a:buClr>
                <a:schemeClr val="tx1"/>
              </a:buClr>
            </a:pPr>
            <a:r>
              <a:rPr lang="en-US" sz="2600" dirty="0">
                <a:solidFill>
                  <a:schemeClr val="accent6">
                    <a:lumMod val="50000"/>
                  </a:schemeClr>
                </a:solidFill>
              </a:rPr>
              <a:t>Respect decisions on whether, what*, and how much to eat</a:t>
            </a:r>
          </a:p>
          <a:p>
            <a:pPr lvl="1">
              <a:buClr>
                <a:schemeClr val="tx1"/>
              </a:buClr>
            </a:pPr>
            <a:r>
              <a:rPr lang="en-US" sz="2600" dirty="0">
                <a:solidFill>
                  <a:schemeClr val="accent6">
                    <a:lumMod val="50000"/>
                  </a:schemeClr>
                </a:solidFill>
              </a:rPr>
              <a:t>Encourage involvement in selecting and preparing healthy meals</a:t>
            </a:r>
          </a:p>
          <a:p>
            <a:pPr lvl="1">
              <a:buClr>
                <a:schemeClr val="tx1"/>
              </a:buClr>
            </a:pPr>
            <a:r>
              <a:rPr lang="en-US" sz="2600" dirty="0">
                <a:solidFill>
                  <a:schemeClr val="accent6">
                    <a:lumMod val="50000"/>
                  </a:schemeClr>
                </a:solidFill>
              </a:rPr>
              <a:t>Discuss the role of nutrition in health in a developmentally appropriate manner</a:t>
            </a:r>
          </a:p>
          <a:p>
            <a:endParaRPr lang="en-US" dirty="0"/>
          </a:p>
        </p:txBody>
      </p:sp>
      <p:sp>
        <p:nvSpPr>
          <p:cNvPr id="8" name="TextBox 7">
            <a:extLst>
              <a:ext uri="{FF2B5EF4-FFF2-40B4-BE49-F238E27FC236}">
                <a16:creationId xmlns:a16="http://schemas.microsoft.com/office/drawing/2014/main" id="{A9C8B026-1168-F7C4-F147-329BC4B6FA9F}"/>
              </a:ext>
            </a:extLst>
          </p:cNvPr>
          <p:cNvSpPr txBox="1"/>
          <p:nvPr/>
        </p:nvSpPr>
        <p:spPr>
          <a:xfrm>
            <a:off x="59790" y="5966073"/>
            <a:ext cx="6107722" cy="307777"/>
          </a:xfrm>
          <a:prstGeom prst="rect">
            <a:avLst/>
          </a:prstGeom>
          <a:noFill/>
        </p:spPr>
        <p:txBody>
          <a:bodyPr wrap="square">
            <a:spAutoFit/>
          </a:bodyPr>
          <a:lstStyle/>
          <a:p>
            <a:pPr>
              <a:buClr>
                <a:srgbClr val="212121"/>
              </a:buClr>
              <a:buSzPts val="1300"/>
            </a:pPr>
            <a:r>
              <a:rPr lang="en-US" dirty="0"/>
              <a:t>(Savage et al., 2007, </a:t>
            </a:r>
            <a:r>
              <a:rPr lang="en-US" sz="1400" kern="0" dirty="0">
                <a:effectLst/>
                <a:latin typeface="Arial" panose="020B0604020202020204" pitchFamily="34" charset="0"/>
                <a:ea typeface="Arial" panose="020B0604020202020204" pitchFamily="34" charset="0"/>
                <a:cs typeface="Arial" panose="020B0604020202020204" pitchFamily="34" charset="0"/>
              </a:rPr>
              <a:t>Wood et al., 2020)</a:t>
            </a:r>
            <a:endParaRPr lang="en-US" sz="1400" kern="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7F62D55-BF06-F058-093B-9F069FF8E455}"/>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5" name="Google Shape;183;p7" descr="page2image1772256">
            <a:extLst>
              <a:ext uri="{FF2B5EF4-FFF2-40B4-BE49-F238E27FC236}">
                <a16:creationId xmlns:a16="http://schemas.microsoft.com/office/drawing/2014/main" id="{9AE7D3AE-A89D-0632-4CC2-3892B6617413}"/>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38111"/>
    </mc:Choice>
    <mc:Fallback xmlns="">
      <p:transition spd="slow" advTm="13811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3"/>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b="0" dirty="0">
                <a:latin typeface="Calibri" panose="020F0502020204030204" pitchFamily="34" charset="0"/>
                <a:ea typeface="Arial"/>
                <a:cs typeface="Calibri" panose="020F0502020204030204" pitchFamily="34" charset="0"/>
                <a:sym typeface="Arial"/>
              </a:rPr>
              <a:t>Visit </a:t>
            </a:r>
            <a:r>
              <a:rPr lang="en-US" b="0" dirty="0" err="1">
                <a:latin typeface="Calibri" panose="020F0502020204030204" pitchFamily="34" charset="0"/>
                <a:ea typeface="Arial"/>
                <a:cs typeface="Calibri" panose="020F0502020204030204" pitchFamily="34" charset="0"/>
                <a:sym typeface="Arial"/>
              </a:rPr>
              <a:t>DietaryGuidelines.gov</a:t>
            </a:r>
            <a:r>
              <a:rPr lang="en-US" b="0" dirty="0">
                <a:latin typeface="Calibri" panose="020F0502020204030204" pitchFamily="34" charset="0"/>
                <a:ea typeface="Arial"/>
                <a:cs typeface="Calibri" panose="020F0502020204030204" pitchFamily="34" charset="0"/>
                <a:sym typeface="Arial"/>
              </a:rPr>
              <a:t> to access online resources</a:t>
            </a:r>
            <a:endParaRPr dirty="0"/>
          </a:p>
        </p:txBody>
      </p:sp>
      <p:sp>
        <p:nvSpPr>
          <p:cNvPr id="409" name="Google Shape;409;p33"/>
          <p:cNvSpPr txBox="1"/>
          <p:nvPr/>
        </p:nvSpPr>
        <p:spPr>
          <a:xfrm>
            <a:off x="1147742" y="4764759"/>
            <a:ext cx="17748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Professional</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Presentations</a:t>
            </a:r>
            <a:endParaRPr dirty="0">
              <a:latin typeface="Calibri" panose="020F0502020204030204" pitchFamily="34" charset="0"/>
              <a:cs typeface="Calibri" panose="020F0502020204030204" pitchFamily="34" charset="0"/>
            </a:endParaRPr>
          </a:p>
        </p:txBody>
      </p:sp>
      <p:sp>
        <p:nvSpPr>
          <p:cNvPr id="410" name="Google Shape;410;p33"/>
          <p:cNvSpPr txBox="1"/>
          <p:nvPr/>
        </p:nvSpPr>
        <p:spPr>
          <a:xfrm>
            <a:off x="6961463" y="4744084"/>
            <a:ext cx="24620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Healthcare</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Provider Toolkit</a:t>
            </a:r>
            <a:endParaRPr dirty="0">
              <a:latin typeface="Calibri" panose="020F0502020204030204" pitchFamily="34" charset="0"/>
              <a:cs typeface="Calibri" panose="020F0502020204030204" pitchFamily="34" charset="0"/>
            </a:endParaRPr>
          </a:p>
        </p:txBody>
      </p:sp>
      <p:sp>
        <p:nvSpPr>
          <p:cNvPr id="411" name="Google Shape;411;p33"/>
          <p:cNvSpPr txBox="1"/>
          <p:nvPr/>
        </p:nvSpPr>
        <p:spPr>
          <a:xfrm>
            <a:off x="9479250" y="4744084"/>
            <a:ext cx="24620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Most </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Popular Questions</a:t>
            </a:r>
            <a:endParaRPr dirty="0">
              <a:latin typeface="Calibri" panose="020F0502020204030204" pitchFamily="34" charset="0"/>
              <a:cs typeface="Calibri" panose="020F0502020204030204" pitchFamily="34" charset="0"/>
            </a:endParaRPr>
          </a:p>
        </p:txBody>
      </p:sp>
      <p:grpSp>
        <p:nvGrpSpPr>
          <p:cNvPr id="412" name="Google Shape;412;p33"/>
          <p:cNvGrpSpPr/>
          <p:nvPr/>
        </p:nvGrpSpPr>
        <p:grpSpPr>
          <a:xfrm>
            <a:off x="720880" y="1959501"/>
            <a:ext cx="11034947" cy="2579632"/>
            <a:chOff x="623569" y="1735861"/>
            <a:chExt cx="11034947" cy="2579632"/>
          </a:xfrm>
        </p:grpSpPr>
        <p:grpSp>
          <p:nvGrpSpPr>
            <p:cNvPr id="413" name="Google Shape;413;p33"/>
            <p:cNvGrpSpPr/>
            <p:nvPr/>
          </p:nvGrpSpPr>
          <p:grpSpPr>
            <a:xfrm>
              <a:off x="623569" y="2188099"/>
              <a:ext cx="2823192" cy="1723040"/>
              <a:chOff x="733930" y="2188099"/>
              <a:chExt cx="2823192" cy="1723040"/>
            </a:xfrm>
          </p:grpSpPr>
          <p:pic>
            <p:nvPicPr>
              <p:cNvPr id="414" name="Google Shape;414;p33"/>
              <p:cNvPicPr preferRelativeResize="0"/>
              <p:nvPr/>
            </p:nvPicPr>
            <p:blipFill rotWithShape="1">
              <a:blip r:embed="rId3">
                <a:alphaModFix/>
              </a:blip>
              <a:srcRect/>
              <a:stretch/>
            </p:blipFill>
            <p:spPr>
              <a:xfrm>
                <a:off x="733930" y="2188099"/>
                <a:ext cx="2518392" cy="1418240"/>
              </a:xfrm>
              <a:prstGeom prst="rect">
                <a:avLst/>
              </a:prstGeom>
              <a:noFill/>
              <a:ln>
                <a:noFill/>
              </a:ln>
              <a:effectLst>
                <a:outerShdw blurRad="292100" dist="139700" dir="2700000" algn="tl" rotWithShape="0">
                  <a:srgbClr val="333333">
                    <a:alpha val="64705"/>
                  </a:srgbClr>
                </a:outerShdw>
              </a:effectLst>
            </p:spPr>
          </p:pic>
          <p:pic>
            <p:nvPicPr>
              <p:cNvPr id="415" name="Google Shape;415;p33"/>
              <p:cNvPicPr preferRelativeResize="0"/>
              <p:nvPr/>
            </p:nvPicPr>
            <p:blipFill rotWithShape="1">
              <a:blip r:embed="rId3">
                <a:alphaModFix/>
              </a:blip>
              <a:srcRect/>
              <a:stretch/>
            </p:blipFill>
            <p:spPr>
              <a:xfrm>
                <a:off x="886330" y="2340499"/>
                <a:ext cx="2518392" cy="1418240"/>
              </a:xfrm>
              <a:prstGeom prst="rect">
                <a:avLst/>
              </a:prstGeom>
              <a:noFill/>
              <a:ln>
                <a:noFill/>
              </a:ln>
              <a:effectLst>
                <a:outerShdw blurRad="292100" dist="139700" dir="2700000" algn="tl" rotWithShape="0">
                  <a:srgbClr val="333333">
                    <a:alpha val="64705"/>
                  </a:srgbClr>
                </a:outerShdw>
              </a:effectLst>
            </p:spPr>
          </p:pic>
          <p:pic>
            <p:nvPicPr>
              <p:cNvPr id="416" name="Google Shape;416;p33"/>
              <p:cNvPicPr preferRelativeResize="0"/>
              <p:nvPr/>
            </p:nvPicPr>
            <p:blipFill rotWithShape="1">
              <a:blip r:embed="rId3">
                <a:alphaModFix/>
              </a:blip>
              <a:srcRect/>
              <a:stretch/>
            </p:blipFill>
            <p:spPr>
              <a:xfrm>
                <a:off x="1038730" y="2492899"/>
                <a:ext cx="2518392" cy="1418240"/>
              </a:xfrm>
              <a:prstGeom prst="rect">
                <a:avLst/>
              </a:prstGeom>
              <a:noFill/>
              <a:ln>
                <a:noFill/>
              </a:ln>
              <a:effectLst>
                <a:outerShdw blurRad="292100" dist="139700" dir="2700000" algn="tl" rotWithShape="0">
                  <a:srgbClr val="333333">
                    <a:alpha val="64705"/>
                  </a:srgbClr>
                </a:outerShdw>
              </a:effectLst>
            </p:spPr>
          </p:pic>
        </p:grpSp>
        <p:grpSp>
          <p:nvGrpSpPr>
            <p:cNvPr id="417" name="Google Shape;417;p33"/>
            <p:cNvGrpSpPr/>
            <p:nvPr/>
          </p:nvGrpSpPr>
          <p:grpSpPr>
            <a:xfrm>
              <a:off x="7098656" y="1735861"/>
              <a:ext cx="2035231" cy="2579632"/>
              <a:chOff x="9755936" y="1933081"/>
              <a:chExt cx="2035231" cy="2579632"/>
            </a:xfrm>
          </p:grpSpPr>
          <p:pic>
            <p:nvPicPr>
              <p:cNvPr id="418" name="Google Shape;418;p33" descr="A picture containing graphical user interface&#10;&#10;Description automatically generated"/>
              <p:cNvPicPr preferRelativeResize="0"/>
              <p:nvPr/>
            </p:nvPicPr>
            <p:blipFill rotWithShape="1">
              <a:blip r:embed="rId4">
                <a:alphaModFix/>
              </a:blip>
              <a:srcRect/>
              <a:stretch/>
            </p:blipFill>
            <p:spPr>
              <a:xfrm>
                <a:off x="9755936" y="1933081"/>
                <a:ext cx="1882831" cy="2427232"/>
              </a:xfrm>
              <a:prstGeom prst="rect">
                <a:avLst/>
              </a:prstGeom>
              <a:noFill/>
              <a:ln>
                <a:noFill/>
              </a:ln>
              <a:effectLst>
                <a:outerShdw blurRad="292100" dist="139700" dir="2700000" algn="tl" rotWithShape="0">
                  <a:srgbClr val="333333">
                    <a:alpha val="64705"/>
                  </a:srgbClr>
                </a:outerShdw>
              </a:effectLst>
            </p:spPr>
          </p:pic>
          <p:pic>
            <p:nvPicPr>
              <p:cNvPr id="419" name="Google Shape;419;p33" descr="A picture containing graphical user interface&#10;&#10;Description automatically generated"/>
              <p:cNvPicPr preferRelativeResize="0"/>
              <p:nvPr/>
            </p:nvPicPr>
            <p:blipFill rotWithShape="1">
              <a:blip r:embed="rId4">
                <a:alphaModFix/>
              </a:blip>
              <a:srcRect/>
              <a:stretch/>
            </p:blipFill>
            <p:spPr>
              <a:xfrm>
                <a:off x="9908336" y="2085481"/>
                <a:ext cx="1882831" cy="2427232"/>
              </a:xfrm>
              <a:prstGeom prst="rect">
                <a:avLst/>
              </a:prstGeom>
              <a:noFill/>
              <a:ln>
                <a:noFill/>
              </a:ln>
              <a:effectLst>
                <a:outerShdw blurRad="292100" dist="139700" dir="2700000" algn="tl" rotWithShape="0">
                  <a:srgbClr val="333333">
                    <a:alpha val="64705"/>
                  </a:srgbClr>
                </a:outerShdw>
              </a:effectLst>
            </p:spPr>
          </p:pic>
        </p:grpSp>
        <p:pic>
          <p:nvPicPr>
            <p:cNvPr id="420" name="Google Shape;420;p33"/>
            <p:cNvPicPr preferRelativeResize="0"/>
            <p:nvPr/>
          </p:nvPicPr>
          <p:blipFill rotWithShape="1">
            <a:blip r:embed="rId5">
              <a:alphaModFix/>
            </a:blip>
            <a:srcRect/>
            <a:stretch/>
          </p:blipFill>
          <p:spPr>
            <a:xfrm>
              <a:off x="9762000" y="2188099"/>
              <a:ext cx="1896516" cy="1807716"/>
            </a:xfrm>
            <a:prstGeom prst="rect">
              <a:avLst/>
            </a:prstGeom>
            <a:noFill/>
            <a:ln>
              <a:noFill/>
            </a:ln>
          </p:spPr>
        </p:pic>
      </p:grpSp>
      <p:pic>
        <p:nvPicPr>
          <p:cNvPr id="421" name="Google Shape;421;p33" descr="Image of the Eat Healthy to Be Healthy Infographic"/>
          <p:cNvPicPr preferRelativeResize="0"/>
          <p:nvPr/>
        </p:nvPicPr>
        <p:blipFill rotWithShape="1">
          <a:blip r:embed="rId6">
            <a:alphaModFix/>
          </a:blip>
          <a:srcRect/>
          <a:stretch/>
        </p:blipFill>
        <p:spPr>
          <a:xfrm>
            <a:off x="4406551" y="2015684"/>
            <a:ext cx="1831803" cy="2372669"/>
          </a:xfrm>
          <a:prstGeom prst="rect">
            <a:avLst/>
          </a:prstGeom>
          <a:noFill/>
          <a:ln>
            <a:noFill/>
          </a:ln>
          <a:effectLst>
            <a:outerShdw blurRad="292100" dist="139700" dir="2700000" algn="tl" rotWithShape="0">
              <a:srgbClr val="333333">
                <a:alpha val="64705"/>
              </a:srgbClr>
            </a:outerShdw>
          </a:effectLst>
        </p:spPr>
      </p:pic>
      <p:sp>
        <p:nvSpPr>
          <p:cNvPr id="422" name="Google Shape;422;p33"/>
          <p:cNvSpPr txBox="1"/>
          <p:nvPr/>
        </p:nvSpPr>
        <p:spPr>
          <a:xfrm>
            <a:off x="4553603" y="4875131"/>
            <a:ext cx="15696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Infographics</a:t>
            </a:r>
            <a:endParaRPr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95FD3E1-291C-8C19-FF09-4B80EA9DDBE8}"/>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1FF74A04-49AC-6307-0FD8-3D3D93554EDF}"/>
              </a:ext>
            </a:extLst>
          </p:cNvPr>
          <p:cNvPicPr preferRelativeResize="0"/>
          <p:nvPr/>
        </p:nvPicPr>
        <p:blipFill rotWithShape="1">
          <a:blip r:embed="rId7">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220460755"/>
      </p:ext>
    </p:extLst>
  </p:cSld>
  <p:clrMapOvr>
    <a:masterClrMapping/>
  </p:clrMapOvr>
  <mc:AlternateContent xmlns:mc="http://schemas.openxmlformats.org/markup-compatibility/2006" xmlns:p14="http://schemas.microsoft.com/office/powerpoint/2010/main">
    <mc:Choice Requires="p14">
      <p:transition spd="slow" p14:dur="2000" advTm="41130"/>
    </mc:Choice>
    <mc:Fallback xmlns="">
      <p:transition spd="slow" advTm="4113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 dancing with children in living room">
            <a:extLst>
              <a:ext uri="{FF2B5EF4-FFF2-40B4-BE49-F238E27FC236}">
                <a16:creationId xmlns:a16="http://schemas.microsoft.com/office/drawing/2014/main" id="{93E68873-AB7E-FA8F-9AAC-BA171316CF80}"/>
              </a:ext>
            </a:extLst>
          </p:cNvPr>
          <p:cNvPicPr>
            <a:picLocks noChangeAspect="1"/>
          </p:cNvPicPr>
          <p:nvPr/>
        </p:nvPicPr>
        <p:blipFill>
          <a:blip r:embed="rId3"/>
          <a:stretch>
            <a:fillRect/>
          </a:stretch>
        </p:blipFill>
        <p:spPr>
          <a:xfrm>
            <a:off x="7057292" y="2107589"/>
            <a:ext cx="4870938" cy="3247292"/>
          </a:xfrm>
          <a:prstGeom prst="rect">
            <a:avLst/>
          </a:prstGeom>
        </p:spPr>
      </p:pic>
      <p:sp>
        <p:nvSpPr>
          <p:cNvPr id="3" name="Title 2"/>
          <p:cNvSpPr>
            <a:spLocks noGrp="1"/>
          </p:cNvSpPr>
          <p:nvPr>
            <p:ph type="title"/>
          </p:nvPr>
        </p:nvSpPr>
        <p:spPr/>
        <p:txBody>
          <a:bodyPr>
            <a:normAutofit fontScale="90000"/>
          </a:bodyPr>
          <a:lstStyle/>
          <a:p>
            <a:r>
              <a:rPr lang="en-US" sz="3600" b="0" dirty="0">
                <a:solidFill>
                  <a:schemeClr val="tx1"/>
                </a:solidFill>
                <a:latin typeface="Calibri" panose="020F0502020204030204" pitchFamily="34" charset="0"/>
                <a:ea typeface="Arial"/>
                <a:cs typeface="Calibri" panose="020F0502020204030204" pitchFamily="34" charset="0"/>
                <a:sym typeface="Arial"/>
              </a:rPr>
              <a:t>Physical Activity Can Promote Health and Reduce the Risk of Chronic Disease Throughout the Life Course</a:t>
            </a:r>
            <a:endParaRPr lang="en-US" sz="3600" b="0" dirty="0">
              <a:solidFill>
                <a:schemeClr val="tx1"/>
              </a:solidFill>
            </a:endParaRPr>
          </a:p>
        </p:txBody>
      </p:sp>
      <p:sp>
        <p:nvSpPr>
          <p:cNvPr id="4" name="Text Placeholder 3">
            <a:extLst>
              <a:ext uri="{FF2B5EF4-FFF2-40B4-BE49-F238E27FC236}">
                <a16:creationId xmlns:a16="http://schemas.microsoft.com/office/drawing/2014/main" id="{B764838F-21DE-1880-8ADB-7CEB056EE454}"/>
              </a:ext>
            </a:extLst>
          </p:cNvPr>
          <p:cNvSpPr>
            <a:spLocks noGrp="1"/>
          </p:cNvSpPr>
          <p:nvPr>
            <p:ph type="body" idx="1"/>
          </p:nvPr>
        </p:nvSpPr>
        <p:spPr>
          <a:xfrm>
            <a:off x="263770" y="1596904"/>
            <a:ext cx="6793523" cy="4486274"/>
          </a:xfrm>
        </p:spPr>
        <p:txBody>
          <a:bodyPr>
            <a:normAutofit/>
          </a:bodyPr>
          <a:lstStyle/>
          <a:p>
            <a:pPr>
              <a:buClr>
                <a:schemeClr val="tx1"/>
              </a:buClr>
            </a:pPr>
            <a:r>
              <a:rPr lang="en-US" sz="2400" dirty="0"/>
              <a:t>Improved bone health (ages 3 through 17 years) </a:t>
            </a:r>
          </a:p>
          <a:p>
            <a:pPr>
              <a:buClr>
                <a:schemeClr val="tx1"/>
              </a:buClr>
            </a:pPr>
            <a:r>
              <a:rPr lang="en-US" sz="2400" dirty="0"/>
              <a:t>Improved weight status (ages 3 through 17 years) </a:t>
            </a:r>
          </a:p>
          <a:p>
            <a:pPr>
              <a:buClr>
                <a:schemeClr val="tx1"/>
              </a:buClr>
            </a:pPr>
            <a:r>
              <a:rPr lang="en-US" sz="2400" dirty="0"/>
              <a:t>Improved cardiorespiratory and muscular fitness (ages 6 through 17 years) </a:t>
            </a:r>
          </a:p>
          <a:p>
            <a:pPr>
              <a:buClr>
                <a:schemeClr val="tx1"/>
              </a:buClr>
            </a:pPr>
            <a:r>
              <a:rPr lang="en-US" sz="2400" dirty="0"/>
              <a:t>Improved cardiometabolic health (ages 6 through 17 years) </a:t>
            </a:r>
          </a:p>
          <a:p>
            <a:pPr>
              <a:buClr>
                <a:schemeClr val="tx1"/>
              </a:buClr>
            </a:pPr>
            <a:r>
              <a:rPr lang="en-US" sz="2400" dirty="0"/>
              <a:t>Improved cognition (ages 6 to 13 years)</a:t>
            </a:r>
          </a:p>
          <a:p>
            <a:pPr>
              <a:buClr>
                <a:schemeClr val="tx1"/>
              </a:buClr>
            </a:pPr>
            <a:r>
              <a:rPr lang="en-US" sz="2400" dirty="0"/>
              <a:t>Reduced risk of depression (ages 6 to 13 years)</a:t>
            </a:r>
          </a:p>
          <a:p>
            <a:pPr marL="50737" indent="0">
              <a:buNone/>
            </a:pPr>
            <a:endParaRPr lang="en-US" sz="2400" dirty="0"/>
          </a:p>
        </p:txBody>
      </p:sp>
      <p:sp>
        <p:nvSpPr>
          <p:cNvPr id="10" name="TextBox 9">
            <a:extLst>
              <a:ext uri="{FF2B5EF4-FFF2-40B4-BE49-F238E27FC236}">
                <a16:creationId xmlns:a16="http://schemas.microsoft.com/office/drawing/2014/main" id="{44E11A52-6C00-ED93-E641-96EEA511BCD4}"/>
              </a:ext>
            </a:extLst>
          </p:cNvPr>
          <p:cNvSpPr txBox="1"/>
          <p:nvPr/>
        </p:nvSpPr>
        <p:spPr>
          <a:xfrm>
            <a:off x="61547" y="5929289"/>
            <a:ext cx="6096000" cy="307777"/>
          </a:xfrm>
          <a:prstGeom prst="rect">
            <a:avLst/>
          </a:prstGeom>
          <a:noFill/>
        </p:spPr>
        <p:txBody>
          <a:bodyPr wrap="square">
            <a:spAutoFit/>
          </a:bodyPr>
          <a:lstStyle/>
          <a:p>
            <a:r>
              <a:rPr lang="en-US" dirty="0">
                <a:solidFill>
                  <a:schemeClr val="accent6">
                    <a:lumMod val="50000"/>
                  </a:schemeClr>
                </a:solidFill>
              </a:rPr>
              <a:t> Physical Activity Guidelines Advisory Committee, 2018</a:t>
            </a:r>
            <a:endParaRPr lang="en-US" dirty="0"/>
          </a:p>
        </p:txBody>
      </p:sp>
      <p:sp>
        <p:nvSpPr>
          <p:cNvPr id="2" name="Rectangle 1">
            <a:extLst>
              <a:ext uri="{FF2B5EF4-FFF2-40B4-BE49-F238E27FC236}">
                <a16:creationId xmlns:a16="http://schemas.microsoft.com/office/drawing/2014/main" id="{61079F89-7137-55A6-766F-823EAAA9617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5" name="Google Shape;183;p7" descr="page2image1772256">
            <a:extLst>
              <a:ext uri="{FF2B5EF4-FFF2-40B4-BE49-F238E27FC236}">
                <a16:creationId xmlns:a16="http://schemas.microsoft.com/office/drawing/2014/main" id="{472026D7-E064-CF63-3A42-634E019CC8C1}"/>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4148671043"/>
      </p:ext>
    </p:extLst>
  </p:cSld>
  <p:clrMapOvr>
    <a:masterClrMapping/>
  </p:clrMapOvr>
  <mc:AlternateContent xmlns:mc="http://schemas.openxmlformats.org/markup-compatibility/2006" xmlns:p14="http://schemas.microsoft.com/office/powerpoint/2010/main">
    <mc:Choice Requires="p14">
      <p:transition spd="slow" p14:dur="2000" advTm="28548"/>
    </mc:Choice>
    <mc:Fallback xmlns="">
      <p:transition spd="slow" advTm="285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p:nvPr/>
        </p:nvSpPr>
        <p:spPr>
          <a:xfrm>
            <a:off x="188468" y="641603"/>
            <a:ext cx="11858837" cy="0"/>
          </a:xfrm>
          <a:custGeom>
            <a:avLst/>
            <a:gdLst/>
            <a:ahLst/>
            <a:cxnLst/>
            <a:rect l="l" t="t" r="r" b="b"/>
            <a:pathLst>
              <a:path w="17788255" h="120000" extrusionOk="0">
                <a:moveTo>
                  <a:pt x="0" y="0"/>
                </a:moveTo>
                <a:lnTo>
                  <a:pt x="17788128" y="0"/>
                </a:lnTo>
              </a:path>
            </a:pathLst>
          </a:custGeom>
          <a:noFill/>
          <a:ln w="28950" cap="flat" cmpd="sng">
            <a:solidFill>
              <a:srgbClr val="F7B31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3" name="Google Shape;123;p2"/>
          <p:cNvSpPr txBox="1">
            <a:spLocks noGrp="1"/>
          </p:cNvSpPr>
          <p:nvPr>
            <p:ph type="title"/>
          </p:nvPr>
        </p:nvSpPr>
        <p:spPr>
          <a:xfrm>
            <a:off x="558800" y="641603"/>
            <a:ext cx="7010401" cy="685358"/>
          </a:xfrm>
          <a:prstGeom prst="rect">
            <a:avLst/>
          </a:prstGeom>
          <a:noFill/>
          <a:ln>
            <a:noFill/>
          </a:ln>
        </p:spPr>
        <p:txBody>
          <a:bodyPr spcFirstLastPara="1" wrap="square" lIns="0" tIns="8025" rIns="0" bIns="0" anchor="ctr" anchorCtr="0">
            <a:spAutoFit/>
          </a:bodyPr>
          <a:lstStyle/>
          <a:p>
            <a:pPr marL="8467" lvl="0" indent="0" algn="l" rtl="0">
              <a:lnSpc>
                <a:spcPct val="100000"/>
              </a:lnSpc>
              <a:spcBef>
                <a:spcPts val="0"/>
              </a:spcBef>
              <a:spcAft>
                <a:spcPts val="0"/>
              </a:spcAft>
              <a:buClr>
                <a:schemeClr val="dk1"/>
              </a:buClr>
              <a:buSzPts val="4400"/>
              <a:buFont typeface="Calibri"/>
              <a:buNone/>
            </a:pPr>
            <a:r>
              <a:rPr lang="en-US" dirty="0"/>
              <a:t>Welcome</a:t>
            </a:r>
            <a:endParaRPr dirty="0"/>
          </a:p>
        </p:txBody>
      </p:sp>
      <p:sp>
        <p:nvSpPr>
          <p:cNvPr id="124" name="Google Shape;124;p2"/>
          <p:cNvSpPr txBox="1">
            <a:spLocks noGrp="1"/>
          </p:cNvSpPr>
          <p:nvPr>
            <p:ph type="body" idx="1"/>
          </p:nvPr>
        </p:nvSpPr>
        <p:spPr>
          <a:xfrm>
            <a:off x="558800" y="1549401"/>
            <a:ext cx="10795002" cy="1727199"/>
          </a:xfrm>
          <a:prstGeom prst="rect">
            <a:avLst/>
          </a:prstGeom>
          <a:noFill/>
          <a:ln>
            <a:noFill/>
          </a:ln>
        </p:spPr>
        <p:txBody>
          <a:bodyPr spcFirstLastPara="1" wrap="square" lIns="91425" tIns="45700" rIns="91425" bIns="45700" anchor="t" anchorCtr="0">
            <a:normAutofit lnSpcReduction="10000"/>
          </a:bodyPr>
          <a:lstStyle/>
          <a:p>
            <a:pPr marL="495325" lvl="0" indent="-495325" algn="l" rtl="0">
              <a:lnSpc>
                <a:spcPct val="90000"/>
              </a:lnSpc>
              <a:spcBef>
                <a:spcPts val="0"/>
              </a:spcBef>
              <a:spcAft>
                <a:spcPts val="0"/>
              </a:spcAft>
              <a:buClr>
                <a:srgbClr val="1D1B1B"/>
              </a:buClr>
              <a:buSzPts val="2800"/>
              <a:buChar char="•"/>
            </a:pPr>
            <a:r>
              <a:rPr lang="en-US">
                <a:solidFill>
                  <a:srgbClr val="1D1B1B"/>
                </a:solidFill>
              </a:rPr>
              <a:t>This session will be recorded for educational and quality improvement purposes</a:t>
            </a:r>
            <a:endParaRPr/>
          </a:p>
          <a:p>
            <a:pPr marL="495325" lvl="0" indent="-495325" algn="l" rtl="0">
              <a:lnSpc>
                <a:spcPct val="90000"/>
              </a:lnSpc>
              <a:spcBef>
                <a:spcPts val="1001"/>
              </a:spcBef>
              <a:spcAft>
                <a:spcPts val="0"/>
              </a:spcAft>
              <a:buClr>
                <a:srgbClr val="1D1B1B"/>
              </a:buClr>
              <a:buSzPts val="2800"/>
              <a:buChar char="•"/>
            </a:pPr>
            <a:r>
              <a:rPr lang="en-US">
                <a:solidFill>
                  <a:srgbClr val="1D1B1B"/>
                </a:solidFill>
              </a:rPr>
              <a:t>Please do not provide any protected health information (PHI) during any ECHO session</a:t>
            </a:r>
            <a:endParaRPr/>
          </a:p>
          <a:p>
            <a:pPr marL="495325" lvl="0" indent="-317461" algn="l" rtl="0">
              <a:lnSpc>
                <a:spcPct val="90000"/>
              </a:lnSpc>
              <a:spcBef>
                <a:spcPts val="1001"/>
              </a:spcBef>
              <a:spcAft>
                <a:spcPts val="0"/>
              </a:spcAft>
              <a:buClr>
                <a:srgbClr val="000000"/>
              </a:buClr>
              <a:buSzPts val="2801"/>
              <a:buNone/>
            </a:pPr>
            <a:endParaRPr>
              <a:solidFill>
                <a:srgbClr val="1D1B1B"/>
              </a:solidFill>
            </a:endParaRPr>
          </a:p>
        </p:txBody>
      </p:sp>
      <p:pic>
        <p:nvPicPr>
          <p:cNvPr id="125" name="Google Shape;125;p2" descr="page2image1772256"/>
          <p:cNvPicPr preferRelativeResize="0"/>
          <p:nvPr/>
        </p:nvPicPr>
        <p:blipFill rotWithShape="1">
          <a:blip r:embed="rId3">
            <a:alphaModFix/>
          </a:blip>
          <a:srcRect/>
          <a:stretch/>
        </p:blipFill>
        <p:spPr>
          <a:xfrm>
            <a:off x="406400" y="100331"/>
            <a:ext cx="910377" cy="478333"/>
          </a:xfrm>
          <a:prstGeom prst="rect">
            <a:avLst/>
          </a:prstGeom>
          <a:noFill/>
          <a:ln>
            <a:noFill/>
          </a:ln>
        </p:spPr>
      </p:pic>
      <p:grpSp>
        <p:nvGrpSpPr>
          <p:cNvPr id="126" name="Google Shape;126;p2"/>
          <p:cNvGrpSpPr/>
          <p:nvPr/>
        </p:nvGrpSpPr>
        <p:grpSpPr>
          <a:xfrm>
            <a:off x="1682304" y="3398744"/>
            <a:ext cx="8725790" cy="2931731"/>
            <a:chOff x="5905" y="122144"/>
            <a:chExt cx="8725790" cy="2931731"/>
          </a:xfrm>
        </p:grpSpPr>
        <p:sp>
          <p:nvSpPr>
            <p:cNvPr id="127" name="Google Shape;127;p2"/>
            <p:cNvSpPr/>
            <p:nvPr/>
          </p:nvSpPr>
          <p:spPr>
            <a:xfrm>
              <a:off x="5905" y="127057"/>
              <a:ext cx="2550683" cy="1904031"/>
            </a:xfrm>
            <a:prstGeom prst="round2SameRect">
              <a:avLst>
                <a:gd name="adj1" fmla="val 8000"/>
                <a:gd name="adj2" fmla="val 0"/>
              </a:avLst>
            </a:prstGeom>
            <a:solidFill>
              <a:schemeClr val="lt1">
                <a:alpha val="89803"/>
              </a:schemeClr>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28" name="Google Shape;128;p2"/>
            <p:cNvSpPr txBox="1"/>
            <p:nvPr/>
          </p:nvSpPr>
          <p:spPr>
            <a:xfrm>
              <a:off x="50519" y="171671"/>
              <a:ext cx="2461455" cy="1859417"/>
            </a:xfrm>
            <a:prstGeom prst="rect">
              <a:avLst/>
            </a:prstGeom>
            <a:noFill/>
            <a:ln>
              <a:noFill/>
            </a:ln>
          </p:spPr>
          <p:txBody>
            <a:bodyPr spcFirstLastPara="1" wrap="square" lIns="25400" tIns="76200" rIns="25400" bIns="2540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Please turn on your video</a:t>
              </a:r>
              <a:endParaRPr dirty="0">
                <a:latin typeface="Calibri" panose="020F0502020204030204" pitchFamily="34" charset="0"/>
                <a:cs typeface="Calibri" panose="020F0502020204030204" pitchFamily="34" charset="0"/>
              </a:endParaRPr>
            </a:p>
            <a:p>
              <a:pPr marL="228600" marR="0" lvl="1" indent="-228600" algn="l" rtl="0">
                <a:lnSpc>
                  <a:spcPct val="90000"/>
                </a:lnSpc>
                <a:spcBef>
                  <a:spcPts val="30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Please enter your name and organization in the chat box</a:t>
              </a:r>
              <a:endParaRPr dirty="0">
                <a:latin typeface="Calibri" panose="020F0502020204030204" pitchFamily="34" charset="0"/>
                <a:cs typeface="Calibri" panose="020F0502020204030204" pitchFamily="34" charset="0"/>
              </a:endParaRPr>
            </a:p>
          </p:txBody>
        </p:sp>
        <p:sp>
          <p:nvSpPr>
            <p:cNvPr id="129" name="Google Shape;129;p2"/>
            <p:cNvSpPr/>
            <p:nvPr/>
          </p:nvSpPr>
          <p:spPr>
            <a:xfrm>
              <a:off x="5905" y="2031088"/>
              <a:ext cx="2550683" cy="818733"/>
            </a:xfrm>
            <a:prstGeom prst="rect">
              <a:avLst/>
            </a:prstGeom>
            <a:solidFill>
              <a:srgbClr val="006FC0"/>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0" name="Google Shape;130;p2"/>
            <p:cNvSpPr txBox="1"/>
            <p:nvPr/>
          </p:nvSpPr>
          <p:spPr>
            <a:xfrm>
              <a:off x="5905" y="2031088"/>
              <a:ext cx="1796255" cy="818733"/>
            </a:xfrm>
            <a:prstGeom prst="rect">
              <a:avLst/>
            </a:prstGeom>
            <a:noFill/>
            <a:ln>
              <a:noFill/>
            </a:ln>
          </p:spPr>
          <p:txBody>
            <a:bodyPr spcFirstLastPara="1" wrap="square" lIns="91425" tIns="0" rIns="304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Introduce Yourself</a:t>
              </a:r>
              <a:endParaRPr dirty="0">
                <a:latin typeface="Calibri" panose="020F0502020204030204" pitchFamily="34" charset="0"/>
                <a:cs typeface="Calibri" panose="020F0502020204030204" pitchFamily="34" charset="0"/>
              </a:endParaRPr>
            </a:p>
          </p:txBody>
        </p:sp>
        <p:sp>
          <p:nvSpPr>
            <p:cNvPr id="131" name="Google Shape;131;p2"/>
            <p:cNvSpPr/>
            <p:nvPr/>
          </p:nvSpPr>
          <p:spPr>
            <a:xfrm>
              <a:off x="1874316" y="2161136"/>
              <a:ext cx="892739" cy="892739"/>
            </a:xfrm>
            <a:prstGeom prst="ellipse">
              <a:avLst/>
            </a:prstGeom>
            <a:blipFill rotWithShape="1">
              <a:blip r:embed="rId4">
                <a:alphaModFix/>
              </a:blip>
              <a:stretch>
                <a:fillRect l="-21996" r="-21996"/>
              </a:stretch>
            </a:blipFill>
            <a:ln w="12700" cap="flat" cmpd="sng">
              <a:solidFill>
                <a:srgbClr val="CAD4E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2" name="Google Shape;132;p2"/>
            <p:cNvSpPr/>
            <p:nvPr/>
          </p:nvSpPr>
          <p:spPr>
            <a:xfrm>
              <a:off x="2988225" y="127057"/>
              <a:ext cx="2550683" cy="1904031"/>
            </a:xfrm>
            <a:prstGeom prst="round2SameRect">
              <a:avLst>
                <a:gd name="adj1" fmla="val 8000"/>
                <a:gd name="adj2" fmla="val 0"/>
              </a:avLst>
            </a:prstGeom>
            <a:solidFill>
              <a:schemeClr val="lt1">
                <a:alpha val="89803"/>
              </a:schemeClr>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3" name="Google Shape;133;p2"/>
            <p:cNvSpPr txBox="1"/>
            <p:nvPr/>
          </p:nvSpPr>
          <p:spPr>
            <a:xfrm>
              <a:off x="3032839" y="171671"/>
              <a:ext cx="2461455" cy="1859417"/>
            </a:xfrm>
            <a:prstGeom prst="rect">
              <a:avLst/>
            </a:prstGeom>
            <a:noFill/>
            <a:ln>
              <a:noFill/>
            </a:ln>
          </p:spPr>
          <p:txBody>
            <a:bodyPr spcFirstLastPara="1" wrap="square" lIns="27925" tIns="83800" rIns="27925" bIns="27925" anchor="t" anchorCtr="0">
              <a:noAutofit/>
            </a:bodyPr>
            <a:lstStyle/>
            <a:p>
              <a:pPr marL="228600" marR="0" lvl="1" indent="-88900" algn="l" rtl="0">
                <a:lnSpc>
                  <a:spcPct val="90000"/>
                </a:lnSpc>
                <a:spcBef>
                  <a:spcPts val="0"/>
                </a:spcBef>
                <a:spcAft>
                  <a:spcPts val="0"/>
                </a:spcAft>
                <a:buClr>
                  <a:schemeClr val="dk1"/>
                </a:buClr>
                <a:buSzPts val="2200"/>
                <a:buFont typeface="Calibri"/>
                <a:buNone/>
              </a:pPr>
              <a:endParaRPr sz="2200" b="0" i="0" u="none" strike="noStrike" cap="none" dirty="0">
                <a:solidFill>
                  <a:schemeClr val="dk1"/>
                </a:solidFill>
                <a:latin typeface="Calibri"/>
                <a:ea typeface="Calibri"/>
                <a:cs typeface="Calibri"/>
                <a:sym typeface="Calibri"/>
              </a:endParaRPr>
            </a:p>
            <a:p>
              <a:pPr marL="228600" marR="0" lvl="1" indent="-228600" algn="l" rtl="0">
                <a:lnSpc>
                  <a:spcPct val="90000"/>
                </a:lnSpc>
                <a:spcBef>
                  <a:spcPts val="33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Please mute your microphone when not speaking</a:t>
              </a:r>
              <a:endParaRPr dirty="0">
                <a:latin typeface="Calibri" panose="020F0502020204030204" pitchFamily="34" charset="0"/>
                <a:cs typeface="Calibri" panose="020F0502020204030204" pitchFamily="34" charset="0"/>
              </a:endParaRPr>
            </a:p>
          </p:txBody>
        </p:sp>
        <p:sp>
          <p:nvSpPr>
            <p:cNvPr id="134" name="Google Shape;134;p2"/>
            <p:cNvSpPr/>
            <p:nvPr/>
          </p:nvSpPr>
          <p:spPr>
            <a:xfrm>
              <a:off x="2988225" y="2031088"/>
              <a:ext cx="2550683" cy="818733"/>
            </a:xfrm>
            <a:prstGeom prst="rect">
              <a:avLst/>
            </a:prstGeom>
            <a:solidFill>
              <a:srgbClr val="006FC0"/>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5" name="Google Shape;135;p2"/>
            <p:cNvSpPr txBox="1"/>
            <p:nvPr/>
          </p:nvSpPr>
          <p:spPr>
            <a:xfrm>
              <a:off x="2988225" y="2031088"/>
              <a:ext cx="1796255" cy="818733"/>
            </a:xfrm>
            <a:prstGeom prst="rect">
              <a:avLst/>
            </a:prstGeom>
            <a:noFill/>
            <a:ln>
              <a:noFill/>
            </a:ln>
          </p:spPr>
          <p:txBody>
            <a:bodyPr spcFirstLastPara="1" wrap="square" lIns="91425" tIns="0" rIns="304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Microphones</a:t>
              </a:r>
              <a:endParaRPr dirty="0">
                <a:latin typeface="Calibri" panose="020F0502020204030204" pitchFamily="34" charset="0"/>
                <a:cs typeface="Calibri" panose="020F0502020204030204" pitchFamily="34" charset="0"/>
              </a:endParaRPr>
            </a:p>
          </p:txBody>
        </p:sp>
        <p:sp>
          <p:nvSpPr>
            <p:cNvPr id="136" name="Google Shape;136;p2"/>
            <p:cNvSpPr/>
            <p:nvPr/>
          </p:nvSpPr>
          <p:spPr>
            <a:xfrm>
              <a:off x="4856636" y="2161136"/>
              <a:ext cx="892739" cy="892739"/>
            </a:xfrm>
            <a:prstGeom prst="ellipse">
              <a:avLst/>
            </a:prstGeom>
            <a:blipFill rotWithShape="1">
              <a:blip r:embed="rId5">
                <a:alphaModFix/>
              </a:blip>
              <a:stretch>
                <a:fillRect l="-50994" r="-50996"/>
              </a:stretch>
            </a:blipFill>
            <a:ln w="12700" cap="flat" cmpd="sng">
              <a:solidFill>
                <a:srgbClr val="CAD4E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7" name="Google Shape;137;p2"/>
            <p:cNvSpPr/>
            <p:nvPr/>
          </p:nvSpPr>
          <p:spPr>
            <a:xfrm>
              <a:off x="5972535" y="122144"/>
              <a:ext cx="2550683" cy="1904031"/>
            </a:xfrm>
            <a:prstGeom prst="round2SameRect">
              <a:avLst>
                <a:gd name="adj1" fmla="val 8000"/>
                <a:gd name="adj2" fmla="val 0"/>
              </a:avLst>
            </a:prstGeom>
            <a:solidFill>
              <a:schemeClr val="lt1">
                <a:alpha val="89803"/>
              </a:schemeClr>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8" name="Google Shape;138;p2"/>
            <p:cNvSpPr txBox="1"/>
            <p:nvPr/>
          </p:nvSpPr>
          <p:spPr>
            <a:xfrm>
              <a:off x="6017149" y="166758"/>
              <a:ext cx="2461455" cy="1859417"/>
            </a:xfrm>
            <a:prstGeom prst="rect">
              <a:avLst/>
            </a:prstGeom>
            <a:noFill/>
            <a:ln>
              <a:noFill/>
            </a:ln>
          </p:spPr>
          <p:txBody>
            <a:bodyPr spcFirstLastPara="1" wrap="square" lIns="27925" tIns="83800" rIns="27925" bIns="27925"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Introduction</a:t>
              </a:r>
              <a:endParaRPr dirty="0">
                <a:latin typeface="Calibri" panose="020F0502020204030204" pitchFamily="34" charset="0"/>
                <a:cs typeface="Calibri" panose="020F0502020204030204" pitchFamily="34" charset="0"/>
              </a:endParaRPr>
            </a:p>
            <a:p>
              <a:pPr marL="228600" marR="0" lvl="1" indent="-228600" algn="l" rtl="0">
                <a:lnSpc>
                  <a:spcPct val="90000"/>
                </a:lnSpc>
                <a:spcBef>
                  <a:spcPts val="33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Lecture</a:t>
              </a:r>
              <a:endParaRPr dirty="0">
                <a:latin typeface="Calibri" panose="020F0502020204030204" pitchFamily="34" charset="0"/>
                <a:cs typeface="Calibri" panose="020F0502020204030204" pitchFamily="34" charset="0"/>
              </a:endParaRPr>
            </a:p>
            <a:p>
              <a:pPr marL="228600" marR="0" lvl="1" indent="-228600" algn="l" rtl="0">
                <a:lnSpc>
                  <a:spcPct val="90000"/>
                </a:lnSpc>
                <a:spcBef>
                  <a:spcPts val="33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Case</a:t>
              </a:r>
              <a:endParaRPr dirty="0">
                <a:latin typeface="Calibri" panose="020F0502020204030204" pitchFamily="34" charset="0"/>
                <a:cs typeface="Calibri" panose="020F0502020204030204" pitchFamily="34" charset="0"/>
              </a:endParaRPr>
            </a:p>
            <a:p>
              <a:pPr marL="228600" marR="0" lvl="1" indent="-228600" algn="l" rtl="0">
                <a:lnSpc>
                  <a:spcPct val="90000"/>
                </a:lnSpc>
                <a:spcBef>
                  <a:spcPts val="33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Discussion</a:t>
              </a:r>
              <a:endParaRPr dirty="0">
                <a:latin typeface="Calibri" panose="020F0502020204030204" pitchFamily="34" charset="0"/>
                <a:cs typeface="Calibri" panose="020F0502020204030204" pitchFamily="34" charset="0"/>
              </a:endParaRPr>
            </a:p>
            <a:p>
              <a:pPr marL="228600" marR="0" lvl="1" indent="-228600" algn="l" rtl="0">
                <a:lnSpc>
                  <a:spcPct val="90000"/>
                </a:lnSpc>
                <a:spcBef>
                  <a:spcPts val="33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Close</a:t>
              </a:r>
              <a:endParaRPr dirty="0">
                <a:latin typeface="Calibri" panose="020F0502020204030204" pitchFamily="34" charset="0"/>
                <a:cs typeface="Calibri" panose="020F0502020204030204" pitchFamily="34" charset="0"/>
              </a:endParaRPr>
            </a:p>
          </p:txBody>
        </p:sp>
        <p:sp>
          <p:nvSpPr>
            <p:cNvPr id="139" name="Google Shape;139;p2"/>
            <p:cNvSpPr/>
            <p:nvPr/>
          </p:nvSpPr>
          <p:spPr>
            <a:xfrm>
              <a:off x="5970545" y="2031088"/>
              <a:ext cx="2550683" cy="818733"/>
            </a:xfrm>
            <a:prstGeom prst="rect">
              <a:avLst/>
            </a:prstGeom>
            <a:solidFill>
              <a:srgbClr val="006FC0"/>
            </a:solidFill>
            <a:ln w="12700" cap="flat" cmpd="sng">
              <a:solidFill>
                <a:srgbClr val="006F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40" name="Google Shape;140;p2"/>
            <p:cNvSpPr txBox="1"/>
            <p:nvPr/>
          </p:nvSpPr>
          <p:spPr>
            <a:xfrm>
              <a:off x="5970545" y="2031088"/>
              <a:ext cx="1796255" cy="818733"/>
            </a:xfrm>
            <a:prstGeom prst="rect">
              <a:avLst/>
            </a:prstGeom>
            <a:noFill/>
            <a:ln>
              <a:noFill/>
            </a:ln>
          </p:spPr>
          <p:txBody>
            <a:bodyPr spcFirstLastPara="1" wrap="square" lIns="91425" tIns="0" rIns="304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Agenda</a:t>
              </a:r>
              <a:endParaRPr dirty="0">
                <a:latin typeface="Calibri" panose="020F0502020204030204" pitchFamily="34" charset="0"/>
                <a:cs typeface="Calibri" panose="020F0502020204030204" pitchFamily="34" charset="0"/>
              </a:endParaRPr>
            </a:p>
          </p:txBody>
        </p:sp>
        <p:sp>
          <p:nvSpPr>
            <p:cNvPr id="141" name="Google Shape;141;p2"/>
            <p:cNvSpPr/>
            <p:nvPr/>
          </p:nvSpPr>
          <p:spPr>
            <a:xfrm>
              <a:off x="7838956" y="2161136"/>
              <a:ext cx="892739" cy="892739"/>
            </a:xfrm>
            <a:prstGeom prst="ellipse">
              <a:avLst/>
            </a:prstGeom>
            <a:blipFill rotWithShape="1">
              <a:blip r:embed="rId6">
                <a:alphaModFix/>
              </a:blip>
              <a:stretch>
                <a:fillRect l="-22999" r="-22999"/>
              </a:stretch>
            </a:blipFill>
            <a:ln w="12700" cap="flat" cmpd="sng">
              <a:solidFill>
                <a:srgbClr val="CAD4E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28F89E3B-B212-04A3-B45E-195E666D331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8869-0595-6989-3198-667133F4DB38}"/>
              </a:ext>
            </a:extLst>
          </p:cNvPr>
          <p:cNvSpPr>
            <a:spLocks noGrp="1"/>
          </p:cNvSpPr>
          <p:nvPr>
            <p:ph type="title"/>
          </p:nvPr>
        </p:nvSpPr>
        <p:spPr/>
        <p:txBody>
          <a:bodyPr>
            <a:normAutofit fontScale="90000"/>
          </a:bodyPr>
          <a:lstStyle/>
          <a:p>
            <a:r>
              <a:rPr lang="en-US" sz="3600" b="0" dirty="0"/>
              <a:t>The Physical Activity Guidelines for Americans 2</a:t>
            </a:r>
            <a:r>
              <a:rPr lang="en-US" sz="3600" b="0" baseline="30000" dirty="0"/>
              <a:t>nd</a:t>
            </a:r>
            <a:r>
              <a:rPr lang="en-US" sz="3600" b="0" dirty="0"/>
              <a:t> Edition</a:t>
            </a:r>
          </a:p>
        </p:txBody>
      </p:sp>
      <p:pic>
        <p:nvPicPr>
          <p:cNvPr id="2050" name="Picture 2" descr="Move Your Way Twitter and Facebook content for parents: How much physical activity do kids and teens need?">
            <a:extLst>
              <a:ext uri="{FF2B5EF4-FFF2-40B4-BE49-F238E27FC236}">
                <a16:creationId xmlns:a16="http://schemas.microsoft.com/office/drawing/2014/main" id="{997578BE-0C0F-E44C-B3C1-35CAA68D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78" y="1437953"/>
            <a:ext cx="8494867" cy="4778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F65C91-F2F7-E036-49CF-7C394272CB8A}"/>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4" name="Google Shape;183;p7" descr="page2image1772256">
            <a:extLst>
              <a:ext uri="{FF2B5EF4-FFF2-40B4-BE49-F238E27FC236}">
                <a16:creationId xmlns:a16="http://schemas.microsoft.com/office/drawing/2014/main" id="{87968944-248F-B7AA-82EA-A4F567E60F47}"/>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3972532389"/>
      </p:ext>
    </p:extLst>
  </p:cSld>
  <p:clrMapOvr>
    <a:masterClrMapping/>
  </p:clrMapOvr>
  <mc:AlternateContent xmlns:mc="http://schemas.openxmlformats.org/markup-compatibility/2006" xmlns:p14="http://schemas.microsoft.com/office/powerpoint/2010/main">
    <mc:Choice Requires="p14">
      <p:transition spd="slow" p14:dur="2000" advTm="109511"/>
    </mc:Choice>
    <mc:Fallback xmlns="">
      <p:transition spd="slow" advTm="10951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DFEA-410B-D86A-CCF7-38F40C38162F}"/>
              </a:ext>
            </a:extLst>
          </p:cNvPr>
          <p:cNvSpPr>
            <a:spLocks noGrp="1"/>
          </p:cNvSpPr>
          <p:nvPr>
            <p:ph type="title"/>
          </p:nvPr>
        </p:nvSpPr>
        <p:spPr/>
        <p:txBody>
          <a:bodyPr>
            <a:normAutofit fontScale="90000"/>
          </a:bodyPr>
          <a:lstStyle/>
          <a:p>
            <a:r>
              <a:rPr lang="en-US" b="0" dirty="0"/>
              <a:t>Supporting Physical Activity: Children and Adolescents</a:t>
            </a:r>
          </a:p>
        </p:txBody>
      </p:sp>
      <p:sp>
        <p:nvSpPr>
          <p:cNvPr id="3" name="Text Placeholder 2">
            <a:extLst>
              <a:ext uri="{FF2B5EF4-FFF2-40B4-BE49-F238E27FC236}">
                <a16:creationId xmlns:a16="http://schemas.microsoft.com/office/drawing/2014/main" id="{4A2F3958-148E-F7DB-572E-3ED0AF128DE7}"/>
              </a:ext>
            </a:extLst>
          </p:cNvPr>
          <p:cNvSpPr>
            <a:spLocks noGrp="1"/>
          </p:cNvSpPr>
          <p:nvPr>
            <p:ph type="body" idx="1"/>
          </p:nvPr>
        </p:nvSpPr>
        <p:spPr>
          <a:xfrm>
            <a:off x="4934928" y="1864978"/>
            <a:ext cx="6535616" cy="4351338"/>
          </a:xfrm>
        </p:spPr>
        <p:txBody>
          <a:bodyPr>
            <a:normAutofit fontScale="85000" lnSpcReduction="20000"/>
          </a:bodyPr>
          <a:lstStyle/>
          <a:p>
            <a:pPr marL="50737" indent="0">
              <a:buNone/>
            </a:pPr>
            <a:r>
              <a:rPr lang="en-US" b="1" dirty="0">
                <a:solidFill>
                  <a:schemeClr val="tx1"/>
                </a:solidFill>
              </a:rPr>
              <a:t>Provide Structure</a:t>
            </a:r>
          </a:p>
          <a:p>
            <a:pPr>
              <a:buClr>
                <a:schemeClr val="tx1"/>
              </a:buClr>
            </a:pPr>
            <a:r>
              <a:rPr lang="en-US" dirty="0"/>
              <a:t>Build consistent physical activity routines</a:t>
            </a:r>
          </a:p>
          <a:p>
            <a:pPr>
              <a:buClr>
                <a:schemeClr val="tx1"/>
              </a:buClr>
            </a:pPr>
            <a:r>
              <a:rPr lang="en-US" dirty="0"/>
              <a:t>Incorporate lifestyle activity </a:t>
            </a:r>
          </a:p>
          <a:p>
            <a:pPr>
              <a:buClr>
                <a:schemeClr val="tx1"/>
              </a:buClr>
            </a:pPr>
            <a:r>
              <a:rPr lang="en-US" dirty="0"/>
              <a:t>Establish limits for sedentary leisure time (e.g. screen time) </a:t>
            </a:r>
          </a:p>
          <a:p>
            <a:pPr marL="50737" indent="0">
              <a:buNone/>
            </a:pPr>
            <a:r>
              <a:rPr lang="en-US" b="1" dirty="0">
                <a:solidFill>
                  <a:schemeClr val="tx1"/>
                </a:solidFill>
              </a:rPr>
              <a:t>Support Developing Autonomy </a:t>
            </a:r>
          </a:p>
          <a:p>
            <a:pPr>
              <a:buClr>
                <a:schemeClr val="tx1"/>
              </a:buClr>
            </a:pPr>
            <a:r>
              <a:rPr lang="en-US" dirty="0"/>
              <a:t>Respect preferences- physical activity should be enjoyable!</a:t>
            </a:r>
          </a:p>
          <a:p>
            <a:pPr>
              <a:buClr>
                <a:schemeClr val="tx1"/>
              </a:buClr>
            </a:pPr>
            <a:r>
              <a:rPr lang="en-US" dirty="0"/>
              <a:t>Encourage involvement in selecting or planning family activities</a:t>
            </a:r>
          </a:p>
          <a:p>
            <a:pPr>
              <a:buClr>
                <a:schemeClr val="tx1"/>
              </a:buClr>
            </a:pPr>
            <a:r>
              <a:rPr lang="en-US" dirty="0"/>
              <a:t>Discuss the benefits of activity for physical and mental health</a:t>
            </a:r>
          </a:p>
        </p:txBody>
      </p:sp>
      <p:pic>
        <p:nvPicPr>
          <p:cNvPr id="5" name="Picture 4" descr="A group of people running&#10;&#10;Description automatically generated with low confidence">
            <a:extLst>
              <a:ext uri="{FF2B5EF4-FFF2-40B4-BE49-F238E27FC236}">
                <a16:creationId xmlns:a16="http://schemas.microsoft.com/office/drawing/2014/main" id="{903060C9-6461-4932-FB46-ADB35C53C590}"/>
              </a:ext>
            </a:extLst>
          </p:cNvPr>
          <p:cNvPicPr>
            <a:picLocks noChangeAspect="1"/>
          </p:cNvPicPr>
          <p:nvPr/>
        </p:nvPicPr>
        <p:blipFill>
          <a:blip r:embed="rId3"/>
          <a:stretch>
            <a:fillRect/>
          </a:stretch>
        </p:blipFill>
        <p:spPr>
          <a:xfrm>
            <a:off x="-210908" y="2039816"/>
            <a:ext cx="4882066" cy="3250712"/>
          </a:xfrm>
          <a:prstGeom prst="rect">
            <a:avLst/>
          </a:prstGeom>
        </p:spPr>
      </p:pic>
      <p:sp>
        <p:nvSpPr>
          <p:cNvPr id="8" name="TextBox 7">
            <a:extLst>
              <a:ext uri="{FF2B5EF4-FFF2-40B4-BE49-F238E27FC236}">
                <a16:creationId xmlns:a16="http://schemas.microsoft.com/office/drawing/2014/main" id="{3F00622B-4A84-AAB8-660D-392D6B56B8AA}"/>
              </a:ext>
            </a:extLst>
          </p:cNvPr>
          <p:cNvSpPr txBox="1"/>
          <p:nvPr/>
        </p:nvSpPr>
        <p:spPr>
          <a:xfrm>
            <a:off x="158262" y="5908539"/>
            <a:ext cx="6201506" cy="307777"/>
          </a:xfrm>
          <a:prstGeom prst="rect">
            <a:avLst/>
          </a:prstGeom>
          <a:noFill/>
        </p:spPr>
        <p:txBody>
          <a:bodyPr wrap="square">
            <a:spAutoFit/>
          </a:bodyPr>
          <a:lstStyle/>
          <a:p>
            <a:pPr marR="0" lvl="0">
              <a:spcBef>
                <a:spcPts val="0"/>
              </a:spcBef>
              <a:spcAft>
                <a:spcPts val="0"/>
              </a:spcAft>
              <a:buClr>
                <a:srgbClr val="212121"/>
              </a:buClr>
              <a:buSzPts val="1300"/>
            </a:pPr>
            <a:r>
              <a:rPr lang="en-US" sz="1400" kern="100" dirty="0">
                <a:effectLst/>
                <a:latin typeface="Arial" panose="020B0604020202020204" pitchFamily="34" charset="0"/>
                <a:ea typeface="Arial" panose="020B0604020202020204" pitchFamily="34" charset="0"/>
                <a:cs typeface="Times New Roman" panose="02020603050405020304" pitchFamily="18" charset="0"/>
              </a:rPr>
              <a:t>(Mossman et al., 2022)</a:t>
            </a:r>
          </a:p>
        </p:txBody>
      </p:sp>
      <p:sp>
        <p:nvSpPr>
          <p:cNvPr id="4" name="Rectangle 3">
            <a:extLst>
              <a:ext uri="{FF2B5EF4-FFF2-40B4-BE49-F238E27FC236}">
                <a16:creationId xmlns:a16="http://schemas.microsoft.com/office/drawing/2014/main" id="{70127E67-D2D1-345A-D6B3-0A8A9F6801B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6" name="Google Shape;183;p7" descr="page2image1772256">
            <a:extLst>
              <a:ext uri="{FF2B5EF4-FFF2-40B4-BE49-F238E27FC236}">
                <a16:creationId xmlns:a16="http://schemas.microsoft.com/office/drawing/2014/main" id="{204A3DAF-C1BD-2943-C6B3-863529617C76}"/>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2286163106"/>
      </p:ext>
    </p:extLst>
  </p:cSld>
  <p:clrMapOvr>
    <a:masterClrMapping/>
  </p:clrMapOvr>
  <mc:AlternateContent xmlns:mc="http://schemas.openxmlformats.org/markup-compatibility/2006" xmlns:p14="http://schemas.microsoft.com/office/powerpoint/2010/main">
    <mc:Choice Requires="p14">
      <p:transition spd="slow" p14:dur="2000" advTm="109636"/>
    </mc:Choice>
    <mc:Fallback xmlns="">
      <p:transition spd="slow" advTm="10963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3385"/>
            <a:ext cx="11247120" cy="851095"/>
          </a:xfrm>
        </p:spPr>
        <p:txBody>
          <a:bodyPr>
            <a:normAutofit fontScale="90000"/>
          </a:bodyPr>
          <a:lstStyle/>
          <a:p>
            <a:r>
              <a:rPr lang="en-US" dirty="0">
                <a:solidFill>
                  <a:schemeClr val="tx1"/>
                </a:solidFill>
              </a:rPr>
              <a:t>Move Your Way Campaign Resources </a:t>
            </a:r>
            <a:r>
              <a:rPr lang="en-US" sz="3200" dirty="0">
                <a:solidFill>
                  <a:schemeClr val="tx1"/>
                </a:solidFill>
                <a:hlinkClick r:id="rId3">
                  <a:extLst>
                    <a:ext uri="{A12FA001-AC4F-418D-AE19-62706E023703}">
                      <ahyp:hlinkClr xmlns:ahyp="http://schemas.microsoft.com/office/drawing/2018/hyperlinkcolor" val="tx"/>
                    </a:ext>
                  </a:extLst>
                </a:hlinkClick>
              </a:rPr>
              <a:t>https://health.gov/PAGuidelines</a:t>
            </a:r>
            <a:br>
              <a:rPr lang="en-US" sz="3200" dirty="0">
                <a:solidFill>
                  <a:schemeClr val="tx1"/>
                </a:solidFill>
              </a:rPr>
            </a:br>
            <a:endParaRPr lang="en-US" dirty="0">
              <a:solidFill>
                <a:schemeClr val="tx1"/>
              </a:solidFill>
            </a:endParaRPr>
          </a:p>
        </p:txBody>
      </p:sp>
      <p:pic>
        <p:nvPicPr>
          <p:cNvPr id="22" name="Picture 21" descr="Screenshot of the Move Your Way Activity Planner for adults" title="Move Your Way Activity Planne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1998" y="1808527"/>
            <a:ext cx="2633472" cy="3353562"/>
          </a:xfrm>
          <a:prstGeom prst="rect">
            <a:avLst/>
          </a:prstGeom>
          <a:ln w="3175">
            <a:solidFill>
              <a:schemeClr val="bg1">
                <a:lumMod val="85000"/>
              </a:schemeClr>
            </a:solidFill>
          </a:ln>
          <a:effectLst>
            <a:outerShdw blurRad="50800" dist="12700" dir="2700000" algn="tl" rotWithShape="0">
              <a:prstClr val="black">
                <a:alpha val="10000"/>
              </a:prstClr>
            </a:outerShdw>
          </a:effectLst>
        </p:spPr>
      </p:pic>
      <p:sp>
        <p:nvSpPr>
          <p:cNvPr id="5" name="TextBox 4"/>
          <p:cNvSpPr txBox="1"/>
          <p:nvPr/>
        </p:nvSpPr>
        <p:spPr>
          <a:xfrm>
            <a:off x="457200" y="5397053"/>
            <a:ext cx="2901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7468">
                    <a:lumMod val="50000"/>
                  </a:srgbClr>
                </a:solidFill>
                <a:effectLst/>
                <a:uLnTx/>
                <a:uFillTx/>
                <a:latin typeface="Calibri" panose="020F0502020204030204" pitchFamily="34" charset="0"/>
                <a:ea typeface="+mn-ea"/>
                <a:cs typeface="Calibri" panose="020F0502020204030204" pitchFamily="34" charset="0"/>
              </a:rPr>
              <a:t>Interactive tools</a:t>
            </a:r>
          </a:p>
        </p:txBody>
      </p:sp>
      <p:grpSp>
        <p:nvGrpSpPr>
          <p:cNvPr id="4" name="Group 3" descr="4 examples of posters and factsheets" title="Posters and factsheets">
            <a:extLst>
              <a:ext uri="{FF2B5EF4-FFF2-40B4-BE49-F238E27FC236}">
                <a16:creationId xmlns:a16="http://schemas.microsoft.com/office/drawing/2014/main" id="{0036C5AA-C5AD-3047-BDC4-D28AE8F40247}"/>
              </a:ext>
            </a:extLst>
          </p:cNvPr>
          <p:cNvGrpSpPr>
            <a:grpSpLocks noChangeAspect="1"/>
          </p:cNvGrpSpPr>
          <p:nvPr/>
        </p:nvGrpSpPr>
        <p:grpSpPr>
          <a:xfrm>
            <a:off x="3838295" y="1835023"/>
            <a:ext cx="4801327" cy="3425272"/>
            <a:chOff x="3657600" y="1747239"/>
            <a:chExt cx="5162718" cy="3683088"/>
          </a:xfrm>
        </p:grpSpPr>
        <p:pic>
          <p:nvPicPr>
            <p:cNvPr id="20" name="Picture 19" descr="Screenshot of the fact sheet for parents outlining the benefits and recommended dosage of physical activity for youth ages 6 through 17. " title="Parent fact sheet"/>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55748" y="3393926"/>
              <a:ext cx="1564570" cy="2024045"/>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21" name="Picture 20" descr="Screenshot of the factsheet for adults." title="Adult factsheet"/>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63123" y="3381568"/>
              <a:ext cx="1579995" cy="2048759"/>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16" name="Picture 15" descr="Screenshot of a poster promoting the key guidelines for school-aged children and adolescents." title="Youth Poster"/>
            <p:cNvPicPr>
              <a:picLocks noChangeAspect="1"/>
            </p:cNvPicPr>
            <p:nvPr/>
          </p:nvPicPr>
          <p:blipFill rotWithShape="1">
            <a:blip r:embed="rId7" cstate="hqprint">
              <a:extLst>
                <a:ext uri="{28A0092B-C50C-407E-A947-70E740481C1C}">
                  <a14:useLocalDpi xmlns:a14="http://schemas.microsoft.com/office/drawing/2010/main"/>
                </a:ext>
              </a:extLst>
            </a:blip>
            <a:srcRect t="876"/>
            <a:stretch/>
          </p:blipFill>
          <p:spPr>
            <a:xfrm>
              <a:off x="6229907" y="1756117"/>
              <a:ext cx="2240106" cy="3366434"/>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15" name="Picture 14" descr="Screenshot of a poster promoting the key guidelines for adults." title="Adult Poster"/>
            <p:cNvPicPr>
              <a:picLocks noChangeAspect="1"/>
            </p:cNvPicPr>
            <p:nvPr/>
          </p:nvPicPr>
          <p:blipFill rotWithShape="1">
            <a:blip r:embed="rId8" cstate="hqprint">
              <a:extLst>
                <a:ext uri="{28A0092B-C50C-407E-A947-70E740481C1C}">
                  <a14:useLocalDpi xmlns:a14="http://schemas.microsoft.com/office/drawing/2010/main"/>
                </a:ext>
              </a:extLst>
            </a:blip>
            <a:srcRect t="781"/>
            <a:stretch/>
          </p:blipFill>
          <p:spPr>
            <a:xfrm>
              <a:off x="3657600" y="1747239"/>
              <a:ext cx="2251804" cy="3383241"/>
            </a:xfrm>
            <a:prstGeom prst="rect">
              <a:avLst/>
            </a:prstGeom>
            <a:ln w="3175">
              <a:solidFill>
                <a:schemeClr val="bg1">
                  <a:lumMod val="85000"/>
                </a:schemeClr>
              </a:solidFill>
            </a:ln>
            <a:effectLst>
              <a:outerShdw blurRad="50800" dist="12700" dir="2700000" algn="tl" rotWithShape="0">
                <a:prstClr val="black">
                  <a:alpha val="10000"/>
                </a:prstClr>
              </a:outerShdw>
            </a:effectLst>
          </p:spPr>
        </p:pic>
      </p:grpSp>
      <p:sp>
        <p:nvSpPr>
          <p:cNvPr id="6" name="TextBox 5"/>
          <p:cNvSpPr txBox="1"/>
          <p:nvPr/>
        </p:nvSpPr>
        <p:spPr>
          <a:xfrm>
            <a:off x="3657600" y="5397053"/>
            <a:ext cx="51627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7468">
                    <a:lumMod val="50000"/>
                  </a:srgbClr>
                </a:solidFill>
                <a:effectLst/>
                <a:uLnTx/>
                <a:uFillTx/>
                <a:latin typeface="Calibri" panose="020F0502020204030204" pitchFamily="34" charset="0"/>
                <a:ea typeface="+mn-ea"/>
                <a:cs typeface="Calibri" panose="020F0502020204030204" pitchFamily="34" charset="0"/>
              </a:rPr>
              <a:t>Posters and factsheets</a:t>
            </a:r>
          </a:p>
        </p:txBody>
      </p:sp>
      <p:grpSp>
        <p:nvGrpSpPr>
          <p:cNvPr id="7" name="Group 6" descr="4 screenshots of series of videos&#10;" title="Series of Videos">
            <a:extLst>
              <a:ext uri="{FF2B5EF4-FFF2-40B4-BE49-F238E27FC236}">
                <a16:creationId xmlns:a16="http://schemas.microsoft.com/office/drawing/2014/main" id="{26B604D5-E94E-784B-AEF5-BA242B8E3536}"/>
              </a:ext>
            </a:extLst>
          </p:cNvPr>
          <p:cNvGrpSpPr>
            <a:grpSpLocks noChangeAspect="1"/>
          </p:cNvGrpSpPr>
          <p:nvPr/>
        </p:nvGrpSpPr>
        <p:grpSpPr>
          <a:xfrm>
            <a:off x="8981016" y="1835023"/>
            <a:ext cx="2606807" cy="3408259"/>
            <a:chOff x="8981016" y="1759546"/>
            <a:chExt cx="2716402" cy="3551549"/>
          </a:xfrm>
        </p:grpSpPr>
        <p:pic>
          <p:nvPicPr>
            <p:cNvPr id="12" name="Picture 11" descr="Screenshot from one of the adult videos that shows the text: Regular physical activity boosts energy and helps you sleep better at night. " title="Video Screenshot"/>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64227" y="4237474"/>
              <a:ext cx="2033191" cy="1073621"/>
            </a:xfrm>
            <a:prstGeom prst="rect">
              <a:avLst/>
            </a:prstGeom>
            <a:ln w="3175">
              <a:solidFill>
                <a:schemeClr val="bg1">
                  <a:lumMod val="65000"/>
                </a:schemeClr>
              </a:solidFill>
            </a:ln>
            <a:effectLst>
              <a:outerShdw blurRad="50800" dist="12700" dir="2700000" algn="tl" rotWithShape="0">
                <a:prstClr val="black">
                  <a:alpha val="10000"/>
                </a:prstClr>
              </a:outerShdw>
            </a:effectLst>
          </p:spPr>
        </p:pic>
        <p:pic>
          <p:nvPicPr>
            <p:cNvPr id="14" name="Picture 13" descr="Screenshot from the parent video showing the text: use these tips to help your kids get active indoors. " title="Video Screenshot"/>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44475" y="3544426"/>
              <a:ext cx="2027905" cy="1057284"/>
            </a:xfrm>
            <a:prstGeom prst="rect">
              <a:avLst/>
            </a:prstGeom>
            <a:ln w="3175">
              <a:solidFill>
                <a:schemeClr val="tx1">
                  <a:lumMod val="50000"/>
                  <a:lumOff val="50000"/>
                </a:schemeClr>
              </a:solidFill>
            </a:ln>
            <a:effectLst>
              <a:outerShdw blurRad="50800" dist="12700" dir="2700000" algn="tl" rotWithShape="0">
                <a:prstClr val="black">
                  <a:alpha val="10000"/>
                </a:prstClr>
              </a:outerShdw>
            </a:effectLst>
          </p:spPr>
        </p:pic>
        <p:pic>
          <p:nvPicPr>
            <p:cNvPr id="11" name="Picture 10" descr="Screenshot from the adult video that shows the text: Multitask." title="Video Screenshot"/>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211756" y="2675872"/>
              <a:ext cx="2024556" cy="1055050"/>
            </a:xfrm>
            <a:prstGeom prst="rect">
              <a:avLst/>
            </a:prstGeom>
            <a:ln w="3175">
              <a:solidFill>
                <a:schemeClr val="tx1">
                  <a:lumMod val="50000"/>
                  <a:lumOff val="50000"/>
                </a:schemeClr>
              </a:solidFill>
            </a:ln>
            <a:effectLst>
              <a:outerShdw blurRad="50800" dist="12700" dir="2700000" algn="tl" rotWithShape="0">
                <a:prstClr val="black">
                  <a:alpha val="10000"/>
                </a:prstClr>
              </a:outerShdw>
            </a:effectLst>
          </p:spPr>
        </p:pic>
        <p:pic>
          <p:nvPicPr>
            <p:cNvPr id="13" name="Picture 12" descr="Screenshot from the parent video that shows the text: Tip 4. Be a Role Model" title="Video Screenshot"/>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981016" y="1759546"/>
              <a:ext cx="2033191" cy="1065081"/>
            </a:xfrm>
            <a:prstGeom prst="rect">
              <a:avLst/>
            </a:prstGeom>
            <a:ln w="3175">
              <a:solidFill>
                <a:schemeClr val="bg1">
                  <a:lumMod val="65000"/>
                </a:schemeClr>
              </a:solidFill>
            </a:ln>
            <a:effectLst>
              <a:outerShdw blurRad="50800" dist="12700" dir="2700000" algn="tl" rotWithShape="0">
                <a:prstClr val="black">
                  <a:alpha val="10000"/>
                </a:prstClr>
              </a:outerShdw>
            </a:effectLst>
          </p:spPr>
        </p:pic>
      </p:grpSp>
      <p:sp>
        <p:nvSpPr>
          <p:cNvPr id="8" name="TextBox 7"/>
          <p:cNvSpPr txBox="1"/>
          <p:nvPr/>
        </p:nvSpPr>
        <p:spPr>
          <a:xfrm>
            <a:off x="8981016" y="5397053"/>
            <a:ext cx="29411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7468">
                    <a:lumMod val="50000"/>
                  </a:srgbClr>
                </a:solidFill>
                <a:effectLst/>
                <a:uLnTx/>
                <a:uFillTx/>
                <a:latin typeface="Calibri" panose="020F0502020204030204" pitchFamily="34" charset="0"/>
                <a:ea typeface="+mn-ea"/>
                <a:cs typeface="Calibri" panose="020F0502020204030204" pitchFamily="34" charset="0"/>
              </a:rPr>
              <a:t>Series of videos</a:t>
            </a:r>
          </a:p>
        </p:txBody>
      </p:sp>
      <p:sp>
        <p:nvSpPr>
          <p:cNvPr id="2" name="Rectangle 1">
            <a:extLst>
              <a:ext uri="{FF2B5EF4-FFF2-40B4-BE49-F238E27FC236}">
                <a16:creationId xmlns:a16="http://schemas.microsoft.com/office/drawing/2014/main" id="{BA32624E-8737-F722-8EA6-0A5376B3DACA}"/>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9" name="Google Shape;183;p7" descr="page2image1772256">
            <a:extLst>
              <a:ext uri="{FF2B5EF4-FFF2-40B4-BE49-F238E27FC236}">
                <a16:creationId xmlns:a16="http://schemas.microsoft.com/office/drawing/2014/main" id="{BE5A2E5E-9BF1-5420-5238-45C89BF86F80}"/>
              </a:ext>
            </a:extLst>
          </p:cNvPr>
          <p:cNvPicPr preferRelativeResize="0"/>
          <p:nvPr/>
        </p:nvPicPr>
        <p:blipFill rotWithShape="1">
          <a:blip r:embed="rId13">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4041687915"/>
      </p:ext>
    </p:extLst>
  </p:cSld>
  <p:clrMapOvr>
    <a:masterClrMapping/>
  </p:clrMapOvr>
  <mc:AlternateContent xmlns:mc="http://schemas.openxmlformats.org/markup-compatibility/2006" xmlns:p14="http://schemas.microsoft.com/office/powerpoint/2010/main">
    <mc:Choice Requires="p14">
      <p:transition spd="slow" p14:dur="2000" advTm="23995"/>
    </mc:Choice>
    <mc:Fallback xmlns="">
      <p:transition spd="slow" advTm="239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2"/>
          <p:cNvSpPr txBox="1">
            <a:spLocks noGrp="1"/>
          </p:cNvSpPr>
          <p:nvPr>
            <p:ph type="title"/>
          </p:nvPr>
        </p:nvSpPr>
        <p:spPr>
          <a:xfrm>
            <a:off x="838200" y="641685"/>
            <a:ext cx="10515601" cy="7299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0" dirty="0"/>
              <a:t>Opportunities for Care</a:t>
            </a:r>
            <a:endParaRPr b="0" dirty="0"/>
          </a:p>
        </p:txBody>
      </p:sp>
      <p:sp>
        <p:nvSpPr>
          <p:cNvPr id="374" name="Google Shape;374;p32"/>
          <p:cNvSpPr txBox="1">
            <a:spLocks noGrp="1"/>
          </p:cNvSpPr>
          <p:nvPr>
            <p:ph type="body" idx="1"/>
          </p:nvPr>
        </p:nvSpPr>
        <p:spPr>
          <a:xfrm>
            <a:off x="838199" y="1434622"/>
            <a:ext cx="10672483" cy="4351338"/>
          </a:xfrm>
          <a:prstGeom prst="rect">
            <a:avLst/>
          </a:prstGeom>
          <a:noFill/>
          <a:ln>
            <a:noFill/>
          </a:ln>
        </p:spPr>
        <p:txBody>
          <a:bodyPr spcFirstLastPara="1" wrap="square" lIns="91425" tIns="45700" rIns="91425" bIns="45700" anchor="t" anchorCtr="0">
            <a:normAutofit fontScale="92500" lnSpcReduction="20000"/>
          </a:bodyPr>
          <a:lstStyle/>
          <a:p>
            <a:pPr marL="228621" lvl="0" indent="-255291" algn="l" rtl="0">
              <a:lnSpc>
                <a:spcPct val="90000"/>
              </a:lnSpc>
              <a:spcBef>
                <a:spcPts val="0"/>
              </a:spcBef>
              <a:spcAft>
                <a:spcPts val="0"/>
              </a:spcAft>
              <a:buClr>
                <a:schemeClr val="tx1"/>
              </a:buClr>
              <a:buSzPct val="99964"/>
              <a:buChar char="•"/>
            </a:pPr>
            <a:r>
              <a:rPr lang="en-US" dirty="0"/>
              <a:t>Screen </a:t>
            </a:r>
          </a:p>
          <a:p>
            <a:pPr marL="685821" lvl="1" indent="-255291">
              <a:spcBef>
                <a:spcPts val="0"/>
              </a:spcBef>
              <a:buClr>
                <a:schemeClr val="tx1"/>
              </a:buClr>
              <a:buSzPct val="99964"/>
            </a:pPr>
            <a:r>
              <a:rPr lang="en-US" dirty="0"/>
              <a:t>Healthy lifestyle behaviors (i.e. 5210)</a:t>
            </a:r>
            <a:endParaRPr dirty="0"/>
          </a:p>
          <a:p>
            <a:pPr marL="228621" lvl="0" indent="-255291" algn="l" rtl="0">
              <a:lnSpc>
                <a:spcPct val="90000"/>
              </a:lnSpc>
              <a:spcBef>
                <a:spcPts val="1001"/>
              </a:spcBef>
              <a:spcAft>
                <a:spcPts val="0"/>
              </a:spcAft>
              <a:buClr>
                <a:schemeClr val="tx1"/>
              </a:buClr>
              <a:buSzPct val="99964"/>
              <a:buChar char="•"/>
            </a:pPr>
            <a:r>
              <a:rPr lang="en-US" dirty="0"/>
              <a:t>Provide guidance on how to meet guidelines.</a:t>
            </a:r>
            <a:endParaRPr dirty="0"/>
          </a:p>
          <a:p>
            <a:pPr marL="685862" lvl="1" indent="-217191" algn="l" rtl="0">
              <a:lnSpc>
                <a:spcPct val="90000"/>
              </a:lnSpc>
              <a:spcBef>
                <a:spcPts val="1001"/>
              </a:spcBef>
              <a:spcAft>
                <a:spcPts val="0"/>
              </a:spcAft>
              <a:buClr>
                <a:schemeClr val="tx1"/>
              </a:buClr>
              <a:buSzPct val="100000"/>
              <a:buChar char="•"/>
            </a:pPr>
            <a:r>
              <a:rPr lang="en-US" dirty="0"/>
              <a:t>Provide anticipatory guidance + child-specific suggestions based on screening.</a:t>
            </a:r>
          </a:p>
          <a:p>
            <a:pPr marL="685862" lvl="1" indent="-217191">
              <a:spcBef>
                <a:spcPts val="1001"/>
              </a:spcBef>
              <a:buClr>
                <a:schemeClr val="tx1"/>
              </a:buClr>
              <a:buSzPct val="100000"/>
            </a:pPr>
            <a:r>
              <a:rPr lang="en-US" dirty="0"/>
              <a:t>Automate as much of the process as possible</a:t>
            </a:r>
          </a:p>
          <a:p>
            <a:pPr marL="228621" lvl="0" indent="-255291" algn="l" rtl="0">
              <a:lnSpc>
                <a:spcPct val="90000"/>
              </a:lnSpc>
              <a:spcBef>
                <a:spcPts val="1001"/>
              </a:spcBef>
              <a:spcAft>
                <a:spcPts val="0"/>
              </a:spcAft>
              <a:buClr>
                <a:schemeClr val="tx1"/>
              </a:buClr>
              <a:buSzPct val="99964"/>
              <a:buChar char="•"/>
            </a:pPr>
            <a:r>
              <a:rPr lang="en-US" dirty="0"/>
              <a:t>Engage family in conversation to understand barriers that are impacting them.</a:t>
            </a:r>
          </a:p>
          <a:p>
            <a:pPr marL="228621" lvl="0" indent="-255291" algn="l" rtl="0">
              <a:lnSpc>
                <a:spcPct val="90000"/>
              </a:lnSpc>
              <a:spcBef>
                <a:spcPts val="1001"/>
              </a:spcBef>
              <a:spcAft>
                <a:spcPts val="0"/>
              </a:spcAft>
              <a:buClr>
                <a:schemeClr val="tx1"/>
              </a:buClr>
              <a:buSzPct val="99964"/>
              <a:buChar char="•"/>
            </a:pPr>
            <a:r>
              <a:rPr lang="en-US" dirty="0"/>
              <a:t>Refer to programs/ providers to address barriers</a:t>
            </a:r>
          </a:p>
          <a:p>
            <a:pPr marL="685821" lvl="1" indent="-255291">
              <a:spcBef>
                <a:spcPts val="1001"/>
              </a:spcBef>
              <a:buClr>
                <a:schemeClr val="tx1"/>
              </a:buClr>
              <a:buSzPct val="99964"/>
            </a:pPr>
            <a:r>
              <a:rPr lang="en-US" dirty="0"/>
              <a:t>Collaborate with multidisciplinary teams</a:t>
            </a:r>
          </a:p>
          <a:p>
            <a:pPr marL="685821" lvl="1" indent="-255291">
              <a:spcBef>
                <a:spcPts val="1001"/>
              </a:spcBef>
              <a:buClr>
                <a:schemeClr val="tx1"/>
              </a:buClr>
              <a:buSzPct val="99964"/>
            </a:pPr>
            <a:r>
              <a:rPr lang="en-US" dirty="0"/>
              <a:t>Establish connections to community organizations </a:t>
            </a:r>
            <a:endParaRPr dirty="0"/>
          </a:p>
          <a:p>
            <a:pPr marL="228621" lvl="0" indent="-255291" algn="l" rtl="0">
              <a:lnSpc>
                <a:spcPct val="90000"/>
              </a:lnSpc>
              <a:spcBef>
                <a:spcPts val="1001"/>
              </a:spcBef>
              <a:spcAft>
                <a:spcPts val="0"/>
              </a:spcAft>
              <a:buClr>
                <a:schemeClr val="tx1"/>
              </a:buClr>
              <a:buSzPct val="99964"/>
              <a:buChar char="•"/>
            </a:pPr>
            <a:r>
              <a:rPr lang="en-US" dirty="0"/>
              <a:t>Utilize MI to encourage families to connect with referral</a:t>
            </a:r>
            <a:endParaRPr dirty="0"/>
          </a:p>
          <a:p>
            <a:pPr marL="228621" lvl="0" indent="-255291" algn="l" rtl="0">
              <a:lnSpc>
                <a:spcPct val="90000"/>
              </a:lnSpc>
              <a:spcBef>
                <a:spcPts val="1001"/>
              </a:spcBef>
              <a:spcAft>
                <a:spcPts val="0"/>
              </a:spcAft>
              <a:buClr>
                <a:schemeClr val="tx1"/>
              </a:buClr>
              <a:buSzPct val="99964"/>
              <a:buChar char="•"/>
            </a:pPr>
            <a:r>
              <a:rPr lang="en-US" dirty="0"/>
              <a:t>Follow up </a:t>
            </a:r>
          </a:p>
        </p:txBody>
      </p:sp>
      <p:pic>
        <p:nvPicPr>
          <p:cNvPr id="375" name="Google Shape;375;p32" descr="page2image1772256"/>
          <p:cNvPicPr preferRelativeResize="0"/>
          <p:nvPr/>
        </p:nvPicPr>
        <p:blipFill rotWithShape="1">
          <a:blip r:embed="rId3">
            <a:alphaModFix/>
          </a:blip>
          <a:srcRect/>
          <a:stretch/>
        </p:blipFill>
        <p:spPr>
          <a:xfrm>
            <a:off x="406400" y="100331"/>
            <a:ext cx="910377" cy="478333"/>
          </a:xfrm>
          <a:prstGeom prst="rect">
            <a:avLst/>
          </a:prstGeom>
          <a:noFill/>
          <a:ln>
            <a:noFill/>
          </a:ln>
        </p:spPr>
      </p:pic>
      <p:sp>
        <p:nvSpPr>
          <p:cNvPr id="2" name="Rectangle 1">
            <a:extLst>
              <a:ext uri="{FF2B5EF4-FFF2-40B4-BE49-F238E27FC236}">
                <a16:creationId xmlns:a16="http://schemas.microsoft.com/office/drawing/2014/main" id="{7E727857-BFEB-BC9F-1EEC-5CD6222F146B}"/>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mc:AlternateContent xmlns:mc="http://schemas.openxmlformats.org/markup-compatibility/2006" xmlns:p14="http://schemas.microsoft.com/office/powerpoint/2010/main">
    <mc:Choice Requires="p14">
      <p:transition spd="slow" p14:dur="2000" advTm="124331"/>
    </mc:Choice>
    <mc:Fallback xmlns="">
      <p:transition spd="slow" advTm="12433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2b1f723f67_0_91"/>
          <p:cNvSpPr txBox="1"/>
          <p:nvPr/>
        </p:nvSpPr>
        <p:spPr>
          <a:xfrm>
            <a:off x="1147742" y="4764759"/>
            <a:ext cx="1774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sym typeface="Arial"/>
              </a:rPr>
              <a:t>Professional</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rPr>
              <a:t>Education</a:t>
            </a:r>
            <a:endParaRPr dirty="0">
              <a:latin typeface="Calibri" panose="020F0502020204030204" pitchFamily="34" charset="0"/>
              <a:cs typeface="Calibri" panose="020F0502020204030204" pitchFamily="34" charset="0"/>
            </a:endParaRPr>
          </a:p>
        </p:txBody>
      </p:sp>
      <p:sp>
        <p:nvSpPr>
          <p:cNvPr id="429" name="Google Shape;429;g22b1f723f67_0_91"/>
          <p:cNvSpPr txBox="1"/>
          <p:nvPr/>
        </p:nvSpPr>
        <p:spPr>
          <a:xfrm>
            <a:off x="8281138" y="4736534"/>
            <a:ext cx="2462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rPr>
              <a:t>Family Resources</a:t>
            </a:r>
            <a:endParaRPr dirty="0">
              <a:latin typeface="Calibri" panose="020F0502020204030204" pitchFamily="34" charset="0"/>
              <a:cs typeface="Calibri" panose="020F0502020204030204" pitchFamily="34" charset="0"/>
            </a:endParaRPr>
          </a:p>
        </p:txBody>
      </p:sp>
      <p:sp>
        <p:nvSpPr>
          <p:cNvPr id="430" name="Google Shape;430;g22b1f723f67_0_91"/>
          <p:cNvSpPr txBox="1"/>
          <p:nvPr/>
        </p:nvSpPr>
        <p:spPr>
          <a:xfrm>
            <a:off x="4553603" y="4736531"/>
            <a:ext cx="15696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cs typeface="Calibri" panose="020F0502020204030204" pitchFamily="34" charset="0"/>
              </a:rPr>
              <a:t>Clinical Support Tools</a:t>
            </a:r>
            <a:endParaRPr dirty="0">
              <a:latin typeface="Calibri" panose="020F0502020204030204" pitchFamily="34" charset="0"/>
              <a:cs typeface="Calibri" panose="020F0502020204030204" pitchFamily="34" charset="0"/>
            </a:endParaRPr>
          </a:p>
        </p:txBody>
      </p:sp>
      <p:pic>
        <p:nvPicPr>
          <p:cNvPr id="431" name="Google Shape;431;g22b1f723f67_0_91"/>
          <p:cNvPicPr preferRelativeResize="0"/>
          <p:nvPr/>
        </p:nvPicPr>
        <p:blipFill>
          <a:blip r:embed="rId3">
            <a:alphaModFix/>
          </a:blip>
          <a:stretch>
            <a:fillRect/>
          </a:stretch>
        </p:blipFill>
        <p:spPr>
          <a:xfrm>
            <a:off x="654875" y="2420150"/>
            <a:ext cx="3133824" cy="1762775"/>
          </a:xfrm>
          <a:prstGeom prst="rect">
            <a:avLst/>
          </a:prstGeom>
          <a:noFill/>
          <a:ln>
            <a:noFill/>
          </a:ln>
        </p:spPr>
      </p:pic>
      <p:pic>
        <p:nvPicPr>
          <p:cNvPr id="432" name="Google Shape;432;g22b1f723f67_0_91"/>
          <p:cNvPicPr preferRelativeResize="0"/>
          <p:nvPr/>
        </p:nvPicPr>
        <p:blipFill>
          <a:blip r:embed="rId4">
            <a:alphaModFix/>
          </a:blip>
          <a:stretch>
            <a:fillRect/>
          </a:stretch>
        </p:blipFill>
        <p:spPr>
          <a:xfrm>
            <a:off x="4657795" y="2155936"/>
            <a:ext cx="2262660" cy="2272325"/>
          </a:xfrm>
          <a:prstGeom prst="rect">
            <a:avLst/>
          </a:prstGeom>
          <a:noFill/>
          <a:ln>
            <a:noFill/>
          </a:ln>
        </p:spPr>
      </p:pic>
      <p:pic>
        <p:nvPicPr>
          <p:cNvPr id="433" name="Google Shape;433;g22b1f723f67_0_91"/>
          <p:cNvPicPr preferRelativeResize="0"/>
          <p:nvPr/>
        </p:nvPicPr>
        <p:blipFill>
          <a:blip r:embed="rId5">
            <a:alphaModFix/>
          </a:blip>
          <a:stretch>
            <a:fillRect/>
          </a:stretch>
        </p:blipFill>
        <p:spPr>
          <a:xfrm>
            <a:off x="7789553" y="2155935"/>
            <a:ext cx="3985106" cy="2156723"/>
          </a:xfrm>
          <a:prstGeom prst="rect">
            <a:avLst/>
          </a:prstGeom>
          <a:noFill/>
          <a:ln>
            <a:noFill/>
          </a:ln>
        </p:spPr>
      </p:pic>
      <p:sp>
        <p:nvSpPr>
          <p:cNvPr id="434" name="Google Shape;434;g22b1f723f67_0_91"/>
          <p:cNvSpPr txBox="1">
            <a:spLocks noGrp="1"/>
          </p:cNvSpPr>
          <p:nvPr>
            <p:ph type="title"/>
          </p:nvPr>
        </p:nvSpPr>
        <p:spPr>
          <a:xfrm>
            <a:off x="654875" y="815918"/>
            <a:ext cx="10515600" cy="1049100"/>
          </a:xfrm>
          <a:prstGeom prst="rect">
            <a:avLst/>
          </a:prstGeom>
          <a:noFill/>
          <a:ln>
            <a:noFill/>
          </a:ln>
        </p:spPr>
        <p:txBody>
          <a:bodyPr spcFirstLastPara="1" wrap="square" lIns="91425" tIns="45700" rIns="91425" bIns="45700" anchor="t" anchorCtr="0">
            <a:normAutofit fontScale="90000"/>
          </a:bodyPr>
          <a:lstStyle/>
          <a:p>
            <a:pPr marL="0" lvl="0" indent="0" rtl="0">
              <a:lnSpc>
                <a:spcPct val="90000"/>
              </a:lnSpc>
              <a:spcBef>
                <a:spcPts val="0"/>
              </a:spcBef>
              <a:spcAft>
                <a:spcPts val="0"/>
              </a:spcAft>
              <a:buClr>
                <a:schemeClr val="dk1"/>
              </a:buClr>
              <a:buSzPts val="3240"/>
              <a:buFont typeface="Arial"/>
              <a:buNone/>
            </a:pPr>
            <a:r>
              <a:rPr lang="en-US" sz="2940" b="0" dirty="0">
                <a:latin typeface="Calibri" panose="020F0502020204030204" pitchFamily="34" charset="0"/>
                <a:ea typeface="Arial"/>
                <a:cs typeface="Calibri" panose="020F0502020204030204" pitchFamily="34" charset="0"/>
                <a:sym typeface="Arial"/>
              </a:rPr>
              <a:t>Visit AAP Institute for Healthy Childhood Weight to access online resources including validated screeners, clinical support tools, and patient education materials </a:t>
            </a:r>
            <a:endParaRPr lang="en-US" dirty="0"/>
          </a:p>
        </p:txBody>
      </p:sp>
      <p:pic>
        <p:nvPicPr>
          <p:cNvPr id="435" name="Google Shape;435;g22b1f723f67_0_91"/>
          <p:cNvPicPr preferRelativeResize="0"/>
          <p:nvPr/>
        </p:nvPicPr>
        <p:blipFill>
          <a:blip r:embed="rId6">
            <a:alphaModFix/>
          </a:blip>
          <a:stretch>
            <a:fillRect/>
          </a:stretch>
        </p:blipFill>
        <p:spPr>
          <a:xfrm>
            <a:off x="3995494" y="5297520"/>
            <a:ext cx="3048000" cy="1047750"/>
          </a:xfrm>
          <a:prstGeom prst="rect">
            <a:avLst/>
          </a:prstGeom>
          <a:noFill/>
          <a:ln>
            <a:noFill/>
          </a:ln>
        </p:spPr>
      </p:pic>
      <p:sp>
        <p:nvSpPr>
          <p:cNvPr id="2" name="Rectangle 1">
            <a:extLst>
              <a:ext uri="{FF2B5EF4-FFF2-40B4-BE49-F238E27FC236}">
                <a16:creationId xmlns:a16="http://schemas.microsoft.com/office/drawing/2014/main" id="{BA29F6D2-9F5B-E9D2-91F8-6BDBCCB2ADFA}"/>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3BBE2B81-2618-85EF-1DCC-7931229B16B9}"/>
              </a:ext>
            </a:extLst>
          </p:cNvPr>
          <p:cNvPicPr preferRelativeResize="0"/>
          <p:nvPr/>
        </p:nvPicPr>
        <p:blipFill rotWithShape="1">
          <a:blip r:embed="rId7">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563"/>
    </mc:Choice>
    <mc:Fallback xmlns="">
      <p:transition spd="slow" advTm="235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B8276-DAA1-6D5C-3139-1F4AF2B73122}"/>
              </a:ext>
            </a:extLst>
          </p:cNvPr>
          <p:cNvSpPr>
            <a:spLocks noGrp="1"/>
          </p:cNvSpPr>
          <p:nvPr>
            <p:ph type="title"/>
          </p:nvPr>
        </p:nvSpPr>
        <p:spPr>
          <a:xfrm>
            <a:off x="484094" y="641684"/>
            <a:ext cx="11202690" cy="1049005"/>
          </a:xfrm>
        </p:spPr>
        <p:txBody>
          <a:bodyPr>
            <a:noAutofit/>
          </a:bodyPr>
          <a:lstStyle/>
          <a:p>
            <a:r>
              <a:rPr lang="en-US" sz="3600" b="0" dirty="0"/>
              <a:t>Common Barriers to Healthy Eating and Physical Activity</a:t>
            </a:r>
          </a:p>
        </p:txBody>
      </p:sp>
      <p:sp>
        <p:nvSpPr>
          <p:cNvPr id="6" name="Text Placeholder 5">
            <a:extLst>
              <a:ext uri="{FF2B5EF4-FFF2-40B4-BE49-F238E27FC236}">
                <a16:creationId xmlns:a16="http://schemas.microsoft.com/office/drawing/2014/main" id="{86B704DD-3F7F-4AF9-6A4F-046684056BD6}"/>
              </a:ext>
            </a:extLst>
          </p:cNvPr>
          <p:cNvSpPr>
            <a:spLocks noGrp="1"/>
          </p:cNvSpPr>
          <p:nvPr>
            <p:ph type="body" idx="1"/>
          </p:nvPr>
        </p:nvSpPr>
        <p:spPr/>
        <p:txBody>
          <a:bodyPr/>
          <a:lstStyle/>
          <a:p>
            <a:pPr>
              <a:buClr>
                <a:schemeClr val="tx1"/>
              </a:buClr>
            </a:pPr>
            <a:r>
              <a:rPr lang="en-US" dirty="0"/>
              <a:t>Social Determinants of Health (</a:t>
            </a:r>
            <a:r>
              <a:rPr lang="en-US" dirty="0" err="1"/>
              <a:t>SDoH</a:t>
            </a:r>
            <a:r>
              <a:rPr lang="en-US" dirty="0"/>
              <a:t>)</a:t>
            </a:r>
          </a:p>
          <a:p>
            <a:pPr>
              <a:buClr>
                <a:schemeClr val="tx1"/>
              </a:buClr>
            </a:pPr>
            <a:r>
              <a:rPr lang="en-US" dirty="0"/>
              <a:t>Limited awareness or understanding of nutrition and physical activity guidelines and their impact on health </a:t>
            </a:r>
          </a:p>
          <a:p>
            <a:pPr>
              <a:buClr>
                <a:schemeClr val="tx1"/>
              </a:buClr>
            </a:pPr>
            <a:r>
              <a:rPr lang="en-US" dirty="0"/>
              <a:t>Characteristics of the child or family</a:t>
            </a:r>
          </a:p>
          <a:p>
            <a:pPr>
              <a:buClr>
                <a:schemeClr val="tx1"/>
              </a:buClr>
            </a:pPr>
            <a:r>
              <a:rPr lang="en-US" dirty="0"/>
              <a:t>Characteristics of the environments where children spend their time</a:t>
            </a:r>
          </a:p>
          <a:p>
            <a:endParaRPr lang="en-US" dirty="0"/>
          </a:p>
        </p:txBody>
      </p:sp>
      <p:sp>
        <p:nvSpPr>
          <p:cNvPr id="2" name="Slide Number Placeholder 1">
            <a:extLst>
              <a:ext uri="{FF2B5EF4-FFF2-40B4-BE49-F238E27FC236}">
                <a16:creationId xmlns:a16="http://schemas.microsoft.com/office/drawing/2014/main" id="{9E52C389-A463-F422-7B9F-599CA4CCE6C7}"/>
              </a:ext>
            </a:extLst>
          </p:cNvPr>
          <p:cNvSpPr>
            <a:spLocks noGrp="1"/>
          </p:cNvSpPr>
          <p:nvPr>
            <p:ph type="sldNum" sz="quarter" idx="4294967295"/>
          </p:nvPr>
        </p:nvSpPr>
        <p:spPr>
          <a:xfrm>
            <a:off x="11279188" y="6256338"/>
            <a:ext cx="912812" cy="446087"/>
          </a:xfrm>
        </p:spPr>
        <p:txBody>
          <a:bodyPr/>
          <a:lstStyle/>
          <a:p>
            <a:fld id="{7391EDBC-5481-E248-9D04-B6CCC7FAB9E3}" type="slidenum">
              <a:rPr lang="en-US" smtClean="0"/>
              <a:pPr/>
              <a:t>25</a:t>
            </a:fld>
            <a:endParaRPr lang="en-US" dirty="0"/>
          </a:p>
        </p:txBody>
      </p:sp>
      <p:sp>
        <p:nvSpPr>
          <p:cNvPr id="3" name="Rectangle 2">
            <a:extLst>
              <a:ext uri="{FF2B5EF4-FFF2-40B4-BE49-F238E27FC236}">
                <a16:creationId xmlns:a16="http://schemas.microsoft.com/office/drawing/2014/main" id="{0B527FD4-5F79-6692-7233-265CC37A2DB0}"/>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4" name="Google Shape;183;p7" descr="page2image1772256">
            <a:extLst>
              <a:ext uri="{FF2B5EF4-FFF2-40B4-BE49-F238E27FC236}">
                <a16:creationId xmlns:a16="http://schemas.microsoft.com/office/drawing/2014/main" id="{95757036-9360-214B-B720-76E2279C4F62}"/>
              </a:ext>
            </a:extLst>
          </p:cNvPr>
          <p:cNvPicPr preferRelativeResize="0"/>
          <p:nvPr/>
        </p:nvPicPr>
        <p:blipFill rotWithShape="1">
          <a:blip r:embed="rId3">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1368207697"/>
      </p:ext>
    </p:extLst>
  </p:cSld>
  <p:clrMapOvr>
    <a:masterClrMapping/>
  </p:clrMapOvr>
  <mc:AlternateContent xmlns:mc="http://schemas.openxmlformats.org/markup-compatibility/2006" xmlns:p14="http://schemas.microsoft.com/office/powerpoint/2010/main">
    <mc:Choice Requires="p14">
      <p:transition spd="slow" p14:dur="2000" advTm="28016"/>
    </mc:Choice>
    <mc:Fallback xmlns="">
      <p:transition spd="slow" advTm="2801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7" name="Title 6">
            <a:extLst>
              <a:ext uri="{FF2B5EF4-FFF2-40B4-BE49-F238E27FC236}">
                <a16:creationId xmlns:a16="http://schemas.microsoft.com/office/drawing/2014/main" id="{DCB200D9-7A7E-9A98-FA16-12C43582BBBA}"/>
              </a:ext>
            </a:extLst>
          </p:cNvPr>
          <p:cNvSpPr>
            <a:spLocks noGrp="1"/>
          </p:cNvSpPr>
          <p:nvPr>
            <p:ph type="title"/>
          </p:nvPr>
        </p:nvSpPr>
        <p:spPr>
          <a:xfrm>
            <a:off x="839788" y="641684"/>
            <a:ext cx="9367467" cy="1415716"/>
          </a:xfrm>
        </p:spPr>
        <p:txBody>
          <a:bodyPr anchor="t">
            <a:normAutofit/>
          </a:bodyPr>
          <a:lstStyle/>
          <a:p>
            <a:r>
              <a:rPr lang="en-US" b="0" dirty="0"/>
              <a:t>Addressing Barriers to Healthy Eating and Activity</a:t>
            </a:r>
          </a:p>
        </p:txBody>
      </p:sp>
      <p:pic>
        <p:nvPicPr>
          <p:cNvPr id="6" name="Google Shape;361;g22b1f723f67_0_118">
            <a:extLst>
              <a:ext uri="{FF2B5EF4-FFF2-40B4-BE49-F238E27FC236}">
                <a16:creationId xmlns:a16="http://schemas.microsoft.com/office/drawing/2014/main" id="{07F5CA7A-6C08-3599-B8D9-EE63F43B5820}"/>
              </a:ext>
            </a:extLst>
          </p:cNvPr>
          <p:cNvPicPr preferRelativeResize="0">
            <a:picLocks noGrp="1"/>
          </p:cNvPicPr>
          <p:nvPr>
            <p:ph type="pic" idx="2"/>
          </p:nvPr>
        </p:nvPicPr>
        <p:blipFill>
          <a:blip r:embed="rId3">
            <a:alphaModFix/>
          </a:blip>
          <a:srcRect t="14073" b="14073"/>
          <a:stretch>
            <a:fillRect/>
          </a:stretch>
        </p:blipFill>
        <p:spPr>
          <a:xfrm>
            <a:off x="5742719" y="1041765"/>
            <a:ext cx="6172201" cy="4873625"/>
          </a:xfrm>
          <a:prstGeom prst="rect">
            <a:avLst/>
          </a:prstGeom>
          <a:noFill/>
          <a:ln>
            <a:noFill/>
          </a:ln>
        </p:spPr>
      </p:pic>
      <p:sp>
        <p:nvSpPr>
          <p:cNvPr id="11" name="Text Placeholder 10">
            <a:extLst>
              <a:ext uri="{FF2B5EF4-FFF2-40B4-BE49-F238E27FC236}">
                <a16:creationId xmlns:a16="http://schemas.microsoft.com/office/drawing/2014/main" id="{B962A659-14F4-4901-80A0-B2E272E47546}"/>
              </a:ext>
            </a:extLst>
          </p:cNvPr>
          <p:cNvSpPr>
            <a:spLocks noGrp="1"/>
          </p:cNvSpPr>
          <p:nvPr>
            <p:ph type="body" idx="1"/>
          </p:nvPr>
        </p:nvSpPr>
        <p:spPr>
          <a:xfrm>
            <a:off x="0" y="1156460"/>
            <a:ext cx="6639535" cy="4558889"/>
          </a:xfrm>
        </p:spPr>
        <p:txBody>
          <a:bodyPr>
            <a:noAutofit/>
          </a:bodyPr>
          <a:lstStyle/>
          <a:p>
            <a:pPr marL="571500" indent="-342900">
              <a:buSzPct val="100000"/>
              <a:buFont typeface="Arial" panose="020B0604020202020204" pitchFamily="34" charset="0"/>
              <a:buChar char="•"/>
            </a:pPr>
            <a:r>
              <a:rPr lang="en-US" sz="2400" dirty="0">
                <a:solidFill>
                  <a:schemeClr val="accent6">
                    <a:lumMod val="50000"/>
                  </a:schemeClr>
                </a:solidFill>
              </a:rPr>
              <a:t>Screen and Intervene</a:t>
            </a:r>
          </a:p>
          <a:p>
            <a:pPr marL="1028700" lvl="1" indent="-342900">
              <a:buSzPct val="100000"/>
              <a:buFont typeface="Arial" panose="020B0604020202020204" pitchFamily="34" charset="0"/>
              <a:buChar char="•"/>
            </a:pPr>
            <a:r>
              <a:rPr lang="en-US" sz="2400" dirty="0">
                <a:solidFill>
                  <a:schemeClr val="accent6">
                    <a:lumMod val="50000"/>
                  </a:schemeClr>
                </a:solidFill>
              </a:rPr>
              <a:t>Every patient; every routine visit </a:t>
            </a:r>
          </a:p>
          <a:p>
            <a:pPr marL="1028700" lvl="1" indent="-342900">
              <a:buSzPct val="100000"/>
              <a:buFont typeface="Arial" panose="020B0604020202020204" pitchFamily="34" charset="0"/>
              <a:buChar char="•"/>
            </a:pPr>
            <a:r>
              <a:rPr lang="en-US" sz="2400" dirty="0">
                <a:solidFill>
                  <a:schemeClr val="accent6">
                    <a:lumMod val="50000"/>
                  </a:schemeClr>
                </a:solidFill>
              </a:rPr>
              <a:t>Hunger Vital Sign</a:t>
            </a:r>
            <a:endParaRPr lang="en-US" sz="2202" dirty="0">
              <a:solidFill>
                <a:schemeClr val="accent6">
                  <a:lumMod val="50000"/>
                </a:schemeClr>
              </a:solidFill>
            </a:endParaRPr>
          </a:p>
          <a:p>
            <a:pPr marL="1028700" lvl="1" indent="-342900">
              <a:buSzPct val="100000"/>
              <a:buFont typeface="Arial" panose="020B0604020202020204" pitchFamily="34" charset="0"/>
              <a:buChar char="•"/>
            </a:pPr>
            <a:r>
              <a:rPr lang="en-US" sz="2400" dirty="0">
                <a:solidFill>
                  <a:schemeClr val="accent6">
                    <a:lumMod val="50000"/>
                  </a:schemeClr>
                </a:solidFill>
              </a:rPr>
              <a:t>Work with a clinical social worker or social service organization to address the need</a:t>
            </a:r>
          </a:p>
          <a:p>
            <a:pPr marL="571500" indent="-342900">
              <a:buFont typeface="Arial" panose="020B0604020202020204" pitchFamily="34" charset="0"/>
              <a:buChar char="•"/>
            </a:pPr>
            <a:r>
              <a:rPr lang="en-US" sz="1800" dirty="0">
                <a:solidFill>
                  <a:schemeClr val="accent6">
                    <a:lumMod val="50000"/>
                  </a:schemeClr>
                </a:solidFill>
              </a:rPr>
              <a:t>https://</a:t>
            </a:r>
            <a:r>
              <a:rPr lang="en-US" sz="1800" dirty="0" err="1">
                <a:solidFill>
                  <a:schemeClr val="accent6">
                    <a:lumMod val="50000"/>
                  </a:schemeClr>
                </a:solidFill>
              </a:rPr>
              <a:t>www.unitedwayri.org</a:t>
            </a:r>
            <a:r>
              <a:rPr lang="en-US" sz="1800" dirty="0">
                <a:solidFill>
                  <a:schemeClr val="accent6">
                    <a:lumMod val="50000"/>
                  </a:schemeClr>
                </a:solidFill>
              </a:rPr>
              <a:t>/get-help/2-1-1/</a:t>
            </a:r>
          </a:p>
          <a:p>
            <a:pPr marL="571500" indent="-342900">
              <a:buFont typeface="Arial" panose="020B0604020202020204" pitchFamily="34" charset="0"/>
              <a:buChar char="•"/>
            </a:pPr>
            <a:r>
              <a:rPr lang="en-US" sz="1800" dirty="0">
                <a:solidFill>
                  <a:schemeClr val="accent6">
                    <a:lumMod val="50000"/>
                  </a:schemeClr>
                </a:solidFill>
              </a:rPr>
              <a:t>https://</a:t>
            </a:r>
            <a:r>
              <a:rPr lang="en-US" sz="1800" dirty="0" err="1">
                <a:solidFill>
                  <a:schemeClr val="accent6">
                    <a:lumMod val="50000"/>
                  </a:schemeClr>
                </a:solidFill>
              </a:rPr>
              <a:t>uniteus.com</a:t>
            </a:r>
            <a:r>
              <a:rPr lang="en-US" sz="1800" dirty="0">
                <a:solidFill>
                  <a:schemeClr val="accent6">
                    <a:lumMod val="50000"/>
                  </a:schemeClr>
                </a:solidFill>
              </a:rPr>
              <a:t>/networks/</a:t>
            </a:r>
            <a:r>
              <a:rPr lang="en-US" sz="1800" dirty="0" err="1">
                <a:solidFill>
                  <a:schemeClr val="accent6">
                    <a:lumMod val="50000"/>
                  </a:schemeClr>
                </a:solidFill>
              </a:rPr>
              <a:t>rhode</a:t>
            </a:r>
            <a:r>
              <a:rPr lang="en-US" sz="1800" dirty="0">
                <a:solidFill>
                  <a:schemeClr val="accent6">
                    <a:lumMod val="50000"/>
                  </a:schemeClr>
                </a:solidFill>
              </a:rPr>
              <a:t>-island/</a:t>
            </a:r>
          </a:p>
          <a:p>
            <a:endParaRPr lang="en-US" sz="2400" dirty="0"/>
          </a:p>
        </p:txBody>
      </p:sp>
      <p:sp>
        <p:nvSpPr>
          <p:cNvPr id="4" name="TextBox 3">
            <a:extLst>
              <a:ext uri="{FF2B5EF4-FFF2-40B4-BE49-F238E27FC236}">
                <a16:creationId xmlns:a16="http://schemas.microsoft.com/office/drawing/2014/main" id="{6BA60801-AA5E-8DBC-97BF-6F697027BF82}"/>
              </a:ext>
            </a:extLst>
          </p:cNvPr>
          <p:cNvSpPr txBox="1"/>
          <p:nvPr/>
        </p:nvSpPr>
        <p:spPr>
          <a:xfrm>
            <a:off x="-572479" y="5915390"/>
            <a:ext cx="6096000" cy="307777"/>
          </a:xfrm>
          <a:prstGeom prst="rect">
            <a:avLst/>
          </a:prstGeom>
          <a:noFill/>
        </p:spPr>
        <p:txBody>
          <a:bodyPr wrap="square">
            <a:spAutoFit/>
          </a:bodyPr>
          <a:lstStyle/>
          <a:p>
            <a:pPr marL="685800" lvl="1">
              <a:buSzPct val="100000"/>
            </a:pPr>
            <a:r>
              <a:rPr lang="en-US" sz="1400" dirty="0">
                <a:solidFill>
                  <a:schemeClr val="accent6">
                    <a:lumMod val="50000"/>
                  </a:schemeClr>
                </a:solidFill>
              </a:rPr>
              <a:t>(Council On Community Pediatrics et al., 2015; Hager et al, 2010)</a:t>
            </a:r>
          </a:p>
        </p:txBody>
      </p:sp>
      <p:sp>
        <p:nvSpPr>
          <p:cNvPr id="2" name="Rectangle 1">
            <a:extLst>
              <a:ext uri="{FF2B5EF4-FFF2-40B4-BE49-F238E27FC236}">
                <a16:creationId xmlns:a16="http://schemas.microsoft.com/office/drawing/2014/main" id="{C276CCF4-C3AC-6752-1767-48B6A910EA8E}"/>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3840040F-A687-4ED8-5AA3-43B85993378D}"/>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7025"/>
    </mc:Choice>
    <mc:Fallback xmlns="">
      <p:transition spd="slow" advTm="4702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b="0" dirty="0">
                <a:latin typeface="Calibri" panose="020F0502020204030204" pitchFamily="34" charset="0"/>
                <a:ea typeface="Arial"/>
                <a:cs typeface="Calibri" panose="020F0502020204030204" pitchFamily="34" charset="0"/>
                <a:sym typeface="Arial"/>
              </a:rPr>
              <a:t>Resources to Support Food Security</a:t>
            </a:r>
            <a:endParaRPr dirty="0"/>
          </a:p>
        </p:txBody>
      </p:sp>
      <p:graphicFrame>
        <p:nvGraphicFramePr>
          <p:cNvPr id="388" name="Google Shape;388;p31"/>
          <p:cNvGraphicFramePr/>
          <p:nvPr>
            <p:extLst>
              <p:ext uri="{D42A27DB-BD31-4B8C-83A1-F6EECF244321}">
                <p14:modId xmlns:p14="http://schemas.microsoft.com/office/powerpoint/2010/main" val="4280603931"/>
              </p:ext>
            </p:extLst>
          </p:nvPr>
        </p:nvGraphicFramePr>
        <p:xfrm>
          <a:off x="5911702" y="4045848"/>
          <a:ext cx="5975498" cy="1930694"/>
        </p:xfrm>
        <a:graphic>
          <a:graphicData uri="http://schemas.openxmlformats.org/drawingml/2006/table">
            <a:tbl>
              <a:tblPr firstRow="1" bandRow="1">
                <a:noFill/>
                <a:tableStyleId>{37DEFDC0-4FFB-401B-AED0-E70BED0BC601}</a:tableStyleId>
              </a:tblPr>
              <a:tblGrid>
                <a:gridCol w="1973656">
                  <a:extLst>
                    <a:ext uri="{9D8B030D-6E8A-4147-A177-3AD203B41FA5}">
                      <a16:colId xmlns:a16="http://schemas.microsoft.com/office/drawing/2014/main" val="20000"/>
                    </a:ext>
                  </a:extLst>
                </a:gridCol>
                <a:gridCol w="4001842">
                  <a:extLst>
                    <a:ext uri="{9D8B030D-6E8A-4147-A177-3AD203B41FA5}">
                      <a16:colId xmlns:a16="http://schemas.microsoft.com/office/drawing/2014/main" val="20001"/>
                    </a:ext>
                  </a:extLst>
                </a:gridCol>
              </a:tblGrid>
              <a:tr h="243404">
                <a:tc gridSpan="2">
                  <a:txBody>
                    <a:bodyPr/>
                    <a:lstStyle/>
                    <a:p>
                      <a:pPr marL="0" marR="0" lvl="0" indent="0" algn="l" rtl="0">
                        <a:spcBef>
                          <a:spcPts val="0"/>
                        </a:spcBef>
                        <a:spcAft>
                          <a:spcPts val="0"/>
                        </a:spcAft>
                        <a:buNone/>
                      </a:pPr>
                      <a:r>
                        <a:rPr lang="en-US" sz="1200" b="0" i="0" dirty="0">
                          <a:latin typeface="Calibri" panose="020F0502020204030204" pitchFamily="34" charset="0"/>
                          <a:ea typeface="Arial"/>
                          <a:cs typeface="Calibri" panose="020F0502020204030204" pitchFamily="34" charset="0"/>
                          <a:sym typeface="Arial"/>
                        </a:rPr>
                        <a:t>Rhode Island Programs</a:t>
                      </a:r>
                      <a:endParaRPr sz="1200" dirty="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535482">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URI SNAP Outreach</a:t>
                      </a:r>
                      <a:endParaRPr sz="1200" b="0" i="0" dirty="0">
                        <a:solidFill>
                          <a:schemeClr val="dk1"/>
                        </a:solidFill>
                        <a:latin typeface="Calibri" panose="020F0502020204030204" pitchFamily="34" charset="0"/>
                        <a:ea typeface="Arial"/>
                        <a:cs typeface="Calibri" panose="020F0502020204030204" pitchFamily="34" charset="0"/>
                        <a:sym typeface="Arial"/>
                      </a:endParaRPr>
                    </a:p>
                  </a:txBody>
                  <a:tcPr marL="91450" marR="91450" marT="45725" marB="45725"/>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toll free hotline:1-866-306-0270   </a:t>
                      </a:r>
                    </a:p>
                    <a:p>
                      <a:pPr marL="0" marR="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Arial"/>
                        </a:rPr>
                        <a:t>https://</a:t>
                      </a:r>
                      <a:r>
                        <a:rPr lang="en-US" sz="1200" b="0" i="0" u="none" strike="noStrike" cap="none" dirty="0" err="1">
                          <a:solidFill>
                            <a:schemeClr val="dk1"/>
                          </a:solidFill>
                          <a:effectLst/>
                          <a:latin typeface="Calibri"/>
                          <a:ea typeface="Calibri"/>
                          <a:cs typeface="Calibri"/>
                          <a:sym typeface="Arial"/>
                        </a:rPr>
                        <a:t>web.uri.edu</a:t>
                      </a:r>
                      <a:r>
                        <a:rPr lang="en-US" sz="1200" b="0" i="0" u="none" strike="noStrike" cap="none" dirty="0">
                          <a:solidFill>
                            <a:schemeClr val="dk1"/>
                          </a:solidFill>
                          <a:effectLst/>
                          <a:latin typeface="Calibri"/>
                          <a:ea typeface="Calibri"/>
                          <a:cs typeface="Calibri"/>
                          <a:sym typeface="Arial"/>
                        </a:rPr>
                        <a:t>/</a:t>
                      </a:r>
                      <a:r>
                        <a:rPr lang="en-US" sz="1200" b="0" i="0" u="none" strike="noStrike" cap="none" dirty="0" err="1">
                          <a:solidFill>
                            <a:schemeClr val="dk1"/>
                          </a:solidFill>
                          <a:effectLst/>
                          <a:latin typeface="Calibri"/>
                          <a:ea typeface="Calibri"/>
                          <a:cs typeface="Calibri"/>
                          <a:sym typeface="Arial"/>
                        </a:rPr>
                        <a:t>endhunger</a:t>
                      </a:r>
                      <a:r>
                        <a:rPr lang="en-US" sz="1200" b="0" i="0" u="none" strike="noStrike" cap="none" dirty="0">
                          <a:solidFill>
                            <a:schemeClr val="dk1"/>
                          </a:solidFill>
                          <a:effectLst/>
                          <a:latin typeface="Calibri"/>
                          <a:ea typeface="Calibri"/>
                          <a:cs typeface="Calibri"/>
                          <a:sym typeface="Arial"/>
                        </a:rPr>
                        <a:t>/snap-outreach/</a:t>
                      </a:r>
                      <a:endParaRPr sz="1200" b="0" i="0" dirty="0">
                        <a:solidFill>
                          <a:schemeClr val="dk1"/>
                        </a:solidFill>
                        <a:latin typeface="Calibri" panose="020F0502020204030204" pitchFamily="34" charset="0"/>
                        <a:ea typeface="Arial"/>
                        <a:cs typeface="Calibri" panose="020F0502020204030204" pitchFamily="34" charset="0"/>
                        <a:sym typeface="Arial"/>
                      </a:endParaRPr>
                    </a:p>
                  </a:txBody>
                  <a:tcPr marL="91450" marR="91450" marT="45725" marB="45725"/>
                </a:tc>
                <a:extLst>
                  <a:ext uri="{0D108BD9-81ED-4DB2-BD59-A6C34878D82A}">
                    <a16:rowId xmlns:a16="http://schemas.microsoft.com/office/drawing/2014/main" val="10001"/>
                  </a:ext>
                </a:extLst>
              </a:tr>
              <a:tr h="373833">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RI Community Food Bank</a:t>
                      </a:r>
                      <a:endParaRPr sz="1200" dirty="0"/>
                    </a:p>
                  </a:txBody>
                  <a:tcPr marL="91450" marR="91450" marT="45725" marB="45725"/>
                </a:tc>
                <a:tc>
                  <a:txBody>
                    <a:bodyPr/>
                    <a:lstStyle/>
                    <a:p>
                      <a:pPr marL="0" marR="0" lvl="0" indent="0" algn="l" rtl="0">
                        <a:spcBef>
                          <a:spcPts val="0"/>
                        </a:spcBef>
                        <a:spcAft>
                          <a:spcPts val="0"/>
                        </a:spcAft>
                        <a:buNone/>
                      </a:pPr>
                      <a:r>
                        <a:rPr lang="en-US" sz="1200" dirty="0"/>
                        <a:t>https://</a:t>
                      </a:r>
                      <a:r>
                        <a:rPr lang="en-US" sz="1200" dirty="0" err="1"/>
                        <a:t>rifoodbank.org</a:t>
                      </a:r>
                      <a:r>
                        <a:rPr lang="en-US" sz="1200" dirty="0"/>
                        <a:t>/find-food/</a:t>
                      </a:r>
                      <a:endParaRPr sz="1200" dirty="0"/>
                    </a:p>
                  </a:txBody>
                  <a:tcPr marL="91450" marR="91450" marT="45725" marB="45725"/>
                </a:tc>
                <a:extLst>
                  <a:ext uri="{0D108BD9-81ED-4DB2-BD59-A6C34878D82A}">
                    <a16:rowId xmlns:a16="http://schemas.microsoft.com/office/drawing/2014/main" val="10002"/>
                  </a:ext>
                </a:extLst>
              </a:tr>
              <a:tr h="373216">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cs typeface="Calibri" panose="020F0502020204030204" pitchFamily="34" charset="0"/>
                          <a:sym typeface="Arial"/>
                        </a:rPr>
                        <a:t>Food On the Move</a:t>
                      </a:r>
                      <a:endParaRPr sz="1200" dirty="0"/>
                    </a:p>
                  </a:txBody>
                  <a:tcPr marL="91450" marR="91450" marT="45725" marB="45725"/>
                </a:tc>
                <a:tc>
                  <a:txBody>
                    <a:bodyPr/>
                    <a:lstStyle/>
                    <a:p>
                      <a:pPr marL="0" marR="0" lvl="0" indent="0" algn="l" rtl="0">
                        <a:spcBef>
                          <a:spcPts val="0"/>
                        </a:spcBef>
                        <a:spcAft>
                          <a:spcPts val="0"/>
                        </a:spcAft>
                        <a:buNone/>
                      </a:pPr>
                      <a:r>
                        <a:rPr lang="en-US" sz="1200" dirty="0"/>
                        <a:t>https://</a:t>
                      </a:r>
                      <a:r>
                        <a:rPr lang="en-US" sz="1200" dirty="0" err="1"/>
                        <a:t>riphi.org</a:t>
                      </a:r>
                      <a:r>
                        <a:rPr lang="en-US" sz="1200" dirty="0"/>
                        <a:t>/food-on-the-move/</a:t>
                      </a:r>
                      <a:endParaRPr sz="1200" dirty="0"/>
                    </a:p>
                  </a:txBody>
                  <a:tcPr marL="91450" marR="91450" marT="45725" marB="45725"/>
                </a:tc>
                <a:extLst>
                  <a:ext uri="{0D108BD9-81ED-4DB2-BD59-A6C34878D82A}">
                    <a16:rowId xmlns:a16="http://schemas.microsoft.com/office/drawing/2014/main" val="10003"/>
                  </a:ext>
                </a:extLst>
              </a:tr>
              <a:tr h="373833">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Farm Fresh RI </a:t>
                      </a:r>
                      <a:endParaRPr sz="1200" dirty="0"/>
                    </a:p>
                  </a:txBody>
                  <a:tcPr marL="91450" marR="91450" marT="45725" marB="45725"/>
                </a:tc>
                <a:tc>
                  <a:txBody>
                    <a:bodyPr/>
                    <a:lstStyle/>
                    <a:p>
                      <a:pPr marL="0" marR="0" lvl="0" indent="0" algn="l" rtl="0">
                        <a:spcBef>
                          <a:spcPts val="0"/>
                        </a:spcBef>
                        <a:spcAft>
                          <a:spcPts val="0"/>
                        </a:spcAft>
                        <a:buNone/>
                      </a:pPr>
                      <a:r>
                        <a:rPr lang="en-US" sz="1200" dirty="0"/>
                        <a:t>https://</a:t>
                      </a:r>
                      <a:r>
                        <a:rPr lang="en-US" sz="1200" dirty="0" err="1"/>
                        <a:t>www.farmfreshri.org</a:t>
                      </a:r>
                      <a:r>
                        <a:rPr lang="en-US" sz="1200" dirty="0"/>
                        <a:t>/programs/farmers-markets/</a:t>
                      </a:r>
                      <a:endParaRPr sz="1200" dirty="0"/>
                    </a:p>
                  </a:txBody>
                  <a:tcPr marL="91450" marR="91450" marT="45725" marB="45725"/>
                </a:tc>
                <a:extLst>
                  <a:ext uri="{0D108BD9-81ED-4DB2-BD59-A6C34878D82A}">
                    <a16:rowId xmlns:a16="http://schemas.microsoft.com/office/drawing/2014/main" val="10004"/>
                  </a:ext>
                </a:extLst>
              </a:tr>
            </a:tbl>
          </a:graphicData>
        </a:graphic>
      </p:graphicFrame>
      <p:pic>
        <p:nvPicPr>
          <p:cNvPr id="1026" name="Picture 2" descr="BroadSt Shopping 1200x600">
            <a:extLst>
              <a:ext uri="{FF2B5EF4-FFF2-40B4-BE49-F238E27FC236}">
                <a16:creationId xmlns:a16="http://schemas.microsoft.com/office/drawing/2014/main" id="{9EAD28D2-DEA6-313C-DFE2-A11AD437B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60" y="1690689"/>
            <a:ext cx="5549031" cy="40031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Google Shape;388;p31">
            <a:extLst>
              <a:ext uri="{FF2B5EF4-FFF2-40B4-BE49-F238E27FC236}">
                <a16:creationId xmlns:a16="http://schemas.microsoft.com/office/drawing/2014/main" id="{5B877B52-E074-0D88-7AB2-FA1C5345F9A5}"/>
              </a:ext>
            </a:extLst>
          </p:cNvPr>
          <p:cNvGraphicFramePr/>
          <p:nvPr>
            <p:extLst>
              <p:ext uri="{D42A27DB-BD31-4B8C-83A1-F6EECF244321}">
                <p14:modId xmlns:p14="http://schemas.microsoft.com/office/powerpoint/2010/main" val="1598881626"/>
              </p:ext>
            </p:extLst>
          </p:nvPr>
        </p:nvGraphicFramePr>
        <p:xfrm>
          <a:off x="5911702" y="1456773"/>
          <a:ext cx="5975498" cy="2589075"/>
        </p:xfrm>
        <a:graphic>
          <a:graphicData uri="http://schemas.openxmlformats.org/drawingml/2006/table">
            <a:tbl>
              <a:tblPr firstRow="1" bandRow="1">
                <a:noFill/>
                <a:tableStyleId>{37DEFDC0-4FFB-401B-AED0-E70BED0BC601}</a:tableStyleId>
              </a:tblPr>
              <a:tblGrid>
                <a:gridCol w="1966206">
                  <a:extLst>
                    <a:ext uri="{9D8B030D-6E8A-4147-A177-3AD203B41FA5}">
                      <a16:colId xmlns:a16="http://schemas.microsoft.com/office/drawing/2014/main" val="20000"/>
                    </a:ext>
                  </a:extLst>
                </a:gridCol>
                <a:gridCol w="4009292">
                  <a:extLst>
                    <a:ext uri="{9D8B030D-6E8A-4147-A177-3AD203B41FA5}">
                      <a16:colId xmlns:a16="http://schemas.microsoft.com/office/drawing/2014/main" val="20001"/>
                    </a:ext>
                  </a:extLst>
                </a:gridCol>
              </a:tblGrid>
              <a:tr h="308225">
                <a:tc gridSpan="2">
                  <a:txBody>
                    <a:bodyPr/>
                    <a:lstStyle/>
                    <a:p>
                      <a:pPr marL="0" marR="0" lvl="0" indent="0" algn="l" rtl="0">
                        <a:spcBef>
                          <a:spcPts val="0"/>
                        </a:spcBef>
                        <a:spcAft>
                          <a:spcPts val="0"/>
                        </a:spcAft>
                        <a:buNone/>
                      </a:pPr>
                      <a:r>
                        <a:rPr lang="en-US" sz="1200" b="0" i="0" dirty="0">
                          <a:latin typeface="Calibri" panose="020F0502020204030204" pitchFamily="34" charset="0"/>
                          <a:ea typeface="Arial"/>
                          <a:cs typeface="Calibri" panose="020F0502020204030204" pitchFamily="34" charset="0"/>
                          <a:sym typeface="Arial"/>
                        </a:rPr>
                        <a:t>Federal Programs</a:t>
                      </a:r>
                      <a:endParaRPr sz="1200" dirty="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08225">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SNAP</a:t>
                      </a:r>
                      <a:endParaRPr sz="1200" dirty="0"/>
                    </a:p>
                  </a:txBody>
                  <a:tcPr marL="91450" marR="91450" marT="45725" marB="45725"/>
                </a:tc>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Supplemental Nutrition Assistance Program</a:t>
                      </a:r>
                      <a:endParaRPr sz="1200" dirty="0"/>
                    </a:p>
                  </a:txBody>
                  <a:tcPr marL="91450" marR="91450" marT="45725" marB="45725"/>
                </a:tc>
                <a:extLst>
                  <a:ext uri="{0D108BD9-81ED-4DB2-BD59-A6C34878D82A}">
                    <a16:rowId xmlns:a16="http://schemas.microsoft.com/office/drawing/2014/main" val="10001"/>
                  </a:ext>
                </a:extLst>
              </a:tr>
              <a:tr h="523975">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WIC</a:t>
                      </a:r>
                      <a:endParaRPr sz="1200" dirty="0"/>
                    </a:p>
                  </a:txBody>
                  <a:tcPr marL="91450" marR="91450" marT="45725" marB="45725"/>
                </a:tc>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Special Supplemental Nutrition Program for</a:t>
                      </a:r>
                      <a:endParaRPr sz="1200" dirty="0"/>
                    </a:p>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Women, Infants, and Children</a:t>
                      </a:r>
                      <a:endParaRPr sz="1200" dirty="0"/>
                    </a:p>
                  </a:txBody>
                  <a:tcPr marL="91450" marR="91450" marT="45725" marB="45725"/>
                </a:tc>
                <a:extLst>
                  <a:ext uri="{0D108BD9-81ED-4DB2-BD59-A6C34878D82A}">
                    <a16:rowId xmlns:a16="http://schemas.microsoft.com/office/drawing/2014/main" val="10002"/>
                  </a:ext>
                </a:extLst>
              </a:tr>
              <a:tr h="308225">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CACFP</a:t>
                      </a:r>
                      <a:endParaRPr sz="1200" dirty="0"/>
                    </a:p>
                  </a:txBody>
                  <a:tcPr marL="91450" marR="91450" marT="45725" marB="45725"/>
                </a:tc>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Child and Adult Care Food Program</a:t>
                      </a:r>
                      <a:endParaRPr sz="1200" dirty="0"/>
                    </a:p>
                  </a:txBody>
                  <a:tcPr marL="91450" marR="91450" marT="45725" marB="45725"/>
                </a:tc>
                <a:extLst>
                  <a:ext uri="{0D108BD9-81ED-4DB2-BD59-A6C34878D82A}">
                    <a16:rowId xmlns:a16="http://schemas.microsoft.com/office/drawing/2014/main" val="10003"/>
                  </a:ext>
                </a:extLst>
              </a:tr>
              <a:tr h="523975">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NSLP/ SBP</a:t>
                      </a:r>
                      <a:endParaRPr sz="1200" dirty="0"/>
                    </a:p>
                  </a:txBody>
                  <a:tcPr marL="91450" marR="91450" marT="45725" marB="45725"/>
                </a:tc>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National School Lunch Program and School Breakfast Program</a:t>
                      </a:r>
                      <a:endParaRPr sz="1200" dirty="0"/>
                    </a:p>
                  </a:txBody>
                  <a:tcPr marL="91450" marR="91450" marT="45725" marB="45725"/>
                </a:tc>
                <a:extLst>
                  <a:ext uri="{0D108BD9-81ED-4DB2-BD59-A6C34878D82A}">
                    <a16:rowId xmlns:a16="http://schemas.microsoft.com/office/drawing/2014/main" val="10004"/>
                  </a:ext>
                </a:extLst>
              </a:tr>
              <a:tr h="308225">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SFSP</a:t>
                      </a:r>
                      <a:endParaRPr sz="1200" dirty="0"/>
                    </a:p>
                  </a:txBody>
                  <a:tcPr marL="91450" marR="91450" marT="45725" marB="45725"/>
                </a:tc>
                <a:tc>
                  <a:txBody>
                    <a:bodyPr/>
                    <a:lstStyle/>
                    <a:p>
                      <a:pPr marL="0" marR="0" lvl="0" indent="0" algn="l" rtl="0">
                        <a:spcBef>
                          <a:spcPts val="0"/>
                        </a:spcBef>
                        <a:spcAft>
                          <a:spcPts val="0"/>
                        </a:spcAft>
                        <a:buNone/>
                      </a:pPr>
                      <a:r>
                        <a:rPr lang="en-US" sz="1200" b="0" i="0" dirty="0">
                          <a:solidFill>
                            <a:schemeClr val="dk1"/>
                          </a:solidFill>
                          <a:latin typeface="Calibri" panose="020F0502020204030204" pitchFamily="34" charset="0"/>
                          <a:ea typeface="Arial"/>
                          <a:cs typeface="Calibri" panose="020F0502020204030204" pitchFamily="34" charset="0"/>
                          <a:sym typeface="Arial"/>
                        </a:rPr>
                        <a:t>Summer Food Service Program</a:t>
                      </a:r>
                      <a:endParaRPr sz="1200" dirty="0"/>
                    </a:p>
                  </a:txBody>
                  <a:tcPr marL="91450" marR="91450" marT="45725" marB="45725"/>
                </a:tc>
                <a:extLst>
                  <a:ext uri="{0D108BD9-81ED-4DB2-BD59-A6C34878D82A}">
                    <a16:rowId xmlns:a16="http://schemas.microsoft.com/office/drawing/2014/main" val="10005"/>
                  </a:ext>
                </a:extLst>
              </a:tr>
              <a:tr h="308225">
                <a:tc>
                  <a:txBody>
                    <a:bodyPr/>
                    <a:lstStyle/>
                    <a:p>
                      <a:pPr marL="0" marR="0" lvl="0" indent="0" algn="l" rtl="0">
                        <a:spcBef>
                          <a:spcPts val="0"/>
                        </a:spcBef>
                        <a:spcAft>
                          <a:spcPts val="0"/>
                        </a:spcAft>
                        <a:buNone/>
                      </a:pPr>
                      <a:endParaRPr sz="1200" b="0" i="0" dirty="0">
                        <a:solidFill>
                          <a:schemeClr val="dk1"/>
                        </a:solidFill>
                        <a:latin typeface="Calibri" panose="020F0502020204030204" pitchFamily="34" charset="0"/>
                        <a:ea typeface="Arial"/>
                        <a:cs typeface="Calibri" panose="020F0502020204030204" pitchFamily="34" charset="0"/>
                        <a:sym typeface="Arial"/>
                      </a:endParaRPr>
                    </a:p>
                  </a:txBody>
                  <a:tcPr marL="91450" marR="91450" marT="45725" marB="45725"/>
                </a:tc>
                <a:tc>
                  <a:txBody>
                    <a:bodyPr/>
                    <a:lstStyle/>
                    <a:p>
                      <a:pPr marL="0" marR="0" lvl="0" indent="0" algn="l" rtl="0">
                        <a:spcBef>
                          <a:spcPts val="0"/>
                        </a:spcBef>
                        <a:spcAft>
                          <a:spcPts val="0"/>
                        </a:spcAft>
                        <a:buNone/>
                      </a:pPr>
                      <a:r>
                        <a:rPr lang="en-US" sz="1200" b="0" i="0" dirty="0" err="1">
                          <a:latin typeface="Calibri" panose="020F0502020204030204" pitchFamily="34" charset="0"/>
                          <a:ea typeface="Arial"/>
                          <a:cs typeface="Calibri" panose="020F0502020204030204" pitchFamily="34" charset="0"/>
                          <a:sym typeface="Arial"/>
                        </a:rPr>
                        <a:t>Headstart</a:t>
                      </a:r>
                      <a:r>
                        <a:rPr lang="en-US" sz="1200" b="0" i="0" dirty="0">
                          <a:latin typeface="Calibri" panose="020F0502020204030204" pitchFamily="34" charset="0"/>
                          <a:ea typeface="Arial"/>
                          <a:cs typeface="Calibri" panose="020F0502020204030204" pitchFamily="34" charset="0"/>
                          <a:sym typeface="Arial"/>
                        </a:rPr>
                        <a:t> </a:t>
                      </a:r>
                      <a:endParaRPr sz="1200" b="0" i="0" dirty="0">
                        <a:solidFill>
                          <a:schemeClr val="dk1"/>
                        </a:solidFill>
                        <a:latin typeface="Calibri" panose="020F0502020204030204" pitchFamily="34" charset="0"/>
                        <a:ea typeface="Arial"/>
                        <a:cs typeface="Calibri" panose="020F0502020204030204" pitchFamily="34" charset="0"/>
                        <a:sym typeface="Arial"/>
                      </a:endParaRPr>
                    </a:p>
                  </a:txBody>
                  <a:tcPr marL="91450" marR="91450" marT="45725" marB="45725"/>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617A51FF-311B-1DA5-1FF9-9282C8BCCB08}"/>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4" name="Google Shape;183;p7" descr="page2image1772256">
            <a:extLst>
              <a:ext uri="{FF2B5EF4-FFF2-40B4-BE49-F238E27FC236}">
                <a16:creationId xmlns:a16="http://schemas.microsoft.com/office/drawing/2014/main" id="{89638798-CC7D-F18E-7FCB-4AE9A8EB4186}"/>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1622549522"/>
      </p:ext>
    </p:extLst>
  </p:cSld>
  <p:clrMapOvr>
    <a:masterClrMapping/>
  </p:clrMapOvr>
  <mc:AlternateContent xmlns:mc="http://schemas.openxmlformats.org/markup-compatibility/2006" xmlns:p14="http://schemas.microsoft.com/office/powerpoint/2010/main">
    <mc:Choice Requires="p14">
      <p:transition spd="slow" p14:dur="2000" advTm="62113"/>
    </mc:Choice>
    <mc:Fallback xmlns="">
      <p:transition spd="slow" advTm="6211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7" name="Title 6">
            <a:extLst>
              <a:ext uri="{FF2B5EF4-FFF2-40B4-BE49-F238E27FC236}">
                <a16:creationId xmlns:a16="http://schemas.microsoft.com/office/drawing/2014/main" id="{DCB200D9-7A7E-9A98-FA16-12C43582BBBA}"/>
              </a:ext>
            </a:extLst>
          </p:cNvPr>
          <p:cNvSpPr>
            <a:spLocks noGrp="1"/>
          </p:cNvSpPr>
          <p:nvPr>
            <p:ph type="title"/>
          </p:nvPr>
        </p:nvSpPr>
        <p:spPr>
          <a:xfrm>
            <a:off x="604911" y="641683"/>
            <a:ext cx="10860258" cy="1049006"/>
          </a:xfrm>
        </p:spPr>
        <p:txBody>
          <a:bodyPr>
            <a:normAutofit fontScale="90000"/>
          </a:bodyPr>
          <a:lstStyle/>
          <a:p>
            <a:r>
              <a:rPr lang="en-US" b="0" dirty="0"/>
              <a:t>Addressing Barriers to Healthy Eating and Activity</a:t>
            </a:r>
          </a:p>
        </p:txBody>
      </p:sp>
      <p:sp>
        <p:nvSpPr>
          <p:cNvPr id="10" name="Text Placeholder 9">
            <a:extLst>
              <a:ext uri="{FF2B5EF4-FFF2-40B4-BE49-F238E27FC236}">
                <a16:creationId xmlns:a16="http://schemas.microsoft.com/office/drawing/2014/main" id="{63E85F70-8C53-7EF0-4447-9813EF2CAAD8}"/>
              </a:ext>
            </a:extLst>
          </p:cNvPr>
          <p:cNvSpPr>
            <a:spLocks noGrp="1"/>
          </p:cNvSpPr>
          <p:nvPr>
            <p:ph type="body" idx="4"/>
          </p:nvPr>
        </p:nvSpPr>
        <p:spPr>
          <a:xfrm>
            <a:off x="3002070" y="1578966"/>
            <a:ext cx="8498541" cy="4385878"/>
          </a:xfrm>
        </p:spPr>
        <p:txBody>
          <a:bodyPr>
            <a:normAutofit lnSpcReduction="10000"/>
          </a:bodyPr>
          <a:lstStyle/>
          <a:p>
            <a:pPr marL="228621" indent="-217191">
              <a:spcBef>
                <a:spcPts val="1800"/>
              </a:spcBef>
              <a:buClr>
                <a:schemeClr val="tx1"/>
              </a:buClr>
              <a:buSzPct val="100000"/>
            </a:pPr>
            <a:r>
              <a:rPr lang="en-US" sz="2600" dirty="0">
                <a:solidFill>
                  <a:srgbClr val="000000"/>
                </a:solidFill>
                <a:latin typeface="Calibri" panose="020F0502020204030204" pitchFamily="34" charset="0"/>
                <a:ea typeface="Arial"/>
                <a:cs typeface="Calibri" panose="020F0502020204030204" pitchFamily="34" charset="0"/>
                <a:sym typeface="Arial"/>
              </a:rPr>
              <a:t>Provide anticipatory guidance and educational materials on </a:t>
            </a:r>
            <a:r>
              <a:rPr lang="en-US" sz="2600" b="1" dirty="0">
                <a:solidFill>
                  <a:srgbClr val="000000"/>
                </a:solidFill>
                <a:latin typeface="Calibri" panose="020F0502020204030204" pitchFamily="34" charset="0"/>
                <a:ea typeface="Arial"/>
                <a:cs typeface="Calibri" panose="020F0502020204030204" pitchFamily="34" charset="0"/>
                <a:sym typeface="Arial"/>
              </a:rPr>
              <a:t>what</a:t>
            </a:r>
            <a:r>
              <a:rPr lang="en-US" sz="2600" dirty="0">
                <a:solidFill>
                  <a:srgbClr val="000000"/>
                </a:solidFill>
                <a:latin typeface="Calibri" panose="020F0502020204030204" pitchFamily="34" charset="0"/>
                <a:ea typeface="Arial"/>
                <a:cs typeface="Calibri" panose="020F0502020204030204" pitchFamily="34" charset="0"/>
                <a:sym typeface="Arial"/>
              </a:rPr>
              <a:t> and </a:t>
            </a:r>
            <a:r>
              <a:rPr lang="en-US" sz="2600" b="1" dirty="0">
                <a:solidFill>
                  <a:srgbClr val="000000"/>
                </a:solidFill>
                <a:latin typeface="Calibri" panose="020F0502020204030204" pitchFamily="34" charset="0"/>
                <a:ea typeface="Arial"/>
                <a:cs typeface="Calibri" panose="020F0502020204030204" pitchFamily="34" charset="0"/>
                <a:sym typeface="Arial"/>
              </a:rPr>
              <a:t>how</a:t>
            </a:r>
            <a:r>
              <a:rPr lang="en-US" sz="2600" dirty="0">
                <a:solidFill>
                  <a:srgbClr val="000000"/>
                </a:solidFill>
                <a:latin typeface="Calibri" panose="020F0502020204030204" pitchFamily="34" charset="0"/>
                <a:ea typeface="Arial"/>
                <a:cs typeface="Calibri" panose="020F0502020204030204" pitchFamily="34" charset="0"/>
                <a:sym typeface="Arial"/>
              </a:rPr>
              <a:t> to feed at each developmental stage.</a:t>
            </a:r>
          </a:p>
          <a:p>
            <a:pPr marL="228621" lvl="0" indent="-217191" algn="l" rtl="0">
              <a:lnSpc>
                <a:spcPct val="90000"/>
              </a:lnSpc>
              <a:spcBef>
                <a:spcPts val="1800"/>
              </a:spcBef>
              <a:spcAft>
                <a:spcPts val="0"/>
              </a:spcAft>
              <a:buClr>
                <a:schemeClr val="tx1"/>
              </a:buClr>
              <a:buSzPct val="100000"/>
              <a:buFont typeface="Arial"/>
              <a:buChar char="•"/>
            </a:pPr>
            <a:r>
              <a:rPr lang="en-US" sz="2600" u="none" strike="noStrike" dirty="0">
                <a:solidFill>
                  <a:srgbClr val="000000"/>
                </a:solidFill>
                <a:latin typeface="Calibri" panose="020F0502020204030204" pitchFamily="34" charset="0"/>
                <a:ea typeface="Arial"/>
                <a:cs typeface="Calibri" panose="020F0502020204030204" pitchFamily="34" charset="0"/>
                <a:sym typeface="Arial"/>
              </a:rPr>
              <a:t>Refer to specialists depending on the family’s need for  additional  education or support</a:t>
            </a:r>
          </a:p>
          <a:p>
            <a:pPr marL="685862" lvl="1" indent="-217191" algn="l" rtl="0">
              <a:spcBef>
                <a:spcPts val="499"/>
              </a:spcBef>
              <a:spcAft>
                <a:spcPts val="0"/>
              </a:spcAft>
              <a:buClr>
                <a:schemeClr val="tx1"/>
              </a:buClr>
              <a:buSzPct val="100000"/>
              <a:buChar char="•"/>
            </a:pPr>
            <a:r>
              <a:rPr lang="en-US" sz="2600" dirty="0"/>
              <a:t>Certified Lactation Counsellor</a:t>
            </a:r>
          </a:p>
          <a:p>
            <a:pPr marL="685862" lvl="1" indent="-217191" algn="l" rtl="0">
              <a:spcBef>
                <a:spcPts val="499"/>
              </a:spcBef>
              <a:spcAft>
                <a:spcPts val="0"/>
              </a:spcAft>
              <a:buClr>
                <a:schemeClr val="tx1"/>
              </a:buClr>
              <a:buSzPct val="100000"/>
              <a:buChar char="•"/>
            </a:pPr>
            <a:r>
              <a:rPr lang="en-US" sz="2600" dirty="0"/>
              <a:t>Registered Dietitian</a:t>
            </a:r>
          </a:p>
          <a:p>
            <a:pPr marL="685862" lvl="1" indent="-217191">
              <a:buClr>
                <a:schemeClr val="tx1"/>
              </a:buClr>
              <a:buSzPct val="100000"/>
            </a:pPr>
            <a:r>
              <a:rPr lang="en-US" sz="2600" dirty="0">
                <a:solidFill>
                  <a:srgbClr val="000000"/>
                </a:solidFill>
                <a:latin typeface="Calibri" panose="020F0502020204030204" pitchFamily="34" charset="0"/>
                <a:ea typeface="Arial"/>
                <a:cs typeface="Calibri" panose="020F0502020204030204" pitchFamily="34" charset="0"/>
                <a:sym typeface="Arial"/>
              </a:rPr>
              <a:t>Behavioral health specialist</a:t>
            </a:r>
            <a:r>
              <a:rPr lang="en-US" sz="2600" u="none" strike="noStrike" dirty="0">
                <a:solidFill>
                  <a:srgbClr val="000000"/>
                </a:solidFill>
                <a:latin typeface="Calibri" panose="020F0502020204030204" pitchFamily="34" charset="0"/>
                <a:ea typeface="Arial"/>
                <a:cs typeface="Calibri" panose="020F0502020204030204" pitchFamily="34" charset="0"/>
                <a:sym typeface="Arial"/>
              </a:rPr>
              <a:t> </a:t>
            </a:r>
          </a:p>
          <a:p>
            <a:pPr marL="685862" lvl="1" indent="-217191" algn="l" rtl="0">
              <a:spcBef>
                <a:spcPts val="499"/>
              </a:spcBef>
              <a:spcAft>
                <a:spcPts val="0"/>
              </a:spcAft>
              <a:buClr>
                <a:schemeClr val="tx1"/>
              </a:buClr>
              <a:buSzPct val="100000"/>
              <a:buChar char="•"/>
            </a:pPr>
            <a:r>
              <a:rPr lang="en-US" sz="2600" u="none" strike="noStrike" dirty="0">
                <a:solidFill>
                  <a:srgbClr val="000000"/>
                </a:solidFill>
                <a:latin typeface="Calibri" panose="020F0502020204030204" pitchFamily="34" charset="0"/>
                <a:ea typeface="Arial"/>
                <a:cs typeface="Calibri" panose="020F0502020204030204" pitchFamily="34" charset="0"/>
                <a:sym typeface="Arial"/>
              </a:rPr>
              <a:t>Community programs for non-competitive, cooperative, fun aerobic, and nonaerobic activity.</a:t>
            </a:r>
          </a:p>
          <a:p>
            <a:pPr marL="228662" indent="-217191">
              <a:spcBef>
                <a:spcPts val="499"/>
              </a:spcBef>
              <a:buClr>
                <a:schemeClr val="tx1"/>
              </a:buClr>
              <a:buSzPct val="100000"/>
            </a:pPr>
            <a:r>
              <a:rPr lang="en-US" sz="2600" dirty="0">
                <a:solidFill>
                  <a:srgbClr val="000000"/>
                </a:solidFill>
                <a:latin typeface="Calibri" panose="020F0502020204030204" pitchFamily="34" charset="0"/>
                <a:ea typeface="Arial"/>
                <a:cs typeface="Calibri" panose="020F0502020204030204" pitchFamily="34" charset="0"/>
                <a:sym typeface="Arial"/>
              </a:rPr>
              <a:t>Advocate for policies that support healthier environments!</a:t>
            </a:r>
            <a:endParaRPr lang="en-US" sz="2600" u="none" strike="noStrike" dirty="0">
              <a:solidFill>
                <a:srgbClr val="000000"/>
              </a:solidFill>
              <a:latin typeface="Calibri" panose="020F0502020204030204" pitchFamily="34" charset="0"/>
              <a:ea typeface="Arial"/>
              <a:cs typeface="Calibri" panose="020F0502020204030204" pitchFamily="34" charset="0"/>
              <a:sym typeface="Arial"/>
            </a:endParaRPr>
          </a:p>
          <a:p>
            <a:pPr marL="228662" indent="-217191">
              <a:spcBef>
                <a:spcPts val="499"/>
              </a:spcBef>
              <a:buSzPct val="100000"/>
            </a:pPr>
            <a:endParaRPr lang="en-US" dirty="0"/>
          </a:p>
        </p:txBody>
      </p:sp>
      <p:pic>
        <p:nvPicPr>
          <p:cNvPr id="13" name="Google Shape;389;p31" descr="&quot;  &quot;">
            <a:extLst>
              <a:ext uri="{FF2B5EF4-FFF2-40B4-BE49-F238E27FC236}">
                <a16:creationId xmlns:a16="http://schemas.microsoft.com/office/drawing/2014/main" id="{CB45D13C-E41D-3081-D87E-7027D01B3D91}"/>
              </a:ext>
            </a:extLst>
          </p:cNvPr>
          <p:cNvPicPr preferRelativeResize="0"/>
          <p:nvPr/>
        </p:nvPicPr>
        <p:blipFill rotWithShape="1">
          <a:blip r:embed="rId3">
            <a:alphaModFix/>
          </a:blip>
          <a:srcRect/>
          <a:stretch/>
        </p:blipFill>
        <p:spPr>
          <a:xfrm>
            <a:off x="179294" y="1578966"/>
            <a:ext cx="2223247" cy="4637351"/>
          </a:xfrm>
          <a:prstGeom prst="rect">
            <a:avLst/>
          </a:prstGeom>
          <a:noFill/>
          <a:ln>
            <a:noFill/>
          </a:ln>
        </p:spPr>
      </p:pic>
      <p:sp>
        <p:nvSpPr>
          <p:cNvPr id="2" name="Rectangle 1">
            <a:extLst>
              <a:ext uri="{FF2B5EF4-FFF2-40B4-BE49-F238E27FC236}">
                <a16:creationId xmlns:a16="http://schemas.microsoft.com/office/drawing/2014/main" id="{1CC4B13E-67C6-2381-3FE9-830FF6E7DE47}"/>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A0AB93A4-A53C-D331-814F-E9D27CCCE243}"/>
              </a:ext>
            </a:extLst>
          </p:cNvPr>
          <p:cNvPicPr preferRelativeResize="0"/>
          <p:nvPr/>
        </p:nvPicPr>
        <p:blipFill rotWithShape="1">
          <a:blip r:embed="rId4">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4211247477"/>
      </p:ext>
    </p:extLst>
  </p:cSld>
  <p:clrMapOvr>
    <a:masterClrMapping/>
  </p:clrMapOvr>
  <mc:AlternateContent xmlns:mc="http://schemas.openxmlformats.org/markup-compatibility/2006" xmlns:p14="http://schemas.microsoft.com/office/powerpoint/2010/main">
    <mc:Choice Requires="p14">
      <p:transition spd="slow" p14:dur="2000" advTm="113793"/>
    </mc:Choice>
    <mc:Fallback xmlns="">
      <p:transition spd="slow" advTm="1137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1"/>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0" dirty="0"/>
              <a:t>Links</a:t>
            </a:r>
            <a:endParaRPr b="0" dirty="0"/>
          </a:p>
        </p:txBody>
      </p:sp>
      <p:sp>
        <p:nvSpPr>
          <p:cNvPr id="395" name="Google Shape;395;p41"/>
          <p:cNvSpPr txBox="1">
            <a:spLocks noGrp="1"/>
          </p:cNvSpPr>
          <p:nvPr>
            <p:ph type="body" idx="1"/>
          </p:nvPr>
        </p:nvSpPr>
        <p:spPr>
          <a:xfrm>
            <a:off x="838200" y="1448972"/>
            <a:ext cx="10515601" cy="472799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None/>
            </a:pPr>
            <a:r>
              <a:rPr lang="en-US" b="1" dirty="0"/>
              <a:t>Find breastfeeding support</a:t>
            </a:r>
          </a:p>
          <a:p>
            <a:pPr indent="-457200">
              <a:spcBef>
                <a:spcPts val="0"/>
              </a:spcBef>
            </a:pPr>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https://lllusa.org/locator/</a:t>
            </a:r>
            <a:endParaRPr lang="en-US" dirty="0">
              <a:solidFill>
                <a:schemeClr val="accent6">
                  <a:lumMod val="50000"/>
                </a:schemeClr>
              </a:solidFill>
            </a:endParaRPr>
          </a:p>
          <a:p>
            <a:pPr indent="-457200">
              <a:spcBef>
                <a:spcPts val="0"/>
              </a:spcBef>
            </a:pPr>
            <a:r>
              <a:rPr lang="en-US" dirty="0"/>
              <a:t>https://</a:t>
            </a:r>
            <a:r>
              <a:rPr lang="en-US" dirty="0" err="1"/>
              <a:t>www.womenandinfants.org</a:t>
            </a:r>
            <a:r>
              <a:rPr lang="en-US" dirty="0"/>
              <a:t>/services/pregnancy/feeding-your-baby</a:t>
            </a:r>
          </a:p>
          <a:p>
            <a:pPr marL="0" lvl="0" indent="0" algn="l" rtl="0">
              <a:lnSpc>
                <a:spcPct val="90000"/>
              </a:lnSpc>
              <a:spcBef>
                <a:spcPts val="0"/>
              </a:spcBef>
              <a:spcAft>
                <a:spcPts val="0"/>
              </a:spcAft>
              <a:buNone/>
            </a:pPr>
            <a:r>
              <a:rPr lang="en-US" b="1" dirty="0"/>
              <a:t>Find a dietitian</a:t>
            </a:r>
            <a:endParaRPr dirty="0"/>
          </a:p>
          <a:p>
            <a:pPr marL="228621" lvl="0" indent="-188616" algn="l" rtl="0">
              <a:lnSpc>
                <a:spcPct val="90000"/>
              </a:lnSpc>
              <a:spcBef>
                <a:spcPts val="0"/>
              </a:spcBef>
              <a:spcAft>
                <a:spcPts val="0"/>
              </a:spcAft>
              <a:buClr>
                <a:srgbClr val="000000"/>
              </a:buClr>
              <a:buSzPct val="99964"/>
              <a:buChar char="•"/>
            </a:pPr>
            <a:r>
              <a:rPr lang="en-US" u="sng" dirty="0">
                <a:solidFill>
                  <a:srgbClr val="000000"/>
                </a:solidFill>
                <a:latin typeface="Calibri" panose="020F0502020204030204" pitchFamily="34" charset="0"/>
                <a:ea typeface="Times"/>
                <a:cs typeface="Calibri" panose="020F0502020204030204" pitchFamily="34" charset="0"/>
                <a:sym typeface="Times"/>
                <a:hlinkClick r:id="rId4">
                  <a:extLst>
                    <a:ext uri="{A12FA001-AC4F-418D-AE19-62706E023703}">
                      <ahyp:hlinkClr xmlns:ahyp="http://schemas.microsoft.com/office/drawing/2018/hyperlinkcolor" val="tx"/>
                    </a:ext>
                  </a:extLst>
                </a:hlinkClick>
              </a:rPr>
              <a:t>https://www.eatrightri.org/rdn.html</a:t>
            </a:r>
            <a:endParaRPr dirty="0">
              <a:solidFill>
                <a:srgbClr val="000000"/>
              </a:solidFill>
              <a:latin typeface="Calibri" panose="020F0502020204030204" pitchFamily="34" charset="0"/>
              <a:ea typeface="Times"/>
              <a:cs typeface="Calibri" panose="020F0502020204030204" pitchFamily="34" charset="0"/>
              <a:sym typeface="Times"/>
            </a:endParaRPr>
          </a:p>
          <a:p>
            <a:pPr marL="0" lvl="0" indent="0" algn="l" rtl="0">
              <a:lnSpc>
                <a:spcPct val="90000"/>
              </a:lnSpc>
              <a:spcBef>
                <a:spcPts val="1001"/>
              </a:spcBef>
              <a:spcAft>
                <a:spcPts val="0"/>
              </a:spcAft>
              <a:buClr>
                <a:srgbClr val="000000"/>
              </a:buClr>
              <a:buSzPct val="100000"/>
              <a:buNone/>
            </a:pPr>
            <a:r>
              <a:rPr lang="en-US" b="1" dirty="0"/>
              <a:t>Find a mental health provider</a:t>
            </a:r>
            <a:endParaRPr b="1" dirty="0">
              <a:solidFill>
                <a:srgbClr val="000000"/>
              </a:solidFill>
            </a:endParaRPr>
          </a:p>
          <a:p>
            <a:pPr marL="228621" lvl="0" indent="-188616" algn="l" rtl="0">
              <a:lnSpc>
                <a:spcPct val="90000"/>
              </a:lnSpc>
              <a:spcBef>
                <a:spcPts val="1001"/>
              </a:spcBef>
              <a:spcAft>
                <a:spcPts val="0"/>
              </a:spcAft>
              <a:buClr>
                <a:srgbClr val="000000"/>
              </a:buClr>
              <a:buSzPct val="99964"/>
              <a:buChar char="•"/>
            </a:pPr>
            <a:r>
              <a:rPr lang="en-US" u="sng" dirty="0">
                <a:solidFill>
                  <a:srgbClr val="000000"/>
                </a:solidFill>
                <a:latin typeface="Calibri" panose="020F0502020204030204" pitchFamily="34" charset="0"/>
                <a:ea typeface="Times"/>
                <a:cs typeface="Calibri" panose="020F0502020204030204" pitchFamily="34" charset="0"/>
                <a:sym typeface="Times"/>
                <a:hlinkClick r:id="rId5">
                  <a:extLst>
                    <a:ext uri="{A12FA001-AC4F-418D-AE19-62706E023703}">
                      <ahyp:hlinkClr xmlns:ahyp="http://schemas.microsoft.com/office/drawing/2018/hyperlinkcolor" val="tx"/>
                    </a:ext>
                  </a:extLst>
                </a:hlinkClick>
              </a:rPr>
              <a:t>https://zencare.co/us/rhode-island/therapists/specialty/child-mental-health</a:t>
            </a:r>
            <a:endParaRPr dirty="0">
              <a:solidFill>
                <a:srgbClr val="000000"/>
              </a:solidFill>
              <a:latin typeface="Calibri" panose="020F0502020204030204" pitchFamily="34" charset="0"/>
              <a:ea typeface="Times"/>
              <a:cs typeface="Calibri" panose="020F0502020204030204" pitchFamily="34" charset="0"/>
              <a:sym typeface="Times"/>
            </a:endParaRPr>
          </a:p>
          <a:p>
            <a:pPr marL="0" lvl="0" indent="0" algn="l" rtl="0">
              <a:lnSpc>
                <a:spcPct val="90000"/>
              </a:lnSpc>
              <a:spcBef>
                <a:spcPts val="1001"/>
              </a:spcBef>
              <a:spcAft>
                <a:spcPts val="0"/>
              </a:spcAft>
              <a:buClr>
                <a:srgbClr val="000000"/>
              </a:buClr>
              <a:buSzPct val="100000"/>
              <a:buNone/>
            </a:pPr>
            <a:r>
              <a:rPr lang="en-US" b="1" dirty="0"/>
              <a:t>Find physical activity opportunities</a:t>
            </a:r>
            <a:endParaRPr b="1" dirty="0">
              <a:solidFill>
                <a:srgbClr val="000000"/>
              </a:solidFill>
            </a:endParaRPr>
          </a:p>
          <a:p>
            <a:pPr marL="228621" lvl="0" indent="-188616" algn="l" rtl="0">
              <a:lnSpc>
                <a:spcPct val="90000"/>
              </a:lnSpc>
              <a:spcBef>
                <a:spcPts val="1001"/>
              </a:spcBef>
              <a:spcAft>
                <a:spcPts val="0"/>
              </a:spcAft>
              <a:buClr>
                <a:srgbClr val="000000"/>
              </a:buClr>
              <a:buSzPct val="99964"/>
              <a:buChar char="•"/>
            </a:pPr>
            <a:r>
              <a:rPr lang="en-US" u="sng" dirty="0">
                <a:solidFill>
                  <a:srgbClr val="000000"/>
                </a:solidFill>
                <a:latin typeface="Calibri" panose="020F0502020204030204" pitchFamily="34" charset="0"/>
                <a:ea typeface="Times"/>
                <a:cs typeface="Calibri" panose="020F0502020204030204" pitchFamily="34" charset="0"/>
                <a:sym typeface="Times"/>
                <a:hlinkClick r:id="rId6">
                  <a:extLst>
                    <a:ext uri="{A12FA001-AC4F-418D-AE19-62706E023703}">
                      <ahyp:hlinkClr xmlns:ahyp="http://schemas.microsoft.com/office/drawing/2018/hyperlinkcolor" val="tx"/>
                    </a:ext>
                  </a:extLst>
                </a:hlinkClick>
              </a:rPr>
              <a:t>https://health.ri.gov/healthyweight/about/physicalactivity/</a:t>
            </a:r>
            <a:endParaRPr lang="en-US" u="sng" dirty="0">
              <a:solidFill>
                <a:srgbClr val="000000"/>
              </a:solidFill>
              <a:latin typeface="Calibri" panose="020F0502020204030204" pitchFamily="34" charset="0"/>
              <a:ea typeface="Times"/>
              <a:cs typeface="Calibri" panose="020F0502020204030204" pitchFamily="34" charset="0"/>
              <a:sym typeface="Times"/>
            </a:endParaRPr>
          </a:p>
          <a:p>
            <a:pPr marL="228621" lvl="0" indent="-188616" algn="l" rtl="0">
              <a:lnSpc>
                <a:spcPct val="90000"/>
              </a:lnSpc>
              <a:spcBef>
                <a:spcPts val="1001"/>
              </a:spcBef>
              <a:spcAft>
                <a:spcPts val="0"/>
              </a:spcAft>
              <a:buClr>
                <a:srgbClr val="000000"/>
              </a:buClr>
              <a:buSzPct val="99964"/>
              <a:buChar char="•"/>
            </a:pPr>
            <a:r>
              <a:rPr lang="en-US" dirty="0">
                <a:solidFill>
                  <a:schemeClr val="accent6">
                    <a:lumMod val="50000"/>
                  </a:schemeClr>
                </a:solidFill>
                <a:latin typeface="Calibri" panose="020F0502020204030204" pitchFamily="34" charset="0"/>
                <a:ea typeface="Times"/>
                <a:cs typeface="Calibri" panose="020F0502020204030204" pitchFamily="34" charset="0"/>
                <a:sym typeface="Times"/>
                <a:hlinkClick r:id="rId7">
                  <a:extLst>
                    <a:ext uri="{A12FA001-AC4F-418D-AE19-62706E023703}">
                      <ahyp:hlinkClr xmlns:ahyp="http://schemas.microsoft.com/office/drawing/2018/hyperlinkcolor" val="tx"/>
                    </a:ext>
                  </a:extLst>
                </a:hlinkClick>
              </a:rPr>
              <a:t>https://ymcagreaterprovidence.org/</a:t>
            </a:r>
            <a:endParaRPr lang="en-US" dirty="0">
              <a:solidFill>
                <a:schemeClr val="accent6">
                  <a:lumMod val="50000"/>
                </a:schemeClr>
              </a:solidFill>
              <a:latin typeface="Calibri" panose="020F0502020204030204" pitchFamily="34" charset="0"/>
              <a:ea typeface="Times"/>
              <a:cs typeface="Calibri" panose="020F0502020204030204" pitchFamily="34" charset="0"/>
              <a:sym typeface="Times"/>
            </a:endParaRPr>
          </a:p>
          <a:p>
            <a:pPr marL="228621" indent="-188616">
              <a:buSzPct val="99964"/>
            </a:pPr>
            <a:r>
              <a:rPr lang="en-US" dirty="0">
                <a:latin typeface="Calibri" panose="020F0502020204030204" pitchFamily="34" charset="0"/>
                <a:ea typeface="Times"/>
                <a:cs typeface="Calibri" panose="020F0502020204030204" pitchFamily="34" charset="0"/>
                <a:sym typeface="Times"/>
              </a:rPr>
              <a:t>http://</a:t>
            </a:r>
            <a:r>
              <a:rPr lang="en-US" dirty="0" err="1">
                <a:latin typeface="Calibri" panose="020F0502020204030204" pitchFamily="34" charset="0"/>
                <a:ea typeface="Times"/>
                <a:cs typeface="Calibri" panose="020F0502020204030204" pitchFamily="34" charset="0"/>
                <a:sym typeface="Times"/>
              </a:rPr>
              <a:t>www.bgcri.org</a:t>
            </a:r>
            <a:r>
              <a:rPr lang="en-US" dirty="0">
                <a:latin typeface="Calibri" panose="020F0502020204030204" pitchFamily="34" charset="0"/>
                <a:ea typeface="Times"/>
                <a:cs typeface="Calibri" panose="020F0502020204030204" pitchFamily="34" charset="0"/>
                <a:sym typeface="Times"/>
              </a:rPr>
              <a:t>/</a:t>
            </a:r>
          </a:p>
          <a:p>
            <a:pPr marL="40005" lvl="0" indent="0" algn="l" rtl="0">
              <a:lnSpc>
                <a:spcPct val="90000"/>
              </a:lnSpc>
              <a:spcBef>
                <a:spcPts val="1001"/>
              </a:spcBef>
              <a:spcAft>
                <a:spcPts val="0"/>
              </a:spcAft>
              <a:buClr>
                <a:srgbClr val="000000"/>
              </a:buClr>
              <a:buSzPct val="99964"/>
              <a:buNone/>
            </a:pPr>
            <a:endParaRPr lang="en-US" dirty="0">
              <a:solidFill>
                <a:schemeClr val="accent6">
                  <a:lumMod val="50000"/>
                </a:schemeClr>
              </a:solidFill>
              <a:latin typeface="Calibri" panose="020F0502020204030204" pitchFamily="34" charset="0"/>
              <a:ea typeface="Times"/>
              <a:cs typeface="Calibri" panose="020F0502020204030204" pitchFamily="34" charset="0"/>
              <a:sym typeface="Times"/>
            </a:endParaRPr>
          </a:p>
        </p:txBody>
      </p:sp>
      <p:sp>
        <p:nvSpPr>
          <p:cNvPr id="2" name="Rectangle 1">
            <a:extLst>
              <a:ext uri="{FF2B5EF4-FFF2-40B4-BE49-F238E27FC236}">
                <a16:creationId xmlns:a16="http://schemas.microsoft.com/office/drawing/2014/main" id="{EF5F79F9-516C-6F42-7CFD-03373121606A}"/>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61E39191-9F98-4434-4380-B548038FD607}"/>
              </a:ext>
            </a:extLst>
          </p:cNvPr>
          <p:cNvPicPr preferRelativeResize="0"/>
          <p:nvPr/>
        </p:nvPicPr>
        <p:blipFill rotWithShape="1">
          <a:blip r:embed="rId8">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7351"/>
    </mc:Choice>
    <mc:Fallback xmlns="">
      <p:transition spd="slow" advTm="273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799"/>
              <a:buFont typeface="Tahoma"/>
              <a:buNone/>
            </a:pPr>
            <a:r>
              <a:rPr lang="en-US" sz="3800" b="0" dirty="0">
                <a:solidFill>
                  <a:srgbClr val="006FC0"/>
                </a:solidFill>
                <a:latin typeface="Calibri" panose="020F0502020204030204" pitchFamily="34" charset="0"/>
                <a:ea typeface="Tahoma"/>
                <a:cs typeface="Calibri" panose="020F0502020204030204" pitchFamily="34" charset="0"/>
                <a:sym typeface="Tahoma"/>
              </a:rPr>
              <a:t>CME Credits </a:t>
            </a:r>
            <a:br>
              <a:rPr lang="en-US" b="1" dirty="0">
                <a:solidFill>
                  <a:srgbClr val="0070C0"/>
                </a:solidFill>
              </a:rPr>
            </a:br>
            <a:r>
              <a:rPr lang="en-US" sz="2800" dirty="0">
                <a:solidFill>
                  <a:srgbClr val="0070C0"/>
                </a:solidFill>
              </a:rPr>
              <a:t>(currently available for MDs, PAs, Rx, RNs, NPs, PsyD, PhD)</a:t>
            </a:r>
            <a:endParaRPr dirty="0"/>
          </a:p>
        </p:txBody>
      </p:sp>
      <p:sp>
        <p:nvSpPr>
          <p:cNvPr id="147" name="Google Shape;147;p3"/>
          <p:cNvSpPr txBox="1">
            <a:spLocks noGrp="1"/>
          </p:cNvSpPr>
          <p:nvPr>
            <p:ph type="sldNum" idx="4294967295"/>
          </p:nvPr>
        </p:nvSpPr>
        <p:spPr>
          <a:xfrm>
            <a:off x="9448800" y="649287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
        <p:nvSpPr>
          <p:cNvPr id="148" name="Google Shape;148;p3"/>
          <p:cNvSpPr txBox="1"/>
          <p:nvPr/>
        </p:nvSpPr>
        <p:spPr>
          <a:xfrm>
            <a:off x="606373" y="1622561"/>
            <a:ext cx="9518529" cy="1938952"/>
          </a:xfrm>
          <a:prstGeom prst="rect">
            <a:avLst/>
          </a:prstGeom>
          <a:noFill/>
          <a:ln>
            <a:noFill/>
          </a:ln>
        </p:spPr>
        <p:txBody>
          <a:bodyPr spcFirstLastPara="1" wrap="square" lIns="91425" tIns="45700" rIns="91425" bIns="45700" anchor="t" anchorCtr="0">
            <a:spAutoFit/>
          </a:bodyPr>
          <a:lstStyle/>
          <a:p>
            <a:pPr marL="457223" marR="0" lvl="0" indent="-457223"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CME Credits – Please request session credits when filling out the evaluation at the end of the meeting.</a:t>
            </a:r>
            <a:br>
              <a:rPr lang="en-US" sz="2400">
                <a:solidFill>
                  <a:srgbClr val="000000"/>
                </a:solidFill>
                <a:latin typeface="Calibri"/>
                <a:ea typeface="Calibri"/>
                <a:cs typeface="Calibri"/>
                <a:sym typeface="Calibri"/>
              </a:rPr>
            </a:br>
            <a:endParaRPr sz="2400">
              <a:solidFill>
                <a:srgbClr val="000000"/>
              </a:solidFill>
              <a:latin typeface="Calibri"/>
              <a:ea typeface="Calibri"/>
              <a:cs typeface="Calibri"/>
              <a:sym typeface="Calibri"/>
            </a:endParaRPr>
          </a:p>
          <a:p>
            <a:pPr marL="457223" marR="0" lvl="0" indent="-457223"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Evaluation/Credit Request Form: </a:t>
            </a:r>
            <a:r>
              <a:rPr lang="en-US" sz="2400" u="sng">
                <a:solidFill>
                  <a:schemeClr val="dk1"/>
                </a:solidFill>
                <a:latin typeface="Calibri"/>
                <a:ea typeface="Calibri"/>
                <a:cs typeface="Calibri"/>
                <a:sym typeface="Calibri"/>
              </a:rPr>
              <a:t>https://www.surveymonkey.com/r/PediWtMgmtCMEEvaluation</a:t>
            </a:r>
            <a:endParaRPr sz="1800">
              <a:solidFill>
                <a:schemeClr val="dk1"/>
              </a:solidFill>
              <a:latin typeface="Calibri"/>
              <a:ea typeface="Calibri"/>
              <a:cs typeface="Calibri"/>
              <a:sym typeface="Calibri"/>
            </a:endParaRPr>
          </a:p>
        </p:txBody>
      </p:sp>
      <p:sp>
        <p:nvSpPr>
          <p:cNvPr id="149" name="Google Shape;149;p3"/>
          <p:cNvSpPr/>
          <p:nvPr/>
        </p:nvSpPr>
        <p:spPr>
          <a:xfrm>
            <a:off x="606373" y="4205212"/>
            <a:ext cx="11169991"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1A191A"/>
                </a:solidFill>
                <a:latin typeface="Calibri"/>
                <a:ea typeface="Calibri"/>
                <a:cs typeface="Calibri"/>
                <a:sym typeface="Calibri"/>
              </a:rPr>
              <a:t>The AAFP has reviewed ‘Advancing Community-Oriented Comprehensive Primary Care Through Improved Care Delivery Design and Community Health,’ and deemed it acceptable for AAFP credit. Term of approval is from 09/15/2022 to 09/15/2023. Physicians should claim only the credit commensurate with the extent of their participation in the activity.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rgbClr val="1A191A"/>
                </a:solidFill>
                <a:latin typeface="Calibri"/>
                <a:ea typeface="Calibri"/>
                <a:cs typeface="Calibri"/>
                <a:sym typeface="Calibri"/>
              </a:rPr>
              <a:t>NPs and RNs can also receive credit through AAFP’s partnership with the American Nurses Credentialing Center (ANCC) and the American Academy of Nurse Practitioners Certification Board (AANPCB).</a:t>
            </a:r>
            <a:endParaRPr sz="1800">
              <a:solidFill>
                <a:srgbClr val="000000"/>
              </a:solidFill>
              <a:latin typeface="Calibri"/>
              <a:ea typeface="Calibri"/>
              <a:cs typeface="Calibri"/>
              <a:sym typeface="Calibri"/>
            </a:endParaRPr>
          </a:p>
        </p:txBody>
      </p:sp>
      <p:pic>
        <p:nvPicPr>
          <p:cNvPr id="150" name="Google Shape;150;p3" descr="page2image1772256"/>
          <p:cNvPicPr preferRelativeResize="0"/>
          <p:nvPr/>
        </p:nvPicPr>
        <p:blipFill rotWithShape="1">
          <a:blip r:embed="rId3">
            <a:alphaModFix/>
          </a:blip>
          <a:srcRect/>
          <a:stretch/>
        </p:blipFill>
        <p:spPr>
          <a:xfrm>
            <a:off x="406401" y="100332"/>
            <a:ext cx="910377" cy="478333"/>
          </a:xfrm>
          <a:prstGeom prst="rect">
            <a:avLst/>
          </a:prstGeom>
          <a:noFill/>
          <a:ln>
            <a:noFill/>
          </a:ln>
        </p:spPr>
      </p:pic>
      <p:pic>
        <p:nvPicPr>
          <p:cNvPr id="151" name="Google Shape;151;p3"/>
          <p:cNvPicPr preferRelativeResize="0"/>
          <p:nvPr/>
        </p:nvPicPr>
        <p:blipFill rotWithShape="1">
          <a:blip r:embed="rId4">
            <a:alphaModFix/>
          </a:blip>
          <a:srcRect/>
          <a:stretch/>
        </p:blipFill>
        <p:spPr>
          <a:xfrm>
            <a:off x="9437343" y="1753708"/>
            <a:ext cx="1916458" cy="1916458"/>
          </a:xfrm>
          <a:prstGeom prst="rect">
            <a:avLst/>
          </a:prstGeom>
          <a:noFill/>
          <a:ln>
            <a:noFill/>
          </a:ln>
        </p:spPr>
      </p:pic>
      <p:sp>
        <p:nvSpPr>
          <p:cNvPr id="2" name="Rectangle 1">
            <a:extLst>
              <a:ext uri="{FF2B5EF4-FFF2-40B4-BE49-F238E27FC236}">
                <a16:creationId xmlns:a16="http://schemas.microsoft.com/office/drawing/2014/main" id="{E1F7472E-EEB6-3DAA-60A8-B6B20C005130}"/>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2"/>
          <p:cNvSpPr txBox="1">
            <a:spLocks noGrp="1"/>
          </p:cNvSpPr>
          <p:nvPr>
            <p:ph type="title"/>
          </p:nvPr>
        </p:nvSpPr>
        <p:spPr>
          <a:xfrm>
            <a:off x="838200" y="641684"/>
            <a:ext cx="10515601" cy="80829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sz="4400" dirty="0">
                <a:solidFill>
                  <a:srgbClr val="0070C0"/>
                </a:solidFill>
              </a:rPr>
              <a:t>Contact information</a:t>
            </a:r>
            <a:endParaRPr dirty="0">
              <a:solidFill>
                <a:srgbClr val="0070C0"/>
              </a:solidFill>
            </a:endParaRPr>
          </a:p>
        </p:txBody>
      </p:sp>
      <p:sp>
        <p:nvSpPr>
          <p:cNvPr id="441" name="Google Shape;441;p42"/>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dirty="0"/>
              <a:t>Katelyn Fox Ph.D., R.D.</a:t>
            </a:r>
            <a:endParaRPr dirty="0"/>
          </a:p>
          <a:p>
            <a:pPr marL="0" lvl="0" indent="0" algn="l" rtl="0">
              <a:lnSpc>
                <a:spcPct val="90000"/>
              </a:lnSpc>
              <a:spcBef>
                <a:spcPts val="1001"/>
              </a:spcBef>
              <a:spcAft>
                <a:spcPts val="0"/>
              </a:spcAft>
              <a:buClr>
                <a:schemeClr val="accent4"/>
              </a:buClr>
              <a:buSzPts val="2800"/>
              <a:buNone/>
            </a:pPr>
            <a:r>
              <a:rPr lang="en-US" u="sng" dirty="0">
                <a:solidFill>
                  <a:schemeClr val="accent4"/>
                </a:solidFill>
                <a:hlinkClick r:id="rId3">
                  <a:extLst>
                    <a:ext uri="{A12FA001-AC4F-418D-AE19-62706E023703}">
                      <ahyp:hlinkClr xmlns:ahyp="http://schemas.microsoft.com/office/drawing/2018/hyperlinkcolor" val="tx"/>
                    </a:ext>
                  </a:extLst>
                </a:hlinkClick>
              </a:rPr>
              <a:t>Katelyn_fox@brown.edu</a:t>
            </a:r>
            <a:endParaRPr dirty="0">
              <a:solidFill>
                <a:schemeClr val="accent4"/>
              </a:solidFill>
            </a:endParaRPr>
          </a:p>
          <a:p>
            <a:pPr marL="0" lvl="0" indent="0" algn="l" rtl="0">
              <a:lnSpc>
                <a:spcPct val="90000"/>
              </a:lnSpc>
              <a:spcBef>
                <a:spcPts val="1001"/>
              </a:spcBef>
              <a:spcAft>
                <a:spcPts val="0"/>
              </a:spcAft>
              <a:buClr>
                <a:srgbClr val="000000"/>
              </a:buClr>
              <a:buSzPts val="2801"/>
              <a:buNone/>
            </a:pPr>
            <a:endParaRPr dirty="0">
              <a:solidFill>
                <a:srgbClr val="1D1B1B"/>
              </a:solidFill>
            </a:endParaRPr>
          </a:p>
          <a:p>
            <a:pPr marL="0" lvl="0" indent="0" algn="l" rtl="0">
              <a:lnSpc>
                <a:spcPct val="90000"/>
              </a:lnSpc>
              <a:spcBef>
                <a:spcPts val="1001"/>
              </a:spcBef>
              <a:spcAft>
                <a:spcPts val="0"/>
              </a:spcAft>
              <a:buClr>
                <a:srgbClr val="000000"/>
              </a:buClr>
              <a:buSzPts val="2801"/>
              <a:buNone/>
            </a:pPr>
            <a:endParaRPr dirty="0"/>
          </a:p>
        </p:txBody>
      </p:sp>
      <p:pic>
        <p:nvPicPr>
          <p:cNvPr id="442" name="Google Shape;442;p42" descr="page2image1772256"/>
          <p:cNvPicPr preferRelativeResize="0"/>
          <p:nvPr/>
        </p:nvPicPr>
        <p:blipFill rotWithShape="1">
          <a:blip r:embed="rId4">
            <a:alphaModFix/>
          </a:blip>
          <a:srcRect/>
          <a:stretch/>
        </p:blipFill>
        <p:spPr>
          <a:xfrm>
            <a:off x="406400" y="100331"/>
            <a:ext cx="910377" cy="478333"/>
          </a:xfrm>
          <a:prstGeom prst="rect">
            <a:avLst/>
          </a:prstGeom>
          <a:noFill/>
          <a:ln>
            <a:noFill/>
          </a:ln>
        </p:spPr>
      </p:pic>
      <p:sp>
        <p:nvSpPr>
          <p:cNvPr id="2" name="Rectangle 1">
            <a:extLst>
              <a:ext uri="{FF2B5EF4-FFF2-40B4-BE49-F238E27FC236}">
                <a16:creationId xmlns:a16="http://schemas.microsoft.com/office/drawing/2014/main" id="{60E83EF8-9EF9-D87C-2161-2564AB443B85}"/>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mc:AlternateContent xmlns:mc="http://schemas.openxmlformats.org/markup-compatibility/2006" xmlns:p14="http://schemas.microsoft.com/office/powerpoint/2010/main">
    <mc:Choice Requires="p14">
      <p:transition spd="slow" p14:dur="2000" advTm="29017"/>
    </mc:Choice>
    <mc:Fallback xmlns="">
      <p:transition spd="slow" advTm="2901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E353-B411-73B0-B70C-5E7A202963DE}"/>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B43CDDDF-99A2-19F8-B91D-CE8F88C76649}"/>
              </a:ext>
            </a:extLst>
          </p:cNvPr>
          <p:cNvSpPr>
            <a:spLocks noGrp="1"/>
          </p:cNvSpPr>
          <p:nvPr>
            <p:ph type="body" idx="1"/>
          </p:nvPr>
        </p:nvSpPr>
        <p:spPr/>
        <p:txBody>
          <a:bodyPr>
            <a:normAutofit fontScale="47500" lnSpcReduction="20000"/>
          </a:bodyPr>
          <a:lstStyle/>
          <a:p>
            <a:pPr marL="565087" lvl="0" indent="-514350">
              <a:buSzPct val="75000"/>
              <a:buFont typeface="+mj-lt"/>
              <a:buAutoNum type="arabicPeriod"/>
            </a:pPr>
            <a:r>
              <a:rPr lang="en-US" dirty="0">
                <a:solidFill>
                  <a:schemeClr val="accent6">
                    <a:lumMod val="50000"/>
                  </a:schemeClr>
                </a:solidFill>
              </a:rPr>
              <a:t>U.S. Department of Agriculture and U.S. Department of Health and Human Services. </a:t>
            </a:r>
            <a:r>
              <a:rPr lang="en-US" i="1" dirty="0">
                <a:solidFill>
                  <a:schemeClr val="accent6">
                    <a:lumMod val="50000"/>
                  </a:schemeClr>
                </a:solidFill>
              </a:rPr>
              <a:t>Dietary Guidelines for Americans, 2020-2025</a:t>
            </a:r>
            <a:r>
              <a:rPr lang="en-US" dirty="0">
                <a:solidFill>
                  <a:schemeClr val="accent6">
                    <a:lumMod val="50000"/>
                  </a:schemeClr>
                </a:solidFill>
              </a:rPr>
              <a:t>. 9th Edition. December 2020. Available at </a:t>
            </a:r>
            <a:r>
              <a:rPr lang="en-US" baseline="30000" dirty="0">
                <a:solidFill>
                  <a:schemeClr val="accent6">
                    <a:lumMod val="50000"/>
                  </a:schemeClr>
                </a:solidFill>
                <a:hlinkClick r:id="rId3">
                  <a:extLst>
                    <a:ext uri="{A12FA001-AC4F-418D-AE19-62706E023703}">
                      <ahyp:hlinkClr xmlns:ahyp="http://schemas.microsoft.com/office/drawing/2018/hyperlinkcolor" val="tx"/>
                    </a:ext>
                  </a:extLst>
                </a:hlinkClick>
              </a:rPr>
              <a:t>1</a:t>
            </a:r>
            <a:r>
              <a:rPr lang="en-US" dirty="0">
                <a:solidFill>
                  <a:schemeClr val="accent6">
                    <a:lumMod val="50000"/>
                  </a:schemeClr>
                </a:solidFill>
              </a:rPr>
              <a:t>.</a:t>
            </a:r>
          </a:p>
          <a:p>
            <a:pPr marL="565087" lvl="0" indent="-514350">
              <a:buSzPct val="75000"/>
              <a:buFont typeface="+mj-lt"/>
              <a:buAutoNum type="arabicPeriod"/>
            </a:pPr>
            <a:r>
              <a:rPr lang="en-US" dirty="0">
                <a:solidFill>
                  <a:schemeClr val="accent6">
                    <a:lumMod val="50000"/>
                  </a:schemeClr>
                </a:solidFill>
              </a:rPr>
              <a:t>Dietary Guidelines Advisory Committee. 2020. Scientific Report of the 2020 Dietary Guidelines Advisory Committee: Advisory Report to the Secretary of Agriculture and the Secretary of Health and Human Services. U.S. Department of Agriculture, Agricultural Research Service, Washington, DC. </a:t>
            </a:r>
            <a:r>
              <a:rPr lang="en-US" u="sng" dirty="0">
                <a:solidFill>
                  <a:schemeClr val="accent6">
                    <a:lumMod val="50000"/>
                  </a:schemeClr>
                </a:solidFill>
                <a:hlinkClick r:id="rId4">
                  <a:extLst>
                    <a:ext uri="{A12FA001-AC4F-418D-AE19-62706E023703}">
                      <ahyp:hlinkClr xmlns:ahyp="http://schemas.microsoft.com/office/drawing/2018/hyperlinkcolor" val="tx"/>
                    </a:ext>
                  </a:extLst>
                </a:hlinkClick>
              </a:rPr>
              <a:t>https://www.dietaryguidelines.gov/sites/default/files/2020-07/ScientificReport_of_the_2020DietaryGuidelinesAdvisoryCommittee_first-print.pdf</a:t>
            </a:r>
            <a:endParaRPr lang="en-US" dirty="0">
              <a:solidFill>
                <a:schemeClr val="accent6">
                  <a:lumMod val="50000"/>
                </a:schemeClr>
              </a:solidFill>
            </a:endParaRPr>
          </a:p>
          <a:p>
            <a:pPr marL="565087" indent="-514350">
              <a:buSzPct val="75000"/>
              <a:buFont typeface="+mj-lt"/>
              <a:buAutoNum type="arabicPeriod"/>
            </a:pPr>
            <a:r>
              <a:rPr lang="en-US" dirty="0"/>
              <a:t>Savage, J. S., Fisher, J. O., &amp; Birch, L. L. (2007). Parental influence on eating behavior: Conception to adolescence. </a:t>
            </a:r>
            <a:r>
              <a:rPr lang="en-US" i="1" dirty="0"/>
              <a:t>Journal of Law, Medicine and Ethics</a:t>
            </a:r>
            <a:r>
              <a:rPr lang="en-US" dirty="0"/>
              <a:t>, </a:t>
            </a:r>
            <a:r>
              <a:rPr lang="en-US" i="1" dirty="0"/>
              <a:t>35</a:t>
            </a:r>
            <a:r>
              <a:rPr lang="en-US" dirty="0"/>
              <a:t>(1), 22–34. https://</a:t>
            </a:r>
            <a:r>
              <a:rPr lang="en-US" dirty="0" err="1"/>
              <a:t>doi.org</a:t>
            </a:r>
            <a:r>
              <a:rPr lang="en-US" dirty="0"/>
              <a:t>/10.1111/j.1748-720X.2007.00111.x</a:t>
            </a:r>
          </a:p>
          <a:p>
            <a:pPr marL="565087" indent="-514350">
              <a:buSzPct val="75000"/>
              <a:buFont typeface="+mj-lt"/>
              <a:buAutoNum type="arabicPeriod"/>
            </a:pPr>
            <a:r>
              <a:rPr lang="en-US" dirty="0"/>
              <a:t>Wood, A. C., </a:t>
            </a:r>
            <a:r>
              <a:rPr lang="en-US" dirty="0" err="1"/>
              <a:t>Blissett</a:t>
            </a:r>
            <a:r>
              <a:rPr lang="en-US" dirty="0"/>
              <a:t>, J. M., </a:t>
            </a:r>
            <a:r>
              <a:rPr lang="en-US" dirty="0" err="1"/>
              <a:t>Brunstrom</a:t>
            </a:r>
            <a:r>
              <a:rPr lang="en-US" dirty="0"/>
              <a:t>, J. M., Carnell, S., Faith, M. S., Fisher, J. O., Hayman, L. L., Khalsa, A. S., Hughes, S. O., Miller, A. L., Momin, S. R., Welsh, J. A., Woo, J. G., &amp; </a:t>
            </a:r>
            <a:r>
              <a:rPr lang="en-US" dirty="0" err="1"/>
              <a:t>Haycraft</a:t>
            </a:r>
            <a:r>
              <a:rPr lang="en-US" dirty="0"/>
              <a:t>, E. (2020). Caregiver Influences on Eating Behaviors in Young Children. </a:t>
            </a:r>
            <a:r>
              <a:rPr lang="en-US" i="1" dirty="0"/>
              <a:t>Journal of the American Heart Association</a:t>
            </a:r>
            <a:r>
              <a:rPr lang="en-US" dirty="0"/>
              <a:t>, </a:t>
            </a:r>
            <a:r>
              <a:rPr lang="en-US" i="1" dirty="0"/>
              <a:t>9</a:t>
            </a:r>
            <a:r>
              <a:rPr lang="en-US" dirty="0"/>
              <a:t>(10). </a:t>
            </a:r>
            <a:r>
              <a:rPr lang="en-US" dirty="0">
                <a:hlinkClick r:id="rId5"/>
              </a:rPr>
              <a:t>https://doi.org/10.1161/JAHA.119.014520</a:t>
            </a:r>
            <a:endParaRPr lang="en-US" dirty="0"/>
          </a:p>
          <a:p>
            <a:pPr marL="565087" indent="-514350">
              <a:buSzPct val="75000"/>
              <a:buFont typeface="+mj-lt"/>
              <a:buAutoNum type="arabicPeriod"/>
            </a:pPr>
            <a:r>
              <a:rPr lang="en-US" dirty="0">
                <a:solidFill>
                  <a:schemeClr val="accent6">
                    <a:lumMod val="50000"/>
                  </a:schemeClr>
                </a:solidFill>
              </a:rPr>
              <a:t>2018 Physical Activity Guidelines Advisory Committee. 2018 Physical Activity Guidelines Advisory Committee Scientific Report. Washington, DC: U.S. Department of Health and Human Services, 2018.</a:t>
            </a:r>
            <a:endParaRPr lang="en-US" dirty="0"/>
          </a:p>
          <a:p>
            <a:pPr marL="565087" indent="-514350">
              <a:buSzPct val="75000"/>
              <a:buFont typeface="+mj-lt"/>
              <a:buAutoNum type="arabicPeriod"/>
            </a:pPr>
            <a:r>
              <a:rPr lang="en-US" dirty="0"/>
              <a:t>Lara H. Mossman, Gavin R. </a:t>
            </a:r>
            <a:r>
              <a:rPr lang="en-US" dirty="0" err="1"/>
              <a:t>Slemp</a:t>
            </a:r>
            <a:r>
              <a:rPr lang="en-US" dirty="0"/>
              <a:t>, Kelsey J. Lewis, Rachel H. </a:t>
            </a:r>
            <a:r>
              <a:rPr lang="en-US" dirty="0" err="1"/>
              <a:t>Colla</a:t>
            </a:r>
            <a:r>
              <a:rPr lang="en-US" dirty="0"/>
              <a:t> &amp; Paul O’Halloran (2022) Autonomy support in sport and exercise settings: a systematic review and meta-analysis, International Review of Sport and Exercise Psychology, DOI: </a:t>
            </a:r>
            <a:r>
              <a:rPr lang="en-US" u="sng" dirty="0">
                <a:hlinkClick r:id="rId6"/>
              </a:rPr>
              <a:t>10.1080/1750984X.2022.2031252</a:t>
            </a:r>
            <a:endParaRPr lang="en-US" dirty="0"/>
          </a:p>
          <a:p>
            <a:pPr marL="565087" lvl="0" indent="-514350">
              <a:buSzPct val="75000"/>
              <a:buFont typeface="+mj-lt"/>
              <a:buAutoNum type="arabicPeriod"/>
            </a:pPr>
            <a:r>
              <a:rPr lang="en-US" dirty="0"/>
              <a:t>Council On Community Pediatrics, Committee On Nutrition, </a:t>
            </a:r>
            <a:r>
              <a:rPr lang="en-US" dirty="0" err="1"/>
              <a:t>Gitterman</a:t>
            </a:r>
            <a:r>
              <a:rPr lang="en-US" dirty="0"/>
              <a:t>, B. A., Chilton, L. A., Cotton, W. H., </a:t>
            </a:r>
            <a:r>
              <a:rPr lang="en-US" dirty="0" err="1"/>
              <a:t>Duffee</a:t>
            </a:r>
            <a:r>
              <a:rPr lang="en-US" dirty="0"/>
              <a:t>, J. H., Flanagan, P., Keane, V. A., Krugman, S. D., </a:t>
            </a:r>
            <a:r>
              <a:rPr lang="en-US" dirty="0" err="1"/>
              <a:t>Kuo</a:t>
            </a:r>
            <a:r>
              <a:rPr lang="en-US" dirty="0"/>
              <a:t>, A. A., Linton, J. M., McKelvey, C. D., Paz-Soldan, G. J., Daniels, S. R., Abrams, S. A., </a:t>
            </a:r>
            <a:r>
              <a:rPr lang="en-US" dirty="0" err="1"/>
              <a:t>Corkins</a:t>
            </a:r>
            <a:r>
              <a:rPr lang="en-US" dirty="0"/>
              <a:t>, M. R., de Ferranti, S. D., Golden, N. H., </a:t>
            </a:r>
            <a:r>
              <a:rPr lang="en-US" dirty="0" err="1"/>
              <a:t>Magge</a:t>
            </a:r>
            <a:r>
              <a:rPr lang="en-US" dirty="0"/>
              <a:t>, S. N., &amp; Schwarzenberg, S. J. (2015). Promoting Food Security for All Children. </a:t>
            </a:r>
            <a:r>
              <a:rPr lang="en-US" i="1" dirty="0"/>
              <a:t>Pediatrics</a:t>
            </a:r>
            <a:r>
              <a:rPr lang="en-US" dirty="0"/>
              <a:t>, </a:t>
            </a:r>
            <a:r>
              <a:rPr lang="en-US" i="1" dirty="0"/>
              <a:t>136</a:t>
            </a:r>
            <a:r>
              <a:rPr lang="en-US" dirty="0"/>
              <a:t>(5), e1431–e1438. https://</a:t>
            </a:r>
            <a:r>
              <a:rPr lang="en-US" dirty="0" err="1"/>
              <a:t>doi.org</a:t>
            </a:r>
            <a:r>
              <a:rPr lang="en-US" dirty="0"/>
              <a:t>/10.1542/peds.2015-3301 </a:t>
            </a:r>
          </a:p>
          <a:p>
            <a:pPr marL="565087" lvl="0" indent="-514350">
              <a:buSzPct val="75000"/>
              <a:buFont typeface="+mj-lt"/>
              <a:buAutoNum type="arabicPeriod"/>
            </a:pPr>
            <a:r>
              <a:rPr lang="en-US" dirty="0"/>
              <a:t>Hager, E. R., </a:t>
            </a:r>
            <a:r>
              <a:rPr lang="en-US" dirty="0" err="1"/>
              <a:t>Quigg</a:t>
            </a:r>
            <a:r>
              <a:rPr lang="en-US" dirty="0"/>
              <a:t>, A. M., Black, M. M., Coleman, S. M., </a:t>
            </a:r>
            <a:r>
              <a:rPr lang="en-US" dirty="0" err="1"/>
              <a:t>Heeren</a:t>
            </a:r>
            <a:r>
              <a:rPr lang="en-US" dirty="0"/>
              <a:t>, T., Rose-Jacobs, R., Cook, J. T., Ettinger de Cuba, S. E., Casey, P. H., Chilton, M., </a:t>
            </a:r>
            <a:r>
              <a:rPr lang="en-US" dirty="0" err="1"/>
              <a:t>Cutts</a:t>
            </a:r>
            <a:r>
              <a:rPr lang="en-US" dirty="0"/>
              <a:t>, D. B., Meyers A. F., Frank, D. A. (2010</a:t>
            </a:r>
            <a:r>
              <a:rPr lang="en-US" dirty="0">
                <a:hlinkClick r:id="rId7"/>
              </a:rPr>
              <a:t>). Development and Validity of a 2-Item Screen to Identify Families at Risk for Food Insecurity</a:t>
            </a:r>
            <a:r>
              <a:rPr lang="en-US" dirty="0"/>
              <a:t>. Pediatrics, 126(1), 26-32. doi:10.1542/peds.2009-3146.</a:t>
            </a:r>
            <a:endParaRPr lang="en-US" dirty="0">
              <a:solidFill>
                <a:schemeClr val="accent6">
                  <a:lumMod val="50000"/>
                </a:schemeClr>
              </a:solidFill>
            </a:endParaRPr>
          </a:p>
          <a:p>
            <a:endParaRPr lang="en-US" dirty="0">
              <a:solidFill>
                <a:schemeClr val="accent6">
                  <a:lumMod val="50000"/>
                </a:schemeClr>
              </a:solidFill>
            </a:endParaRPr>
          </a:p>
        </p:txBody>
      </p:sp>
      <p:sp>
        <p:nvSpPr>
          <p:cNvPr id="4" name="Rectangle 3">
            <a:extLst>
              <a:ext uri="{FF2B5EF4-FFF2-40B4-BE49-F238E27FC236}">
                <a16:creationId xmlns:a16="http://schemas.microsoft.com/office/drawing/2014/main" id="{D5D9E06B-42BC-B661-50A5-9D466766BFF7}"/>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5" name="Google Shape;183;p7" descr="page2image1772256">
            <a:extLst>
              <a:ext uri="{FF2B5EF4-FFF2-40B4-BE49-F238E27FC236}">
                <a16:creationId xmlns:a16="http://schemas.microsoft.com/office/drawing/2014/main" id="{D81434B0-35B3-56AC-B12F-1F10477B214C}"/>
              </a:ext>
            </a:extLst>
          </p:cNvPr>
          <p:cNvPicPr preferRelativeResize="0"/>
          <p:nvPr/>
        </p:nvPicPr>
        <p:blipFill rotWithShape="1">
          <a:blip r:embed="rId8">
            <a:alphaModFix/>
          </a:blip>
          <a:srcRect/>
          <a:stretch/>
        </p:blipFill>
        <p:spPr>
          <a:xfrm>
            <a:off x="406400" y="100331"/>
            <a:ext cx="910377" cy="478333"/>
          </a:xfrm>
          <a:prstGeom prst="rect">
            <a:avLst/>
          </a:prstGeom>
          <a:noFill/>
          <a:ln>
            <a:noFill/>
          </a:ln>
        </p:spPr>
      </p:pic>
    </p:spTree>
    <p:extLst>
      <p:ext uri="{BB962C8B-B14F-4D97-AF65-F5344CB8AC3E}">
        <p14:creationId xmlns:p14="http://schemas.microsoft.com/office/powerpoint/2010/main" val="21181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2529" y="6466000"/>
            <a:ext cx="3417147" cy="194925"/>
          </a:xfrm>
          <a:prstGeom prst="rect">
            <a:avLst/>
          </a:prstGeom>
        </p:spPr>
        <p:txBody>
          <a:bodyPr vert="horz" wrap="square" lIns="0" tIns="10160" rIns="0" bIns="0" rtlCol="0">
            <a:spAutoFit/>
          </a:bodyPr>
          <a:lstStyle/>
          <a:p>
            <a:pPr marL="0" marR="0" lvl="0" indent="0" algn="l" defTabSz="609630" rtl="0" eaLnBrk="1" fontAlgn="auto" latinLnBrk="0" hangingPunct="1">
              <a:lnSpc>
                <a:spcPct val="100000"/>
              </a:lnSpc>
              <a:spcBef>
                <a:spcPts val="8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RI</a:t>
            </a:r>
            <a:endParaRPr kumimoji="0" sz="12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 name="object 3"/>
          <p:cNvSpPr/>
          <p:nvPr/>
        </p:nvSpPr>
        <p:spPr>
          <a:xfrm>
            <a:off x="0" y="6297676"/>
            <a:ext cx="12192000" cy="560493"/>
          </a:xfrm>
          <a:custGeom>
            <a:avLst/>
            <a:gdLst/>
            <a:ahLst/>
            <a:cxnLst/>
            <a:rect l="l" t="t" r="r" b="b"/>
            <a:pathLst>
              <a:path w="18288000" h="840740">
                <a:moveTo>
                  <a:pt x="18288000" y="0"/>
                </a:moveTo>
                <a:lnTo>
                  <a:pt x="0" y="0"/>
                </a:lnTo>
                <a:lnTo>
                  <a:pt x="0" y="840485"/>
                </a:lnTo>
                <a:lnTo>
                  <a:pt x="18288000" y="840485"/>
                </a:lnTo>
                <a:lnTo>
                  <a:pt x="18288000" y="0"/>
                </a:lnTo>
                <a:close/>
              </a:path>
            </a:pathLst>
          </a:custGeom>
          <a:solidFill>
            <a:srgbClr val="F7B31D"/>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A4A1AF05-589B-D445-8E47-D72E8545C8EF}"/>
              </a:ext>
            </a:extLst>
          </p:cNvPr>
          <p:cNvSpPr txBox="1"/>
          <p:nvPr/>
        </p:nvSpPr>
        <p:spPr>
          <a:xfrm>
            <a:off x="2692400" y="5290458"/>
            <a:ext cx="7416800" cy="46166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PLEASE NOTE: Project ECHO case consultations do not create or otherwise establish a provider-patient relationship between any clinician and any patient whose case is being presented in a project ECHO setting</a:t>
            </a:r>
          </a:p>
        </p:txBody>
      </p:sp>
      <p:sp>
        <p:nvSpPr>
          <p:cNvPr id="8" name="TextBox 7">
            <a:extLst>
              <a:ext uri="{FF2B5EF4-FFF2-40B4-BE49-F238E27FC236}">
                <a16:creationId xmlns:a16="http://schemas.microsoft.com/office/drawing/2014/main" id="{1AAD894F-4DC9-1247-841F-D3AD732BA3E0}"/>
              </a:ext>
            </a:extLst>
          </p:cNvPr>
          <p:cNvSpPr txBox="1"/>
          <p:nvPr/>
        </p:nvSpPr>
        <p:spPr>
          <a:xfrm>
            <a:off x="3663873" y="3746290"/>
            <a:ext cx="5501899" cy="1477328"/>
          </a:xfrm>
          <a:prstGeom prst="rect">
            <a:avLst/>
          </a:prstGeom>
          <a:noFill/>
        </p:spPr>
        <p:txBody>
          <a:bodyPr wrap="square" rtlCol="0">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69C3"/>
                </a:solidFill>
                <a:effectLst/>
                <a:uLnTx/>
                <a:uFillTx/>
                <a:latin typeface="Calibri"/>
                <a:ea typeface="+mn-ea"/>
                <a:cs typeface="+mn-cs"/>
              </a:rPr>
              <a:t>Presenter: Casey Sardo, RD, LDN, CDOE</a:t>
            </a:r>
          </a:p>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69C3"/>
                </a:solidFill>
                <a:effectLst/>
                <a:uLnTx/>
                <a:uFillTx/>
                <a:latin typeface="Calibri"/>
                <a:ea typeface="+mn-ea"/>
                <a:cs typeface="+mn-cs"/>
              </a:rPr>
              <a:t>Date: 4/20/23</a:t>
            </a:r>
          </a:p>
          <a:p>
            <a:pPr marL="0" marR="0" lvl="0" indent="0" algn="l" defTabSz="60963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69C3"/>
                </a:solidFill>
                <a:effectLst/>
                <a:uLnTx/>
                <a:uFillTx/>
                <a:latin typeface="Calibri"/>
                <a:ea typeface="+mn-ea"/>
                <a:cs typeface="+mn-cs"/>
              </a:rPr>
              <a:t>Contact Info: csardo@tricountyri.org</a:t>
            </a:r>
          </a:p>
        </p:txBody>
      </p:sp>
      <p:sp>
        <p:nvSpPr>
          <p:cNvPr id="11" name="object 3">
            <a:extLst>
              <a:ext uri="{FF2B5EF4-FFF2-40B4-BE49-F238E27FC236}">
                <a16:creationId xmlns:a16="http://schemas.microsoft.com/office/drawing/2014/main" id="{17DB629D-B4D6-6F4D-8625-2ADB7CC6461B}"/>
              </a:ext>
            </a:extLst>
          </p:cNvPr>
          <p:cNvSpPr txBox="1">
            <a:spLocks noGrp="1"/>
          </p:cNvSpPr>
          <p:nvPr>
            <p:ph type="ctrTitle"/>
          </p:nvPr>
        </p:nvSpPr>
        <p:spPr>
          <a:xfrm>
            <a:off x="601578" y="2404862"/>
            <a:ext cx="10873498" cy="1177550"/>
          </a:xfrm>
          <a:prstGeom prst="rect">
            <a:avLst/>
          </a:prstGeom>
        </p:spPr>
        <p:txBody>
          <a:bodyPr vert="horz" wrap="square" lIns="0" tIns="10904" rIns="0" bIns="0" rtlCol="0">
            <a:spAutoFit/>
          </a:bodyPr>
          <a:lstStyle/>
          <a:p>
            <a:pPr marL="8724" algn="ctr">
              <a:spcBef>
                <a:spcPts val="86"/>
              </a:spcBef>
            </a:pPr>
            <a:r>
              <a:rPr lang="en-US" sz="2667" dirty="0"/>
              <a:t>Pediatric Weight Management ECHO</a:t>
            </a:r>
            <a:r>
              <a:rPr lang="en-US" sz="2667" baseline="30000" dirty="0"/>
              <a:t>®</a:t>
            </a:r>
            <a:r>
              <a:rPr lang="en-US" dirty="0"/>
              <a:t> </a:t>
            </a:r>
            <a:br>
              <a:rPr lang="en-US" sz="2667" dirty="0"/>
            </a:br>
            <a:r>
              <a:rPr sz="2667" dirty="0"/>
              <a:t>Case</a:t>
            </a:r>
            <a:r>
              <a:rPr sz="2667" spc="-7" dirty="0"/>
              <a:t> Presentation</a:t>
            </a:r>
            <a:endParaRPr sz="2404" dirty="0"/>
          </a:p>
        </p:txBody>
      </p:sp>
      <p:pic>
        <p:nvPicPr>
          <p:cNvPr id="12" name="Picture 1" descr="page2image1772256">
            <a:extLst>
              <a:ext uri="{FF2B5EF4-FFF2-40B4-BE49-F238E27FC236}">
                <a16:creationId xmlns:a16="http://schemas.microsoft.com/office/drawing/2014/main" id="{9319A954-B138-7A48-9330-66DEBDF02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1168011"/>
            <a:ext cx="1238701" cy="65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84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prstGeom prst="rect">
            <a:avLst/>
          </a:prstGeom>
        </p:spPr>
        <p:txBody>
          <a:bodyPr vert="horz" wrap="square" lIns="0" tIns="8043" rIns="0" bIns="0" rtlCol="0">
            <a:spAutoFit/>
          </a:bodyPr>
          <a:lstStyle/>
          <a:p>
            <a:pPr marL="8467">
              <a:spcBef>
                <a:spcPts val="63"/>
              </a:spcBef>
            </a:pPr>
            <a:r>
              <a:rPr lang="en-US" spc="-153" dirty="0"/>
              <a:t>Reasons for Selecting this Case</a:t>
            </a:r>
            <a:endParaRPr spc="-193" dirty="0"/>
          </a:p>
        </p:txBody>
      </p:sp>
      <p:sp>
        <p:nvSpPr>
          <p:cNvPr id="7" name="object 7"/>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sp>
        <p:nvSpPr>
          <p:cNvPr id="13" name="TextBox 12">
            <a:extLst>
              <a:ext uri="{FF2B5EF4-FFF2-40B4-BE49-F238E27FC236}">
                <a16:creationId xmlns:a16="http://schemas.microsoft.com/office/drawing/2014/main" id="{518F0266-036A-0949-821F-30F89FA75B87}"/>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8" name="Picture 1" descr="page2image1772256">
            <a:extLst>
              <a:ext uri="{FF2B5EF4-FFF2-40B4-BE49-F238E27FC236}">
                <a16:creationId xmlns:a16="http://schemas.microsoft.com/office/drawing/2014/main" id="{68881881-32CA-0447-9B7A-B28482B0E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6DCBEC80-039C-C646-860D-B87A15854BF9}"/>
              </a:ext>
            </a:extLst>
          </p:cNvPr>
          <p:cNvGraphicFramePr>
            <a:graphicFrameLocks noGrp="1"/>
          </p:cNvGraphicFramePr>
          <p:nvPr/>
        </p:nvGraphicFramePr>
        <p:xfrm>
          <a:off x="406400" y="1498597"/>
          <a:ext cx="11226800" cy="4384296"/>
        </p:xfrm>
        <a:graphic>
          <a:graphicData uri="http://schemas.openxmlformats.org/drawingml/2006/table">
            <a:tbl>
              <a:tblPr firstRow="1" bandRow="1">
                <a:tableStyleId>{073A0DAA-6AF3-43AB-8588-CEC1D06C72B9}</a:tableStyleId>
              </a:tblPr>
              <a:tblGrid>
                <a:gridCol w="4876800">
                  <a:extLst>
                    <a:ext uri="{9D8B030D-6E8A-4147-A177-3AD203B41FA5}">
                      <a16:colId xmlns:a16="http://schemas.microsoft.com/office/drawing/2014/main" val="2309835222"/>
                    </a:ext>
                  </a:extLst>
                </a:gridCol>
                <a:gridCol w="6350000">
                  <a:extLst>
                    <a:ext uri="{9D8B030D-6E8A-4147-A177-3AD203B41FA5}">
                      <a16:colId xmlns:a16="http://schemas.microsoft.com/office/drawing/2014/main" val="4127498626"/>
                    </a:ext>
                  </a:extLst>
                </a:gridCol>
              </a:tblGrid>
              <a:tr h="751138">
                <a:tc>
                  <a:txBody>
                    <a:bodyPr/>
                    <a:lstStyle/>
                    <a:p>
                      <a:pPr marL="0" algn="l" rtl="0"/>
                      <a:endParaRPr lang="en-US" sz="1200" dirty="0">
                        <a:solidFill>
                          <a:schemeClr val="accent6">
                            <a:lumMod val="50000"/>
                          </a:schemeClr>
                        </a:solidFill>
                      </a:endParaRPr>
                    </a:p>
                  </a:txBody>
                  <a:tcPr marL="60960" marR="60960" marT="30480" marB="30480"/>
                </a:tc>
                <a:tc>
                  <a:txBody>
                    <a:bodyPr/>
                    <a:lstStyle/>
                    <a:p>
                      <a:endParaRPr lang="en-US" sz="1200">
                        <a:solidFill>
                          <a:schemeClr val="accent6">
                            <a:lumMod val="50000"/>
                          </a:schemeClr>
                        </a:solidFill>
                      </a:endParaRPr>
                    </a:p>
                  </a:txBody>
                  <a:tcPr marL="60960" marR="60960" marT="30480" marB="30480"/>
                </a:tc>
                <a:extLst>
                  <a:ext uri="{0D108BD9-81ED-4DB2-BD59-A6C34878D82A}">
                    <a16:rowId xmlns:a16="http://schemas.microsoft.com/office/drawing/2014/main" val="1022699541"/>
                  </a:ext>
                </a:extLst>
              </a:tr>
              <a:tr h="1816579">
                <a:tc>
                  <a:txBody>
                    <a:bodyPr/>
                    <a:lstStyle/>
                    <a:p>
                      <a:pPr marL="0" algn="l" rtl="0"/>
                      <a:r>
                        <a:rPr lang="en-US" sz="2000" dirty="0">
                          <a:solidFill>
                            <a:schemeClr val="accent6">
                              <a:lumMod val="50000"/>
                            </a:schemeClr>
                          </a:solidFill>
                        </a:rPr>
                        <a:t>Why did you choose this case?</a:t>
                      </a:r>
                    </a:p>
                  </a:txBody>
                  <a:tcPr marL="60960" marR="60960" marT="30480" marB="30480"/>
                </a:tc>
                <a:tc>
                  <a:txBody>
                    <a:bodyPr/>
                    <a:lstStyle/>
                    <a:p>
                      <a:pPr marL="0" algn="l" rtl="0"/>
                      <a:r>
                        <a:rPr lang="en-US" sz="1900" i="1" dirty="0">
                          <a:solidFill>
                            <a:schemeClr val="accent6">
                              <a:lumMod val="50000"/>
                            </a:schemeClr>
                          </a:solidFill>
                        </a:rPr>
                        <a:t>We chose to highlight this case</a:t>
                      </a:r>
                      <a:r>
                        <a:rPr lang="en-US" sz="1900" i="1" baseline="0" dirty="0">
                          <a:solidFill>
                            <a:schemeClr val="accent6">
                              <a:lumMod val="50000"/>
                            </a:schemeClr>
                          </a:solidFill>
                        </a:rPr>
                        <a:t> due to the patient’s past complex weight, social, and mental health history. </a:t>
                      </a:r>
                      <a:endParaRPr lang="en-US" sz="1900" i="1" dirty="0">
                        <a:solidFill>
                          <a:schemeClr val="accent6">
                            <a:lumMod val="50000"/>
                          </a:schemeClr>
                        </a:solidFill>
                      </a:endParaRPr>
                    </a:p>
                  </a:txBody>
                  <a:tcPr marL="60960" marR="60960" marT="30480" marB="30480"/>
                </a:tc>
                <a:extLst>
                  <a:ext uri="{0D108BD9-81ED-4DB2-BD59-A6C34878D82A}">
                    <a16:rowId xmlns:a16="http://schemas.microsoft.com/office/drawing/2014/main" val="815406261"/>
                  </a:ext>
                </a:extLst>
              </a:tr>
              <a:tr h="1816579">
                <a:tc>
                  <a:txBody>
                    <a:bodyPr/>
                    <a:lstStyle/>
                    <a:p>
                      <a:pPr marL="0" algn="l" rtl="0"/>
                      <a:r>
                        <a:rPr lang="en-US" sz="2000" dirty="0">
                          <a:solidFill>
                            <a:schemeClr val="accent6">
                              <a:lumMod val="50000"/>
                            </a:schemeClr>
                          </a:solidFill>
                        </a:rPr>
                        <a:t>What questions do you have for the group?</a:t>
                      </a:r>
                    </a:p>
                  </a:txBody>
                  <a:tcPr marL="60960" marR="60960" marT="30480" marB="30480"/>
                </a:tc>
                <a:tc>
                  <a:txBody>
                    <a:bodyPr/>
                    <a:lstStyle/>
                    <a:p>
                      <a:pPr marL="0" algn="l" rtl="0"/>
                      <a:r>
                        <a:rPr lang="en-US" sz="1900" i="1" dirty="0">
                          <a:solidFill>
                            <a:schemeClr val="accent6">
                              <a:lumMod val="50000"/>
                            </a:schemeClr>
                          </a:solidFill>
                        </a:rPr>
                        <a:t>-How to promote</a:t>
                      </a:r>
                      <a:r>
                        <a:rPr lang="en-US" sz="1900" i="1" baseline="0" dirty="0">
                          <a:solidFill>
                            <a:schemeClr val="accent6">
                              <a:lumMod val="50000"/>
                            </a:schemeClr>
                          </a:solidFill>
                        </a:rPr>
                        <a:t> diet and lifestyle changes while being mindful of past trauma.</a:t>
                      </a:r>
                    </a:p>
                    <a:p>
                      <a:pPr marL="0" algn="l" rtl="0"/>
                      <a:r>
                        <a:rPr lang="en-US" sz="1900" i="1" baseline="0" dirty="0">
                          <a:solidFill>
                            <a:schemeClr val="accent6">
                              <a:lumMod val="50000"/>
                            </a:schemeClr>
                          </a:solidFill>
                        </a:rPr>
                        <a:t> </a:t>
                      </a:r>
                    </a:p>
                    <a:p>
                      <a:pPr marL="0" algn="l" rtl="0"/>
                      <a:r>
                        <a:rPr lang="en-US" sz="1900" i="1" baseline="0" dirty="0">
                          <a:solidFill>
                            <a:schemeClr val="accent6">
                              <a:lumMod val="50000"/>
                            </a:schemeClr>
                          </a:solidFill>
                        </a:rPr>
                        <a:t>-How to promote long-term diet and lifestyle changes in a pediatric patient with profound obesity since infancy/early childhood. </a:t>
                      </a:r>
                    </a:p>
                  </a:txBody>
                  <a:tcPr marL="60960" marR="60960" marT="30480" marB="30480"/>
                </a:tc>
                <a:extLst>
                  <a:ext uri="{0D108BD9-81ED-4DB2-BD59-A6C34878D82A}">
                    <a16:rowId xmlns:a16="http://schemas.microsoft.com/office/drawing/2014/main" val="1094569134"/>
                  </a:ext>
                </a:extLst>
              </a:tr>
            </a:tbl>
          </a:graphicData>
        </a:graphic>
      </p:graphicFrame>
      <p:sp>
        <p:nvSpPr>
          <p:cNvPr id="4" name="Rectangle 3">
            <a:extLst>
              <a:ext uri="{FF2B5EF4-FFF2-40B4-BE49-F238E27FC236}">
                <a16:creationId xmlns:a16="http://schemas.microsoft.com/office/drawing/2014/main" id="{4EFF6705-EE44-4F53-CAB9-AA9B988EB2E1}"/>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3957196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a:spLocks noGrp="1"/>
          </p:cNvSpPr>
          <p:nvPr>
            <p:ph type="title"/>
          </p:nvPr>
        </p:nvSpPr>
        <p:spPr>
          <a:prstGeom prst="rect">
            <a:avLst/>
          </a:prstGeom>
        </p:spPr>
        <p:txBody>
          <a:bodyPr vert="horz" wrap="square" lIns="0" tIns="8043" rIns="0" bIns="0" rtlCol="0">
            <a:spAutoFit/>
          </a:bodyPr>
          <a:lstStyle/>
          <a:p>
            <a:pPr marL="8467">
              <a:spcBef>
                <a:spcPts val="63"/>
              </a:spcBef>
            </a:pPr>
            <a:r>
              <a:rPr lang="en-US" spc="-153" dirty="0"/>
              <a:t>Basic Patient Information</a:t>
            </a:r>
            <a:endParaRPr spc="-193" dirty="0"/>
          </a:p>
        </p:txBody>
      </p:sp>
      <p:graphicFrame>
        <p:nvGraphicFramePr>
          <p:cNvPr id="12" name="object 7">
            <a:extLst>
              <a:ext uri="{FF2B5EF4-FFF2-40B4-BE49-F238E27FC236}">
                <a16:creationId xmlns:a16="http://schemas.microsoft.com/office/drawing/2014/main" id="{4D2027B8-EBAB-F741-BA85-53431DB413DE}"/>
              </a:ext>
            </a:extLst>
          </p:cNvPr>
          <p:cNvGraphicFramePr>
            <a:graphicFrameLocks noGrp="1"/>
          </p:cNvGraphicFramePr>
          <p:nvPr/>
        </p:nvGraphicFramePr>
        <p:xfrm>
          <a:off x="407824" y="1391512"/>
          <a:ext cx="11430059" cy="4750744"/>
        </p:xfrm>
        <a:graphic>
          <a:graphicData uri="http://schemas.openxmlformats.org/drawingml/2006/table">
            <a:tbl>
              <a:tblPr firstRow="1" bandRow="1">
                <a:tableStyleId>{073A0DAA-6AF3-43AB-8588-CEC1D06C72B9}</a:tableStyleId>
              </a:tblPr>
              <a:tblGrid>
                <a:gridCol w="4979704">
                  <a:extLst>
                    <a:ext uri="{9D8B030D-6E8A-4147-A177-3AD203B41FA5}">
                      <a16:colId xmlns:a16="http://schemas.microsoft.com/office/drawing/2014/main" val="20000"/>
                    </a:ext>
                  </a:extLst>
                </a:gridCol>
                <a:gridCol w="6450355">
                  <a:extLst>
                    <a:ext uri="{9D8B030D-6E8A-4147-A177-3AD203B41FA5}">
                      <a16:colId xmlns:a16="http://schemas.microsoft.com/office/drawing/2014/main" val="20001"/>
                    </a:ext>
                  </a:extLst>
                </a:gridCol>
              </a:tblGrid>
              <a:tr h="300746">
                <a:tc gridSpan="2">
                  <a:txBody>
                    <a:bodyPr/>
                    <a:lstStyle/>
                    <a:p>
                      <a:pPr marL="3816350" algn="ctr">
                        <a:lnSpc>
                          <a:spcPct val="100000"/>
                        </a:lnSpc>
                        <a:spcBef>
                          <a:spcPts val="550"/>
                        </a:spcBef>
                      </a:pPr>
                      <a:r>
                        <a:rPr lang="en-US" sz="1300" dirty="0">
                          <a:solidFill>
                            <a:schemeClr val="accent6">
                              <a:lumMod val="50000"/>
                            </a:schemeClr>
                          </a:solidFill>
                        </a:rPr>
                        <a:t>                           </a:t>
                      </a:r>
                      <a:endParaRPr sz="1300" dirty="0">
                        <a:solidFill>
                          <a:schemeClr val="accent6">
                            <a:lumMod val="50000"/>
                          </a:schemeClr>
                        </a:solidFill>
                        <a:latin typeface="Calibri" panose="020F0502020204030204" pitchFamily="34" charset="0"/>
                        <a:cs typeface="Calibri" panose="020F0502020204030204" pitchFamily="34" charset="0"/>
                      </a:endParaRPr>
                    </a:p>
                  </a:txBody>
                  <a:tcPr marL="0" marR="0" marT="47978" marB="0"/>
                </a:tc>
                <a:tc hMerge="1">
                  <a:txBody>
                    <a:bodyPr/>
                    <a:lstStyle/>
                    <a:p>
                      <a:endParaRPr/>
                    </a:p>
                  </a:txBody>
                  <a:tcPr marL="0" marR="0" marT="0" marB="0"/>
                </a:tc>
                <a:extLst>
                  <a:ext uri="{0D108BD9-81ED-4DB2-BD59-A6C34878D82A}">
                    <a16:rowId xmlns:a16="http://schemas.microsoft.com/office/drawing/2014/main" val="10000"/>
                  </a:ext>
                </a:extLst>
              </a:tr>
              <a:tr h="450710">
                <a:tc>
                  <a:txBody>
                    <a:bodyPr/>
                    <a:lstStyle/>
                    <a:p>
                      <a:pPr marL="100330">
                        <a:lnSpc>
                          <a:spcPct val="100000"/>
                        </a:lnSpc>
                        <a:spcBef>
                          <a:spcPts val="370"/>
                        </a:spcBef>
                      </a:pPr>
                      <a:r>
                        <a:rPr lang="en-US" sz="1600" spc="-25" dirty="0">
                          <a:solidFill>
                            <a:schemeClr val="accent6">
                              <a:lumMod val="50000"/>
                            </a:schemeClr>
                          </a:solidFill>
                          <a:latin typeface="+mn-lt"/>
                        </a:rPr>
                        <a:t>Age</a:t>
                      </a:r>
                      <a:endParaRPr lang="en-US" sz="1600" dirty="0">
                        <a:solidFill>
                          <a:schemeClr val="accent6">
                            <a:lumMod val="50000"/>
                          </a:schemeClr>
                        </a:solidFill>
                        <a:latin typeface="+mn-lt"/>
                        <a:cs typeface="Calibri" panose="020F0502020204030204" pitchFamily="34" charset="0"/>
                      </a:endParaRPr>
                    </a:p>
                  </a:txBody>
                  <a:tcPr marL="0" marR="0" marT="32276" marB="0"/>
                </a:tc>
                <a:tc>
                  <a:txBody>
                    <a:bodyPr/>
                    <a:lstStyle/>
                    <a:p>
                      <a:pPr marL="51435" algn="l" rtl="0">
                        <a:lnSpc>
                          <a:spcPct val="100000"/>
                        </a:lnSpc>
                        <a:spcBef>
                          <a:spcPts val="395"/>
                        </a:spcBef>
                      </a:pPr>
                      <a:r>
                        <a:rPr lang="en-US" sz="1500" b="1" i="1" dirty="0">
                          <a:solidFill>
                            <a:schemeClr val="accent6">
                              <a:lumMod val="50000"/>
                            </a:schemeClr>
                          </a:solidFill>
                          <a:latin typeface="Calibri" panose="020F0502020204030204" pitchFamily="34" charset="0"/>
                          <a:cs typeface="Calibri" panose="020F0502020204030204" pitchFamily="34" charset="0"/>
                        </a:rPr>
                        <a:t>15</a:t>
                      </a:r>
                      <a:endParaRPr sz="1500" b="1" i="1" dirty="0">
                        <a:solidFill>
                          <a:schemeClr val="accent6">
                            <a:lumMod val="50000"/>
                          </a:schemeClr>
                        </a:solidFill>
                        <a:latin typeface="Calibri" panose="020F0502020204030204" pitchFamily="34" charset="0"/>
                        <a:cs typeface="Calibri" panose="020F0502020204030204" pitchFamily="34" charset="0"/>
                      </a:endParaRPr>
                    </a:p>
                  </a:txBody>
                  <a:tcPr marL="0" marR="0" marT="34457" marB="0"/>
                </a:tc>
                <a:extLst>
                  <a:ext uri="{0D108BD9-81ED-4DB2-BD59-A6C34878D82A}">
                    <a16:rowId xmlns:a16="http://schemas.microsoft.com/office/drawing/2014/main" val="10001"/>
                  </a:ext>
                </a:extLst>
              </a:tr>
              <a:tr h="397132">
                <a:tc>
                  <a:txBody>
                    <a:bodyPr/>
                    <a:lstStyle/>
                    <a:p>
                      <a:pPr marL="100330">
                        <a:lnSpc>
                          <a:spcPct val="100000"/>
                        </a:lnSpc>
                        <a:spcBef>
                          <a:spcPts val="370"/>
                        </a:spcBef>
                      </a:pPr>
                      <a:r>
                        <a:rPr sz="1600" dirty="0">
                          <a:solidFill>
                            <a:schemeClr val="accent6">
                              <a:lumMod val="50000"/>
                            </a:schemeClr>
                          </a:solidFill>
                          <a:latin typeface="+mn-lt"/>
                        </a:rPr>
                        <a:t>Gender</a:t>
                      </a:r>
                      <a:r>
                        <a:rPr sz="1600" spc="55" dirty="0">
                          <a:solidFill>
                            <a:schemeClr val="accent6">
                              <a:lumMod val="50000"/>
                            </a:schemeClr>
                          </a:solidFill>
                          <a:latin typeface="+mn-lt"/>
                        </a:rPr>
                        <a:t> </a:t>
                      </a:r>
                      <a:r>
                        <a:rPr sz="1600" spc="-10" dirty="0">
                          <a:solidFill>
                            <a:schemeClr val="accent6">
                              <a:lumMod val="50000"/>
                            </a:schemeClr>
                          </a:solidFill>
                          <a:latin typeface="+mn-lt"/>
                        </a:rPr>
                        <a:t>Identity</a:t>
                      </a:r>
                      <a:endParaRPr sz="1600" dirty="0">
                        <a:solidFill>
                          <a:schemeClr val="accent6">
                            <a:lumMod val="50000"/>
                          </a:schemeClr>
                        </a:solidFill>
                        <a:latin typeface="+mn-lt"/>
                        <a:cs typeface="Calibri" panose="020F0502020204030204" pitchFamily="34" charset="0"/>
                      </a:endParaRPr>
                    </a:p>
                  </a:txBody>
                  <a:tcPr marL="0" marR="0" marT="32276" marB="0"/>
                </a:tc>
                <a:tc>
                  <a:txBody>
                    <a:bodyPr/>
                    <a:lstStyle/>
                    <a:p>
                      <a:pPr marL="51435" algn="l" rtl="0">
                        <a:lnSpc>
                          <a:spcPct val="100000"/>
                        </a:lnSpc>
                        <a:spcBef>
                          <a:spcPts val="490"/>
                        </a:spcBef>
                      </a:pPr>
                      <a:r>
                        <a:rPr lang="en-US" sz="1500" i="1" dirty="0">
                          <a:solidFill>
                            <a:schemeClr val="accent6">
                              <a:lumMod val="50000"/>
                            </a:schemeClr>
                          </a:solidFill>
                          <a:latin typeface="Calibri" panose="020F0502020204030204" pitchFamily="34" charset="0"/>
                          <a:cs typeface="Calibri" panose="020F0502020204030204" pitchFamily="34" charset="0"/>
                        </a:rPr>
                        <a:t>Patient identifies</a:t>
                      </a:r>
                      <a:r>
                        <a:rPr lang="en-US" sz="1500" i="1" baseline="0" dirty="0">
                          <a:solidFill>
                            <a:schemeClr val="accent6">
                              <a:lumMod val="50000"/>
                            </a:schemeClr>
                          </a:solidFill>
                          <a:latin typeface="Calibri" panose="020F0502020204030204" pitchFamily="34" charset="0"/>
                          <a:cs typeface="Calibri" panose="020F0502020204030204" pitchFamily="34" charset="0"/>
                        </a:rPr>
                        <a:t> as a heterosexual female.</a:t>
                      </a:r>
                      <a:endParaRPr sz="1500" i="1" dirty="0">
                        <a:solidFill>
                          <a:schemeClr val="accent6">
                            <a:lumMod val="50000"/>
                          </a:schemeClr>
                        </a:solidFill>
                        <a:latin typeface="Calibri" panose="020F0502020204030204" pitchFamily="34" charset="0"/>
                        <a:cs typeface="Calibri" panose="020F0502020204030204" pitchFamily="34" charset="0"/>
                      </a:endParaRPr>
                    </a:p>
                  </a:txBody>
                  <a:tcPr marL="0" marR="0" marT="42744" marB="0"/>
                </a:tc>
                <a:extLst>
                  <a:ext uri="{0D108BD9-81ED-4DB2-BD59-A6C34878D82A}">
                    <a16:rowId xmlns:a16="http://schemas.microsoft.com/office/drawing/2014/main" val="10002"/>
                  </a:ext>
                </a:extLst>
              </a:tr>
              <a:tr h="330407">
                <a:tc>
                  <a:txBody>
                    <a:bodyPr/>
                    <a:lstStyle/>
                    <a:p>
                      <a:pPr marL="100330">
                        <a:lnSpc>
                          <a:spcPct val="100000"/>
                        </a:lnSpc>
                        <a:spcBef>
                          <a:spcPts val="370"/>
                        </a:spcBef>
                      </a:pPr>
                      <a:r>
                        <a:rPr sz="1600" spc="-10" dirty="0">
                          <a:solidFill>
                            <a:schemeClr val="accent6">
                              <a:lumMod val="50000"/>
                            </a:schemeClr>
                          </a:solidFill>
                          <a:latin typeface="+mn-lt"/>
                        </a:rPr>
                        <a:t>Race/Ethnicity</a:t>
                      </a:r>
                      <a:endParaRPr sz="1600" dirty="0">
                        <a:solidFill>
                          <a:schemeClr val="accent6">
                            <a:lumMod val="50000"/>
                          </a:schemeClr>
                        </a:solidFill>
                        <a:latin typeface="+mn-lt"/>
                        <a:cs typeface="Calibri" panose="020F0502020204030204" pitchFamily="34" charset="0"/>
                      </a:endParaRPr>
                    </a:p>
                  </a:txBody>
                  <a:tcPr marL="0" marR="0" marT="32276" marB="0"/>
                </a:tc>
                <a:tc>
                  <a:txBody>
                    <a:bodyPr/>
                    <a:lstStyle/>
                    <a:p>
                      <a:pPr marL="51435" algn="l" rtl="0">
                        <a:lnSpc>
                          <a:spcPct val="100000"/>
                        </a:lnSpc>
                        <a:spcBef>
                          <a:spcPts val="535"/>
                        </a:spcBef>
                      </a:pPr>
                      <a:r>
                        <a:rPr lang="en-US" sz="1500" i="1" dirty="0">
                          <a:solidFill>
                            <a:schemeClr val="accent6">
                              <a:lumMod val="50000"/>
                            </a:schemeClr>
                          </a:solidFill>
                          <a:latin typeface="Calibri" panose="020F0502020204030204" pitchFamily="34" charset="0"/>
                          <a:cs typeface="Calibri" panose="020F0502020204030204" pitchFamily="34" charset="0"/>
                        </a:rPr>
                        <a:t>Black/African American;</a:t>
                      </a:r>
                      <a:r>
                        <a:rPr lang="en-US" sz="1500" i="1" baseline="0" dirty="0">
                          <a:solidFill>
                            <a:schemeClr val="accent6">
                              <a:lumMod val="50000"/>
                            </a:schemeClr>
                          </a:solidFill>
                          <a:latin typeface="Calibri" panose="020F0502020204030204" pitchFamily="34" charset="0"/>
                          <a:cs typeface="Calibri" panose="020F0502020204030204" pitchFamily="34" charset="0"/>
                        </a:rPr>
                        <a:t> Non-Hispanic or Latino</a:t>
                      </a:r>
                      <a:endParaRPr sz="1500" i="1" dirty="0">
                        <a:solidFill>
                          <a:schemeClr val="accent6">
                            <a:lumMod val="50000"/>
                          </a:schemeClr>
                        </a:solidFill>
                        <a:latin typeface="Calibri" panose="020F0502020204030204" pitchFamily="34" charset="0"/>
                        <a:cs typeface="Calibri" panose="020F0502020204030204" pitchFamily="34" charset="0"/>
                      </a:endParaRPr>
                    </a:p>
                  </a:txBody>
                  <a:tcPr marL="0" marR="0" marT="46669" marB="0"/>
                </a:tc>
                <a:extLst>
                  <a:ext uri="{0D108BD9-81ED-4DB2-BD59-A6C34878D82A}">
                    <a16:rowId xmlns:a16="http://schemas.microsoft.com/office/drawing/2014/main" val="10003"/>
                  </a:ext>
                </a:extLst>
              </a:tr>
              <a:tr h="351057">
                <a:tc>
                  <a:txBody>
                    <a:bodyPr/>
                    <a:lstStyle/>
                    <a:p>
                      <a:pPr marL="100330">
                        <a:lnSpc>
                          <a:spcPct val="100000"/>
                        </a:lnSpc>
                        <a:spcBef>
                          <a:spcPts val="370"/>
                        </a:spcBef>
                      </a:pPr>
                      <a:r>
                        <a:rPr lang="en-US" sz="1600" dirty="0">
                          <a:solidFill>
                            <a:schemeClr val="accent6">
                              <a:lumMod val="50000"/>
                            </a:schemeClr>
                          </a:solidFill>
                          <a:latin typeface="+mn-lt"/>
                        </a:rPr>
                        <a:t>Current Weight and Height</a:t>
                      </a:r>
                      <a:endParaRPr sz="1600" dirty="0">
                        <a:solidFill>
                          <a:schemeClr val="accent6">
                            <a:lumMod val="50000"/>
                          </a:schemeClr>
                        </a:solidFill>
                        <a:latin typeface="+mn-lt"/>
                        <a:cs typeface="Calibri" panose="020F0502020204030204" pitchFamily="34" charset="0"/>
                      </a:endParaRPr>
                    </a:p>
                  </a:txBody>
                  <a:tcPr marL="0" marR="0" marT="32276" marB="0"/>
                </a:tc>
                <a:tc>
                  <a:txBody>
                    <a:bodyPr/>
                    <a:lstStyle/>
                    <a:p>
                      <a:pPr marL="51435" algn="l" rtl="0">
                        <a:lnSpc>
                          <a:spcPct val="100000"/>
                        </a:lnSpc>
                        <a:spcBef>
                          <a:spcPts val="475"/>
                        </a:spcBef>
                      </a:pPr>
                      <a:r>
                        <a:rPr lang="en-US" sz="1500" i="1" dirty="0">
                          <a:solidFill>
                            <a:schemeClr val="accent6">
                              <a:lumMod val="50000"/>
                            </a:schemeClr>
                          </a:solidFill>
                        </a:rPr>
                        <a:t>Weight:</a:t>
                      </a:r>
                      <a:r>
                        <a:rPr lang="en-US" sz="1500" i="1" baseline="0" dirty="0">
                          <a:solidFill>
                            <a:schemeClr val="accent6">
                              <a:lumMod val="50000"/>
                            </a:schemeClr>
                          </a:solidFill>
                        </a:rPr>
                        <a:t> 377.00lbs (171.00kg)</a:t>
                      </a:r>
                      <a:r>
                        <a:rPr lang="en-US" sz="1500" i="1" dirty="0">
                          <a:solidFill>
                            <a:schemeClr val="accent6">
                              <a:lumMod val="50000"/>
                            </a:schemeClr>
                          </a:solidFill>
                        </a:rPr>
                        <a:t>          Height:  5’7 (~170cm)</a:t>
                      </a:r>
                      <a:endParaRPr sz="1500" i="1" dirty="0">
                        <a:solidFill>
                          <a:schemeClr val="accent6">
                            <a:lumMod val="50000"/>
                          </a:schemeClr>
                        </a:solidFill>
                        <a:latin typeface="Calibri" panose="020F0502020204030204" pitchFamily="34" charset="0"/>
                        <a:cs typeface="Calibri" panose="020F0502020204030204" pitchFamily="34" charset="0"/>
                      </a:endParaRPr>
                    </a:p>
                  </a:txBody>
                  <a:tcPr marL="0" marR="0" marT="41435" marB="0"/>
                </a:tc>
                <a:extLst>
                  <a:ext uri="{0D108BD9-81ED-4DB2-BD59-A6C34878D82A}">
                    <a16:rowId xmlns:a16="http://schemas.microsoft.com/office/drawing/2014/main" val="10004"/>
                  </a:ext>
                </a:extLst>
              </a:tr>
              <a:tr h="330407">
                <a:tc>
                  <a:txBody>
                    <a:bodyPr/>
                    <a:lstStyle/>
                    <a:p>
                      <a:pPr marL="2135505" algn="l" rtl="0">
                        <a:lnSpc>
                          <a:spcPts val="555"/>
                        </a:lnSpc>
                      </a:pPr>
                      <a:endParaRPr lang="en-US" sz="1600" dirty="0">
                        <a:solidFill>
                          <a:schemeClr val="accent6">
                            <a:lumMod val="50000"/>
                          </a:schemeClr>
                        </a:solidFill>
                        <a:latin typeface="+mn-lt"/>
                        <a:cs typeface="Calibri" panose="020F0502020204030204" pitchFamily="34" charset="0"/>
                      </a:endParaRPr>
                    </a:p>
                  </a:txBody>
                  <a:tcPr marL="0" marR="0" marT="0" marB="0"/>
                </a:tc>
                <a:tc>
                  <a:txBody>
                    <a:bodyPr/>
                    <a:lstStyle/>
                    <a:p>
                      <a:pPr marL="51435" algn="l" rtl="0">
                        <a:lnSpc>
                          <a:spcPct val="100000"/>
                        </a:lnSpc>
                        <a:spcBef>
                          <a:spcPts val="320"/>
                        </a:spcBef>
                      </a:pPr>
                      <a:r>
                        <a:rPr lang="en-US" sz="1500" i="1" dirty="0">
                          <a:solidFill>
                            <a:schemeClr val="accent6">
                              <a:lumMod val="50000"/>
                            </a:schemeClr>
                          </a:solidFill>
                          <a:latin typeface="Calibri" panose="020F0502020204030204" pitchFamily="34" charset="0"/>
                          <a:cs typeface="Calibri" panose="020F0502020204030204" pitchFamily="34" charset="0"/>
                        </a:rPr>
                        <a:t>Pt is 208% of the 95</a:t>
                      </a:r>
                      <a:r>
                        <a:rPr lang="en-US" sz="1500" i="1" baseline="30000" dirty="0">
                          <a:solidFill>
                            <a:schemeClr val="accent6">
                              <a:lumMod val="50000"/>
                            </a:schemeClr>
                          </a:solidFill>
                          <a:latin typeface="Calibri" panose="020F0502020204030204" pitchFamily="34" charset="0"/>
                          <a:cs typeface="Calibri" panose="020F0502020204030204" pitchFamily="34" charset="0"/>
                        </a:rPr>
                        <a:t>th</a:t>
                      </a:r>
                      <a:r>
                        <a:rPr lang="en-US" sz="1500" i="1" dirty="0">
                          <a:solidFill>
                            <a:schemeClr val="accent6">
                              <a:lumMod val="50000"/>
                            </a:schemeClr>
                          </a:solidFill>
                          <a:latin typeface="Calibri" panose="020F0502020204030204" pitchFamily="34" charset="0"/>
                          <a:cs typeface="Calibri" panose="020F0502020204030204" pitchFamily="34" charset="0"/>
                        </a:rPr>
                        <a:t>%ile indicating</a:t>
                      </a:r>
                      <a:r>
                        <a:rPr lang="en-US" sz="1500" i="1" baseline="0" dirty="0">
                          <a:solidFill>
                            <a:schemeClr val="accent6">
                              <a:lumMod val="50000"/>
                            </a:schemeClr>
                          </a:solidFill>
                          <a:latin typeface="Calibri" panose="020F0502020204030204" pitchFamily="34" charset="0"/>
                          <a:cs typeface="Calibri" panose="020F0502020204030204" pitchFamily="34" charset="0"/>
                        </a:rPr>
                        <a:t> class 3 obesity. </a:t>
                      </a:r>
                      <a:endParaRPr lang="en-US" sz="1500" i="1" dirty="0">
                        <a:solidFill>
                          <a:schemeClr val="accent6">
                            <a:lumMod val="50000"/>
                          </a:schemeClr>
                        </a:solidFill>
                        <a:latin typeface="Calibri" panose="020F0502020204030204" pitchFamily="34" charset="0"/>
                        <a:cs typeface="Calibri" panose="020F0502020204030204" pitchFamily="34" charset="0"/>
                      </a:endParaRPr>
                    </a:p>
                  </a:txBody>
                  <a:tcPr marL="0" marR="0" marT="27915" marB="0"/>
                </a:tc>
                <a:extLst>
                  <a:ext uri="{0D108BD9-81ED-4DB2-BD59-A6C34878D82A}">
                    <a16:rowId xmlns:a16="http://schemas.microsoft.com/office/drawing/2014/main" val="10005"/>
                  </a:ext>
                </a:extLst>
              </a:tr>
              <a:tr h="865912">
                <a:tc>
                  <a:txBody>
                    <a:bodyPr/>
                    <a:lstStyle/>
                    <a:p>
                      <a:pPr marL="100330" marR="0" lvl="0" indent="0" defTabSz="914400" eaLnBrk="1" fontAlgn="auto" latinLnBrk="0" hangingPunct="1">
                        <a:lnSpc>
                          <a:spcPts val="2160"/>
                        </a:lnSpc>
                        <a:spcBef>
                          <a:spcPts val="0"/>
                        </a:spcBef>
                        <a:spcAft>
                          <a:spcPts val="0"/>
                        </a:spcAft>
                        <a:buClrTx/>
                        <a:buSzTx/>
                        <a:buFontTx/>
                        <a:buNone/>
                        <a:tabLst/>
                        <a:defRPr/>
                      </a:pPr>
                      <a:endParaRPr lang="en-US" sz="1600" spc="-10" dirty="0">
                        <a:solidFill>
                          <a:schemeClr val="accent6">
                            <a:lumMod val="50000"/>
                          </a:schemeClr>
                        </a:solidFill>
                        <a:latin typeface="+mn-lt"/>
                      </a:endParaRPr>
                    </a:p>
                    <a:p>
                      <a:pPr marL="100330" marR="0" lvl="0" indent="0" defTabSz="914400" eaLnBrk="1" fontAlgn="auto" latinLnBrk="0" hangingPunct="1">
                        <a:lnSpc>
                          <a:spcPts val="2160"/>
                        </a:lnSpc>
                        <a:spcBef>
                          <a:spcPts val="0"/>
                        </a:spcBef>
                        <a:spcAft>
                          <a:spcPts val="0"/>
                        </a:spcAft>
                        <a:buClrTx/>
                        <a:buSzTx/>
                        <a:buFontTx/>
                        <a:buNone/>
                        <a:tabLst/>
                        <a:defRPr/>
                      </a:pPr>
                      <a:r>
                        <a:rPr lang="en-US" sz="1600" spc="-10" dirty="0">
                          <a:solidFill>
                            <a:schemeClr val="accent6">
                              <a:lumMod val="50000"/>
                            </a:schemeClr>
                          </a:solidFill>
                          <a:latin typeface="+mn-lt"/>
                        </a:rPr>
                        <a:t>How long has the patient had concerning growth trends?</a:t>
                      </a:r>
                      <a:endParaRPr lang="en-US" sz="1600" dirty="0">
                        <a:solidFill>
                          <a:schemeClr val="accent6">
                            <a:lumMod val="50000"/>
                          </a:schemeClr>
                        </a:solidFill>
                        <a:latin typeface="+mn-lt"/>
                        <a:cs typeface="Calibri" panose="020F0502020204030204" pitchFamily="34" charset="0"/>
                      </a:endParaRPr>
                    </a:p>
                  </a:txBody>
                  <a:tcPr marL="0" marR="0" marT="0" marB="0"/>
                </a:tc>
                <a:tc>
                  <a:txBody>
                    <a:bodyPr/>
                    <a:lstStyle/>
                    <a:p>
                      <a:pPr marL="51435" marR="0" indent="0" algn="l" defTabSz="914484" rtl="0" eaLnBrk="1" fontAlgn="auto" latinLnBrk="0" hangingPunct="1">
                        <a:lnSpc>
                          <a:spcPct val="100000"/>
                        </a:lnSpc>
                        <a:spcBef>
                          <a:spcPts val="320"/>
                        </a:spcBef>
                        <a:spcAft>
                          <a:spcPts val="0"/>
                        </a:spcAft>
                        <a:buClrTx/>
                        <a:buSzTx/>
                        <a:buFontTx/>
                        <a:buNone/>
                        <a:tabLst/>
                        <a:defRPr/>
                      </a:pPr>
                      <a:r>
                        <a:rPr lang="en-US" sz="1500" i="1" dirty="0">
                          <a:solidFill>
                            <a:schemeClr val="accent6">
                              <a:lumMod val="50000"/>
                            </a:schemeClr>
                          </a:solidFill>
                          <a:latin typeface="Calibri" panose="020F0502020204030204" pitchFamily="34" charset="0"/>
                          <a:cs typeface="Calibri" panose="020F0502020204030204" pitchFamily="34" charset="0"/>
                        </a:rPr>
                        <a:t>Pt’s </a:t>
                      </a:r>
                      <a:r>
                        <a:rPr lang="en-US" sz="1500" i="1" dirty="0" err="1">
                          <a:solidFill>
                            <a:schemeClr val="accent6">
                              <a:lumMod val="50000"/>
                            </a:schemeClr>
                          </a:solidFill>
                          <a:latin typeface="Calibri" panose="020F0502020204030204" pitchFamily="34" charset="0"/>
                          <a:cs typeface="Calibri" panose="020F0502020204030204" pitchFamily="34" charset="0"/>
                        </a:rPr>
                        <a:t>Wt</a:t>
                      </a:r>
                      <a:r>
                        <a:rPr lang="en-US" sz="1500" i="1" dirty="0">
                          <a:solidFill>
                            <a:schemeClr val="accent6">
                              <a:lumMod val="50000"/>
                            </a:schemeClr>
                          </a:solidFill>
                          <a:latin typeface="Calibri" panose="020F0502020204030204" pitchFamily="34" charset="0"/>
                          <a:cs typeface="Calibri" panose="020F0502020204030204" pitchFamily="34" charset="0"/>
                        </a:rPr>
                        <a:t>/Len was</a:t>
                      </a:r>
                      <a:r>
                        <a:rPr lang="en-US" sz="1500" i="1" baseline="0" dirty="0">
                          <a:solidFill>
                            <a:schemeClr val="accent6">
                              <a:lumMod val="50000"/>
                            </a:schemeClr>
                          </a:solidFill>
                          <a:latin typeface="Calibri" panose="020F0502020204030204" pitchFamily="34" charset="0"/>
                          <a:cs typeface="Calibri" panose="020F0502020204030204" pitchFamily="34" charset="0"/>
                        </a:rPr>
                        <a:t> &gt;99</a:t>
                      </a:r>
                      <a:r>
                        <a:rPr lang="en-US" sz="1500" i="1" baseline="30000" dirty="0">
                          <a:solidFill>
                            <a:schemeClr val="accent6">
                              <a:lumMod val="50000"/>
                            </a:schemeClr>
                          </a:solidFill>
                          <a:latin typeface="Calibri" panose="020F0502020204030204" pitchFamily="34" charset="0"/>
                          <a:cs typeface="Calibri" panose="020F0502020204030204" pitchFamily="34" charset="0"/>
                        </a:rPr>
                        <a:t>th</a:t>
                      </a:r>
                      <a:r>
                        <a:rPr lang="en-US" sz="1500" i="1" baseline="0" dirty="0">
                          <a:solidFill>
                            <a:schemeClr val="accent6">
                              <a:lumMod val="50000"/>
                            </a:schemeClr>
                          </a:solidFill>
                          <a:latin typeface="Calibri" panose="020F0502020204030204" pitchFamily="34" charset="0"/>
                          <a:cs typeface="Calibri" panose="020F0502020204030204" pitchFamily="34" charset="0"/>
                        </a:rPr>
                        <a:t>%ile since 7-8months of age. </a:t>
                      </a:r>
                    </a:p>
                    <a:p>
                      <a:pPr marL="51435" marR="0" indent="0" algn="l" defTabSz="914484" rtl="0" eaLnBrk="1" fontAlgn="auto" latinLnBrk="0" hangingPunct="1">
                        <a:lnSpc>
                          <a:spcPct val="100000"/>
                        </a:lnSpc>
                        <a:spcBef>
                          <a:spcPts val="320"/>
                        </a:spcBef>
                        <a:spcAft>
                          <a:spcPts val="0"/>
                        </a:spcAft>
                        <a:buClrTx/>
                        <a:buSzTx/>
                        <a:buFontTx/>
                        <a:buNone/>
                        <a:tabLst/>
                        <a:defRPr/>
                      </a:pPr>
                      <a:r>
                        <a:rPr lang="en-US" sz="1500" b="1" i="1" dirty="0">
                          <a:solidFill>
                            <a:schemeClr val="accent6">
                              <a:lumMod val="50000"/>
                            </a:schemeClr>
                          </a:solidFill>
                          <a:latin typeface="Calibri" panose="020F0502020204030204" pitchFamily="34" charset="0"/>
                          <a:cs typeface="Calibri" panose="020F0502020204030204" pitchFamily="34" charset="0"/>
                        </a:rPr>
                        <a:t>At 2</a:t>
                      </a:r>
                      <a:r>
                        <a:rPr lang="en-US" sz="1500" b="1" i="1" baseline="0" dirty="0">
                          <a:solidFill>
                            <a:schemeClr val="accent6">
                              <a:lumMod val="50000"/>
                            </a:schemeClr>
                          </a:solidFill>
                          <a:latin typeface="Calibri" panose="020F0502020204030204" pitchFamily="34" charset="0"/>
                          <a:cs typeface="Calibri" panose="020F0502020204030204" pitchFamily="34" charset="0"/>
                        </a:rPr>
                        <a:t> years of age, </a:t>
                      </a:r>
                      <a:r>
                        <a:rPr lang="en-US" sz="1500" b="1" i="1" baseline="0" dirty="0" err="1">
                          <a:solidFill>
                            <a:schemeClr val="accent6">
                              <a:lumMod val="50000"/>
                            </a:schemeClr>
                          </a:solidFill>
                          <a:latin typeface="Calibri" panose="020F0502020204030204" pitchFamily="34" charset="0"/>
                          <a:cs typeface="Calibri" panose="020F0502020204030204" pitchFamily="34" charset="0"/>
                        </a:rPr>
                        <a:t>pt’s</a:t>
                      </a:r>
                      <a:r>
                        <a:rPr lang="en-US" sz="1500" b="1" i="1" baseline="0" dirty="0">
                          <a:solidFill>
                            <a:schemeClr val="accent6">
                              <a:lumMod val="50000"/>
                            </a:schemeClr>
                          </a:solidFill>
                          <a:latin typeface="Calibri" panose="020F0502020204030204" pitchFamily="34" charset="0"/>
                          <a:cs typeface="Calibri" panose="020F0502020204030204" pitchFamily="34" charset="0"/>
                        </a:rPr>
                        <a:t> BMI/Age was in the 100</a:t>
                      </a:r>
                      <a:r>
                        <a:rPr lang="en-US" sz="1500" b="1" i="1" baseline="30000" dirty="0">
                          <a:solidFill>
                            <a:schemeClr val="accent6">
                              <a:lumMod val="50000"/>
                            </a:schemeClr>
                          </a:solidFill>
                          <a:latin typeface="Calibri" panose="020F0502020204030204" pitchFamily="34" charset="0"/>
                          <a:cs typeface="Calibri" panose="020F0502020204030204" pitchFamily="34" charset="0"/>
                        </a:rPr>
                        <a:t>th</a:t>
                      </a:r>
                      <a:r>
                        <a:rPr lang="en-US" sz="1500" b="1" i="1" baseline="0" dirty="0">
                          <a:solidFill>
                            <a:schemeClr val="accent6">
                              <a:lumMod val="50000"/>
                            </a:schemeClr>
                          </a:solidFill>
                          <a:latin typeface="Calibri" panose="020F0502020204030204" pitchFamily="34" charset="0"/>
                          <a:cs typeface="Calibri" panose="020F0502020204030204" pitchFamily="34" charset="0"/>
                        </a:rPr>
                        <a:t>%ile and continued to rise through the present. </a:t>
                      </a:r>
                      <a:endParaRPr lang="en-US" sz="1500" b="1" i="1" dirty="0">
                        <a:solidFill>
                          <a:schemeClr val="accent6">
                            <a:lumMod val="50000"/>
                          </a:schemeClr>
                        </a:solidFill>
                        <a:latin typeface="Calibri" panose="020F0502020204030204" pitchFamily="34" charset="0"/>
                        <a:cs typeface="Calibri" panose="020F0502020204030204" pitchFamily="34" charset="0"/>
                      </a:endParaRPr>
                    </a:p>
                  </a:txBody>
                  <a:tcPr marL="0" marR="0" marT="27915" marB="0"/>
                </a:tc>
                <a:extLst>
                  <a:ext uri="{0D108BD9-81ED-4DB2-BD59-A6C34878D82A}">
                    <a16:rowId xmlns:a16="http://schemas.microsoft.com/office/drawing/2014/main" val="1054728424"/>
                  </a:ext>
                </a:extLst>
              </a:tr>
              <a:tr h="909795">
                <a:tc>
                  <a:txBody>
                    <a:bodyPr/>
                    <a:lstStyle/>
                    <a:p>
                      <a:pPr marL="100330" marR="0" lvl="0" indent="0" algn="l" defTabSz="914400" rtl="0" eaLnBrk="1" fontAlgn="auto" latinLnBrk="0" hangingPunct="1">
                        <a:lnSpc>
                          <a:spcPts val="2160"/>
                        </a:lnSpc>
                        <a:spcBef>
                          <a:spcPts val="0"/>
                        </a:spcBef>
                        <a:spcAft>
                          <a:spcPts val="0"/>
                        </a:spcAft>
                        <a:buClrTx/>
                        <a:buSzTx/>
                        <a:buFontTx/>
                        <a:buNone/>
                        <a:tabLst/>
                        <a:defRPr/>
                      </a:pPr>
                      <a:endParaRPr lang="en-US" sz="1600" dirty="0">
                        <a:solidFill>
                          <a:schemeClr val="accent6">
                            <a:lumMod val="50000"/>
                          </a:schemeClr>
                        </a:solidFill>
                        <a:latin typeface="+mn-lt"/>
                      </a:endParaRPr>
                    </a:p>
                    <a:p>
                      <a:pPr marL="100330" marR="0" lvl="0" indent="0" algn="l" defTabSz="914400" rtl="0" eaLnBrk="1" fontAlgn="auto" latinLnBrk="0" hangingPunct="1">
                        <a:lnSpc>
                          <a:spcPts val="2160"/>
                        </a:lnSpc>
                        <a:spcBef>
                          <a:spcPts val="0"/>
                        </a:spcBef>
                        <a:spcAft>
                          <a:spcPts val="0"/>
                        </a:spcAft>
                        <a:buClrTx/>
                        <a:buSzTx/>
                        <a:buFontTx/>
                        <a:buNone/>
                        <a:tabLst/>
                        <a:defRPr/>
                      </a:pPr>
                      <a:r>
                        <a:rPr lang="en-US" sz="1600" dirty="0">
                          <a:solidFill>
                            <a:schemeClr val="accent6">
                              <a:lumMod val="50000"/>
                            </a:schemeClr>
                          </a:solidFill>
                          <a:latin typeface="+mn-lt"/>
                        </a:rPr>
                        <a:t>How long has this individual been in</a:t>
                      </a:r>
                      <a:r>
                        <a:rPr lang="en-US" sz="1600" baseline="0" dirty="0">
                          <a:solidFill>
                            <a:schemeClr val="accent6">
                              <a:lumMod val="50000"/>
                            </a:schemeClr>
                          </a:solidFill>
                          <a:latin typeface="+mn-lt"/>
                        </a:rPr>
                        <a:t> your care</a:t>
                      </a:r>
                      <a:r>
                        <a:rPr lang="en-US" sz="1600" dirty="0">
                          <a:solidFill>
                            <a:schemeClr val="accent6">
                              <a:lumMod val="50000"/>
                            </a:schemeClr>
                          </a:solidFill>
                          <a:latin typeface="+mn-lt"/>
                        </a:rPr>
                        <a:t>?</a:t>
                      </a:r>
                      <a:endParaRPr lang="en-US" sz="1600" dirty="0">
                        <a:solidFill>
                          <a:schemeClr val="accent6">
                            <a:lumMod val="50000"/>
                          </a:schemeClr>
                        </a:solidFill>
                        <a:latin typeface="+mn-lt"/>
                        <a:cs typeface="Calibri" panose="020F0502020204030204" pitchFamily="34" charset="0"/>
                      </a:endParaRPr>
                    </a:p>
                  </a:txBody>
                  <a:tcPr marL="0" marR="0" marT="0" marB="0"/>
                </a:tc>
                <a:tc>
                  <a:txBody>
                    <a:bodyPr/>
                    <a:lstStyle/>
                    <a:p>
                      <a:pPr marL="51435" marR="0" indent="0" algn="l" defTabSz="914484" rtl="0" eaLnBrk="1" fontAlgn="auto" latinLnBrk="0" hangingPunct="1">
                        <a:lnSpc>
                          <a:spcPct val="100000"/>
                        </a:lnSpc>
                        <a:spcBef>
                          <a:spcPts val="320"/>
                        </a:spcBef>
                        <a:spcAft>
                          <a:spcPts val="0"/>
                        </a:spcAft>
                        <a:buClrTx/>
                        <a:buSzTx/>
                        <a:buFontTx/>
                        <a:buNone/>
                        <a:tabLst/>
                        <a:defRPr/>
                      </a:pPr>
                      <a:r>
                        <a:rPr lang="en-US" sz="1500" i="1" baseline="0" dirty="0">
                          <a:solidFill>
                            <a:schemeClr val="accent6">
                              <a:lumMod val="50000"/>
                            </a:schemeClr>
                          </a:solidFill>
                          <a:latin typeface="Calibri" panose="020F0502020204030204" pitchFamily="34" charset="0"/>
                          <a:cs typeface="Calibri" panose="020F0502020204030204" pitchFamily="34" charset="0"/>
                        </a:rPr>
                        <a:t>She has been a patient of Tri-County since 4 days old. </a:t>
                      </a:r>
                    </a:p>
                    <a:p>
                      <a:pPr marL="51435" marR="0" indent="0" algn="l" defTabSz="914484" rtl="0" eaLnBrk="1" fontAlgn="auto" latinLnBrk="0" hangingPunct="1">
                        <a:lnSpc>
                          <a:spcPct val="100000"/>
                        </a:lnSpc>
                        <a:spcBef>
                          <a:spcPts val="320"/>
                        </a:spcBef>
                        <a:spcAft>
                          <a:spcPts val="0"/>
                        </a:spcAft>
                        <a:buClrTx/>
                        <a:buSzTx/>
                        <a:buFontTx/>
                        <a:buNone/>
                        <a:tabLst/>
                        <a:defRPr/>
                      </a:pPr>
                      <a:r>
                        <a:rPr lang="en-US" sz="1500" i="1" baseline="0" dirty="0">
                          <a:solidFill>
                            <a:schemeClr val="accent6">
                              <a:lumMod val="50000"/>
                            </a:schemeClr>
                          </a:solidFill>
                          <a:latin typeface="Calibri" panose="020F0502020204030204" pitchFamily="34" charset="0"/>
                          <a:cs typeface="Calibri" panose="020F0502020204030204" pitchFamily="34" charset="0"/>
                        </a:rPr>
                        <a:t>She engaged with BH in January 2023. </a:t>
                      </a:r>
                    </a:p>
                    <a:p>
                      <a:pPr marL="51435" marR="0" indent="0" algn="l" defTabSz="914484" rtl="0" eaLnBrk="1" fontAlgn="auto" latinLnBrk="0" hangingPunct="1">
                        <a:lnSpc>
                          <a:spcPct val="100000"/>
                        </a:lnSpc>
                        <a:spcBef>
                          <a:spcPts val="320"/>
                        </a:spcBef>
                        <a:spcAft>
                          <a:spcPts val="0"/>
                        </a:spcAft>
                        <a:buClrTx/>
                        <a:buSzTx/>
                        <a:buFontTx/>
                        <a:buNone/>
                        <a:tabLst/>
                        <a:defRPr/>
                      </a:pPr>
                      <a:r>
                        <a:rPr lang="en-US" sz="1500" i="1" baseline="0" dirty="0">
                          <a:solidFill>
                            <a:schemeClr val="accent6">
                              <a:lumMod val="50000"/>
                            </a:schemeClr>
                          </a:solidFill>
                          <a:latin typeface="Calibri" panose="020F0502020204030204" pitchFamily="34" charset="0"/>
                          <a:cs typeface="Calibri" panose="020F0502020204030204" pitchFamily="34" charset="0"/>
                        </a:rPr>
                        <a:t>She engaged in medical nutrition therapy in February 2023. </a:t>
                      </a:r>
                      <a:endParaRPr sz="1500" dirty="0">
                        <a:ln>
                          <a:solidFill>
                            <a:srgbClr val="C7E5F3"/>
                          </a:solidFill>
                        </a:ln>
                        <a:solidFill>
                          <a:schemeClr val="accent6">
                            <a:lumMod val="50000"/>
                          </a:schemeClr>
                        </a:solidFill>
                        <a:latin typeface="Calibri" panose="020F0502020204030204" pitchFamily="34" charset="0"/>
                        <a:cs typeface="Calibri" panose="020F0502020204030204" pitchFamily="34" charset="0"/>
                      </a:endParaRPr>
                    </a:p>
                  </a:txBody>
                  <a:tcPr marL="0" marR="0" marT="27915" marB="0"/>
                </a:tc>
                <a:extLst>
                  <a:ext uri="{0D108BD9-81ED-4DB2-BD59-A6C34878D82A}">
                    <a16:rowId xmlns:a16="http://schemas.microsoft.com/office/drawing/2014/main" val="3733540972"/>
                  </a:ext>
                </a:extLst>
              </a:tr>
              <a:tr h="624882">
                <a:tc>
                  <a:txBody>
                    <a:bodyPr/>
                    <a:lstStyle/>
                    <a:p>
                      <a:pPr marL="100330" marR="0" lvl="0" indent="0" algn="l" defTabSz="914400" rtl="0" eaLnBrk="1" fontAlgn="auto" latinLnBrk="0" hangingPunct="1">
                        <a:lnSpc>
                          <a:spcPts val="2160"/>
                        </a:lnSpc>
                        <a:spcBef>
                          <a:spcPts val="0"/>
                        </a:spcBef>
                        <a:spcAft>
                          <a:spcPts val="0"/>
                        </a:spcAft>
                        <a:buClrTx/>
                        <a:buSzTx/>
                        <a:buFontTx/>
                        <a:buNone/>
                        <a:tabLst/>
                        <a:defRPr/>
                      </a:pPr>
                      <a:endParaRPr lang="en-US" sz="1600" dirty="0">
                        <a:solidFill>
                          <a:schemeClr val="accent6">
                            <a:lumMod val="50000"/>
                          </a:schemeClr>
                        </a:solidFill>
                        <a:latin typeface="+mn-lt"/>
                      </a:endParaRPr>
                    </a:p>
                    <a:p>
                      <a:pPr marL="100330" marR="0" lvl="0" indent="0" algn="l" defTabSz="914400" rtl="0" eaLnBrk="1" fontAlgn="auto" latinLnBrk="0" hangingPunct="1">
                        <a:lnSpc>
                          <a:spcPts val="2160"/>
                        </a:lnSpc>
                        <a:spcBef>
                          <a:spcPts val="0"/>
                        </a:spcBef>
                        <a:spcAft>
                          <a:spcPts val="0"/>
                        </a:spcAft>
                        <a:buClrTx/>
                        <a:buSzTx/>
                        <a:buFontTx/>
                        <a:buNone/>
                        <a:tabLst/>
                        <a:defRPr/>
                      </a:pPr>
                      <a:r>
                        <a:rPr lang="en-US" sz="1600" dirty="0">
                          <a:solidFill>
                            <a:schemeClr val="accent6">
                              <a:lumMod val="50000"/>
                            </a:schemeClr>
                          </a:solidFill>
                          <a:latin typeface="+mn-lt"/>
                        </a:rPr>
                        <a:t>Insurance type (Commercial,</a:t>
                      </a:r>
                      <a:r>
                        <a:rPr lang="en-US" sz="1600" baseline="0" dirty="0">
                          <a:solidFill>
                            <a:schemeClr val="accent6">
                              <a:lumMod val="50000"/>
                            </a:schemeClr>
                          </a:solidFill>
                          <a:latin typeface="+mn-lt"/>
                        </a:rPr>
                        <a:t> </a:t>
                      </a:r>
                      <a:r>
                        <a:rPr lang="en-US" sz="1600" dirty="0">
                          <a:solidFill>
                            <a:schemeClr val="accent6">
                              <a:lumMod val="50000"/>
                            </a:schemeClr>
                          </a:solidFill>
                          <a:latin typeface="+mn-lt"/>
                        </a:rPr>
                        <a:t>Medicaid, Uninsured, Other)</a:t>
                      </a:r>
                      <a:endParaRPr lang="en-US" sz="1600" dirty="0">
                        <a:solidFill>
                          <a:schemeClr val="accent6">
                            <a:lumMod val="50000"/>
                          </a:schemeClr>
                        </a:solidFill>
                        <a:latin typeface="+mn-lt"/>
                        <a:cs typeface="Calibri" panose="020F0502020204030204" pitchFamily="34" charset="0"/>
                      </a:endParaRPr>
                    </a:p>
                  </a:txBody>
                  <a:tcPr marL="0" marR="0" marT="0" marB="0"/>
                </a:tc>
                <a:tc>
                  <a:txBody>
                    <a:bodyPr/>
                    <a:lstStyle/>
                    <a:p>
                      <a:pPr marL="51435" algn="l" rtl="0">
                        <a:lnSpc>
                          <a:spcPct val="100000"/>
                        </a:lnSpc>
                        <a:spcBef>
                          <a:spcPts val="320"/>
                        </a:spcBef>
                      </a:pPr>
                      <a:r>
                        <a:rPr lang="en-US" sz="1500" i="1" baseline="0" dirty="0">
                          <a:solidFill>
                            <a:schemeClr val="accent6">
                              <a:lumMod val="50000"/>
                            </a:schemeClr>
                          </a:solidFill>
                          <a:latin typeface="Calibri" panose="020F0502020204030204" pitchFamily="34" charset="0"/>
                          <a:cs typeface="Calibri" panose="020F0502020204030204" pitchFamily="34" charset="0"/>
                        </a:rPr>
                        <a:t>Medicaid/NHP RI</a:t>
                      </a:r>
                      <a:endParaRPr sz="1500" dirty="0">
                        <a:ln>
                          <a:solidFill>
                            <a:srgbClr val="C7E5F3"/>
                          </a:solidFill>
                        </a:ln>
                        <a:solidFill>
                          <a:schemeClr val="accent6">
                            <a:lumMod val="50000"/>
                          </a:schemeClr>
                        </a:solidFill>
                        <a:latin typeface="Calibri" panose="020F0502020204030204" pitchFamily="34" charset="0"/>
                        <a:cs typeface="Calibri" panose="020F0502020204030204" pitchFamily="34" charset="0"/>
                      </a:endParaRPr>
                    </a:p>
                  </a:txBody>
                  <a:tcPr marL="0" marR="0" marT="27915" marB="0"/>
                </a:tc>
                <a:extLst>
                  <a:ext uri="{0D108BD9-81ED-4DB2-BD59-A6C34878D82A}">
                    <a16:rowId xmlns:a16="http://schemas.microsoft.com/office/drawing/2014/main" val="263848243"/>
                  </a:ext>
                </a:extLst>
              </a:tr>
            </a:tbl>
          </a:graphicData>
        </a:graphic>
      </p:graphicFrame>
      <p:sp>
        <p:nvSpPr>
          <p:cNvPr id="13" name="TextBox 12">
            <a:extLst>
              <a:ext uri="{FF2B5EF4-FFF2-40B4-BE49-F238E27FC236}">
                <a16:creationId xmlns:a16="http://schemas.microsoft.com/office/drawing/2014/main" id="{417C1475-C9DF-1B47-A781-7594BC32592B}"/>
              </a:ext>
            </a:extLst>
          </p:cNvPr>
          <p:cNvSpPr txBox="1"/>
          <p:nvPr/>
        </p:nvSpPr>
        <p:spPr>
          <a:xfrm>
            <a:off x="380971" y="4038600"/>
            <a:ext cx="3276629"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Current</a:t>
            </a:r>
            <a:r>
              <a:rPr kumimoji="0" lang="en-US" sz="1600" b="0" i="0" u="none" strike="noStrike" kern="0" cap="none" spc="3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BMI</a:t>
            </a:r>
            <a:r>
              <a:rPr kumimoji="0" lang="en-US" sz="1600" b="0" i="0" u="none" strike="noStrike" kern="0" cap="none" spc="23"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and</a:t>
            </a:r>
            <a:r>
              <a:rPr kumimoji="0" lang="en-US" sz="1600" b="0" i="0" u="none" strike="noStrike" kern="0" cap="none" spc="3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0" cap="none" spc="-13"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BMI%/Obesity class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9749749A-4CD4-7544-8EDF-DC96C4324BA3}"/>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10" name="Picture 1" descr="page2image1772256">
            <a:extLst>
              <a:ext uri="{FF2B5EF4-FFF2-40B4-BE49-F238E27FC236}">
                <a16:creationId xmlns:a16="http://schemas.microsoft.com/office/drawing/2014/main" id="{D566A543-1264-A546-8604-8553C1E12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8D86B9-81E8-292F-0ACC-1D9BD5ED76F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242419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xfrm>
            <a:off x="4121424" y="13655"/>
            <a:ext cx="3255628" cy="617647"/>
          </a:xfrm>
          <a:prstGeom prst="rect">
            <a:avLst/>
          </a:prstGeom>
        </p:spPr>
        <p:txBody>
          <a:bodyPr vert="horz" wrap="square" lIns="0" tIns="8043" rIns="0" bIns="0" rtlCol="0">
            <a:spAutoFit/>
          </a:bodyPr>
          <a:lstStyle/>
          <a:p>
            <a:pPr marL="8467">
              <a:spcBef>
                <a:spcPts val="63"/>
              </a:spcBef>
            </a:pPr>
            <a:r>
              <a:rPr lang="en-US" spc="-153" dirty="0"/>
              <a:t>Growth Curve</a:t>
            </a:r>
            <a:endParaRPr spc="-193" dirty="0"/>
          </a:p>
        </p:txBody>
      </p:sp>
      <p:sp>
        <p:nvSpPr>
          <p:cNvPr id="7" name="object 7"/>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sp>
        <p:nvSpPr>
          <p:cNvPr id="8" name="TextBox 7">
            <a:extLst>
              <a:ext uri="{FF2B5EF4-FFF2-40B4-BE49-F238E27FC236}">
                <a16:creationId xmlns:a16="http://schemas.microsoft.com/office/drawing/2014/main" id="{363525EE-A3F3-E34A-8C24-2E245241F573}"/>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9" name="Picture 1" descr="page2image1772256">
            <a:extLst>
              <a:ext uri="{FF2B5EF4-FFF2-40B4-BE49-F238E27FC236}">
                <a16:creationId xmlns:a16="http://schemas.microsoft.com/office/drawing/2014/main" id="{DE6A34BC-34C3-2745-8DCE-063FADCB2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568633" y="888724"/>
            <a:ext cx="6357546" cy="5137785"/>
          </a:xfrm>
          <a:prstGeom prst="rect">
            <a:avLst/>
          </a:prstGeom>
        </p:spPr>
      </p:pic>
      <p:sp>
        <p:nvSpPr>
          <p:cNvPr id="4" name="Rectangle 3">
            <a:extLst>
              <a:ext uri="{FF2B5EF4-FFF2-40B4-BE49-F238E27FC236}">
                <a16:creationId xmlns:a16="http://schemas.microsoft.com/office/drawing/2014/main" id="{D94F3EF7-E724-45D9-C2DA-E18EBCC722F7}"/>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2677965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txBox="1">
            <a:spLocks noGrp="1"/>
          </p:cNvSpPr>
          <p:nvPr>
            <p:ph type="title"/>
          </p:nvPr>
        </p:nvSpPr>
        <p:spPr>
          <a:xfrm>
            <a:off x="3341717" y="23956"/>
            <a:ext cx="7380317" cy="617647"/>
          </a:xfrm>
          <a:prstGeom prst="rect">
            <a:avLst/>
          </a:prstGeom>
        </p:spPr>
        <p:txBody>
          <a:bodyPr vert="horz" wrap="square" lIns="0" tIns="8043" rIns="0" bIns="0" rtlCol="0">
            <a:spAutoFit/>
          </a:bodyPr>
          <a:lstStyle/>
          <a:p>
            <a:pPr marL="8467">
              <a:spcBef>
                <a:spcPts val="63"/>
              </a:spcBef>
            </a:pPr>
            <a:r>
              <a:rPr lang="en-US" spc="-153" dirty="0"/>
              <a:t>Relevant Background</a:t>
            </a:r>
            <a:endParaRPr spc="-193" dirty="0"/>
          </a:p>
        </p:txBody>
      </p:sp>
      <p:sp>
        <p:nvSpPr>
          <p:cNvPr id="3" name="Content Placeholder 2"/>
          <p:cNvSpPr>
            <a:spLocks noGrp="1"/>
          </p:cNvSpPr>
          <p:nvPr>
            <p:ph idx="1"/>
          </p:nvPr>
        </p:nvSpPr>
        <p:spPr/>
        <p:txBody>
          <a:bodyPr/>
          <a:lstStyle/>
          <a:p>
            <a:endParaRPr lang="en-US"/>
          </a:p>
        </p:txBody>
      </p:sp>
      <p:sp>
        <p:nvSpPr>
          <p:cNvPr id="5" name="object 5"/>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graphicFrame>
        <p:nvGraphicFramePr>
          <p:cNvPr id="8" name="object 41">
            <a:extLst>
              <a:ext uri="{FF2B5EF4-FFF2-40B4-BE49-F238E27FC236}">
                <a16:creationId xmlns:a16="http://schemas.microsoft.com/office/drawing/2014/main" id="{4297F377-69DC-F949-8DAF-5B065AE8DD83}"/>
              </a:ext>
            </a:extLst>
          </p:cNvPr>
          <p:cNvGraphicFramePr>
            <a:graphicFrameLocks noGrp="1"/>
          </p:cNvGraphicFramePr>
          <p:nvPr/>
        </p:nvGraphicFramePr>
        <p:xfrm>
          <a:off x="327171" y="1238439"/>
          <a:ext cx="11610829" cy="4977957"/>
        </p:xfrm>
        <a:graphic>
          <a:graphicData uri="http://schemas.openxmlformats.org/drawingml/2006/table">
            <a:tbl>
              <a:tblPr firstRow="1" bandRow="1">
                <a:tableStyleId>{073A0DAA-6AF3-43AB-8588-CEC1D06C72B9}</a:tableStyleId>
              </a:tblPr>
              <a:tblGrid>
                <a:gridCol w="4347667">
                  <a:extLst>
                    <a:ext uri="{9D8B030D-6E8A-4147-A177-3AD203B41FA5}">
                      <a16:colId xmlns:a16="http://schemas.microsoft.com/office/drawing/2014/main" val="20000"/>
                    </a:ext>
                  </a:extLst>
                </a:gridCol>
                <a:gridCol w="7263162">
                  <a:extLst>
                    <a:ext uri="{9D8B030D-6E8A-4147-A177-3AD203B41FA5}">
                      <a16:colId xmlns:a16="http://schemas.microsoft.com/office/drawing/2014/main" val="20002"/>
                    </a:ext>
                  </a:extLst>
                </a:gridCol>
              </a:tblGrid>
              <a:tr h="589249">
                <a:tc>
                  <a:txBody>
                    <a:bodyPr/>
                    <a:lstStyle/>
                    <a:p>
                      <a:pPr>
                        <a:lnSpc>
                          <a:spcPct val="100000"/>
                        </a:lnSpc>
                        <a:spcBef>
                          <a:spcPts val="55"/>
                        </a:spcBef>
                      </a:pPr>
                      <a:endParaRPr sz="1700" dirty="0">
                        <a:solidFill>
                          <a:schemeClr val="accent6"/>
                        </a:solidFill>
                      </a:endParaRPr>
                    </a:p>
                    <a:p>
                      <a:pPr marL="100330">
                        <a:lnSpc>
                          <a:spcPct val="100000"/>
                        </a:lnSpc>
                      </a:pPr>
                      <a:endParaRPr sz="1200" dirty="0">
                        <a:solidFill>
                          <a:schemeClr val="accent6"/>
                        </a:solidFill>
                        <a:latin typeface="Calibri" panose="020F0502020204030204" pitchFamily="34" charset="0"/>
                        <a:cs typeface="Calibri" panose="020F0502020204030204" pitchFamily="34" charset="0"/>
                      </a:endParaRPr>
                    </a:p>
                  </a:txBody>
                  <a:tcPr marL="0" marR="0" marT="4798" marB="0"/>
                </a:tc>
                <a:tc>
                  <a:txBody>
                    <a:bodyPr/>
                    <a:lstStyle/>
                    <a:p>
                      <a:pPr marL="0" algn="l" rtl="0">
                        <a:lnSpc>
                          <a:spcPct val="100000"/>
                        </a:lnSpc>
                        <a:spcBef>
                          <a:spcPts val="45"/>
                        </a:spcBef>
                      </a:pPr>
                      <a:endParaRPr sz="1600" dirty="0">
                        <a:solidFill>
                          <a:schemeClr val="accent6"/>
                        </a:solidFill>
                      </a:endParaRPr>
                    </a:p>
                  </a:txBody>
                  <a:tcPr marL="0" marR="0" marT="3925" marB="0"/>
                </a:tc>
                <a:extLst>
                  <a:ext uri="{0D108BD9-81ED-4DB2-BD59-A6C34878D82A}">
                    <a16:rowId xmlns:a16="http://schemas.microsoft.com/office/drawing/2014/main" val="10000"/>
                  </a:ext>
                </a:extLst>
              </a:tr>
              <a:tr h="1815902">
                <a:tc>
                  <a:txBody>
                    <a:bodyPr/>
                    <a:lstStyle/>
                    <a:p>
                      <a:pPr marL="100330">
                        <a:lnSpc>
                          <a:spcPct val="100000"/>
                        </a:lnSpc>
                        <a:spcBef>
                          <a:spcPts val="350"/>
                        </a:spcBef>
                      </a:pPr>
                      <a:r>
                        <a:rPr lang="en-US" sz="1600" dirty="0">
                          <a:solidFill>
                            <a:schemeClr val="accent6"/>
                          </a:solidFill>
                        </a:rPr>
                        <a:t>Relevant medical and/or behavioral comorbidities </a:t>
                      </a:r>
                      <a:endParaRPr sz="1600" dirty="0">
                        <a:solidFill>
                          <a:schemeClr val="accent6"/>
                        </a:solidFill>
                        <a:latin typeface="Calibri" panose="020F0502020204030204" pitchFamily="34" charset="0"/>
                        <a:cs typeface="Calibri" panose="020F0502020204030204" pitchFamily="34" charset="0"/>
                      </a:endParaRPr>
                    </a:p>
                  </a:txBody>
                  <a:tcPr marL="0" marR="0" marT="30531" marB="0"/>
                </a:tc>
                <a:tc>
                  <a:txBody>
                    <a:bodyPr/>
                    <a:lstStyle/>
                    <a:p>
                      <a:pPr marL="0" algn="l" rtl="0">
                        <a:lnSpc>
                          <a:spcPct val="100000"/>
                        </a:lnSpc>
                        <a:spcBef>
                          <a:spcPts val="45"/>
                        </a:spcBef>
                      </a:pPr>
                      <a:r>
                        <a:rPr lang="en-US" sz="1600" b="1" i="1" dirty="0">
                          <a:solidFill>
                            <a:schemeClr val="accent6"/>
                          </a:solidFill>
                        </a:rPr>
                        <a:t>Medical</a:t>
                      </a:r>
                      <a:r>
                        <a:rPr lang="en-US" sz="1600" i="1" dirty="0">
                          <a:solidFill>
                            <a:schemeClr val="accent6"/>
                          </a:solidFill>
                        </a:rPr>
                        <a:t>:</a:t>
                      </a:r>
                      <a:r>
                        <a:rPr lang="en-US" sz="1600" i="1" baseline="0" dirty="0">
                          <a:solidFill>
                            <a:schemeClr val="accent6"/>
                          </a:solidFill>
                        </a:rPr>
                        <a:t> </a:t>
                      </a:r>
                      <a:r>
                        <a:rPr lang="en-US" sz="1600" i="1" dirty="0">
                          <a:solidFill>
                            <a:schemeClr val="accent6"/>
                          </a:solidFill>
                        </a:rPr>
                        <a:t>Lifetime</a:t>
                      </a:r>
                      <a:r>
                        <a:rPr lang="en-US" sz="1600" i="1" baseline="0" dirty="0">
                          <a:solidFill>
                            <a:schemeClr val="accent6"/>
                          </a:solidFill>
                        </a:rPr>
                        <a:t> history of </a:t>
                      </a:r>
                      <a:r>
                        <a:rPr lang="en-US" sz="1600" b="1" i="1" baseline="0" dirty="0">
                          <a:solidFill>
                            <a:schemeClr val="accent6"/>
                          </a:solidFill>
                        </a:rPr>
                        <a:t>obesity</a:t>
                      </a:r>
                      <a:r>
                        <a:rPr lang="en-US" sz="1600" i="1" baseline="0" dirty="0">
                          <a:solidFill>
                            <a:schemeClr val="accent6"/>
                          </a:solidFill>
                        </a:rPr>
                        <a:t>, elevated </a:t>
                      </a:r>
                      <a:r>
                        <a:rPr lang="en-US" sz="1600" b="1" i="1" baseline="0" dirty="0">
                          <a:solidFill>
                            <a:schemeClr val="accent6"/>
                          </a:solidFill>
                        </a:rPr>
                        <a:t>blood pressure</a:t>
                      </a:r>
                      <a:r>
                        <a:rPr lang="en-US" sz="1600" i="1" baseline="0" dirty="0">
                          <a:solidFill>
                            <a:schemeClr val="accent6"/>
                          </a:solidFill>
                        </a:rPr>
                        <a:t>, </a:t>
                      </a:r>
                      <a:r>
                        <a:rPr lang="en-US" sz="1600" b="1" i="1" baseline="0" dirty="0">
                          <a:solidFill>
                            <a:schemeClr val="accent6"/>
                          </a:solidFill>
                        </a:rPr>
                        <a:t>acanthosis </a:t>
                      </a:r>
                      <a:r>
                        <a:rPr lang="en-US" sz="1600" b="1" i="1" baseline="0" dirty="0" err="1">
                          <a:solidFill>
                            <a:schemeClr val="accent6"/>
                          </a:solidFill>
                        </a:rPr>
                        <a:t>nigricans</a:t>
                      </a:r>
                      <a:r>
                        <a:rPr lang="en-US" sz="1600" i="1" baseline="0" dirty="0">
                          <a:solidFill>
                            <a:schemeClr val="accent6"/>
                          </a:solidFill>
                        </a:rPr>
                        <a:t>, and </a:t>
                      </a:r>
                      <a:r>
                        <a:rPr lang="en-US" sz="1600" b="1" i="1" baseline="0" dirty="0">
                          <a:solidFill>
                            <a:schemeClr val="accent6"/>
                          </a:solidFill>
                        </a:rPr>
                        <a:t>irregular menstrual bleeding</a:t>
                      </a:r>
                      <a:r>
                        <a:rPr lang="en-US" sz="1600" i="1" baseline="0" dirty="0">
                          <a:solidFill>
                            <a:schemeClr val="accent6"/>
                          </a:solidFill>
                        </a:rPr>
                        <a:t>.</a:t>
                      </a:r>
                      <a:endParaRPr lang="en-US" sz="1600" i="1" dirty="0">
                        <a:solidFill>
                          <a:schemeClr val="accent6"/>
                        </a:solidFill>
                      </a:endParaRPr>
                    </a:p>
                    <a:p>
                      <a:pPr marL="0" algn="l" rtl="0">
                        <a:lnSpc>
                          <a:spcPct val="100000"/>
                        </a:lnSpc>
                        <a:spcBef>
                          <a:spcPts val="45"/>
                        </a:spcBef>
                      </a:pPr>
                      <a:endParaRPr lang="en-US" sz="1600" b="1" i="1" dirty="0">
                        <a:solidFill>
                          <a:schemeClr val="accent6"/>
                        </a:solidFill>
                      </a:endParaRPr>
                    </a:p>
                    <a:p>
                      <a:pPr marL="0" algn="l" rtl="0">
                        <a:lnSpc>
                          <a:spcPct val="100000"/>
                        </a:lnSpc>
                        <a:spcBef>
                          <a:spcPts val="45"/>
                        </a:spcBef>
                      </a:pPr>
                      <a:r>
                        <a:rPr lang="en-US" sz="1600" b="1" i="1" dirty="0">
                          <a:solidFill>
                            <a:schemeClr val="accent6"/>
                          </a:solidFill>
                        </a:rPr>
                        <a:t>BH</a:t>
                      </a:r>
                      <a:r>
                        <a:rPr lang="en-US" sz="1600" i="1" dirty="0">
                          <a:solidFill>
                            <a:schemeClr val="accent6"/>
                          </a:solidFill>
                        </a:rPr>
                        <a:t>:</a:t>
                      </a:r>
                      <a:r>
                        <a:rPr lang="en-US" sz="1600" i="1" baseline="0" dirty="0">
                          <a:solidFill>
                            <a:schemeClr val="accent6"/>
                          </a:solidFill>
                        </a:rPr>
                        <a:t> </a:t>
                      </a:r>
                      <a:r>
                        <a:rPr lang="en-US" sz="1600" i="1" dirty="0">
                          <a:solidFill>
                            <a:schemeClr val="accent6"/>
                          </a:solidFill>
                        </a:rPr>
                        <a:t>Dx of </a:t>
                      </a:r>
                      <a:r>
                        <a:rPr lang="en-US" sz="1600" b="1" i="1" dirty="0">
                          <a:solidFill>
                            <a:schemeClr val="accent6"/>
                          </a:solidFill>
                        </a:rPr>
                        <a:t>Adjustment</a:t>
                      </a:r>
                      <a:r>
                        <a:rPr lang="en-US" sz="1600" b="1" i="1" baseline="0" dirty="0">
                          <a:solidFill>
                            <a:schemeClr val="accent6"/>
                          </a:solidFill>
                        </a:rPr>
                        <a:t> disorder with mixed anxiety and depressed mood-</a:t>
                      </a:r>
                      <a:r>
                        <a:rPr lang="en-US" sz="1600" i="1" baseline="0" dirty="0">
                          <a:solidFill>
                            <a:schemeClr val="accent6"/>
                          </a:solidFill>
                        </a:rPr>
                        <a:t>describes negative thought pattern, lack of motivation, restlessness, difficulty concentrating, difficulty managing mood, excessive worry at times. </a:t>
                      </a:r>
                      <a:endParaRPr sz="1600" i="1" dirty="0">
                        <a:solidFill>
                          <a:schemeClr val="accent6"/>
                        </a:solidFill>
                      </a:endParaRPr>
                    </a:p>
                  </a:txBody>
                  <a:tcPr marL="0" marR="0" marT="3925" marB="0"/>
                </a:tc>
                <a:extLst>
                  <a:ext uri="{0D108BD9-81ED-4DB2-BD59-A6C34878D82A}">
                    <a16:rowId xmlns:a16="http://schemas.microsoft.com/office/drawing/2014/main" val="4024413151"/>
                  </a:ext>
                </a:extLst>
              </a:tr>
              <a:tr h="368511">
                <a:tc>
                  <a:txBody>
                    <a:bodyPr/>
                    <a:lstStyle/>
                    <a:p>
                      <a:pPr marL="100330">
                        <a:lnSpc>
                          <a:spcPct val="100000"/>
                        </a:lnSpc>
                        <a:spcBef>
                          <a:spcPts val="350"/>
                        </a:spcBef>
                      </a:pPr>
                      <a:r>
                        <a:rPr lang="en-US" sz="1600" dirty="0">
                          <a:solidFill>
                            <a:schemeClr val="accent6"/>
                          </a:solidFill>
                        </a:rPr>
                        <a:t>Relevant</a:t>
                      </a:r>
                      <a:r>
                        <a:rPr lang="en-US" sz="1600" baseline="0" dirty="0">
                          <a:solidFill>
                            <a:schemeClr val="accent6"/>
                          </a:solidFill>
                        </a:rPr>
                        <a:t> medications</a:t>
                      </a:r>
                      <a:endParaRPr sz="1600" dirty="0">
                        <a:solidFill>
                          <a:schemeClr val="accent6"/>
                        </a:solidFill>
                        <a:latin typeface="Calibri" panose="020F0502020204030204" pitchFamily="34" charset="0"/>
                        <a:cs typeface="Calibri" panose="020F0502020204030204" pitchFamily="34" charset="0"/>
                      </a:endParaRPr>
                    </a:p>
                  </a:txBody>
                  <a:tcPr marL="0" marR="0" marT="30531" marB="0"/>
                </a:tc>
                <a:tc>
                  <a:txBody>
                    <a:bodyPr/>
                    <a:lstStyle/>
                    <a:p>
                      <a:pPr marL="0" marR="126364" algn="l" rtl="0">
                        <a:lnSpc>
                          <a:spcPct val="100000"/>
                        </a:lnSpc>
                        <a:spcBef>
                          <a:spcPts val="780"/>
                        </a:spcBef>
                      </a:pPr>
                      <a:r>
                        <a:rPr lang="en-US" sz="1500" i="1" dirty="0" err="1">
                          <a:solidFill>
                            <a:schemeClr val="accent6"/>
                          </a:solidFill>
                          <a:latin typeface="Calibri" panose="020F0502020204030204" pitchFamily="34" charset="0"/>
                          <a:cs typeface="Calibri" panose="020F0502020204030204" pitchFamily="34" charset="0"/>
                        </a:rPr>
                        <a:t>Loestrin</a:t>
                      </a:r>
                      <a:r>
                        <a:rPr lang="en-US" sz="1500" i="1" dirty="0">
                          <a:solidFill>
                            <a:schemeClr val="accent6"/>
                          </a:solidFill>
                          <a:latin typeface="Calibri" panose="020F0502020204030204" pitchFamily="34" charset="0"/>
                          <a:cs typeface="Calibri" panose="020F0502020204030204" pitchFamily="34" charset="0"/>
                        </a:rPr>
                        <a:t> (birth control)</a:t>
                      </a:r>
                      <a:endParaRPr sz="1500" i="1" dirty="0">
                        <a:solidFill>
                          <a:schemeClr val="accent6"/>
                        </a:solidFill>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4054726413"/>
                  </a:ext>
                </a:extLst>
              </a:tr>
              <a:tr h="316926">
                <a:tc>
                  <a:txBody>
                    <a:bodyPr/>
                    <a:lstStyle/>
                    <a:p>
                      <a:pPr marL="100330">
                        <a:lnSpc>
                          <a:spcPct val="100000"/>
                        </a:lnSpc>
                        <a:spcBef>
                          <a:spcPts val="350"/>
                        </a:spcBef>
                      </a:pPr>
                      <a:r>
                        <a:rPr lang="en-US" sz="1600" dirty="0">
                          <a:solidFill>
                            <a:schemeClr val="accent6"/>
                          </a:solidFill>
                        </a:rPr>
                        <a:t>Relevant lab results</a:t>
                      </a:r>
                      <a:endParaRPr sz="1600" dirty="0">
                        <a:solidFill>
                          <a:schemeClr val="accent6"/>
                        </a:solidFill>
                        <a:latin typeface="Calibri" panose="020F0502020204030204" pitchFamily="34" charset="0"/>
                        <a:cs typeface="Calibri" panose="020F0502020204030204" pitchFamily="34" charset="0"/>
                      </a:endParaRPr>
                    </a:p>
                  </a:txBody>
                  <a:tcPr marL="0" marR="0" marT="30531" marB="0"/>
                </a:tc>
                <a:tc>
                  <a:txBody>
                    <a:bodyPr/>
                    <a:lstStyle/>
                    <a:p>
                      <a:pPr marL="0" marR="126364" algn="l" rtl="0">
                        <a:lnSpc>
                          <a:spcPct val="100000"/>
                        </a:lnSpc>
                        <a:spcBef>
                          <a:spcPts val="780"/>
                        </a:spcBef>
                      </a:pPr>
                      <a:r>
                        <a:rPr lang="en-US" sz="1500" dirty="0">
                          <a:solidFill>
                            <a:schemeClr val="accent6"/>
                          </a:solidFill>
                          <a:latin typeface="Calibri" panose="020F0502020204030204" pitchFamily="34" charset="0"/>
                          <a:cs typeface="Calibri" panose="020F0502020204030204" pitchFamily="34" charset="0"/>
                        </a:rPr>
                        <a:t>January 2023: Normal TSH, Low Hgb (&lt;10)</a:t>
                      </a:r>
                      <a:r>
                        <a:rPr lang="en-US" sz="1500" baseline="0" dirty="0">
                          <a:solidFill>
                            <a:schemeClr val="accent6"/>
                          </a:solidFill>
                          <a:latin typeface="Calibri" panose="020F0502020204030204" pitchFamily="34" charset="0"/>
                          <a:cs typeface="Calibri" panose="020F0502020204030204" pitchFamily="34" charset="0"/>
                        </a:rPr>
                        <a:t>, HCT WNL</a:t>
                      </a:r>
                      <a:endParaRPr sz="1500" dirty="0">
                        <a:solidFill>
                          <a:schemeClr val="accent6"/>
                        </a:solidFill>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3272271090"/>
                  </a:ext>
                </a:extLst>
              </a:tr>
              <a:tr h="796914">
                <a:tc>
                  <a:txBody>
                    <a:bodyPr/>
                    <a:lstStyle/>
                    <a:p>
                      <a:pPr marL="100330">
                        <a:lnSpc>
                          <a:spcPct val="100000"/>
                        </a:lnSpc>
                        <a:spcBef>
                          <a:spcPts val="350"/>
                        </a:spcBef>
                      </a:pPr>
                      <a:r>
                        <a:rPr lang="en-US" sz="1600" dirty="0">
                          <a:solidFill>
                            <a:schemeClr val="accent6"/>
                          </a:solidFill>
                        </a:rPr>
                        <a:t>Relevant BH Screening results</a:t>
                      </a:r>
                      <a:endParaRPr sz="1600" dirty="0">
                        <a:solidFill>
                          <a:schemeClr val="accent6"/>
                        </a:solidFill>
                        <a:latin typeface="Calibri" panose="020F0502020204030204" pitchFamily="34" charset="0"/>
                        <a:cs typeface="Calibri" panose="020F0502020204030204" pitchFamily="34" charset="0"/>
                      </a:endParaRPr>
                    </a:p>
                  </a:txBody>
                  <a:tcPr marL="0" marR="0" marT="30531" marB="0"/>
                </a:tc>
                <a:tc>
                  <a:txBody>
                    <a:bodyPr/>
                    <a:lstStyle/>
                    <a:p>
                      <a:pPr marL="0" marR="126364" algn="l" rtl="0">
                        <a:lnSpc>
                          <a:spcPct val="100000"/>
                        </a:lnSpc>
                        <a:spcBef>
                          <a:spcPts val="780"/>
                        </a:spcBef>
                      </a:pPr>
                      <a:r>
                        <a:rPr lang="en-US" sz="1500" i="1" dirty="0">
                          <a:solidFill>
                            <a:schemeClr val="accent6"/>
                          </a:solidFill>
                          <a:latin typeface="Calibri" panose="020F0502020204030204" pitchFamily="34" charset="0"/>
                          <a:cs typeface="Calibri" panose="020F0502020204030204" pitchFamily="34" charset="0"/>
                        </a:rPr>
                        <a:t>3/20/23 PHQ-A=1,</a:t>
                      </a:r>
                      <a:r>
                        <a:rPr lang="en-US" sz="1500" i="1" baseline="0" dirty="0">
                          <a:solidFill>
                            <a:schemeClr val="accent6"/>
                          </a:solidFill>
                          <a:latin typeface="Calibri" panose="020F0502020204030204" pitchFamily="34" charset="0"/>
                          <a:cs typeface="Calibri" panose="020F0502020204030204" pitchFamily="34" charset="0"/>
                        </a:rPr>
                        <a:t> </a:t>
                      </a:r>
                      <a:r>
                        <a:rPr lang="en-US" sz="1500" b="1" i="1" baseline="0" dirty="0">
                          <a:solidFill>
                            <a:schemeClr val="accent6"/>
                          </a:solidFill>
                          <a:latin typeface="Calibri" panose="020F0502020204030204" pitchFamily="34" charset="0"/>
                          <a:cs typeface="Calibri" panose="020F0502020204030204" pitchFamily="34" charset="0"/>
                        </a:rPr>
                        <a:t>GAD-7=6  (mild)</a:t>
                      </a:r>
                    </a:p>
                    <a:p>
                      <a:pPr marL="0" marR="126364" algn="l" rtl="0">
                        <a:lnSpc>
                          <a:spcPct val="100000"/>
                        </a:lnSpc>
                        <a:spcBef>
                          <a:spcPts val="780"/>
                        </a:spcBef>
                      </a:pPr>
                      <a:r>
                        <a:rPr lang="en-US" sz="1500" i="1" baseline="0" dirty="0">
                          <a:solidFill>
                            <a:schemeClr val="accent6"/>
                          </a:solidFill>
                          <a:latin typeface="Calibri" panose="020F0502020204030204" pitchFamily="34" charset="0"/>
                          <a:cs typeface="Calibri" panose="020F0502020204030204" pitchFamily="34" charset="0"/>
                        </a:rPr>
                        <a:t>2/2023 </a:t>
                      </a:r>
                      <a:r>
                        <a:rPr lang="en-US" sz="1500" b="1" i="1" baseline="0" dirty="0">
                          <a:solidFill>
                            <a:schemeClr val="accent6"/>
                          </a:solidFill>
                          <a:latin typeface="Calibri" panose="020F0502020204030204" pitchFamily="34" charset="0"/>
                          <a:cs typeface="Calibri" panose="020F0502020204030204" pitchFamily="34" charset="0"/>
                        </a:rPr>
                        <a:t>PHQ-A=6 (mild)</a:t>
                      </a:r>
                      <a:endParaRPr sz="1500" b="1" i="1" dirty="0">
                        <a:solidFill>
                          <a:schemeClr val="accent6"/>
                        </a:solidFill>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590930548"/>
                  </a:ext>
                </a:extLst>
              </a:tr>
              <a:tr h="1090455">
                <a:tc>
                  <a:txBody>
                    <a:bodyPr/>
                    <a:lstStyle/>
                    <a:p>
                      <a:pPr marL="100330">
                        <a:lnSpc>
                          <a:spcPct val="100000"/>
                        </a:lnSpc>
                        <a:spcBef>
                          <a:spcPts val="350"/>
                        </a:spcBef>
                      </a:pPr>
                      <a:r>
                        <a:rPr lang="en-US" sz="1600" dirty="0">
                          <a:solidFill>
                            <a:schemeClr val="accent6"/>
                          </a:solidFill>
                        </a:rPr>
                        <a:t>Family  constellation/SDOH Screening results</a:t>
                      </a:r>
                      <a:endParaRPr sz="1600" dirty="0">
                        <a:solidFill>
                          <a:schemeClr val="accent6"/>
                        </a:solidFill>
                        <a:latin typeface="Calibri" panose="020F0502020204030204" pitchFamily="34" charset="0"/>
                        <a:cs typeface="Calibri" panose="020F0502020204030204" pitchFamily="34" charset="0"/>
                      </a:endParaRPr>
                    </a:p>
                  </a:txBody>
                  <a:tcPr marL="0" marR="0" marT="30531" marB="0"/>
                </a:tc>
                <a:tc>
                  <a:txBody>
                    <a:bodyPr/>
                    <a:lstStyle/>
                    <a:p>
                      <a:pPr marL="0" marR="126364" algn="l" rtl="0">
                        <a:lnSpc>
                          <a:spcPct val="100000"/>
                        </a:lnSpc>
                        <a:spcBef>
                          <a:spcPts val="780"/>
                        </a:spcBef>
                      </a:pPr>
                      <a:r>
                        <a:rPr lang="en-US" sz="1500" i="1" dirty="0">
                          <a:solidFill>
                            <a:schemeClr val="accent6"/>
                          </a:solidFill>
                          <a:latin typeface="Calibri" panose="020F0502020204030204" pitchFamily="34" charset="0"/>
                          <a:cs typeface="Calibri" panose="020F0502020204030204" pitchFamily="34" charset="0"/>
                        </a:rPr>
                        <a:t>Pt and brother are </a:t>
                      </a:r>
                      <a:r>
                        <a:rPr lang="en-US" sz="1500" b="1" i="1" dirty="0">
                          <a:solidFill>
                            <a:schemeClr val="accent6"/>
                          </a:solidFill>
                          <a:latin typeface="Calibri" panose="020F0502020204030204" pitchFamily="34" charset="0"/>
                          <a:cs typeface="Calibri" panose="020F0502020204030204" pitchFamily="34" charset="0"/>
                        </a:rPr>
                        <a:t>in foster care with aunt (and uncle and cousin) since 12/22, </a:t>
                      </a:r>
                    </a:p>
                    <a:p>
                      <a:pPr marL="0" marR="126364" algn="l" rtl="0">
                        <a:lnSpc>
                          <a:spcPct val="100000"/>
                        </a:lnSpc>
                        <a:spcBef>
                          <a:spcPts val="780"/>
                        </a:spcBef>
                      </a:pPr>
                      <a:r>
                        <a:rPr lang="en-US" sz="1500" i="1" dirty="0">
                          <a:solidFill>
                            <a:schemeClr val="accent6"/>
                          </a:solidFill>
                          <a:latin typeface="Calibri" panose="020F0502020204030204" pitchFamily="34" charset="0"/>
                          <a:cs typeface="Calibri" panose="020F0502020204030204" pitchFamily="34" charset="0"/>
                        </a:rPr>
                        <a:t>DCYF</a:t>
                      </a:r>
                      <a:r>
                        <a:rPr lang="en-US" sz="1500" i="1" baseline="0" dirty="0">
                          <a:solidFill>
                            <a:schemeClr val="accent6"/>
                          </a:solidFill>
                          <a:latin typeface="Calibri" panose="020F0502020204030204" pitchFamily="34" charset="0"/>
                          <a:cs typeface="Calibri" panose="020F0502020204030204" pitchFamily="34" charset="0"/>
                        </a:rPr>
                        <a:t> became involved due to </a:t>
                      </a:r>
                      <a:r>
                        <a:rPr lang="en-US" sz="1500" b="1" i="1" baseline="0" dirty="0">
                          <a:solidFill>
                            <a:schemeClr val="accent6"/>
                          </a:solidFill>
                          <a:latin typeface="Calibri" panose="020F0502020204030204" pitchFamily="34" charset="0"/>
                          <a:cs typeface="Calibri" panose="020F0502020204030204" pitchFamily="34" charset="0"/>
                        </a:rPr>
                        <a:t>concerns of neglect</a:t>
                      </a:r>
                    </a:p>
                    <a:p>
                      <a:pPr marL="0" marR="126364" algn="l" rtl="0">
                        <a:lnSpc>
                          <a:spcPct val="100000"/>
                        </a:lnSpc>
                        <a:spcBef>
                          <a:spcPts val="780"/>
                        </a:spcBef>
                      </a:pPr>
                      <a:r>
                        <a:rPr lang="en-US" sz="1500" i="1" baseline="0" dirty="0">
                          <a:solidFill>
                            <a:schemeClr val="accent6"/>
                          </a:solidFill>
                          <a:latin typeface="Calibri" panose="020F0502020204030204" pitchFamily="34" charset="0"/>
                          <a:cs typeface="Calibri" panose="020F0502020204030204" pitchFamily="34" charset="0"/>
                        </a:rPr>
                        <a:t>Has weekly </a:t>
                      </a:r>
                      <a:r>
                        <a:rPr lang="en-US" sz="1500" b="1" i="1" baseline="0" dirty="0">
                          <a:solidFill>
                            <a:schemeClr val="accent6"/>
                          </a:solidFill>
                          <a:latin typeface="Calibri" panose="020F0502020204030204" pitchFamily="34" charset="0"/>
                          <a:cs typeface="Calibri" panose="020F0502020204030204" pitchFamily="34" charset="0"/>
                        </a:rPr>
                        <a:t>supervised visits with parents</a:t>
                      </a:r>
                      <a:endParaRPr sz="1500" b="1" i="1" dirty="0">
                        <a:solidFill>
                          <a:schemeClr val="accent6"/>
                        </a:solidFill>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495184489"/>
                  </a:ext>
                </a:extLst>
              </a:tr>
            </a:tbl>
          </a:graphicData>
        </a:graphic>
      </p:graphicFrame>
      <p:sp>
        <p:nvSpPr>
          <p:cNvPr id="16" name="TextBox 15">
            <a:extLst>
              <a:ext uri="{FF2B5EF4-FFF2-40B4-BE49-F238E27FC236}">
                <a16:creationId xmlns:a16="http://schemas.microsoft.com/office/drawing/2014/main" id="{44E0112F-6A91-FB48-BB11-C3BAB7CF66C3}"/>
              </a:ext>
            </a:extLst>
          </p:cNvPr>
          <p:cNvSpPr txBox="1"/>
          <p:nvPr/>
        </p:nvSpPr>
        <p:spPr>
          <a:xfrm>
            <a:off x="10160000" y="920341"/>
            <a:ext cx="1778000"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9" name="Picture 1" descr="page2image1772256">
            <a:extLst>
              <a:ext uri="{FF2B5EF4-FFF2-40B4-BE49-F238E27FC236}">
                <a16:creationId xmlns:a16="http://schemas.microsoft.com/office/drawing/2014/main" id="{5C8F5817-0D3C-7046-A48D-57CEE40C9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1A7E683-70D6-09E9-EEC8-DF70BBFC1895}"/>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3179359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17780" rIns="0" bIns="0" rtlCol="0">
            <a:spAutoFit/>
          </a:bodyPr>
          <a:lstStyle/>
          <a:p>
            <a:pPr marL="8467" marR="3387">
              <a:lnSpc>
                <a:spcPts val="4467"/>
              </a:lnSpc>
              <a:spcBef>
                <a:spcPts val="140"/>
              </a:spcBef>
            </a:pPr>
            <a:r>
              <a:rPr lang="en-US" spc="-133" dirty="0"/>
              <a:t>Relevant Social History</a:t>
            </a:r>
            <a:endParaRPr spc="-87" dirty="0"/>
          </a:p>
        </p:txBody>
      </p:sp>
      <p:sp>
        <p:nvSpPr>
          <p:cNvPr id="4" name="Content Placeholder 3"/>
          <p:cNvSpPr>
            <a:spLocks noGrp="1"/>
          </p:cNvSpPr>
          <p:nvPr>
            <p:ph idx="1"/>
          </p:nvPr>
        </p:nvSpPr>
        <p:spPr/>
        <p:txBody>
          <a:bodyPr/>
          <a:lstStyle/>
          <a:p>
            <a:endParaRPr lang="en-US"/>
          </a:p>
        </p:txBody>
      </p:sp>
      <p:sp>
        <p:nvSpPr>
          <p:cNvPr id="6" name="object 6"/>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graphicFrame>
        <p:nvGraphicFramePr>
          <p:cNvPr id="7" name="object 9">
            <a:extLst>
              <a:ext uri="{FF2B5EF4-FFF2-40B4-BE49-F238E27FC236}">
                <a16:creationId xmlns:a16="http://schemas.microsoft.com/office/drawing/2014/main" id="{B65E41F4-4514-CB42-8F7E-264FAB7B9961}"/>
              </a:ext>
            </a:extLst>
          </p:cNvPr>
          <p:cNvGraphicFramePr>
            <a:graphicFrameLocks noGrp="1"/>
          </p:cNvGraphicFramePr>
          <p:nvPr/>
        </p:nvGraphicFramePr>
        <p:xfrm>
          <a:off x="406400" y="1504194"/>
          <a:ext cx="11480800" cy="4760596"/>
        </p:xfrm>
        <a:graphic>
          <a:graphicData uri="http://schemas.openxmlformats.org/drawingml/2006/table">
            <a:tbl>
              <a:tblPr firstRow="1" bandRow="1">
                <a:tableStyleId>{073A0DAA-6AF3-43AB-8588-CEC1D06C72B9}</a:tableStyleId>
              </a:tblPr>
              <a:tblGrid>
                <a:gridCol w="3681506">
                  <a:extLst>
                    <a:ext uri="{9D8B030D-6E8A-4147-A177-3AD203B41FA5}">
                      <a16:colId xmlns:a16="http://schemas.microsoft.com/office/drawing/2014/main" val="20000"/>
                    </a:ext>
                  </a:extLst>
                </a:gridCol>
                <a:gridCol w="7799294">
                  <a:extLst>
                    <a:ext uri="{9D8B030D-6E8A-4147-A177-3AD203B41FA5}">
                      <a16:colId xmlns:a16="http://schemas.microsoft.com/office/drawing/2014/main" val="20002"/>
                    </a:ext>
                  </a:extLst>
                </a:gridCol>
              </a:tblGrid>
              <a:tr h="324965">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extLst>
                  <a:ext uri="{0D108BD9-81ED-4DB2-BD59-A6C34878D82A}">
                    <a16:rowId xmlns:a16="http://schemas.microsoft.com/office/drawing/2014/main" val="10000"/>
                  </a:ext>
                </a:extLst>
              </a:tr>
              <a:tr h="895671">
                <a:tc>
                  <a:txBody>
                    <a:bodyPr/>
                    <a:lstStyle/>
                    <a:p>
                      <a:pPr marL="74930" algn="l" rtl="0">
                        <a:lnSpc>
                          <a:spcPts val="2290"/>
                        </a:lnSpc>
                      </a:pPr>
                      <a:endParaRPr lang="en-US" sz="1600" baseline="0" dirty="0">
                        <a:solidFill>
                          <a:schemeClr val="accent6"/>
                        </a:solidFill>
                      </a:endParaRPr>
                    </a:p>
                    <a:p>
                      <a:pPr marL="74930" algn="l" rtl="0">
                        <a:lnSpc>
                          <a:spcPts val="2290"/>
                        </a:lnSpc>
                      </a:pPr>
                      <a:r>
                        <a:rPr lang="en-US" sz="1600" baseline="0" dirty="0">
                          <a:solidFill>
                            <a:schemeClr val="accent6"/>
                          </a:solidFill>
                        </a:rPr>
                        <a:t>Relevant obesity related family history?</a:t>
                      </a:r>
                    </a:p>
                    <a:p>
                      <a:pPr marL="74930" algn="l" rtl="0">
                        <a:lnSpc>
                          <a:spcPts val="2290"/>
                        </a:lnSpc>
                      </a:pPr>
                      <a:endParaRPr lang="en-US" sz="1600" baseline="0" dirty="0">
                        <a:solidFill>
                          <a:schemeClr val="accent6"/>
                        </a:solidFill>
                        <a:latin typeface="Calibri"/>
                        <a:cs typeface="Calibri"/>
                      </a:endParaRPr>
                    </a:p>
                  </a:txBody>
                  <a:tcPr marL="0" marR="0" marT="0" marB="0"/>
                </a:tc>
                <a:tc>
                  <a:txBody>
                    <a:bodyPr/>
                    <a:lstStyle/>
                    <a:p>
                      <a:pPr marL="73025" algn="l" rtl="0">
                        <a:lnSpc>
                          <a:spcPct val="100000"/>
                        </a:lnSpc>
                        <a:spcBef>
                          <a:spcPts val="745"/>
                        </a:spcBef>
                      </a:pPr>
                      <a:r>
                        <a:rPr lang="en-US" sz="1500" b="1" i="1" dirty="0">
                          <a:solidFill>
                            <a:schemeClr val="accent6"/>
                          </a:solidFill>
                          <a:latin typeface="Calibri" panose="020F0502020204030204" pitchFamily="34" charset="0"/>
                          <a:cs typeface="Calibri" panose="020F0502020204030204" pitchFamily="34" charset="0"/>
                        </a:rPr>
                        <a:t>Pt’s brother</a:t>
                      </a:r>
                      <a:endParaRPr lang="en-US" sz="1500" b="1" i="1" baseline="0" dirty="0">
                        <a:solidFill>
                          <a:schemeClr val="accent6"/>
                        </a:solidFill>
                        <a:latin typeface="Calibri" panose="020F0502020204030204" pitchFamily="34" charset="0"/>
                        <a:cs typeface="Calibri" panose="020F0502020204030204" pitchFamily="34" charset="0"/>
                      </a:endParaRPr>
                    </a:p>
                    <a:p>
                      <a:pPr marL="73025" algn="l" rtl="0">
                        <a:lnSpc>
                          <a:spcPct val="100000"/>
                        </a:lnSpc>
                        <a:spcBef>
                          <a:spcPts val="745"/>
                        </a:spcBef>
                      </a:pPr>
                      <a:r>
                        <a:rPr lang="en-US" sz="1500" b="1" i="1" baseline="0" dirty="0">
                          <a:solidFill>
                            <a:schemeClr val="accent6"/>
                          </a:solidFill>
                          <a:latin typeface="Calibri" panose="020F0502020204030204" pitchFamily="34" charset="0"/>
                          <a:cs typeface="Calibri" panose="020F0502020204030204" pitchFamily="34" charset="0"/>
                        </a:rPr>
                        <a:t>Unsure of other family </a:t>
                      </a:r>
                      <a:r>
                        <a:rPr lang="en-US" sz="1500" b="1" i="1" baseline="0" dirty="0" err="1">
                          <a:solidFill>
                            <a:schemeClr val="accent6"/>
                          </a:solidFill>
                          <a:latin typeface="Calibri" panose="020F0502020204030204" pitchFamily="34" charset="0"/>
                          <a:cs typeface="Calibri" panose="020F0502020204030204" pitchFamily="34" charset="0"/>
                        </a:rPr>
                        <a:t>hx</a:t>
                      </a:r>
                      <a:endParaRPr lang="en-US" sz="1500" i="1" baseline="0" dirty="0">
                        <a:solidFill>
                          <a:schemeClr val="accent6"/>
                        </a:solidFill>
                        <a:latin typeface="Calibri" panose="020F0502020204030204" pitchFamily="34" charset="0"/>
                        <a:cs typeface="Calibri" panose="020F0502020204030204" pitchFamily="34" charset="0"/>
                      </a:endParaRPr>
                    </a:p>
                  </a:txBody>
                  <a:tcPr marL="0" marR="0" marT="64988" marB="0"/>
                </a:tc>
                <a:extLst>
                  <a:ext uri="{0D108BD9-81ED-4DB2-BD59-A6C34878D82A}">
                    <a16:rowId xmlns:a16="http://schemas.microsoft.com/office/drawing/2014/main" val="10001"/>
                  </a:ext>
                </a:extLst>
              </a:tr>
              <a:tr h="1653997">
                <a:tc>
                  <a:txBody>
                    <a:bodyPr/>
                    <a:lstStyle/>
                    <a:p>
                      <a:pPr marL="74930" algn="l" rtl="0">
                        <a:lnSpc>
                          <a:spcPts val="2290"/>
                        </a:lnSpc>
                      </a:pPr>
                      <a:endParaRPr lang="en-US" sz="1600" dirty="0">
                        <a:solidFill>
                          <a:schemeClr val="accent6"/>
                        </a:solidFill>
                      </a:endParaRPr>
                    </a:p>
                    <a:p>
                      <a:pPr marL="74930" algn="l" rtl="0">
                        <a:lnSpc>
                          <a:spcPts val="2290"/>
                        </a:lnSpc>
                      </a:pPr>
                      <a:r>
                        <a:rPr lang="en-US" sz="1600" dirty="0">
                          <a:solidFill>
                            <a:schemeClr val="accent6"/>
                          </a:solidFill>
                        </a:rPr>
                        <a:t>Family/patient history of trauma?</a:t>
                      </a:r>
                      <a:endParaRPr sz="1600" dirty="0">
                        <a:solidFill>
                          <a:schemeClr val="accent6"/>
                        </a:solidFill>
                        <a:latin typeface="Calibri"/>
                        <a:cs typeface="Calibri"/>
                      </a:endParaRPr>
                    </a:p>
                  </a:txBody>
                  <a:tcPr marL="0" marR="0" marT="0" marB="0"/>
                </a:tc>
                <a:tc>
                  <a:txBody>
                    <a:bodyPr/>
                    <a:lstStyle/>
                    <a:p>
                      <a:pPr marL="73025" algn="l" rtl="0">
                        <a:lnSpc>
                          <a:spcPct val="100000"/>
                        </a:lnSpc>
                        <a:spcBef>
                          <a:spcPts val="750"/>
                        </a:spcBef>
                      </a:pPr>
                      <a:r>
                        <a:rPr lang="en-US" sz="1500" b="1" i="1" dirty="0">
                          <a:solidFill>
                            <a:schemeClr val="accent6"/>
                          </a:solidFill>
                          <a:latin typeface="Calibri" panose="020F0502020204030204" pitchFamily="34" charset="0"/>
                          <a:cs typeface="Calibri" panose="020F0502020204030204" pitchFamily="34" charset="0"/>
                        </a:rPr>
                        <a:t>Bio- mother left family when patient was 7; Bio-fa </a:t>
                      </a:r>
                      <a:r>
                        <a:rPr lang="en-US" sz="1500" b="1" i="1" dirty="0" err="1">
                          <a:solidFill>
                            <a:schemeClr val="accent6"/>
                          </a:solidFill>
                          <a:latin typeface="Calibri" panose="020F0502020204030204" pitchFamily="34" charset="0"/>
                          <a:cs typeface="Calibri" panose="020F0502020204030204" pitchFamily="34" charset="0"/>
                        </a:rPr>
                        <a:t>hx</a:t>
                      </a:r>
                      <a:r>
                        <a:rPr lang="en-US" sz="1500" b="1" i="1" dirty="0">
                          <a:solidFill>
                            <a:schemeClr val="accent6"/>
                          </a:solidFill>
                          <a:latin typeface="Calibri" panose="020F0502020204030204" pitchFamily="34" charset="0"/>
                          <a:cs typeface="Calibri" panose="020F0502020204030204" pitchFamily="34" charset="0"/>
                        </a:rPr>
                        <a:t> of assault/strangulation of fiancé, legal involvement</a:t>
                      </a:r>
                      <a:endParaRPr lang="en-US" sz="1500" i="1" dirty="0">
                        <a:solidFill>
                          <a:schemeClr val="accent6"/>
                        </a:solidFill>
                        <a:latin typeface="Calibri" panose="020F0502020204030204" pitchFamily="34" charset="0"/>
                        <a:cs typeface="Calibri" panose="020F0502020204030204" pitchFamily="34" charset="0"/>
                      </a:endParaRPr>
                    </a:p>
                    <a:p>
                      <a:pPr marL="73025" algn="l" rtl="0">
                        <a:lnSpc>
                          <a:spcPct val="100000"/>
                        </a:lnSpc>
                        <a:spcBef>
                          <a:spcPts val="750"/>
                        </a:spcBef>
                      </a:pPr>
                      <a:r>
                        <a:rPr lang="en-US" sz="1500" i="1" dirty="0">
                          <a:solidFill>
                            <a:schemeClr val="accent6"/>
                          </a:solidFill>
                          <a:latin typeface="Calibri" panose="020F0502020204030204" pitchFamily="34" charset="0"/>
                          <a:cs typeface="Calibri" panose="020F0502020204030204" pitchFamily="34" charset="0"/>
                        </a:rPr>
                        <a:t>Patient</a:t>
                      </a:r>
                      <a:r>
                        <a:rPr lang="en-US" sz="1500" i="1" baseline="0" dirty="0">
                          <a:solidFill>
                            <a:schemeClr val="accent6"/>
                          </a:solidFill>
                          <a:latin typeface="Calibri" panose="020F0502020204030204" pitchFamily="34" charset="0"/>
                          <a:cs typeface="Calibri" panose="020F0502020204030204" pitchFamily="34" charset="0"/>
                        </a:rPr>
                        <a:t> witnessed </a:t>
                      </a:r>
                      <a:r>
                        <a:rPr lang="en-US" sz="1500" b="1" i="1" baseline="0" dirty="0">
                          <a:solidFill>
                            <a:schemeClr val="accent6"/>
                          </a:solidFill>
                          <a:latin typeface="Calibri" panose="020F0502020204030204" pitchFamily="34" charset="0"/>
                          <a:cs typeface="Calibri" panose="020F0502020204030204" pitchFamily="34" charset="0"/>
                        </a:rPr>
                        <a:t>violence and verbal abuse between parents </a:t>
                      </a:r>
                    </a:p>
                    <a:p>
                      <a:pPr marL="73025" algn="l" rtl="0">
                        <a:lnSpc>
                          <a:spcPct val="100000"/>
                        </a:lnSpc>
                        <a:spcBef>
                          <a:spcPts val="750"/>
                        </a:spcBef>
                      </a:pPr>
                      <a:r>
                        <a:rPr lang="en-US" sz="1500" b="1" i="1" baseline="0" dirty="0">
                          <a:solidFill>
                            <a:schemeClr val="accent6"/>
                          </a:solidFill>
                          <a:latin typeface="Calibri" panose="020F0502020204030204" pitchFamily="34" charset="0"/>
                          <a:cs typeface="Calibri" panose="020F0502020204030204" pitchFamily="34" charset="0"/>
                        </a:rPr>
                        <a:t>Patient was a primary care taker for her younger brother</a:t>
                      </a:r>
                      <a:r>
                        <a:rPr lang="en-US" sz="1500" i="1" baseline="0" dirty="0">
                          <a:solidFill>
                            <a:schemeClr val="accent6"/>
                          </a:solidFill>
                          <a:latin typeface="Calibri" panose="020F0502020204030204" pitchFamily="34" charset="0"/>
                          <a:cs typeface="Calibri" panose="020F0502020204030204" pitchFamily="34" charset="0"/>
                        </a:rPr>
                        <a:t>; prepped meals/ordered out; no structure/no support re healthy eating </a:t>
                      </a:r>
                    </a:p>
                    <a:p>
                      <a:pPr marL="73025" algn="l" rtl="0">
                        <a:lnSpc>
                          <a:spcPct val="100000"/>
                        </a:lnSpc>
                        <a:spcBef>
                          <a:spcPts val="750"/>
                        </a:spcBef>
                      </a:pPr>
                      <a:endParaRPr sz="1500" i="1" dirty="0">
                        <a:solidFill>
                          <a:schemeClr val="accent6"/>
                        </a:solidFill>
                        <a:latin typeface="Calibri" panose="020F0502020204030204" pitchFamily="34" charset="0"/>
                        <a:cs typeface="Calibri" panose="020F0502020204030204" pitchFamily="34" charset="0"/>
                      </a:endParaRPr>
                    </a:p>
                  </a:txBody>
                  <a:tcPr marL="0" marR="0" marT="65424" marB="0"/>
                </a:tc>
                <a:extLst>
                  <a:ext uri="{0D108BD9-81ED-4DB2-BD59-A6C34878D82A}">
                    <a16:rowId xmlns:a16="http://schemas.microsoft.com/office/drawing/2014/main" val="3784020440"/>
                  </a:ext>
                </a:extLst>
              </a:tr>
              <a:tr h="910678">
                <a:tc>
                  <a:txBody>
                    <a:bodyPr/>
                    <a:lstStyle/>
                    <a:p>
                      <a:pPr marL="74930" algn="l" rtl="0">
                        <a:lnSpc>
                          <a:spcPts val="2290"/>
                        </a:lnSpc>
                      </a:pPr>
                      <a:endParaRPr lang="en-US" sz="1600" dirty="0">
                        <a:solidFill>
                          <a:schemeClr val="accent6"/>
                        </a:solidFill>
                      </a:endParaRPr>
                    </a:p>
                    <a:p>
                      <a:pPr marL="74930" algn="l" rtl="0">
                        <a:lnSpc>
                          <a:spcPts val="2290"/>
                        </a:lnSpc>
                      </a:pPr>
                      <a:r>
                        <a:rPr lang="en-US" sz="1600" dirty="0">
                          <a:solidFill>
                            <a:schemeClr val="accent6"/>
                          </a:solidFill>
                        </a:rPr>
                        <a:t>School related</a:t>
                      </a:r>
                      <a:r>
                        <a:rPr lang="en-US" sz="1600" baseline="0" dirty="0">
                          <a:solidFill>
                            <a:schemeClr val="accent6"/>
                          </a:solidFill>
                        </a:rPr>
                        <a:t> concerns?</a:t>
                      </a:r>
                      <a:endParaRPr lang="en-US" sz="1600" dirty="0">
                        <a:solidFill>
                          <a:schemeClr val="accent6"/>
                        </a:solidFill>
                      </a:endParaRPr>
                    </a:p>
                    <a:p>
                      <a:pPr marL="74930" algn="l" rtl="0">
                        <a:lnSpc>
                          <a:spcPts val="2290"/>
                        </a:lnSpc>
                      </a:pPr>
                      <a:endParaRPr sz="1600" dirty="0">
                        <a:solidFill>
                          <a:schemeClr val="accent6"/>
                        </a:solidFill>
                        <a:latin typeface="Calibri"/>
                        <a:cs typeface="Calibri"/>
                      </a:endParaRPr>
                    </a:p>
                  </a:txBody>
                  <a:tcPr marL="0" marR="0" marT="0" marB="0"/>
                </a:tc>
                <a:tc>
                  <a:txBody>
                    <a:bodyPr/>
                    <a:lstStyle/>
                    <a:p>
                      <a:pPr marL="73025" algn="l" rtl="0">
                        <a:lnSpc>
                          <a:spcPct val="100000"/>
                        </a:lnSpc>
                        <a:spcBef>
                          <a:spcPts val="750"/>
                        </a:spcBef>
                      </a:pPr>
                      <a:r>
                        <a:rPr lang="en-US" sz="1500" i="1" dirty="0">
                          <a:solidFill>
                            <a:schemeClr val="accent6"/>
                          </a:solidFill>
                          <a:latin typeface="Calibri" panose="020F0502020204030204" pitchFamily="34" charset="0"/>
                          <a:cs typeface="Calibri" panose="020F0502020204030204" pitchFamily="34" charset="0"/>
                        </a:rPr>
                        <a:t>Patient</a:t>
                      </a:r>
                      <a:r>
                        <a:rPr lang="en-US" sz="1500" i="1" baseline="0" dirty="0">
                          <a:solidFill>
                            <a:schemeClr val="accent6"/>
                          </a:solidFill>
                          <a:latin typeface="Calibri" panose="020F0502020204030204" pitchFamily="34" charset="0"/>
                          <a:cs typeface="Calibri" panose="020F0502020204030204" pitchFamily="34" charset="0"/>
                        </a:rPr>
                        <a:t> struggled in school, overall </a:t>
                      </a:r>
                      <a:r>
                        <a:rPr lang="en-US" sz="1500" b="1" i="1" baseline="0" dirty="0">
                          <a:solidFill>
                            <a:schemeClr val="accent6"/>
                          </a:solidFill>
                          <a:latin typeface="Calibri" panose="020F0502020204030204" pitchFamily="34" charset="0"/>
                          <a:cs typeface="Calibri" panose="020F0502020204030204" pitchFamily="34" charset="0"/>
                        </a:rPr>
                        <a:t>lack of motivation in school </a:t>
                      </a:r>
                      <a:r>
                        <a:rPr lang="en-US" sz="1500" i="1" baseline="0" dirty="0">
                          <a:solidFill>
                            <a:schemeClr val="accent6"/>
                          </a:solidFill>
                          <a:latin typeface="Calibri" panose="020F0502020204030204" pitchFamily="34" charset="0"/>
                          <a:cs typeface="Calibri" panose="020F0502020204030204" pitchFamily="34" charset="0"/>
                        </a:rPr>
                        <a:t>prior to beginning BH treatment. </a:t>
                      </a:r>
                      <a:endParaRPr sz="1500" i="1" dirty="0">
                        <a:solidFill>
                          <a:schemeClr val="accent6"/>
                        </a:solidFill>
                        <a:latin typeface="Calibri" panose="020F0502020204030204" pitchFamily="34" charset="0"/>
                        <a:cs typeface="Calibri" panose="020F0502020204030204" pitchFamily="34" charset="0"/>
                      </a:endParaRPr>
                    </a:p>
                  </a:txBody>
                  <a:tcPr marL="0" marR="0" marT="65424" marB="0"/>
                </a:tc>
                <a:extLst>
                  <a:ext uri="{0D108BD9-81ED-4DB2-BD59-A6C34878D82A}">
                    <a16:rowId xmlns:a16="http://schemas.microsoft.com/office/drawing/2014/main" val="10002"/>
                  </a:ext>
                </a:extLst>
              </a:tr>
              <a:tr h="887458">
                <a:tc>
                  <a:txBody>
                    <a:bodyPr/>
                    <a:lstStyle/>
                    <a:p>
                      <a:pPr marL="74930" algn="l" rtl="0">
                        <a:lnSpc>
                          <a:spcPts val="2290"/>
                        </a:lnSpc>
                      </a:pPr>
                      <a:endParaRPr lang="en-US" sz="1600" dirty="0">
                        <a:solidFill>
                          <a:schemeClr val="accent6"/>
                        </a:solidFill>
                      </a:endParaRPr>
                    </a:p>
                    <a:p>
                      <a:pPr marL="74930" algn="l" rtl="0">
                        <a:lnSpc>
                          <a:spcPts val="2290"/>
                        </a:lnSpc>
                      </a:pPr>
                      <a:r>
                        <a:rPr lang="en-US" sz="1600" dirty="0">
                          <a:solidFill>
                            <a:schemeClr val="accent6"/>
                          </a:solidFill>
                        </a:rPr>
                        <a:t>Other social history concerns?</a:t>
                      </a:r>
                      <a:endParaRPr sz="1600" dirty="0">
                        <a:solidFill>
                          <a:schemeClr val="accent6"/>
                        </a:solidFill>
                        <a:latin typeface="Calibri"/>
                        <a:cs typeface="Calibri"/>
                      </a:endParaRPr>
                    </a:p>
                  </a:txBody>
                  <a:tcPr marL="0" marR="0" marT="0" marB="0"/>
                </a:tc>
                <a:tc>
                  <a:txBody>
                    <a:bodyPr/>
                    <a:lstStyle/>
                    <a:p>
                      <a:pPr marL="54610" algn="l" rtl="0">
                        <a:lnSpc>
                          <a:spcPct val="100000"/>
                        </a:lnSpc>
                        <a:spcBef>
                          <a:spcPts val="835"/>
                        </a:spcBef>
                      </a:pPr>
                      <a:r>
                        <a:rPr lang="en-US" sz="1500" i="1" baseline="0" dirty="0">
                          <a:solidFill>
                            <a:schemeClr val="accent6"/>
                          </a:solidFill>
                          <a:latin typeface="Calibri" panose="020F0502020204030204" pitchFamily="34" charset="0"/>
                          <a:cs typeface="Calibri" panose="020F0502020204030204" pitchFamily="34" charset="0"/>
                        </a:rPr>
                        <a:t> Pt has </a:t>
                      </a:r>
                      <a:r>
                        <a:rPr lang="en-US" sz="1500" b="1" i="1" baseline="0" dirty="0">
                          <a:solidFill>
                            <a:schemeClr val="accent6"/>
                          </a:solidFill>
                          <a:latin typeface="Calibri" panose="020F0502020204030204" pitchFamily="34" charset="0"/>
                          <a:cs typeface="Calibri" panose="020F0502020204030204" pitchFamily="34" charset="0"/>
                        </a:rPr>
                        <a:t>few friends</a:t>
                      </a:r>
                      <a:r>
                        <a:rPr lang="en-US" sz="1500" i="1" baseline="0" dirty="0">
                          <a:solidFill>
                            <a:schemeClr val="accent6"/>
                          </a:solidFill>
                          <a:latin typeface="Calibri" panose="020F0502020204030204" pitchFamily="34" charset="0"/>
                          <a:cs typeface="Calibri" panose="020F0502020204030204" pitchFamily="34" charset="0"/>
                        </a:rPr>
                        <a:t>/difficulty relating to peers.</a:t>
                      </a:r>
                      <a:endParaRPr sz="1500" i="1" dirty="0">
                        <a:solidFill>
                          <a:schemeClr val="accent6"/>
                        </a:solidFill>
                        <a:latin typeface="Calibri" panose="020F0502020204030204" pitchFamily="34" charset="0"/>
                        <a:cs typeface="Calibri" panose="020F0502020204030204" pitchFamily="34" charset="0"/>
                      </a:endParaRPr>
                    </a:p>
                  </a:txBody>
                  <a:tcPr marL="0" marR="0" marT="72839" marB="0"/>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80535EF4-BE73-BC40-8588-970B79BD88E4}"/>
              </a:ext>
            </a:extLst>
          </p:cNvPr>
          <p:cNvSpPr txBox="1"/>
          <p:nvPr/>
        </p:nvSpPr>
        <p:spPr>
          <a:xfrm>
            <a:off x="10212605" y="90254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9" name="Picture 1" descr="page2image1772256">
            <a:extLst>
              <a:ext uri="{FF2B5EF4-FFF2-40B4-BE49-F238E27FC236}">
                <a16:creationId xmlns:a16="http://schemas.microsoft.com/office/drawing/2014/main" id="{3A486F49-E990-B54F-BD28-C1A5CD359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F4D9FD-E5B8-6499-54C7-2792DD8E90AF}"/>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80892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xfrm>
            <a:off x="838200" y="608128"/>
            <a:ext cx="10515601" cy="1116117"/>
          </a:xfrm>
          <a:prstGeom prst="rect">
            <a:avLst/>
          </a:prstGeom>
        </p:spPr>
        <p:txBody>
          <a:bodyPr vert="horz" wrap="square" lIns="0" tIns="8043" rIns="0" bIns="0" rtlCol="0">
            <a:spAutoFit/>
          </a:bodyPr>
          <a:lstStyle/>
          <a:p>
            <a:pPr marL="8467">
              <a:spcBef>
                <a:spcPts val="63"/>
              </a:spcBef>
            </a:pPr>
            <a:r>
              <a:rPr lang="en-US" sz="4000" spc="-153" dirty="0"/>
              <a:t>Does the Patient/Family have a weight management goal? Please describe.</a:t>
            </a:r>
            <a:endParaRPr sz="4000" spc="-193" dirty="0"/>
          </a:p>
        </p:txBody>
      </p:sp>
      <p:sp>
        <p:nvSpPr>
          <p:cNvPr id="4" name="Content Placeholder 3"/>
          <p:cNvSpPr>
            <a:spLocks noGrp="1"/>
          </p:cNvSpPr>
          <p:nvPr>
            <p:ph idx="1"/>
          </p:nvPr>
        </p:nvSpPr>
        <p:spPr>
          <a:xfrm>
            <a:off x="838200" y="2057743"/>
            <a:ext cx="10515601" cy="4119219"/>
          </a:xfrm>
        </p:spPr>
        <p:txBody>
          <a:bodyPr>
            <a:normAutofit/>
          </a:bodyPr>
          <a:lstStyle/>
          <a:p>
            <a:r>
              <a:rPr lang="en-US" sz="2600" dirty="0"/>
              <a:t>The pt’s aunt is very interested in healthy interventions for the entire family; admits that the entire family could benefit from improved diet and lifestyle practices. </a:t>
            </a:r>
          </a:p>
          <a:p>
            <a:r>
              <a:rPr lang="en-US" sz="2600" dirty="0"/>
              <a:t>Family Goals Include: </a:t>
            </a:r>
          </a:p>
          <a:p>
            <a:pPr lvl="1"/>
            <a:r>
              <a:rPr lang="en-US" sz="2199" dirty="0"/>
              <a:t>increased intake of fruits and veggies, </a:t>
            </a:r>
          </a:p>
          <a:p>
            <a:pPr lvl="1"/>
            <a:r>
              <a:rPr lang="en-US" sz="2199" dirty="0"/>
              <a:t>having the kids participate in grocery shopping, </a:t>
            </a:r>
          </a:p>
          <a:p>
            <a:pPr lvl="1"/>
            <a:r>
              <a:rPr lang="en-US" sz="2199" dirty="0"/>
              <a:t>at least 30-60 min exercise daily, </a:t>
            </a:r>
          </a:p>
          <a:p>
            <a:pPr lvl="1"/>
            <a:r>
              <a:rPr lang="en-US" sz="2199" dirty="0"/>
              <a:t>less fried foods, less “take-out” and more home-cooked meals. </a:t>
            </a:r>
          </a:p>
        </p:txBody>
      </p:sp>
      <p:sp>
        <p:nvSpPr>
          <p:cNvPr id="13" name="TextBox 12">
            <a:extLst>
              <a:ext uri="{FF2B5EF4-FFF2-40B4-BE49-F238E27FC236}">
                <a16:creationId xmlns:a16="http://schemas.microsoft.com/office/drawing/2014/main" id="{518F0266-036A-0949-821F-30F89FA75B87}"/>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8" name="Picture 1" descr="page2image1772256">
            <a:extLst>
              <a:ext uri="{FF2B5EF4-FFF2-40B4-BE49-F238E27FC236}">
                <a16:creationId xmlns:a16="http://schemas.microsoft.com/office/drawing/2014/main" id="{EF23655C-3263-2149-80F0-975F2F6E5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9D3D66-BDEA-7727-9F62-BBD047F7F9E4}"/>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2734636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838199" y="669273"/>
            <a:ext cx="10515601" cy="599780"/>
          </a:xfrm>
          <a:prstGeom prst="rect">
            <a:avLst/>
          </a:prstGeom>
        </p:spPr>
        <p:txBody>
          <a:bodyPr vert="horz" wrap="square" lIns="0" tIns="17780" rIns="0" bIns="0" rtlCol="0">
            <a:spAutoFit/>
          </a:bodyPr>
          <a:lstStyle/>
          <a:p>
            <a:pPr marL="8467" marR="3387">
              <a:lnSpc>
                <a:spcPts val="4467"/>
              </a:lnSpc>
              <a:spcBef>
                <a:spcPts val="0"/>
              </a:spcBef>
            </a:pPr>
            <a:r>
              <a:rPr lang="en-US" spc="-133" dirty="0"/>
              <a:t>Nutrition</a:t>
            </a:r>
            <a:endParaRPr spc="-87" dirty="0"/>
          </a:p>
        </p:txBody>
      </p:sp>
      <p:sp>
        <p:nvSpPr>
          <p:cNvPr id="4" name="Content Placeholder 3"/>
          <p:cNvSpPr>
            <a:spLocks noGrp="1"/>
          </p:cNvSpPr>
          <p:nvPr>
            <p:ph idx="1"/>
          </p:nvPr>
        </p:nvSpPr>
        <p:spPr/>
        <p:txBody>
          <a:bodyPr/>
          <a:lstStyle/>
          <a:p>
            <a:endParaRPr lang="en-US"/>
          </a:p>
        </p:txBody>
      </p:sp>
      <p:sp>
        <p:nvSpPr>
          <p:cNvPr id="6" name="object 6"/>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graphicFrame>
        <p:nvGraphicFramePr>
          <p:cNvPr id="7" name="object 9">
            <a:extLst>
              <a:ext uri="{FF2B5EF4-FFF2-40B4-BE49-F238E27FC236}">
                <a16:creationId xmlns:a16="http://schemas.microsoft.com/office/drawing/2014/main" id="{B65E41F4-4514-CB42-8F7E-264FAB7B9961}"/>
              </a:ext>
            </a:extLst>
          </p:cNvPr>
          <p:cNvGraphicFramePr>
            <a:graphicFrameLocks noGrp="1"/>
          </p:cNvGraphicFramePr>
          <p:nvPr/>
        </p:nvGraphicFramePr>
        <p:xfrm>
          <a:off x="415289" y="1239266"/>
          <a:ext cx="11471911" cy="5626901"/>
        </p:xfrm>
        <a:graphic>
          <a:graphicData uri="http://schemas.openxmlformats.org/drawingml/2006/table">
            <a:tbl>
              <a:tblPr firstRow="1" bandRow="1">
                <a:tableStyleId>{073A0DAA-6AF3-43AB-8588-CEC1D06C72B9}</a:tableStyleId>
              </a:tblPr>
              <a:tblGrid>
                <a:gridCol w="5477511">
                  <a:extLst>
                    <a:ext uri="{9D8B030D-6E8A-4147-A177-3AD203B41FA5}">
                      <a16:colId xmlns:a16="http://schemas.microsoft.com/office/drawing/2014/main" val="20000"/>
                    </a:ext>
                  </a:extLst>
                </a:gridCol>
                <a:gridCol w="5994400">
                  <a:extLst>
                    <a:ext uri="{9D8B030D-6E8A-4147-A177-3AD203B41FA5}">
                      <a16:colId xmlns:a16="http://schemas.microsoft.com/office/drawing/2014/main" val="20002"/>
                    </a:ext>
                  </a:extLst>
                </a:gridCol>
              </a:tblGrid>
              <a:tr h="533844">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extLst>
                  <a:ext uri="{0D108BD9-81ED-4DB2-BD59-A6C34878D82A}">
                    <a16:rowId xmlns:a16="http://schemas.microsoft.com/office/drawing/2014/main" val="10000"/>
                  </a:ext>
                </a:extLst>
              </a:tr>
              <a:tr h="1393353">
                <a:tc>
                  <a:txBody>
                    <a:bodyPr/>
                    <a:lstStyle/>
                    <a:p>
                      <a:pPr marL="74930" marR="0" lvl="0" indent="0" algn="l" defTabSz="914400" rtl="0" eaLnBrk="1" fontAlgn="auto" latinLnBrk="0" hangingPunct="1">
                        <a:lnSpc>
                          <a:spcPts val="2290"/>
                        </a:lnSpc>
                        <a:spcBef>
                          <a:spcPts val="0"/>
                        </a:spcBef>
                        <a:spcAft>
                          <a:spcPts val="0"/>
                        </a:spcAft>
                        <a:buClrTx/>
                        <a:buSzTx/>
                        <a:buFontTx/>
                        <a:buNone/>
                        <a:tabLst/>
                        <a:defRPr/>
                      </a:pPr>
                      <a:r>
                        <a:rPr lang="en-US" sz="1600" baseline="0" dirty="0"/>
                        <a:t>What interventions have been tried?</a:t>
                      </a:r>
                      <a:endParaRPr lang="en-US" sz="1600" dirty="0"/>
                    </a:p>
                    <a:p>
                      <a:pPr marL="74930" algn="l" rtl="0">
                        <a:lnSpc>
                          <a:spcPts val="2290"/>
                        </a:lnSpc>
                      </a:pPr>
                      <a:r>
                        <a:rPr lang="en-US" sz="1600" dirty="0"/>
                        <a:t>How</a:t>
                      </a:r>
                      <a:r>
                        <a:rPr lang="en-US" sz="1600" baseline="0" dirty="0"/>
                        <a:t> responsive has the family been to nutrition interventions?</a:t>
                      </a:r>
                      <a:endParaRPr lang="en-US" sz="1600" baseline="0" dirty="0">
                        <a:solidFill>
                          <a:schemeClr val="accent6"/>
                        </a:solidFill>
                        <a:latin typeface="Calibri"/>
                        <a:cs typeface="Calibri"/>
                      </a:endParaRPr>
                    </a:p>
                  </a:txBody>
                  <a:tcPr marL="0" marR="0" marT="0" marB="0"/>
                </a:tc>
                <a:tc>
                  <a:txBody>
                    <a:bodyPr/>
                    <a:lstStyle/>
                    <a:p>
                      <a:pPr marL="358775" indent="-285750" algn="l" rtl="0">
                        <a:lnSpc>
                          <a:spcPct val="100000"/>
                        </a:lnSpc>
                        <a:spcBef>
                          <a:spcPts val="745"/>
                        </a:spcBef>
                        <a:buFont typeface="Arial" panose="020B0604020202020204" pitchFamily="34" charset="0"/>
                        <a:buChar char="•"/>
                      </a:pPr>
                      <a:r>
                        <a:rPr lang="en-US" sz="1500" i="1" dirty="0">
                          <a:solidFill>
                            <a:schemeClr val="accent6"/>
                          </a:solidFill>
                          <a:latin typeface="Calibri" panose="020F0502020204030204" pitchFamily="34" charset="0"/>
                          <a:cs typeface="Calibri" panose="020F0502020204030204" pitchFamily="34" charset="0"/>
                        </a:rPr>
                        <a:t>1:1 w/ an RD for medical nutrition therapy since January</a:t>
                      </a:r>
                      <a:r>
                        <a:rPr lang="en-US" sz="1500" i="1" baseline="0" dirty="0">
                          <a:solidFill>
                            <a:schemeClr val="accent6"/>
                          </a:solidFill>
                          <a:latin typeface="Calibri" panose="020F0502020204030204" pitchFamily="34" charset="0"/>
                          <a:cs typeface="Calibri" panose="020F0502020204030204" pitchFamily="34" charset="0"/>
                        </a:rPr>
                        <a:t> 2023. </a:t>
                      </a:r>
                    </a:p>
                    <a:p>
                      <a:pPr marL="358775" indent="-285750" algn="l" rtl="0">
                        <a:lnSpc>
                          <a:spcPct val="100000"/>
                        </a:lnSpc>
                        <a:spcBef>
                          <a:spcPts val="745"/>
                        </a:spcBef>
                        <a:buFont typeface="Arial" panose="020B0604020202020204" pitchFamily="34" charset="0"/>
                        <a:buChar char="•"/>
                      </a:pPr>
                      <a:r>
                        <a:rPr lang="en-US" sz="1500" i="1" baseline="0" dirty="0">
                          <a:solidFill>
                            <a:schemeClr val="accent6"/>
                          </a:solidFill>
                          <a:latin typeface="Calibri" panose="020F0502020204030204" pitchFamily="34" charset="0"/>
                          <a:cs typeface="Calibri" panose="020F0502020204030204" pitchFamily="34" charset="0"/>
                        </a:rPr>
                        <a:t>“Health At Every Size” model of counseling and treatment. </a:t>
                      </a:r>
                    </a:p>
                    <a:p>
                      <a:pPr marL="358775" indent="-285750" algn="l" rtl="0">
                        <a:lnSpc>
                          <a:spcPct val="100000"/>
                        </a:lnSpc>
                        <a:spcBef>
                          <a:spcPts val="745"/>
                        </a:spcBef>
                        <a:buFont typeface="Arial" panose="020B0604020202020204" pitchFamily="34" charset="0"/>
                        <a:buChar char="•"/>
                      </a:pPr>
                      <a:r>
                        <a:rPr lang="en-US" sz="1500" i="1" baseline="0" dirty="0">
                          <a:solidFill>
                            <a:schemeClr val="accent6"/>
                          </a:solidFill>
                          <a:latin typeface="Calibri" panose="020F0502020204030204" pitchFamily="34" charset="0"/>
                          <a:cs typeface="Calibri" panose="020F0502020204030204" pitchFamily="34" charset="0"/>
                        </a:rPr>
                        <a:t>Personal meal plan outlining goals for fruit intake, veg, whole grains, lean proteins, healthy snack alternatives, etc.</a:t>
                      </a:r>
                    </a:p>
                    <a:p>
                      <a:pPr marL="358775" indent="-285750" algn="l" rtl="0">
                        <a:lnSpc>
                          <a:spcPct val="100000"/>
                        </a:lnSpc>
                        <a:spcBef>
                          <a:spcPts val="745"/>
                        </a:spcBef>
                        <a:buFont typeface="Arial" panose="020B0604020202020204" pitchFamily="34" charset="0"/>
                        <a:buChar char="•"/>
                      </a:pPr>
                      <a:r>
                        <a:rPr lang="en-US" sz="1500" i="1" baseline="0" dirty="0">
                          <a:solidFill>
                            <a:schemeClr val="accent6"/>
                          </a:solidFill>
                          <a:latin typeface="Calibri" panose="020F0502020204030204" pitchFamily="34" charset="0"/>
                          <a:cs typeface="Calibri" panose="020F0502020204030204" pitchFamily="34" charset="0"/>
                        </a:rPr>
                        <a:t>Pt Success slide has more info on this</a:t>
                      </a:r>
                      <a:endParaRPr sz="1500" i="1" dirty="0">
                        <a:solidFill>
                          <a:schemeClr val="accent6"/>
                        </a:solidFill>
                        <a:latin typeface="Calibri" panose="020F0502020204030204" pitchFamily="34" charset="0"/>
                        <a:cs typeface="Calibri" panose="020F0502020204030204" pitchFamily="34" charset="0"/>
                      </a:endParaRPr>
                    </a:p>
                  </a:txBody>
                  <a:tcPr marL="0" marR="0" marT="64988" marB="0"/>
                </a:tc>
                <a:extLst>
                  <a:ext uri="{0D108BD9-81ED-4DB2-BD59-A6C34878D82A}">
                    <a16:rowId xmlns:a16="http://schemas.microsoft.com/office/drawing/2014/main" val="10001"/>
                  </a:ext>
                </a:extLst>
              </a:tr>
              <a:tr h="745575">
                <a:tc>
                  <a:txBody>
                    <a:bodyPr/>
                    <a:lstStyle/>
                    <a:p>
                      <a:pPr marL="74930" algn="l" rtl="0">
                        <a:lnSpc>
                          <a:spcPts val="2290"/>
                        </a:lnSpc>
                      </a:pPr>
                      <a:endParaRPr lang="en-US" sz="1600" dirty="0"/>
                    </a:p>
                    <a:p>
                      <a:pPr marL="74930" algn="l" rtl="0">
                        <a:lnSpc>
                          <a:spcPts val="2290"/>
                        </a:lnSpc>
                      </a:pPr>
                      <a:r>
                        <a:rPr lang="en-US" sz="1600" dirty="0"/>
                        <a:t>What</a:t>
                      </a:r>
                      <a:r>
                        <a:rPr lang="en-US" sz="1600" baseline="0" dirty="0"/>
                        <a:t> barriers have the family identified for improving nutrition?</a:t>
                      </a:r>
                      <a:endParaRPr sz="1600" dirty="0">
                        <a:solidFill>
                          <a:schemeClr val="accent6"/>
                        </a:solidFill>
                        <a:latin typeface="Calibri"/>
                        <a:cs typeface="Calibri"/>
                      </a:endParaRPr>
                    </a:p>
                  </a:txBody>
                  <a:tcPr marL="0" marR="0" marT="0" marB="0"/>
                </a:tc>
                <a:tc>
                  <a:txBody>
                    <a:bodyPr/>
                    <a:lstStyle/>
                    <a:p>
                      <a:pPr marL="73025" algn="l" rtl="0">
                        <a:lnSpc>
                          <a:spcPct val="100000"/>
                        </a:lnSpc>
                        <a:spcBef>
                          <a:spcPts val="750"/>
                        </a:spcBef>
                      </a:pPr>
                      <a:endParaRPr lang="en-US" sz="1500" i="1" dirty="0">
                        <a:solidFill>
                          <a:schemeClr val="accent6"/>
                        </a:solidFill>
                        <a:latin typeface="Calibri" panose="020F0502020204030204" pitchFamily="34" charset="0"/>
                        <a:cs typeface="Calibri" panose="020F0502020204030204" pitchFamily="34" charset="0"/>
                      </a:endParaRPr>
                    </a:p>
                    <a:p>
                      <a:pPr marL="73025" algn="l" rtl="0">
                        <a:lnSpc>
                          <a:spcPct val="100000"/>
                        </a:lnSpc>
                        <a:spcBef>
                          <a:spcPts val="750"/>
                        </a:spcBef>
                      </a:pPr>
                      <a:r>
                        <a:rPr lang="en-US" sz="1500" i="1" dirty="0">
                          <a:solidFill>
                            <a:schemeClr val="accent6"/>
                          </a:solidFill>
                          <a:latin typeface="Calibri" panose="020F0502020204030204" pitchFamily="34" charset="0"/>
                          <a:cs typeface="Calibri" panose="020F0502020204030204" pitchFamily="34" charset="0"/>
                        </a:rPr>
                        <a:t>Aunt:  </a:t>
                      </a:r>
                      <a:r>
                        <a:rPr lang="en-US" sz="1500" i="1" baseline="0" dirty="0">
                          <a:solidFill>
                            <a:schemeClr val="accent6"/>
                          </a:solidFill>
                          <a:latin typeface="Calibri" panose="020F0502020204030204" pitchFamily="34" charset="0"/>
                          <a:cs typeface="Calibri" panose="020F0502020204030204" pitchFamily="34" charset="0"/>
                        </a:rPr>
                        <a:t>lack of time to prepare meals and the increasing cost of food. </a:t>
                      </a:r>
                      <a:endParaRPr sz="1500" i="1" dirty="0">
                        <a:solidFill>
                          <a:schemeClr val="accent6"/>
                        </a:solidFill>
                        <a:latin typeface="Calibri" panose="020F0502020204030204" pitchFamily="34" charset="0"/>
                        <a:cs typeface="Calibri" panose="020F0502020204030204" pitchFamily="34" charset="0"/>
                      </a:endParaRPr>
                    </a:p>
                  </a:txBody>
                  <a:tcPr marL="0" marR="0" marT="65424" marB="0"/>
                </a:tc>
                <a:extLst>
                  <a:ext uri="{0D108BD9-81ED-4DB2-BD59-A6C34878D82A}">
                    <a16:rowId xmlns:a16="http://schemas.microsoft.com/office/drawing/2014/main" val="10002"/>
                  </a:ext>
                </a:extLst>
              </a:tr>
              <a:tr h="1366344">
                <a:tc>
                  <a:txBody>
                    <a:bodyPr/>
                    <a:lstStyle/>
                    <a:p>
                      <a:pPr marL="74930" algn="l" rtl="0">
                        <a:lnSpc>
                          <a:spcPts val="2290"/>
                        </a:lnSpc>
                      </a:pPr>
                      <a:r>
                        <a:rPr lang="en-US" sz="1600" dirty="0"/>
                        <a:t>Does the patient have any of the following:</a:t>
                      </a:r>
                    </a:p>
                    <a:p>
                      <a:pPr marL="417830" indent="-342900" algn="l" rtl="0">
                        <a:lnSpc>
                          <a:spcPts val="2290"/>
                        </a:lnSpc>
                        <a:buFontTx/>
                        <a:buChar char="-"/>
                      </a:pPr>
                      <a:r>
                        <a:rPr lang="en-US" sz="1600" dirty="0"/>
                        <a:t>Excessive hunger</a:t>
                      </a:r>
                    </a:p>
                    <a:p>
                      <a:pPr marL="417830" indent="-342900" algn="l" rtl="0">
                        <a:lnSpc>
                          <a:spcPts val="2290"/>
                        </a:lnSpc>
                        <a:buFontTx/>
                        <a:buChar char="-"/>
                      </a:pPr>
                      <a:r>
                        <a:rPr lang="en-US" sz="1600" dirty="0"/>
                        <a:t>Night-time eating or binging</a:t>
                      </a:r>
                    </a:p>
                    <a:p>
                      <a:pPr marL="417830" indent="-342900" algn="l" rtl="0">
                        <a:lnSpc>
                          <a:spcPts val="2290"/>
                        </a:lnSpc>
                        <a:buFontTx/>
                        <a:buChar char="-"/>
                      </a:pPr>
                      <a:r>
                        <a:rPr lang="en-US" sz="1600" dirty="0"/>
                        <a:t>Sneaking food</a:t>
                      </a:r>
                    </a:p>
                  </a:txBody>
                  <a:tcPr marL="0" marR="0" marT="0" marB="0"/>
                </a:tc>
                <a:tc>
                  <a:txBody>
                    <a:bodyPr/>
                    <a:lstStyle/>
                    <a:p>
                      <a:pPr marL="340360" indent="-285750" algn="l" rtl="0">
                        <a:lnSpc>
                          <a:spcPct val="100000"/>
                        </a:lnSpc>
                        <a:spcBef>
                          <a:spcPts val="725"/>
                        </a:spcBef>
                        <a:buFont typeface="Arial" panose="020B0604020202020204" pitchFamily="34" charset="0"/>
                        <a:buChar char="•"/>
                      </a:pPr>
                      <a:r>
                        <a:rPr lang="en-US" sz="1500" i="1" dirty="0">
                          <a:solidFill>
                            <a:schemeClr val="accent6"/>
                          </a:solidFill>
                          <a:latin typeface="Calibri" panose="020F0502020204030204" pitchFamily="34" charset="0"/>
                          <a:cs typeface="Calibri" panose="020F0502020204030204" pitchFamily="34" charset="0"/>
                        </a:rPr>
                        <a:t>Night-time eating and </a:t>
                      </a:r>
                      <a:r>
                        <a:rPr lang="en-US" sz="1500" i="1" dirty="0" err="1">
                          <a:solidFill>
                            <a:schemeClr val="accent6"/>
                          </a:solidFill>
                          <a:latin typeface="Calibri" panose="020F0502020204030204" pitchFamily="34" charset="0"/>
                          <a:cs typeface="Calibri" panose="020F0502020204030204" pitchFamily="34" charset="0"/>
                        </a:rPr>
                        <a:t>hx</a:t>
                      </a:r>
                      <a:r>
                        <a:rPr lang="en-US" sz="1500" i="1" dirty="0">
                          <a:solidFill>
                            <a:schemeClr val="accent6"/>
                          </a:solidFill>
                          <a:latin typeface="Calibri" panose="020F0502020204030204" pitchFamily="34" charset="0"/>
                          <a:cs typeface="Calibri" panose="020F0502020204030204" pitchFamily="34" charset="0"/>
                        </a:rPr>
                        <a:t> of binging. </a:t>
                      </a:r>
                    </a:p>
                    <a:p>
                      <a:pPr marL="340360" indent="-285750" algn="l" rtl="0">
                        <a:lnSpc>
                          <a:spcPct val="100000"/>
                        </a:lnSpc>
                        <a:spcBef>
                          <a:spcPts val="725"/>
                        </a:spcBef>
                        <a:buFont typeface="Arial" panose="020B0604020202020204" pitchFamily="34" charset="0"/>
                        <a:buChar char="•"/>
                      </a:pPr>
                      <a:r>
                        <a:rPr lang="en-US" sz="1500" i="1" dirty="0">
                          <a:solidFill>
                            <a:schemeClr val="accent6"/>
                          </a:solidFill>
                          <a:latin typeface="Calibri" panose="020F0502020204030204" pitchFamily="34" charset="0"/>
                          <a:cs typeface="Calibri" panose="020F0502020204030204" pitchFamily="34" charset="0"/>
                        </a:rPr>
                        <a:t>Pt states she “emotional eats” at times. </a:t>
                      </a:r>
                    </a:p>
                    <a:p>
                      <a:pPr marL="340360" indent="-285750" algn="l" rtl="0">
                        <a:lnSpc>
                          <a:spcPct val="100000"/>
                        </a:lnSpc>
                        <a:spcBef>
                          <a:spcPts val="725"/>
                        </a:spcBef>
                        <a:buFont typeface="Arial" panose="020B0604020202020204" pitchFamily="34" charset="0"/>
                        <a:buChar char="•"/>
                      </a:pPr>
                      <a:r>
                        <a:rPr lang="en-US" sz="1500" i="1" dirty="0" err="1">
                          <a:solidFill>
                            <a:schemeClr val="accent6"/>
                          </a:solidFill>
                          <a:latin typeface="Calibri" panose="020F0502020204030204" pitchFamily="34" charset="0"/>
                          <a:cs typeface="Calibri" panose="020F0502020204030204" pitchFamily="34" charset="0"/>
                        </a:rPr>
                        <a:t>Hx</a:t>
                      </a:r>
                      <a:r>
                        <a:rPr lang="en-US" sz="1500" i="1" dirty="0">
                          <a:solidFill>
                            <a:schemeClr val="accent6"/>
                          </a:solidFill>
                          <a:latin typeface="Calibri" panose="020F0502020204030204" pitchFamily="34" charset="0"/>
                          <a:cs typeface="Calibri" panose="020F0502020204030204" pitchFamily="34" charset="0"/>
                        </a:rPr>
                        <a:t> of sneaking </a:t>
                      </a:r>
                      <a:r>
                        <a:rPr lang="en-US" sz="1500" i="1" baseline="0" dirty="0">
                          <a:solidFill>
                            <a:schemeClr val="accent6"/>
                          </a:solidFill>
                          <a:latin typeface="Calibri" panose="020F0502020204030204" pitchFamily="34" charset="0"/>
                          <a:cs typeface="Calibri" panose="020F0502020204030204" pitchFamily="34" charset="0"/>
                        </a:rPr>
                        <a:t>food, but has since d/</a:t>
                      </a:r>
                      <a:r>
                        <a:rPr lang="en-US" sz="1500" i="1" baseline="0" dirty="0" err="1">
                          <a:solidFill>
                            <a:schemeClr val="accent6"/>
                          </a:solidFill>
                          <a:latin typeface="Calibri" panose="020F0502020204030204" pitchFamily="34" charset="0"/>
                          <a:cs typeface="Calibri" panose="020F0502020204030204" pitchFamily="34" charset="0"/>
                        </a:rPr>
                        <a:t>c’d</a:t>
                      </a:r>
                      <a:r>
                        <a:rPr lang="en-US" sz="1500" i="1" baseline="0" dirty="0">
                          <a:solidFill>
                            <a:schemeClr val="accent6"/>
                          </a:solidFill>
                          <a:latin typeface="Calibri" panose="020F0502020204030204" pitchFamily="34" charset="0"/>
                          <a:cs typeface="Calibri" panose="020F0502020204030204" pitchFamily="34" charset="0"/>
                        </a:rPr>
                        <a:t>.</a:t>
                      </a:r>
                      <a:endParaRPr sz="1500" i="1" dirty="0">
                        <a:solidFill>
                          <a:schemeClr val="accent6"/>
                        </a:solidFill>
                        <a:latin typeface="Calibri" panose="020F0502020204030204" pitchFamily="34" charset="0"/>
                        <a:cs typeface="Calibri" panose="020F0502020204030204" pitchFamily="34" charset="0"/>
                      </a:endParaRPr>
                    </a:p>
                  </a:txBody>
                  <a:tcPr marL="0" marR="0" marT="63243" marB="0"/>
                </a:tc>
                <a:extLst>
                  <a:ext uri="{0D108BD9-81ED-4DB2-BD59-A6C34878D82A}">
                    <a16:rowId xmlns:a16="http://schemas.microsoft.com/office/drawing/2014/main" val="10004"/>
                  </a:ext>
                </a:extLst>
              </a:tr>
              <a:tr h="938015">
                <a:tc>
                  <a:txBody>
                    <a:bodyPr/>
                    <a:lstStyle/>
                    <a:p>
                      <a:pPr marL="74930" indent="0" algn="l" rtl="0">
                        <a:lnSpc>
                          <a:spcPts val="2290"/>
                        </a:lnSpc>
                        <a:buFontTx/>
                        <a:buNone/>
                      </a:pPr>
                      <a:r>
                        <a:rPr lang="en-US" sz="1600" dirty="0"/>
                        <a:t>Other concerns with nutrition/eating (such</a:t>
                      </a:r>
                      <a:r>
                        <a:rPr lang="en-US" sz="1600" baseline="0" dirty="0"/>
                        <a:t> as cultural considerations)</a:t>
                      </a:r>
                      <a:r>
                        <a:rPr lang="en-US" sz="1600" dirty="0"/>
                        <a:t>?</a:t>
                      </a:r>
                      <a:endParaRPr lang="en-US" sz="1600" dirty="0">
                        <a:solidFill>
                          <a:schemeClr val="accent6"/>
                        </a:solidFill>
                        <a:latin typeface="Calibri"/>
                        <a:cs typeface="Calibri"/>
                      </a:endParaRPr>
                    </a:p>
                  </a:txBody>
                  <a:tcPr marL="0" marR="0" marT="0" marB="0"/>
                </a:tc>
                <a:tc>
                  <a:txBody>
                    <a:bodyPr/>
                    <a:lstStyle/>
                    <a:p>
                      <a:pPr marL="54610" algn="l" rtl="0">
                        <a:lnSpc>
                          <a:spcPct val="100000"/>
                        </a:lnSpc>
                        <a:spcBef>
                          <a:spcPts val="725"/>
                        </a:spcBef>
                      </a:pPr>
                      <a:r>
                        <a:rPr lang="en-US" sz="1400" i="1" dirty="0">
                          <a:solidFill>
                            <a:schemeClr val="accent6"/>
                          </a:solidFill>
                          <a:latin typeface="Calibri" panose="020F0502020204030204" pitchFamily="34" charset="0"/>
                          <a:cs typeface="Calibri" panose="020F0502020204030204" pitchFamily="34" charset="0"/>
                        </a:rPr>
                        <a:t>Patient</a:t>
                      </a:r>
                      <a:r>
                        <a:rPr lang="en-US" sz="1400" i="1" baseline="0" dirty="0">
                          <a:solidFill>
                            <a:schemeClr val="accent6"/>
                          </a:solidFill>
                          <a:latin typeface="Calibri" panose="020F0502020204030204" pitchFamily="34" charset="0"/>
                          <a:cs typeface="Calibri" panose="020F0502020204030204" pitchFamily="34" charset="0"/>
                        </a:rPr>
                        <a:t> formerly had a </a:t>
                      </a:r>
                      <a:r>
                        <a:rPr lang="en-US" sz="1400" i="1" dirty="0">
                          <a:solidFill>
                            <a:schemeClr val="accent6"/>
                          </a:solidFill>
                          <a:latin typeface="Calibri" panose="020F0502020204030204" pitchFamily="34" charset="0"/>
                          <a:cs typeface="Calibri" panose="020F0502020204030204" pitchFamily="34" charset="0"/>
                        </a:rPr>
                        <a:t>poor relationship with food. </a:t>
                      </a:r>
                    </a:p>
                    <a:p>
                      <a:pPr marL="340360" indent="-285750" algn="l" rtl="0">
                        <a:lnSpc>
                          <a:spcPct val="100000"/>
                        </a:lnSpc>
                        <a:spcBef>
                          <a:spcPts val="725"/>
                        </a:spcBef>
                        <a:buFont typeface="Arial" panose="020B0604020202020204" pitchFamily="34" charset="0"/>
                        <a:buChar char="•"/>
                      </a:pPr>
                      <a:r>
                        <a:rPr lang="en-US" sz="1400" i="1" baseline="0" dirty="0">
                          <a:solidFill>
                            <a:schemeClr val="accent6"/>
                          </a:solidFill>
                          <a:latin typeface="Calibri" panose="020F0502020204030204" pitchFamily="34" charset="0"/>
                          <a:cs typeface="Calibri" panose="020F0502020204030204" pitchFamily="34" charset="0"/>
                        </a:rPr>
                        <a:t>Was </a:t>
                      </a:r>
                      <a:r>
                        <a:rPr lang="en-US" sz="1400" i="1" dirty="0">
                          <a:solidFill>
                            <a:schemeClr val="accent6"/>
                          </a:solidFill>
                          <a:latin typeface="Calibri" panose="020F0502020204030204" pitchFamily="34" charset="0"/>
                          <a:cs typeface="Calibri" panose="020F0502020204030204" pitchFamily="34" charset="0"/>
                        </a:rPr>
                        <a:t>sneaking food and binging.</a:t>
                      </a:r>
                    </a:p>
                    <a:p>
                      <a:pPr marL="340360" indent="-285750" algn="l" rtl="0">
                        <a:lnSpc>
                          <a:spcPct val="100000"/>
                        </a:lnSpc>
                        <a:spcBef>
                          <a:spcPts val="725"/>
                        </a:spcBef>
                        <a:buFont typeface="Arial" panose="020B0604020202020204" pitchFamily="34" charset="0"/>
                        <a:buChar char="•"/>
                      </a:pPr>
                      <a:r>
                        <a:rPr lang="en-US" sz="1400" i="1" dirty="0">
                          <a:solidFill>
                            <a:schemeClr val="accent6"/>
                          </a:solidFill>
                          <a:latin typeface="Calibri" panose="020F0502020204030204" pitchFamily="34" charset="0"/>
                          <a:cs typeface="Calibri" panose="020F0502020204030204" pitchFamily="34" charset="0"/>
                        </a:rPr>
                        <a:t>Eating/preparing meals was a significant stressor for her. </a:t>
                      </a:r>
                    </a:p>
                    <a:p>
                      <a:pPr marL="340360" indent="-285750" algn="l" rtl="0">
                        <a:lnSpc>
                          <a:spcPct val="100000"/>
                        </a:lnSpc>
                        <a:spcBef>
                          <a:spcPts val="725"/>
                        </a:spcBef>
                        <a:buFont typeface="Arial" panose="020B0604020202020204" pitchFamily="34" charset="0"/>
                        <a:buChar char="•"/>
                      </a:pPr>
                      <a:r>
                        <a:rPr lang="en-US" sz="1400" i="1" dirty="0">
                          <a:solidFill>
                            <a:schemeClr val="accent6"/>
                          </a:solidFill>
                          <a:latin typeface="Calibri" panose="020F0502020204030204" pitchFamily="34" charset="0"/>
                          <a:cs typeface="Calibri" panose="020F0502020204030204" pitchFamily="34" charset="0"/>
                        </a:rPr>
                        <a:t>Through Medical Nutrition Therapy (MNT) and BH services, she is no longer sneaking food and has less stress surrounding eating/meals.</a:t>
                      </a:r>
                      <a:endParaRPr sz="1400" i="1" dirty="0">
                        <a:solidFill>
                          <a:schemeClr val="accent6"/>
                        </a:solidFill>
                        <a:latin typeface="Calibri" panose="020F0502020204030204" pitchFamily="34" charset="0"/>
                        <a:cs typeface="Calibri" panose="020F0502020204030204" pitchFamily="34" charset="0"/>
                      </a:endParaRPr>
                    </a:p>
                  </a:txBody>
                  <a:tcPr marL="0" marR="0" marT="63243" marB="0"/>
                </a:tc>
                <a:extLst>
                  <a:ext uri="{0D108BD9-81ED-4DB2-BD59-A6C34878D82A}">
                    <a16:rowId xmlns:a16="http://schemas.microsoft.com/office/drawing/2014/main" val="2006147046"/>
                  </a:ext>
                </a:extLst>
              </a:tr>
            </a:tbl>
          </a:graphicData>
        </a:graphic>
      </p:graphicFrame>
      <p:sp>
        <p:nvSpPr>
          <p:cNvPr id="8" name="TextBox 7">
            <a:extLst>
              <a:ext uri="{FF2B5EF4-FFF2-40B4-BE49-F238E27FC236}">
                <a16:creationId xmlns:a16="http://schemas.microsoft.com/office/drawing/2014/main" id="{80535EF4-BE73-BC40-8588-970B79BD88E4}"/>
              </a:ext>
            </a:extLst>
          </p:cNvPr>
          <p:cNvSpPr txBox="1"/>
          <p:nvPr/>
        </p:nvSpPr>
        <p:spPr>
          <a:xfrm>
            <a:off x="10212605" y="90254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9" name="Picture 1" descr="page2image1772256">
            <a:extLst>
              <a:ext uri="{FF2B5EF4-FFF2-40B4-BE49-F238E27FC236}">
                <a16:creationId xmlns:a16="http://schemas.microsoft.com/office/drawing/2014/main" id="{B3960F6B-A423-FB42-93C2-9E54472B5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5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p>
            <a:pPr marL="8468" lvl="0" indent="0" algn="l" rtl="0">
              <a:lnSpc>
                <a:spcPct val="100000"/>
              </a:lnSpc>
              <a:spcBef>
                <a:spcPts val="0"/>
              </a:spcBef>
              <a:spcAft>
                <a:spcPts val="0"/>
              </a:spcAft>
              <a:buClr>
                <a:srgbClr val="000000"/>
              </a:buClr>
              <a:buSzPts val="1400"/>
              <a:buFont typeface="Tahoma"/>
              <a:buNone/>
            </a:pPr>
            <a:r>
              <a:rPr lang="en-US" sz="3400" b="0" dirty="0">
                <a:solidFill>
                  <a:srgbClr val="006FC0"/>
                </a:solidFill>
                <a:latin typeface="Calibri" panose="020F0502020204030204" pitchFamily="34" charset="0"/>
                <a:ea typeface="Tahoma"/>
                <a:cs typeface="Calibri" panose="020F0502020204030204" pitchFamily="34" charset="0"/>
                <a:sym typeface="Tahoma"/>
              </a:rPr>
              <a:t>Agenda</a:t>
            </a:r>
            <a:endParaRPr sz="3400" b="0" dirty="0">
              <a:solidFill>
                <a:srgbClr val="006FC0"/>
              </a:solidFill>
              <a:latin typeface="Calibri" panose="020F0502020204030204" pitchFamily="34" charset="0"/>
              <a:ea typeface="Tahoma"/>
              <a:cs typeface="Calibri" panose="020F0502020204030204" pitchFamily="34" charset="0"/>
              <a:sym typeface="Tahoma"/>
            </a:endParaRPr>
          </a:p>
        </p:txBody>
      </p:sp>
      <p:graphicFrame>
        <p:nvGraphicFramePr>
          <p:cNvPr id="158" name="Google Shape;158;p4"/>
          <p:cNvGraphicFramePr/>
          <p:nvPr>
            <p:extLst>
              <p:ext uri="{D42A27DB-BD31-4B8C-83A1-F6EECF244321}">
                <p14:modId xmlns:p14="http://schemas.microsoft.com/office/powerpoint/2010/main" val="119310571"/>
              </p:ext>
            </p:extLst>
          </p:nvPr>
        </p:nvGraphicFramePr>
        <p:xfrm>
          <a:off x="838199" y="1690689"/>
          <a:ext cx="10515600" cy="4088525"/>
        </p:xfrm>
        <a:graphic>
          <a:graphicData uri="http://schemas.openxmlformats.org/drawingml/2006/table">
            <a:tbl>
              <a:tblPr>
                <a:noFill/>
                <a:tableStyleId>{6F643C18-DA56-42A8-939E-9D80295CC571}</a:tableStyleId>
              </a:tblPr>
              <a:tblGrid>
                <a:gridCol w="2137750">
                  <a:extLst>
                    <a:ext uri="{9D8B030D-6E8A-4147-A177-3AD203B41FA5}">
                      <a16:colId xmlns:a16="http://schemas.microsoft.com/office/drawing/2014/main" val="20000"/>
                    </a:ext>
                  </a:extLst>
                </a:gridCol>
                <a:gridCol w="5037525">
                  <a:extLst>
                    <a:ext uri="{9D8B030D-6E8A-4147-A177-3AD203B41FA5}">
                      <a16:colId xmlns:a16="http://schemas.microsoft.com/office/drawing/2014/main" val="20001"/>
                    </a:ext>
                  </a:extLst>
                </a:gridCol>
                <a:gridCol w="3340325">
                  <a:extLst>
                    <a:ext uri="{9D8B030D-6E8A-4147-A177-3AD203B41FA5}">
                      <a16:colId xmlns:a16="http://schemas.microsoft.com/office/drawing/2014/main" val="20002"/>
                    </a:ext>
                  </a:extLst>
                </a:gridCol>
              </a:tblGrid>
              <a:tr h="567075">
                <a:tc>
                  <a:txBody>
                    <a:bodyPr/>
                    <a:lstStyle/>
                    <a:p>
                      <a:pPr marL="0" marR="0" lvl="0" indent="0" algn="l" rtl="0">
                        <a:spcBef>
                          <a:spcPts val="0"/>
                        </a:spcBef>
                        <a:spcAft>
                          <a:spcPts val="0"/>
                        </a:spcAft>
                        <a:buClr>
                          <a:schemeClr val="dk1"/>
                        </a:buClr>
                        <a:buSzPts val="2400"/>
                        <a:buFont typeface="Calibri"/>
                        <a:buNone/>
                      </a:pPr>
                      <a:r>
                        <a:rPr lang="en-US" sz="2400" b="0" i="0" u="none" strike="noStrike" cap="none" dirty="0">
                          <a:latin typeface="Calibri" panose="020F0502020204030204" pitchFamily="34" charset="0"/>
                          <a:cs typeface="Calibri" panose="020F0502020204030204" pitchFamily="34" charset="0"/>
                        </a:rPr>
                        <a:t>Time</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dk1"/>
                        </a:buClr>
                        <a:buSzPts val="2400"/>
                        <a:buFont typeface="Calibri"/>
                        <a:buNone/>
                      </a:pPr>
                      <a:r>
                        <a:rPr lang="en-US" sz="2400" b="0" i="0" u="none" strike="noStrike" cap="none" dirty="0">
                          <a:latin typeface="Calibri" panose="020F0502020204030204" pitchFamily="34" charset="0"/>
                          <a:cs typeface="Calibri" panose="020F0502020204030204" pitchFamily="34" charset="0"/>
                        </a:rPr>
                        <a:t>Topic</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dk1"/>
                        </a:buClr>
                        <a:buSzPts val="2400"/>
                        <a:buFont typeface="Calibri"/>
                        <a:buNone/>
                      </a:pPr>
                      <a:r>
                        <a:rPr lang="en-US" sz="2400" b="0" i="0" u="none" strike="noStrike" cap="none" dirty="0">
                          <a:latin typeface="Calibri" panose="020F0502020204030204" pitchFamily="34" charset="0"/>
                          <a:cs typeface="Calibri" panose="020F0502020204030204" pitchFamily="34" charset="0"/>
                        </a:rPr>
                        <a:t>Presenter</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0"/>
                  </a:ext>
                </a:extLst>
              </a:tr>
              <a:tr h="587225">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7:30 – 7:35 AM</a:t>
                      </a:r>
                      <a:endParaRPr sz="24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Welcome &amp; Introductions</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Linda &amp; Pat</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r h="822975">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7:35 – 8:00 AM</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Didactic: Nutrition and Physical Activity Guidelines </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Katelyn Fox</a:t>
                      </a:r>
                      <a:endParaRPr b="0" i="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2"/>
                  </a:ext>
                </a:extLst>
              </a:tr>
              <a:tr h="822975">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8:00 - 8:10 AM</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Case Presentation</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dk1"/>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Casey </a:t>
                      </a:r>
                      <a:r>
                        <a:rPr lang="en-US" sz="2400" b="0" i="0" u="none" strike="noStrike" cap="none" dirty="0" err="1">
                          <a:solidFill>
                            <a:schemeClr val="accent6"/>
                          </a:solidFill>
                          <a:latin typeface="Calibri" panose="020F0502020204030204" pitchFamily="34" charset="0"/>
                          <a:cs typeface="Calibri" panose="020F0502020204030204" pitchFamily="34" charset="0"/>
                        </a:rPr>
                        <a:t>Sardo</a:t>
                      </a:r>
                      <a:r>
                        <a:rPr lang="en-US" sz="2400" b="0" i="0" u="none" strike="noStrike" cap="none" dirty="0">
                          <a:solidFill>
                            <a:schemeClr val="accent6"/>
                          </a:solidFill>
                          <a:latin typeface="Calibri" panose="020F0502020204030204" pitchFamily="34" charset="0"/>
                          <a:cs typeface="Calibri" panose="020F0502020204030204" pitchFamily="34" charset="0"/>
                        </a:rPr>
                        <a:t>, </a:t>
                      </a:r>
                      <a:r>
                        <a:rPr lang="en-US" sz="2400" b="0" i="0" u="none" strike="noStrike" cap="none" dirty="0" err="1">
                          <a:solidFill>
                            <a:schemeClr val="accent6"/>
                          </a:solidFill>
                          <a:latin typeface="Calibri" panose="020F0502020204030204" pitchFamily="34" charset="0"/>
                          <a:cs typeface="Calibri" panose="020F0502020204030204" pitchFamily="34" charset="0"/>
                        </a:rPr>
                        <a:t>TriCounty</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3"/>
                  </a:ext>
                </a:extLst>
              </a:tr>
              <a:tr h="587225">
                <a:tc>
                  <a:txBody>
                    <a:bodyPr/>
                    <a:lstStyle/>
                    <a:p>
                      <a:pPr marL="0" marR="0" lvl="0" indent="0" algn="l" rtl="0">
                        <a:lnSpc>
                          <a:spcPct val="100000"/>
                        </a:lnSpc>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8:10 - 8:25 AM</a:t>
                      </a:r>
                      <a:endParaRPr sz="1600" b="0" i="0" u="none" strike="noStrike" cap="none" dirty="0">
                        <a:latin typeface="Calibri" panose="020F0502020204030204" pitchFamily="34" charset="0"/>
                        <a:cs typeface="Calibri" panose="020F0502020204030204" pitchFamily="34" charset="0"/>
                      </a:endParaRPr>
                    </a:p>
                    <a:p>
                      <a:pPr marL="0" marR="0" lvl="0" indent="0" algn="l" rtl="0">
                        <a:spcBef>
                          <a:spcPts val="0"/>
                        </a:spcBef>
                        <a:spcAft>
                          <a:spcPts val="0"/>
                        </a:spcAft>
                        <a:buClr>
                          <a:schemeClr val="dk1"/>
                        </a:buClr>
                        <a:buSzPts val="1600"/>
                        <a:buFont typeface="Calibri"/>
                        <a:buNone/>
                      </a:pP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lnSpc>
                          <a:spcPct val="100000"/>
                        </a:lnSpc>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Discussion</a:t>
                      </a:r>
                      <a:endParaRPr sz="1600" b="0" i="0" u="none" strike="noStrike" cap="none" dirty="0">
                        <a:latin typeface="Calibri" panose="020F0502020204030204" pitchFamily="34" charset="0"/>
                        <a:cs typeface="Calibri" panose="020F0502020204030204" pitchFamily="34" charset="0"/>
                      </a:endParaRPr>
                    </a:p>
                    <a:p>
                      <a:pPr marL="0" marR="0" lvl="0" indent="0" algn="l" rtl="0">
                        <a:spcBef>
                          <a:spcPts val="0"/>
                        </a:spcBef>
                        <a:spcAft>
                          <a:spcPts val="0"/>
                        </a:spcAft>
                        <a:buClr>
                          <a:schemeClr val="dk1"/>
                        </a:buClr>
                        <a:buSzPts val="1600"/>
                        <a:buFont typeface="Calibri"/>
                        <a:buNone/>
                      </a:pP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All</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4"/>
                  </a:ext>
                </a:extLst>
              </a:tr>
              <a:tr h="587225">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8:25 – 8:30 AM</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Wrap up; Evaluation; Announcements</a:t>
                      </a:r>
                      <a:endParaRPr sz="1600" b="0" i="0" u="none" strike="noStrike" cap="none"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Clr>
                          <a:schemeClr val="accent6"/>
                        </a:buClr>
                        <a:buSzPts val="2400"/>
                        <a:buFont typeface="Calibri"/>
                        <a:buNone/>
                      </a:pPr>
                      <a:r>
                        <a:rPr lang="en-US" sz="2400" b="0" i="0" u="none" strike="noStrike" cap="none" dirty="0">
                          <a:solidFill>
                            <a:schemeClr val="accent6"/>
                          </a:solidFill>
                          <a:latin typeface="Calibri" panose="020F0502020204030204" pitchFamily="34" charset="0"/>
                          <a:cs typeface="Calibri" panose="020F0502020204030204" pitchFamily="34" charset="0"/>
                        </a:rPr>
                        <a:t>Linda</a:t>
                      </a:r>
                      <a:endParaRPr sz="2400" b="0" i="0" u="none" strike="noStrike" cap="none" dirty="0">
                        <a:solidFill>
                          <a:schemeClr val="accent6"/>
                        </a:solidFill>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E7156D69-CF77-D35E-9A11-44F404770FB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60C9C191-0E4D-9F66-7652-851033730520}"/>
              </a:ext>
            </a:extLst>
          </p:cNvPr>
          <p:cNvPicPr preferRelativeResize="0"/>
          <p:nvPr/>
        </p:nvPicPr>
        <p:blipFill rotWithShape="1">
          <a:blip r:embed="rId3">
            <a:alphaModFix/>
          </a:blip>
          <a:srcRect/>
          <a:stretch/>
        </p:blipFill>
        <p:spPr>
          <a:xfrm>
            <a:off x="406400" y="100331"/>
            <a:ext cx="910377" cy="4783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326E6-4E39-6314-7BEC-C0CD3FBAB391}"/>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
        <p:nvSpPr>
          <p:cNvPr id="2" name="object 2"/>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prstGeom prst="rect">
            <a:avLst/>
          </a:prstGeom>
        </p:spPr>
        <p:txBody>
          <a:bodyPr vert="horz" wrap="square" lIns="0" tIns="17780" rIns="0" bIns="0" rtlCol="0">
            <a:spAutoFit/>
          </a:bodyPr>
          <a:lstStyle/>
          <a:p>
            <a:pPr marL="8467" marR="3387">
              <a:lnSpc>
                <a:spcPts val="4467"/>
              </a:lnSpc>
              <a:spcBef>
                <a:spcPts val="140"/>
              </a:spcBef>
            </a:pPr>
            <a:r>
              <a:rPr lang="en-US" spc="-133" dirty="0"/>
              <a:t>Physical Activity</a:t>
            </a:r>
            <a:endParaRPr spc="-87" dirty="0"/>
          </a:p>
        </p:txBody>
      </p:sp>
      <p:sp>
        <p:nvSpPr>
          <p:cNvPr id="4" name="Content Placeholder 3"/>
          <p:cNvSpPr>
            <a:spLocks noGrp="1"/>
          </p:cNvSpPr>
          <p:nvPr>
            <p:ph idx="1"/>
          </p:nvPr>
        </p:nvSpPr>
        <p:spPr/>
        <p:txBody>
          <a:bodyPr/>
          <a:lstStyle/>
          <a:p>
            <a:endParaRPr lang="en-US"/>
          </a:p>
        </p:txBody>
      </p:sp>
      <p:sp>
        <p:nvSpPr>
          <p:cNvPr id="6" name="object 6"/>
          <p:cNvSpPr txBox="1">
            <a:spLocks noGrp="1"/>
          </p:cNvSpPr>
          <p:nvPr>
            <p:ph type="ftr" sz="quarter" idx="4294967295"/>
          </p:nvPr>
        </p:nvSpPr>
        <p:spPr>
          <a:xfrm>
            <a:off x="0" y="4305300"/>
            <a:ext cx="2289175" cy="387350"/>
          </a:xfrm>
          <a:prstGeom prst="rect">
            <a:avLst/>
          </a:prstGeom>
        </p:spPr>
        <p:txBody>
          <a:bodyPr vert="horz" wrap="square" lIns="0" tIns="18627" rIns="0" bIns="0" rtlCol="0">
            <a:spAutoFit/>
          </a:bodyPr>
          <a:lstStyle/>
          <a:p>
            <a:pPr marL="8467" marR="0" lvl="0" indent="0" algn="l" defTabSz="609630" rtl="0" eaLnBrk="1" fontAlgn="auto" latinLnBrk="0" hangingPunct="1">
              <a:lnSpc>
                <a:spcPct val="100000"/>
              </a:lnSpc>
              <a:spcBef>
                <a:spcPts val="147"/>
              </a:spcBef>
              <a:spcAft>
                <a:spcPts val="0"/>
              </a:spcAft>
              <a:buClrTx/>
              <a:buSzTx/>
              <a:buFontTx/>
              <a:buNone/>
              <a:tabLst/>
              <a:defRPr/>
            </a:pP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Prepared</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by</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Care</a:t>
            </a:r>
            <a:r>
              <a:rPr kumimoji="0" sz="1200" b="0" i="0" u="none" strike="noStrike" kern="0" cap="none" spc="-11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a:t>
            </a:r>
            <a:r>
              <a:rPr kumimoji="0" sz="1200" b="0" i="0" u="none" strike="noStrike" kern="0" cap="none" spc="-10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3"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Collaborative</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a:t>
            </a:r>
            <a:r>
              <a:rPr kumimoji="0" sz="1200" b="0" i="0" u="none" strike="noStrike" kern="0" cap="none" spc="-1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1200" b="0" i="0" u="none" strike="noStrike" kern="0" cap="none" spc="-1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RI</a:t>
            </a:r>
          </a:p>
        </p:txBody>
      </p:sp>
      <p:sp>
        <p:nvSpPr>
          <p:cNvPr id="8" name="TextBox 7">
            <a:extLst>
              <a:ext uri="{FF2B5EF4-FFF2-40B4-BE49-F238E27FC236}">
                <a16:creationId xmlns:a16="http://schemas.microsoft.com/office/drawing/2014/main" id="{80535EF4-BE73-BC40-8588-970B79BD88E4}"/>
              </a:ext>
            </a:extLst>
          </p:cNvPr>
          <p:cNvSpPr txBox="1"/>
          <p:nvPr/>
        </p:nvSpPr>
        <p:spPr>
          <a:xfrm>
            <a:off x="10212605" y="90254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graphicFrame>
        <p:nvGraphicFramePr>
          <p:cNvPr id="9" name="object 9">
            <a:extLst>
              <a:ext uri="{FF2B5EF4-FFF2-40B4-BE49-F238E27FC236}">
                <a16:creationId xmlns:a16="http://schemas.microsoft.com/office/drawing/2014/main" id="{1CE14964-4DDD-C241-8C53-C2B367963FBF}"/>
              </a:ext>
            </a:extLst>
          </p:cNvPr>
          <p:cNvGraphicFramePr>
            <a:graphicFrameLocks noGrp="1"/>
          </p:cNvGraphicFramePr>
          <p:nvPr/>
        </p:nvGraphicFramePr>
        <p:xfrm>
          <a:off x="299259" y="1518165"/>
          <a:ext cx="11587942" cy="5015153"/>
        </p:xfrm>
        <a:graphic>
          <a:graphicData uri="http://schemas.openxmlformats.org/drawingml/2006/table">
            <a:tbl>
              <a:tblPr firstRow="1" bandRow="1">
                <a:tableStyleId>{5C22544A-7EE6-4342-B048-85BDC9FD1C3A}</a:tableStyleId>
              </a:tblPr>
              <a:tblGrid>
                <a:gridCol w="5892109">
                  <a:extLst>
                    <a:ext uri="{9D8B030D-6E8A-4147-A177-3AD203B41FA5}">
                      <a16:colId xmlns:a16="http://schemas.microsoft.com/office/drawing/2014/main" val="20000"/>
                    </a:ext>
                  </a:extLst>
                </a:gridCol>
                <a:gridCol w="5695833">
                  <a:extLst>
                    <a:ext uri="{9D8B030D-6E8A-4147-A177-3AD203B41FA5}">
                      <a16:colId xmlns:a16="http://schemas.microsoft.com/office/drawing/2014/main" val="20002"/>
                    </a:ext>
                  </a:extLst>
                </a:gridCol>
              </a:tblGrid>
              <a:tr h="375229">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tc>
                  <a:txBody>
                    <a:bodyPr/>
                    <a:lstStyle/>
                    <a:p>
                      <a:pPr marL="100330" algn="l" rtl="0">
                        <a:lnSpc>
                          <a:spcPct val="100000"/>
                        </a:lnSpc>
                        <a:spcBef>
                          <a:spcPts val="370"/>
                        </a:spcBef>
                      </a:pPr>
                      <a:endParaRPr sz="1300" dirty="0">
                        <a:solidFill>
                          <a:schemeClr val="accent6"/>
                        </a:solidFill>
                        <a:latin typeface="Calibri" panose="020F0502020204030204" pitchFamily="34" charset="0"/>
                        <a:cs typeface="Calibri" panose="020F0502020204030204" pitchFamily="34" charset="0"/>
                      </a:endParaRPr>
                    </a:p>
                  </a:txBody>
                  <a:tcPr marL="0" marR="0" marT="32276" marB="0"/>
                </a:tc>
                <a:extLst>
                  <a:ext uri="{0D108BD9-81ED-4DB2-BD59-A6C34878D82A}">
                    <a16:rowId xmlns:a16="http://schemas.microsoft.com/office/drawing/2014/main" val="10000"/>
                  </a:ext>
                </a:extLst>
              </a:tr>
              <a:tr h="2064563">
                <a:tc>
                  <a:txBody>
                    <a:bodyPr/>
                    <a:lstStyle/>
                    <a:p>
                      <a:pPr marL="74930" marR="0" lvl="0" indent="0" algn="l" defTabSz="914400" rtl="0" eaLnBrk="1" fontAlgn="auto" latinLnBrk="0" hangingPunct="1">
                        <a:lnSpc>
                          <a:spcPts val="2290"/>
                        </a:lnSpc>
                        <a:spcBef>
                          <a:spcPts val="0"/>
                        </a:spcBef>
                        <a:spcAft>
                          <a:spcPts val="0"/>
                        </a:spcAft>
                        <a:buClrTx/>
                        <a:buSzTx/>
                        <a:buFontTx/>
                        <a:buNone/>
                        <a:tabLst/>
                        <a:defRPr/>
                      </a:pPr>
                      <a:r>
                        <a:rPr lang="en-US" sz="1600" baseline="0" dirty="0"/>
                        <a:t>What interventions have been tried?</a:t>
                      </a:r>
                      <a:endParaRPr lang="en-US" sz="1600" dirty="0"/>
                    </a:p>
                    <a:p>
                      <a:pPr marL="74930" algn="l" rtl="0">
                        <a:lnSpc>
                          <a:spcPts val="2290"/>
                        </a:lnSpc>
                      </a:pPr>
                      <a:r>
                        <a:rPr lang="en-US" sz="1600" dirty="0"/>
                        <a:t>How</a:t>
                      </a:r>
                      <a:r>
                        <a:rPr lang="en-US" sz="1600" baseline="0" dirty="0"/>
                        <a:t> responsive has the family been to physical activity recommendations?</a:t>
                      </a:r>
                    </a:p>
                    <a:p>
                      <a:pPr marL="74930" algn="l" rtl="0">
                        <a:lnSpc>
                          <a:spcPts val="2290"/>
                        </a:lnSpc>
                      </a:pPr>
                      <a:endParaRPr lang="en-US" sz="1600" baseline="0" dirty="0">
                        <a:solidFill>
                          <a:schemeClr val="accent6"/>
                        </a:solidFill>
                        <a:latin typeface="Calibri"/>
                        <a:cs typeface="Calibri"/>
                      </a:endParaRPr>
                    </a:p>
                    <a:p>
                      <a:pPr marL="74930" algn="l" rtl="0">
                        <a:lnSpc>
                          <a:spcPts val="2290"/>
                        </a:lnSpc>
                      </a:pPr>
                      <a:r>
                        <a:rPr lang="en-US" sz="1600" dirty="0"/>
                        <a:t>Does the patient engage in regular physical activity? (yes/no)</a:t>
                      </a:r>
                    </a:p>
                    <a:p>
                      <a:pPr marL="74930" algn="l" rtl="0">
                        <a:lnSpc>
                          <a:spcPts val="2290"/>
                        </a:lnSpc>
                      </a:pPr>
                      <a:r>
                        <a:rPr lang="en-US" sz="1600" dirty="0"/>
                        <a:t>Please describe.</a:t>
                      </a:r>
                      <a:endParaRPr lang="en-US" sz="1600" i="1" dirty="0">
                        <a:solidFill>
                          <a:schemeClr val="accent6"/>
                        </a:solidFill>
                        <a:latin typeface="+mn-lt"/>
                        <a:cs typeface="Calibri"/>
                      </a:endParaRPr>
                    </a:p>
                    <a:p>
                      <a:pPr marL="74930" algn="l" rtl="0">
                        <a:lnSpc>
                          <a:spcPts val="2290"/>
                        </a:lnSpc>
                      </a:pPr>
                      <a:endParaRPr sz="1600" dirty="0">
                        <a:solidFill>
                          <a:schemeClr val="accent6"/>
                        </a:solidFill>
                        <a:latin typeface="Calibri"/>
                        <a:cs typeface="Calibri"/>
                      </a:endParaRPr>
                    </a:p>
                  </a:txBody>
                  <a:tcPr marL="0" marR="0" marT="0" marB="0"/>
                </a:tc>
                <a:tc>
                  <a:txBody>
                    <a:bodyPr/>
                    <a:lstStyle/>
                    <a:p>
                      <a:pPr marL="73025" algn="l" rtl="0">
                        <a:lnSpc>
                          <a:spcPct val="100000"/>
                        </a:lnSpc>
                        <a:spcBef>
                          <a:spcPts val="745"/>
                        </a:spcBef>
                      </a:pPr>
                      <a:r>
                        <a:rPr lang="en-US" sz="1500" i="1" dirty="0">
                          <a:solidFill>
                            <a:schemeClr val="accent6"/>
                          </a:solidFill>
                          <a:latin typeface="Calibri" panose="020F0502020204030204" pitchFamily="34" charset="0"/>
                          <a:cs typeface="Calibri" panose="020F0502020204030204" pitchFamily="34" charset="0"/>
                        </a:rPr>
                        <a:t>-Pt takes </a:t>
                      </a:r>
                      <a:r>
                        <a:rPr lang="en-US" sz="1500" b="1" i="1" dirty="0">
                          <a:solidFill>
                            <a:schemeClr val="accent6"/>
                          </a:solidFill>
                          <a:latin typeface="Calibri" panose="020F0502020204030204" pitchFamily="34" charset="0"/>
                          <a:cs typeface="Calibri" panose="020F0502020204030204" pitchFamily="34" charset="0"/>
                        </a:rPr>
                        <a:t>15 min walks 3-4</a:t>
                      </a:r>
                      <a:r>
                        <a:rPr lang="en-US" sz="1500" b="1" i="1" baseline="0" dirty="0">
                          <a:solidFill>
                            <a:schemeClr val="accent6"/>
                          </a:solidFill>
                          <a:latin typeface="Calibri" panose="020F0502020204030204" pitchFamily="34" charset="0"/>
                          <a:cs typeface="Calibri" panose="020F0502020204030204" pitchFamily="34" charset="0"/>
                        </a:rPr>
                        <a:t> days weekly </a:t>
                      </a:r>
                      <a:r>
                        <a:rPr lang="en-US" sz="1500" i="1" baseline="0" dirty="0">
                          <a:solidFill>
                            <a:schemeClr val="accent6"/>
                          </a:solidFill>
                          <a:latin typeface="Calibri" panose="020F0502020204030204" pitchFamily="34" charset="0"/>
                          <a:cs typeface="Calibri" panose="020F0502020204030204" pitchFamily="34" charset="0"/>
                        </a:rPr>
                        <a:t>w/ friends or family.</a:t>
                      </a:r>
                    </a:p>
                    <a:p>
                      <a:pPr marL="73025" algn="l" rtl="0">
                        <a:lnSpc>
                          <a:spcPct val="100000"/>
                        </a:lnSpc>
                        <a:spcBef>
                          <a:spcPts val="745"/>
                        </a:spcBef>
                      </a:pPr>
                      <a:r>
                        <a:rPr lang="en-US" sz="1500" i="1" baseline="0" dirty="0">
                          <a:solidFill>
                            <a:schemeClr val="accent6"/>
                          </a:solidFill>
                          <a:latin typeface="Calibri" panose="020F0502020204030204" pitchFamily="34" charset="0"/>
                          <a:cs typeface="Calibri" panose="020F0502020204030204" pitchFamily="34" charset="0"/>
                        </a:rPr>
                        <a:t>-Pt is going to the </a:t>
                      </a:r>
                      <a:r>
                        <a:rPr lang="en-US" sz="1500" b="1" i="1" baseline="0" dirty="0">
                          <a:solidFill>
                            <a:schemeClr val="accent6"/>
                          </a:solidFill>
                          <a:latin typeface="Calibri" panose="020F0502020204030204" pitchFamily="34" charset="0"/>
                          <a:cs typeface="Calibri" panose="020F0502020204030204" pitchFamily="34" charset="0"/>
                        </a:rPr>
                        <a:t>gym at least 2x/week </a:t>
                      </a:r>
                      <a:r>
                        <a:rPr lang="en-US" sz="1500" i="1" baseline="0" dirty="0">
                          <a:solidFill>
                            <a:schemeClr val="accent6"/>
                          </a:solidFill>
                          <a:latin typeface="Calibri" panose="020F0502020204030204" pitchFamily="34" charset="0"/>
                          <a:cs typeface="Calibri" panose="020F0502020204030204" pitchFamily="34" charset="0"/>
                        </a:rPr>
                        <a:t>w/ her aunt and family.</a:t>
                      </a:r>
                    </a:p>
                    <a:p>
                      <a:pPr marL="73025" algn="l" rtl="0">
                        <a:lnSpc>
                          <a:spcPct val="100000"/>
                        </a:lnSpc>
                        <a:spcBef>
                          <a:spcPts val="745"/>
                        </a:spcBef>
                      </a:pPr>
                      <a:r>
                        <a:rPr lang="en-US" sz="1500" i="1" baseline="0" dirty="0">
                          <a:solidFill>
                            <a:schemeClr val="accent6"/>
                          </a:solidFill>
                          <a:latin typeface="Calibri" panose="020F0502020204030204" pitchFamily="34" charset="0"/>
                          <a:cs typeface="Calibri" panose="020F0502020204030204" pitchFamily="34" charset="0"/>
                        </a:rPr>
                        <a:t>-Pt participates in gym class.</a:t>
                      </a:r>
                    </a:p>
                    <a:p>
                      <a:pPr marL="73025" algn="l" rtl="0">
                        <a:lnSpc>
                          <a:spcPct val="100000"/>
                        </a:lnSpc>
                        <a:spcBef>
                          <a:spcPts val="745"/>
                        </a:spcBef>
                      </a:pPr>
                      <a:r>
                        <a:rPr lang="en-US" sz="1500" i="1" baseline="0" dirty="0">
                          <a:solidFill>
                            <a:schemeClr val="accent6"/>
                          </a:solidFill>
                          <a:latin typeface="Calibri" panose="020F0502020204030204" pitchFamily="34" charset="0"/>
                          <a:cs typeface="Calibri" panose="020F0502020204030204" pitchFamily="34" charset="0"/>
                        </a:rPr>
                        <a:t>-Pt and family have voiced being unmotivated to remain physically active in the past, but are striving to foster healthier habits.</a:t>
                      </a:r>
                      <a:endParaRPr sz="1500" i="1" dirty="0">
                        <a:solidFill>
                          <a:schemeClr val="accent6"/>
                        </a:solidFill>
                        <a:latin typeface="Calibri" panose="020F0502020204030204" pitchFamily="34" charset="0"/>
                        <a:cs typeface="Calibri" panose="020F0502020204030204" pitchFamily="34" charset="0"/>
                      </a:endParaRPr>
                    </a:p>
                  </a:txBody>
                  <a:tcPr marL="0" marR="0" marT="64988" marB="0"/>
                </a:tc>
                <a:extLst>
                  <a:ext uri="{0D108BD9-81ED-4DB2-BD59-A6C34878D82A}">
                    <a16:rowId xmlns:a16="http://schemas.microsoft.com/office/drawing/2014/main" val="10001"/>
                  </a:ext>
                </a:extLst>
              </a:tr>
              <a:tr h="641005">
                <a:tc>
                  <a:txBody>
                    <a:bodyPr/>
                    <a:lstStyle/>
                    <a:p>
                      <a:pPr marL="74930" algn="l" rtl="0">
                        <a:lnSpc>
                          <a:spcPts val="2290"/>
                        </a:lnSpc>
                      </a:pPr>
                      <a:r>
                        <a:rPr lang="en-US" sz="1600" dirty="0"/>
                        <a:t>Is screen time a significant part of the patient’s social time? (yes/no)</a:t>
                      </a:r>
                    </a:p>
                    <a:p>
                      <a:pPr marL="74930" algn="l" rtl="0">
                        <a:lnSpc>
                          <a:spcPts val="2290"/>
                        </a:lnSpc>
                      </a:pPr>
                      <a:r>
                        <a:rPr lang="en-US" sz="1600" dirty="0"/>
                        <a:t>Please describe</a:t>
                      </a:r>
                      <a:endParaRPr lang="en-US" sz="1600" i="1" dirty="0">
                        <a:solidFill>
                          <a:schemeClr val="accent6"/>
                        </a:solidFill>
                        <a:latin typeface="+mn-lt"/>
                        <a:cs typeface="Calibri"/>
                      </a:endParaRPr>
                    </a:p>
                  </a:txBody>
                  <a:tcPr marL="0" marR="0" marT="0" marB="0"/>
                </a:tc>
                <a:tc>
                  <a:txBody>
                    <a:bodyPr/>
                    <a:lstStyle/>
                    <a:p>
                      <a:pPr marL="73025" algn="l" rtl="0">
                        <a:lnSpc>
                          <a:spcPct val="100000"/>
                        </a:lnSpc>
                        <a:spcBef>
                          <a:spcPts val="750"/>
                        </a:spcBef>
                      </a:pPr>
                      <a:r>
                        <a:rPr lang="en-US" sz="1500" i="1" dirty="0">
                          <a:solidFill>
                            <a:schemeClr val="accent6"/>
                          </a:solidFill>
                          <a:latin typeface="Calibri" panose="020F0502020204030204" pitchFamily="34" charset="0"/>
                          <a:cs typeface="Calibri" panose="020F0502020204030204" pitchFamily="34" charset="0"/>
                        </a:rPr>
                        <a:t>-Pt</a:t>
                      </a:r>
                      <a:r>
                        <a:rPr lang="en-US" sz="1500" i="1" baseline="0" dirty="0">
                          <a:solidFill>
                            <a:schemeClr val="accent6"/>
                          </a:solidFill>
                          <a:latin typeface="Calibri" panose="020F0502020204030204" pitchFamily="34" charset="0"/>
                          <a:cs typeface="Calibri" panose="020F0502020204030204" pitchFamily="34" charset="0"/>
                        </a:rPr>
                        <a:t> reports </a:t>
                      </a:r>
                      <a:r>
                        <a:rPr lang="en-US" sz="1500" b="1" i="1" baseline="0" dirty="0">
                          <a:solidFill>
                            <a:schemeClr val="accent6"/>
                          </a:solidFill>
                          <a:latin typeface="Calibri" panose="020F0502020204030204" pitchFamily="34" charset="0"/>
                          <a:cs typeface="Calibri" panose="020F0502020204030204" pitchFamily="34" charset="0"/>
                        </a:rPr>
                        <a:t>4-6 </a:t>
                      </a:r>
                      <a:r>
                        <a:rPr lang="en-US" sz="1500" b="1" i="1" baseline="0" dirty="0" err="1">
                          <a:solidFill>
                            <a:schemeClr val="accent6"/>
                          </a:solidFill>
                          <a:latin typeface="Calibri" panose="020F0502020204030204" pitchFamily="34" charset="0"/>
                          <a:cs typeface="Calibri" panose="020F0502020204030204" pitchFamily="34" charset="0"/>
                        </a:rPr>
                        <a:t>hrs</a:t>
                      </a:r>
                      <a:r>
                        <a:rPr lang="en-US" sz="1500" b="1" i="1" baseline="0" dirty="0">
                          <a:solidFill>
                            <a:schemeClr val="accent6"/>
                          </a:solidFill>
                          <a:latin typeface="Calibri" panose="020F0502020204030204" pitchFamily="34" charset="0"/>
                          <a:cs typeface="Calibri" panose="020F0502020204030204" pitchFamily="34" charset="0"/>
                        </a:rPr>
                        <a:t> screen time daily </a:t>
                      </a:r>
                      <a:r>
                        <a:rPr lang="en-US" sz="1500" i="1" baseline="0" dirty="0">
                          <a:solidFill>
                            <a:schemeClr val="accent6"/>
                          </a:solidFill>
                          <a:latin typeface="Calibri" panose="020F0502020204030204" pitchFamily="34" charset="0"/>
                          <a:cs typeface="Calibri" panose="020F0502020204030204" pitchFamily="34" charset="0"/>
                        </a:rPr>
                        <a:t>through phone, laptop, etc. </a:t>
                      </a:r>
                    </a:p>
                    <a:p>
                      <a:pPr marL="73025" algn="l" rtl="0">
                        <a:lnSpc>
                          <a:spcPct val="100000"/>
                        </a:lnSpc>
                        <a:spcBef>
                          <a:spcPts val="750"/>
                        </a:spcBef>
                      </a:pPr>
                      <a:r>
                        <a:rPr lang="en-US" sz="1500" i="1" baseline="0" dirty="0">
                          <a:solidFill>
                            <a:schemeClr val="accent6"/>
                          </a:solidFill>
                          <a:latin typeface="Calibri" panose="020F0502020204030204" pitchFamily="34" charset="0"/>
                          <a:cs typeface="Calibri" panose="020F0502020204030204" pitchFamily="34" charset="0"/>
                        </a:rPr>
                        <a:t>-Pt uses social media often (viewing) s/a Tik Tok and Instagram.</a:t>
                      </a:r>
                      <a:endParaRPr sz="1500" i="1" dirty="0">
                        <a:solidFill>
                          <a:schemeClr val="accent6"/>
                        </a:solidFill>
                        <a:latin typeface="Calibri" panose="020F0502020204030204" pitchFamily="34" charset="0"/>
                        <a:cs typeface="Calibri" panose="020F0502020204030204" pitchFamily="34" charset="0"/>
                      </a:endParaRPr>
                    </a:p>
                  </a:txBody>
                  <a:tcPr marL="0" marR="0" marT="65424" marB="0"/>
                </a:tc>
                <a:extLst>
                  <a:ext uri="{0D108BD9-81ED-4DB2-BD59-A6C34878D82A}">
                    <a16:rowId xmlns:a16="http://schemas.microsoft.com/office/drawing/2014/main" val="10002"/>
                  </a:ext>
                </a:extLst>
              </a:tr>
              <a:tr h="1026144">
                <a:tc>
                  <a:txBody>
                    <a:bodyPr/>
                    <a:lstStyle/>
                    <a:p>
                      <a:pPr marL="74930" indent="0" algn="l" rtl="0">
                        <a:lnSpc>
                          <a:spcPts val="2290"/>
                        </a:lnSpc>
                        <a:buFontTx/>
                        <a:buNone/>
                      </a:pPr>
                      <a:r>
                        <a:rPr lang="en-US" sz="1600" dirty="0"/>
                        <a:t>Other concerns with physical activity/exercise (such as physical restrictions, access</a:t>
                      </a:r>
                      <a:r>
                        <a:rPr lang="en-US" sz="1600" baseline="0" dirty="0"/>
                        <a:t>, environmental safety</a:t>
                      </a:r>
                      <a:r>
                        <a:rPr lang="en-US" sz="1600" dirty="0"/>
                        <a:t>)?</a:t>
                      </a:r>
                      <a:endParaRPr lang="en-US" sz="1600" dirty="0">
                        <a:solidFill>
                          <a:schemeClr val="accent6"/>
                        </a:solidFill>
                        <a:latin typeface="+mn-lt"/>
                        <a:cs typeface="Calibri"/>
                      </a:endParaRPr>
                    </a:p>
                  </a:txBody>
                  <a:tcPr marL="0" marR="0" marT="0" marB="0"/>
                </a:tc>
                <a:tc>
                  <a:txBody>
                    <a:bodyPr/>
                    <a:lstStyle/>
                    <a:p>
                      <a:pPr marL="54610" algn="l" rtl="0">
                        <a:lnSpc>
                          <a:spcPct val="100000"/>
                        </a:lnSpc>
                        <a:spcBef>
                          <a:spcPts val="725"/>
                        </a:spcBef>
                      </a:pPr>
                      <a:r>
                        <a:rPr lang="en-US" sz="1500" i="1" dirty="0">
                          <a:solidFill>
                            <a:schemeClr val="accent6"/>
                          </a:solidFill>
                          <a:latin typeface="Calibri" panose="020F0502020204030204" pitchFamily="34" charset="0"/>
                          <a:cs typeface="Calibri" panose="020F0502020204030204" pitchFamily="34" charset="0"/>
                        </a:rPr>
                        <a:t>-Pt’s body size makes it </a:t>
                      </a:r>
                      <a:r>
                        <a:rPr lang="en-US" sz="1500" b="1" i="1" dirty="0">
                          <a:solidFill>
                            <a:schemeClr val="accent6"/>
                          </a:solidFill>
                          <a:latin typeface="Calibri" panose="020F0502020204030204" pitchFamily="34" charset="0"/>
                          <a:cs typeface="Calibri" panose="020F0502020204030204" pitchFamily="34" charset="0"/>
                        </a:rPr>
                        <a:t>difficult</a:t>
                      </a:r>
                      <a:r>
                        <a:rPr lang="en-US" sz="1500" b="1" i="1" baseline="0" dirty="0">
                          <a:solidFill>
                            <a:schemeClr val="accent6"/>
                          </a:solidFill>
                          <a:latin typeface="Calibri" panose="020F0502020204030204" pitchFamily="34" charset="0"/>
                          <a:cs typeface="Calibri" panose="020F0502020204030204" pitchFamily="34" charset="0"/>
                        </a:rPr>
                        <a:t> for her to maintain moderate-intensity exercise.</a:t>
                      </a:r>
                    </a:p>
                    <a:p>
                      <a:pPr marL="54610" algn="l" rtl="0">
                        <a:lnSpc>
                          <a:spcPct val="100000"/>
                        </a:lnSpc>
                        <a:spcBef>
                          <a:spcPts val="725"/>
                        </a:spcBef>
                      </a:pPr>
                      <a:r>
                        <a:rPr lang="en-US" sz="1500" i="1" baseline="0" dirty="0">
                          <a:solidFill>
                            <a:schemeClr val="accent6"/>
                          </a:solidFill>
                          <a:latin typeface="Calibri" panose="020F0502020204030204" pitchFamily="34" charset="0"/>
                          <a:cs typeface="Calibri" panose="020F0502020204030204" pitchFamily="34" charset="0"/>
                        </a:rPr>
                        <a:t>-Pt reports “chafing” and being uncomfortable with her body at times when exercising. </a:t>
                      </a:r>
                      <a:endParaRPr sz="1500" i="1" dirty="0">
                        <a:solidFill>
                          <a:schemeClr val="accent6"/>
                        </a:solidFill>
                        <a:latin typeface="Calibri" panose="020F0502020204030204" pitchFamily="34" charset="0"/>
                        <a:cs typeface="Calibri" panose="020F0502020204030204" pitchFamily="34" charset="0"/>
                      </a:endParaRPr>
                    </a:p>
                  </a:txBody>
                  <a:tcPr marL="0" marR="0" marT="63243" marB="0"/>
                </a:tc>
                <a:extLst>
                  <a:ext uri="{0D108BD9-81ED-4DB2-BD59-A6C34878D82A}">
                    <a16:rowId xmlns:a16="http://schemas.microsoft.com/office/drawing/2014/main" val="10004"/>
                  </a:ext>
                </a:extLst>
              </a:tr>
              <a:tr h="659315">
                <a:tc>
                  <a:txBody>
                    <a:bodyPr/>
                    <a:lstStyle/>
                    <a:p>
                      <a:pPr marL="74930" indent="0" algn="l" rtl="0">
                        <a:lnSpc>
                          <a:spcPts val="2290"/>
                        </a:lnSpc>
                        <a:buFontTx/>
                        <a:buNone/>
                      </a:pPr>
                      <a:endParaRPr lang="en-US" sz="1600" dirty="0">
                        <a:solidFill>
                          <a:schemeClr val="accent6"/>
                        </a:solidFill>
                        <a:latin typeface="Calibri"/>
                        <a:cs typeface="Calibri"/>
                      </a:endParaRPr>
                    </a:p>
                  </a:txBody>
                  <a:tcPr marL="0" marR="0" marT="0" marB="0"/>
                </a:tc>
                <a:tc>
                  <a:txBody>
                    <a:bodyPr/>
                    <a:lstStyle/>
                    <a:p>
                      <a:pPr marL="54610" algn="l" rtl="0">
                        <a:lnSpc>
                          <a:spcPct val="100000"/>
                        </a:lnSpc>
                        <a:spcBef>
                          <a:spcPts val="725"/>
                        </a:spcBef>
                      </a:pPr>
                      <a:endParaRPr sz="1500" dirty="0">
                        <a:solidFill>
                          <a:schemeClr val="accent6"/>
                        </a:solidFill>
                        <a:latin typeface="Calibri" panose="020F0502020204030204" pitchFamily="34" charset="0"/>
                        <a:cs typeface="Calibri" panose="020F0502020204030204" pitchFamily="34" charset="0"/>
                      </a:endParaRPr>
                    </a:p>
                  </a:txBody>
                  <a:tcPr marL="0" marR="0" marT="63243" marB="0"/>
                </a:tc>
                <a:extLst>
                  <a:ext uri="{0D108BD9-81ED-4DB2-BD59-A6C34878D82A}">
                    <a16:rowId xmlns:a16="http://schemas.microsoft.com/office/drawing/2014/main" val="2006147046"/>
                  </a:ext>
                </a:extLst>
              </a:tr>
            </a:tbl>
          </a:graphicData>
        </a:graphic>
      </p:graphicFrame>
      <p:pic>
        <p:nvPicPr>
          <p:cNvPr id="10" name="Picture 1" descr="page2image1772256">
            <a:extLst>
              <a:ext uri="{FF2B5EF4-FFF2-40B4-BE49-F238E27FC236}">
                <a16:creationId xmlns:a16="http://schemas.microsoft.com/office/drawing/2014/main" id="{A6A6545C-7B5F-764C-AC33-C6F329D09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5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xfrm>
            <a:off x="838200" y="755988"/>
            <a:ext cx="10515601" cy="1049005"/>
          </a:xfrm>
          <a:prstGeom prst="rect">
            <a:avLst/>
          </a:prstGeom>
        </p:spPr>
        <p:txBody>
          <a:bodyPr vert="horz" wrap="square" lIns="0" tIns="8043" rIns="0" bIns="0" rtlCol="0">
            <a:spAutoFit/>
          </a:bodyPr>
          <a:lstStyle/>
          <a:p>
            <a:pPr marL="8467">
              <a:spcBef>
                <a:spcPts val="63"/>
              </a:spcBef>
            </a:pPr>
            <a:r>
              <a:rPr lang="en-US" spc="-153" dirty="0"/>
              <a:t>Were other approaches used for managing this patient?</a:t>
            </a:r>
            <a:endParaRPr spc="-193" dirty="0"/>
          </a:p>
        </p:txBody>
      </p:sp>
      <p:sp>
        <p:nvSpPr>
          <p:cNvPr id="4" name="Content Placeholder 3"/>
          <p:cNvSpPr>
            <a:spLocks noGrp="1"/>
          </p:cNvSpPr>
          <p:nvPr>
            <p:ph idx="1"/>
          </p:nvPr>
        </p:nvSpPr>
        <p:spPr>
          <a:xfrm>
            <a:off x="838200" y="2188381"/>
            <a:ext cx="10515601" cy="3988581"/>
          </a:xfrm>
        </p:spPr>
        <p:txBody>
          <a:bodyPr>
            <a:normAutofit/>
          </a:bodyPr>
          <a:lstStyle/>
          <a:p>
            <a:r>
              <a:rPr lang="en-US" dirty="0"/>
              <a:t>Tri-County utilizes interdisciplinary collaboration (BH team and Registered Dietitian) to help the patient meet her nutritional and mental health goals. The RD and BH clinician collaborate to better understand the struggles and barriers the </a:t>
            </a:r>
            <a:r>
              <a:rPr lang="en-US" dirty="0" err="1"/>
              <a:t>pt</a:t>
            </a:r>
            <a:r>
              <a:rPr lang="en-US" dirty="0"/>
              <a:t> is facing and formulate improved action steps to address them.</a:t>
            </a:r>
          </a:p>
          <a:p>
            <a:pPr marL="0" indent="0">
              <a:buNone/>
            </a:pPr>
            <a:endParaRPr lang="en-US" dirty="0"/>
          </a:p>
          <a:p>
            <a:endParaRPr lang="en-US" dirty="0"/>
          </a:p>
        </p:txBody>
      </p:sp>
      <p:sp>
        <p:nvSpPr>
          <p:cNvPr id="13" name="TextBox 12">
            <a:extLst>
              <a:ext uri="{FF2B5EF4-FFF2-40B4-BE49-F238E27FC236}">
                <a16:creationId xmlns:a16="http://schemas.microsoft.com/office/drawing/2014/main" id="{518F0266-036A-0949-821F-30F89FA75B87}"/>
              </a:ext>
            </a:extLst>
          </p:cNvPr>
          <p:cNvSpPr txBox="1"/>
          <p:nvPr/>
        </p:nvSpPr>
        <p:spPr>
          <a:xfrm>
            <a:off x="10007600" y="1313135"/>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8" name="Picture 1" descr="page2image1772256">
            <a:extLst>
              <a:ext uri="{FF2B5EF4-FFF2-40B4-BE49-F238E27FC236}">
                <a16:creationId xmlns:a16="http://schemas.microsoft.com/office/drawing/2014/main" id="{957BBC17-3741-A641-8D5B-E87149B9F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0B03CD-C60D-1DB1-3A75-172F5CAAF4D7}"/>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995216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prstGeom prst="rect">
            <a:avLst/>
          </a:prstGeom>
        </p:spPr>
        <p:txBody>
          <a:bodyPr vert="horz" wrap="square" lIns="0" tIns="8043" rIns="0" bIns="0" rtlCol="0">
            <a:spAutoFit/>
          </a:bodyPr>
          <a:lstStyle/>
          <a:p>
            <a:pPr marL="8467">
              <a:spcBef>
                <a:spcPts val="63"/>
              </a:spcBef>
            </a:pPr>
            <a:r>
              <a:rPr lang="en-US" spc="-153" dirty="0"/>
              <a:t>Patient /Family Successes and Strengths?</a:t>
            </a:r>
            <a:endParaRPr spc="-193" dirty="0"/>
          </a:p>
        </p:txBody>
      </p:sp>
      <p:sp>
        <p:nvSpPr>
          <p:cNvPr id="4" name="Content Placeholder 3"/>
          <p:cNvSpPr>
            <a:spLocks noGrp="1"/>
          </p:cNvSpPr>
          <p:nvPr>
            <p:ph idx="1"/>
          </p:nvPr>
        </p:nvSpPr>
        <p:spPr/>
        <p:txBody>
          <a:bodyPr>
            <a:normAutofit/>
          </a:bodyPr>
          <a:lstStyle/>
          <a:p>
            <a:r>
              <a:rPr lang="en-US" dirty="0"/>
              <a:t>Patient is engaged in OP BH </a:t>
            </a:r>
            <a:r>
              <a:rPr lang="en-US" dirty="0" err="1"/>
              <a:t>tx</a:t>
            </a:r>
            <a:r>
              <a:rPr lang="en-US" dirty="0"/>
              <a:t> (6 sessions since Dec. 2022): </a:t>
            </a:r>
          </a:p>
          <a:p>
            <a:pPr lvl="1"/>
            <a:r>
              <a:rPr lang="en-US" dirty="0"/>
              <a:t>Improved mood		</a:t>
            </a:r>
          </a:p>
          <a:p>
            <a:pPr lvl="1"/>
            <a:r>
              <a:rPr lang="en-US" dirty="0"/>
              <a:t>Reduced stress overall while with aunt  </a:t>
            </a:r>
          </a:p>
          <a:p>
            <a:pPr lvl="1"/>
            <a:r>
              <a:rPr lang="en-US" dirty="0"/>
              <a:t>Patient able to express emotions and process trauma, including journaling, relaxed breathing, and recently writing a letter to both of her parents</a:t>
            </a:r>
          </a:p>
          <a:p>
            <a:pPr lvl="1"/>
            <a:r>
              <a:rPr lang="en-US" dirty="0"/>
              <a:t>Pt has been improving at school and doing well academically</a:t>
            </a:r>
          </a:p>
          <a:p>
            <a:pPr lvl="1"/>
            <a:r>
              <a:rPr lang="en-US" dirty="0"/>
              <a:t>Meal times are calm and meals are now prepared by her aunt</a:t>
            </a:r>
          </a:p>
        </p:txBody>
      </p:sp>
      <p:sp>
        <p:nvSpPr>
          <p:cNvPr id="13" name="TextBox 12">
            <a:extLst>
              <a:ext uri="{FF2B5EF4-FFF2-40B4-BE49-F238E27FC236}">
                <a16:creationId xmlns:a16="http://schemas.microsoft.com/office/drawing/2014/main" id="{518F0266-036A-0949-821F-30F89FA75B87}"/>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8" name="Picture 1" descr="page2image1772256">
            <a:extLst>
              <a:ext uri="{FF2B5EF4-FFF2-40B4-BE49-F238E27FC236}">
                <a16:creationId xmlns:a16="http://schemas.microsoft.com/office/drawing/2014/main" id="{EF23655C-3263-2149-80F0-975F2F6E5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55271F-8A1E-6670-4442-7E00DA742917}"/>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490667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468" y="641603"/>
            <a:ext cx="11858837" cy="0"/>
          </a:xfrm>
          <a:custGeom>
            <a:avLst/>
            <a:gdLst/>
            <a:ahLst/>
            <a:cxnLst/>
            <a:rect l="l" t="t" r="r" b="b"/>
            <a:pathLst>
              <a:path w="17788255">
                <a:moveTo>
                  <a:pt x="0" y="0"/>
                </a:moveTo>
                <a:lnTo>
                  <a:pt x="17788128" y="0"/>
                </a:lnTo>
              </a:path>
            </a:pathLst>
          </a:custGeom>
          <a:ln w="28956">
            <a:solidFill>
              <a:srgbClr val="F7B31D"/>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prstGeom prst="rect">
            <a:avLst/>
          </a:prstGeom>
        </p:spPr>
        <p:txBody>
          <a:bodyPr vert="horz" wrap="square" lIns="0" tIns="8043" rIns="0" bIns="0" rtlCol="0">
            <a:spAutoFit/>
          </a:bodyPr>
          <a:lstStyle/>
          <a:p>
            <a:pPr marL="8467">
              <a:spcBef>
                <a:spcPts val="63"/>
              </a:spcBef>
            </a:pPr>
            <a:r>
              <a:rPr lang="en-US" spc="-153" dirty="0"/>
              <a:t>Patient /Family Successes and Strengths?</a:t>
            </a:r>
            <a:endParaRPr spc="-193" dirty="0"/>
          </a:p>
        </p:txBody>
      </p:sp>
      <p:sp>
        <p:nvSpPr>
          <p:cNvPr id="4" name="Content Placeholder 3"/>
          <p:cNvSpPr>
            <a:spLocks noGrp="1"/>
          </p:cNvSpPr>
          <p:nvPr>
            <p:ph idx="1"/>
          </p:nvPr>
        </p:nvSpPr>
        <p:spPr/>
        <p:txBody>
          <a:bodyPr>
            <a:normAutofit/>
          </a:bodyPr>
          <a:lstStyle/>
          <a:p>
            <a:r>
              <a:rPr lang="en-US" dirty="0"/>
              <a:t>Patient is engaged in MNT  (3 sessions since January 2023)</a:t>
            </a:r>
          </a:p>
          <a:p>
            <a:pPr lvl="1"/>
            <a:r>
              <a:rPr lang="en-US" dirty="0"/>
              <a:t>Pt engages in goal setting.</a:t>
            </a:r>
          </a:p>
          <a:p>
            <a:pPr lvl="1"/>
            <a:r>
              <a:rPr lang="en-US" dirty="0"/>
              <a:t>No weight gain since January 2023. (Previously the patient was steadily gaining (&gt;10-20lbs per year). </a:t>
            </a:r>
          </a:p>
          <a:p>
            <a:pPr lvl="1"/>
            <a:r>
              <a:rPr lang="en-US" dirty="0"/>
              <a:t>Salt intake, saturated fat intake, and refined carb intake has decreased while her intake of fruits, vegetables, and lean meats has increased. </a:t>
            </a:r>
          </a:p>
          <a:p>
            <a:pPr lvl="1"/>
            <a:r>
              <a:rPr lang="en-US" dirty="0"/>
              <a:t>Blood pressure has remained WNL since end of January 2023.</a:t>
            </a:r>
          </a:p>
          <a:p>
            <a:pPr lvl="1"/>
            <a:r>
              <a:rPr lang="en-US" dirty="0"/>
              <a:t>The family continues to support each other in diet and lifestyle change</a:t>
            </a:r>
          </a:p>
          <a:p>
            <a:r>
              <a:rPr lang="en-US" sz="2800" dirty="0"/>
              <a:t>Pt is now routinely followed up by GYN and primary care since being placed w/ her foster family</a:t>
            </a:r>
          </a:p>
        </p:txBody>
      </p:sp>
      <p:sp>
        <p:nvSpPr>
          <p:cNvPr id="13" name="TextBox 12">
            <a:extLst>
              <a:ext uri="{FF2B5EF4-FFF2-40B4-BE49-F238E27FC236}">
                <a16:creationId xmlns:a16="http://schemas.microsoft.com/office/drawing/2014/main" id="{518F0266-036A-0949-821F-30F89FA75B87}"/>
              </a:ext>
            </a:extLst>
          </p:cNvPr>
          <p:cNvSpPr txBox="1"/>
          <p:nvPr/>
        </p:nvSpPr>
        <p:spPr>
          <a:xfrm>
            <a:off x="10007600" y="975103"/>
            <a:ext cx="1830283" cy="31810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ysClr val="windowText" lastClr="000000"/>
                </a:solidFill>
                <a:effectLst/>
                <a:uLnTx/>
                <a:uFillTx/>
                <a:latin typeface="Calibri"/>
                <a:ea typeface="+mn-ea"/>
                <a:cs typeface="+mn-cs"/>
              </a:rPr>
              <a:t>Do Not Include PHI</a:t>
            </a:r>
          </a:p>
        </p:txBody>
      </p:sp>
      <p:pic>
        <p:nvPicPr>
          <p:cNvPr id="8" name="Picture 1" descr="page2image1772256">
            <a:extLst>
              <a:ext uri="{FF2B5EF4-FFF2-40B4-BE49-F238E27FC236}">
                <a16:creationId xmlns:a16="http://schemas.microsoft.com/office/drawing/2014/main" id="{EF23655C-3263-2149-80F0-975F2F6E5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0331"/>
            <a:ext cx="910377" cy="478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4D7DB5-AAA8-FF9C-EC1B-CCC9F25C1E4F}"/>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1805949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8467" lvl="0" indent="0">
              <a:lnSpc>
                <a:spcPct val="100000"/>
              </a:lnSpc>
              <a:buClr>
                <a:srgbClr val="000000"/>
              </a:buClr>
              <a:buSzPts val="1400"/>
            </a:pPr>
            <a:r>
              <a:rPr lang="en-US" sz="3734" dirty="0">
                <a:solidFill>
                  <a:srgbClr val="006FC0"/>
                </a:solidFill>
                <a:latin typeface="Calibri" panose="020F0502020204030204" pitchFamily="34" charset="0"/>
                <a:ea typeface="Tahoma"/>
                <a:cs typeface="Calibri" panose="020F0502020204030204" pitchFamily="34" charset="0"/>
                <a:sym typeface="Tahoma"/>
              </a:rPr>
              <a:t>Summary &amp; Clarifying Questions</a:t>
            </a:r>
            <a:endParaRPr sz="3734" dirty="0">
              <a:solidFill>
                <a:srgbClr val="006FC0"/>
              </a:solidFill>
              <a:latin typeface="Calibri" panose="020F0502020204030204" pitchFamily="34" charset="0"/>
              <a:ea typeface="Tahoma"/>
              <a:cs typeface="Calibri" panose="020F0502020204030204" pitchFamily="34" charset="0"/>
              <a:sym typeface="Tahoma"/>
            </a:endParaRPr>
          </a:p>
        </p:txBody>
      </p:sp>
      <p:pic>
        <p:nvPicPr>
          <p:cNvPr id="507" name="Google Shape;507;p38" descr="Asking Defining Questions - Excelsior College OWL"/>
          <p:cNvPicPr preferRelativeResize="0">
            <a:picLocks noGrp="1"/>
          </p:cNvPicPr>
          <p:nvPr>
            <p:ph idx="1"/>
          </p:nvPr>
        </p:nvPicPr>
        <p:blipFill rotWithShape="1">
          <a:blip r:embed="rId3">
            <a:alphaModFix/>
          </a:blip>
          <a:stretch/>
        </p:blipFill>
        <p:spPr>
          <a:xfrm>
            <a:off x="3169920" y="2050574"/>
            <a:ext cx="5852160" cy="3901440"/>
          </a:xfrm>
          <a:prstGeom prst="rect">
            <a:avLst/>
          </a:prstGeom>
          <a:noFill/>
          <a:ln>
            <a:noFill/>
          </a:ln>
        </p:spPr>
      </p:pic>
      <p:pic>
        <p:nvPicPr>
          <p:cNvPr id="508" name="Google Shape;508;p38" descr="page2image1772256"/>
          <p:cNvPicPr preferRelativeResize="0"/>
          <p:nvPr/>
        </p:nvPicPr>
        <p:blipFill rotWithShape="1">
          <a:blip r:embed="rId4">
            <a:alphaModFix/>
          </a:blip>
          <a:srcRect/>
          <a:stretch/>
        </p:blipFill>
        <p:spPr>
          <a:xfrm>
            <a:off x="406400" y="100331"/>
            <a:ext cx="910377" cy="478333"/>
          </a:xfrm>
          <a:prstGeom prst="rect">
            <a:avLst/>
          </a:prstGeom>
          <a:noFill/>
          <a:ln>
            <a:noFill/>
          </a:ln>
        </p:spPr>
      </p:pic>
      <p:sp>
        <p:nvSpPr>
          <p:cNvPr id="2" name="Rectangle 1">
            <a:extLst>
              <a:ext uri="{FF2B5EF4-FFF2-40B4-BE49-F238E27FC236}">
                <a16:creationId xmlns:a16="http://schemas.microsoft.com/office/drawing/2014/main" id="{978E84E3-8FB8-26B4-BF34-AA78574B2942}"/>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1863246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from the group</a:t>
            </a:r>
          </a:p>
        </p:txBody>
      </p:sp>
      <p:sp>
        <p:nvSpPr>
          <p:cNvPr id="4" name="Content Placeholder 3"/>
          <p:cNvSpPr>
            <a:spLocks noGrp="1"/>
          </p:cNvSpPr>
          <p:nvPr>
            <p:ph idx="1"/>
          </p:nvPr>
        </p:nvSpPr>
        <p:spPr/>
        <p:txBody>
          <a:bodyPr/>
          <a:lstStyle/>
          <a:p>
            <a:r>
              <a:rPr lang="en-US" dirty="0"/>
              <a:t>Has medication/surgery been discussed?</a:t>
            </a:r>
          </a:p>
          <a:p>
            <a:pPr lvl="1"/>
            <a:r>
              <a:rPr lang="en-US" dirty="0"/>
              <a:t>Yes, on the radar for the patient for when she gets older</a:t>
            </a:r>
          </a:p>
          <a:p>
            <a:pPr lvl="1"/>
            <a:r>
              <a:rPr lang="en-US" dirty="0"/>
              <a:t>Patient is informed of different options</a:t>
            </a:r>
          </a:p>
          <a:p>
            <a:r>
              <a:rPr lang="en-US" dirty="0"/>
              <a:t>Concern: Lack of exercise because it’s uncomfortable for her.  Suggest anti-chafing products</a:t>
            </a:r>
          </a:p>
          <a:p>
            <a:r>
              <a:rPr lang="en-US" dirty="0"/>
              <a:t>Is sleep a concern? (no)</a:t>
            </a:r>
          </a:p>
          <a:p>
            <a:r>
              <a:rPr lang="en-US" dirty="0"/>
              <a:t>Trauma informed CBT may be useful</a:t>
            </a:r>
          </a:p>
          <a:p>
            <a:pPr lvl="1"/>
            <a:r>
              <a:rPr lang="en-US" dirty="0"/>
              <a:t>Suggest increase therapy to weekly, if possible </a:t>
            </a:r>
          </a:p>
          <a:p>
            <a:endParaRPr lang="en-US" dirty="0"/>
          </a:p>
          <a:p>
            <a:endParaRPr lang="en-US" dirty="0"/>
          </a:p>
        </p:txBody>
      </p:sp>
      <p:sp>
        <p:nvSpPr>
          <p:cNvPr id="3" name="Rectangle 2">
            <a:extLst>
              <a:ext uri="{FF2B5EF4-FFF2-40B4-BE49-F238E27FC236}">
                <a16:creationId xmlns:a16="http://schemas.microsoft.com/office/drawing/2014/main" id="{1C9487D1-0C12-5561-0916-53DA0F56D1DE}"/>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2226247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ct val="99977"/>
              <a:buFont typeface="Calibri"/>
              <a:buNone/>
            </a:pPr>
            <a:r>
              <a:rPr lang="en-US" sz="3800" dirty="0">
                <a:solidFill>
                  <a:srgbClr val="006FC0"/>
                </a:solidFill>
                <a:latin typeface="Calibri" panose="020F0502020204030204" pitchFamily="34" charset="0"/>
                <a:ea typeface="Tahoma"/>
                <a:cs typeface="Calibri" panose="020F0502020204030204" pitchFamily="34" charset="0"/>
              </a:rPr>
              <a:t>CME Credits </a:t>
            </a:r>
            <a:br>
              <a:rPr lang="en-US" b="1" dirty="0">
                <a:solidFill>
                  <a:srgbClr val="0070C0"/>
                </a:solidFill>
                <a:latin typeface="Calibri" panose="020F0502020204030204" pitchFamily="34" charset="0"/>
                <a:cs typeface="Calibri" panose="020F0502020204030204" pitchFamily="34" charset="0"/>
              </a:rPr>
            </a:br>
            <a:r>
              <a:rPr lang="en-US" sz="2800" b="1" dirty="0">
                <a:solidFill>
                  <a:srgbClr val="0070C0"/>
                </a:solidFill>
                <a:latin typeface="Calibri" panose="020F0502020204030204" pitchFamily="34" charset="0"/>
                <a:cs typeface="Calibri" panose="020F0502020204030204" pitchFamily="34" charset="0"/>
              </a:rPr>
              <a:t>(currently available for MDs, PAs, </a:t>
            </a:r>
            <a:r>
              <a:rPr lang="en-US" sz="2800" dirty="0">
                <a:solidFill>
                  <a:srgbClr val="0070C0"/>
                </a:solidFill>
                <a:latin typeface="Calibri" panose="020F0502020204030204" pitchFamily="34" charset="0"/>
                <a:cs typeface="Calibri" panose="020F0502020204030204" pitchFamily="34" charset="0"/>
              </a:rPr>
              <a:t>Rx, RNs </a:t>
            </a:r>
            <a:r>
              <a:rPr lang="en-US" sz="2800" b="1" dirty="0">
                <a:solidFill>
                  <a:srgbClr val="0070C0"/>
                </a:solidFill>
                <a:latin typeface="Calibri" panose="020F0502020204030204" pitchFamily="34" charset="0"/>
                <a:cs typeface="Calibri" panose="020F0502020204030204" pitchFamily="34" charset="0"/>
              </a:rPr>
              <a:t>and NPs)</a:t>
            </a:r>
            <a:endParaRPr dirty="0">
              <a:latin typeface="Calibri" panose="020F0502020204030204" pitchFamily="34" charset="0"/>
              <a:cs typeface="Calibri" panose="020F0502020204030204" pitchFamily="34" charset="0"/>
            </a:endParaRPr>
          </a:p>
        </p:txBody>
      </p:sp>
      <p:sp>
        <p:nvSpPr>
          <p:cNvPr id="319" name="Google Shape;319;p19"/>
          <p:cNvSpPr txBox="1">
            <a:spLocks noGrp="1"/>
          </p:cNvSpPr>
          <p:nvPr>
            <p:ph type="sldNum" idx="4294967295"/>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46</a:t>
            </a:fld>
            <a:endParaRPr sz="1800" b="0" i="0" u="none" strike="noStrike" cap="none">
              <a:solidFill>
                <a:srgbClr val="000000"/>
              </a:solidFill>
              <a:latin typeface="Calibri"/>
              <a:ea typeface="Calibri"/>
              <a:cs typeface="Calibri"/>
              <a:sym typeface="Calibri"/>
            </a:endParaRPr>
          </a:p>
        </p:txBody>
      </p:sp>
      <p:sp>
        <p:nvSpPr>
          <p:cNvPr id="320" name="Google Shape;320;p19"/>
          <p:cNvSpPr txBox="1"/>
          <p:nvPr/>
        </p:nvSpPr>
        <p:spPr>
          <a:xfrm>
            <a:off x="606372" y="1622560"/>
            <a:ext cx="11169991" cy="2308284"/>
          </a:xfrm>
          <a:prstGeom prst="rect">
            <a:avLst/>
          </a:prstGeom>
          <a:noFill/>
          <a:ln>
            <a:noFill/>
          </a:ln>
        </p:spPr>
        <p:txBody>
          <a:bodyPr spcFirstLastPara="1" wrap="square" lIns="91425" tIns="45700" rIns="91425" bIns="45700" anchor="t" anchorCtr="0">
            <a:spAutoFit/>
          </a:bodyPr>
          <a:lstStyle/>
          <a:p>
            <a:pPr marL="457200" lvl="0" indent="-457200">
              <a:buSzPts val="2400"/>
              <a:buFont typeface="Arial"/>
              <a:buChar char="•"/>
            </a:pPr>
            <a:r>
              <a:rPr lang="en-US" sz="2400" dirty="0">
                <a:solidFill>
                  <a:schemeClr val="accent6">
                    <a:lumMod val="50000"/>
                  </a:schemeClr>
                </a:solidFill>
                <a:latin typeface="Calibri"/>
                <a:ea typeface="Calibri"/>
                <a:cs typeface="Calibri"/>
                <a:sym typeface="Calibri"/>
              </a:rPr>
              <a:t>Please provide us your feedback!</a:t>
            </a:r>
            <a:br>
              <a:rPr lang="en-US" sz="2400" dirty="0">
                <a:solidFill>
                  <a:schemeClr val="accent6">
                    <a:lumMod val="50000"/>
                  </a:schemeClr>
                </a:solidFill>
                <a:latin typeface="Calibri"/>
                <a:ea typeface="Calibri"/>
                <a:cs typeface="Calibri"/>
                <a:sym typeface="Calibri"/>
              </a:rPr>
            </a:br>
            <a:endParaRPr lang="en-US" sz="2400" dirty="0">
              <a:solidFill>
                <a:schemeClr val="accent6">
                  <a:lumMod val="50000"/>
                </a:schemeClr>
              </a:solidFill>
              <a:latin typeface="Calibri"/>
              <a:ea typeface="Calibri"/>
              <a:cs typeface="Calibri"/>
              <a:sym typeface="Calibri"/>
            </a:endParaRPr>
          </a:p>
          <a:p>
            <a:pPr marL="457200" indent="-457200">
              <a:buSzPts val="2400"/>
              <a:buFont typeface="Arial"/>
              <a:buChar char="•"/>
            </a:pPr>
            <a:r>
              <a:rPr lang="en-US" sz="2400" dirty="0">
                <a:solidFill>
                  <a:schemeClr val="accent6">
                    <a:lumMod val="50000"/>
                  </a:schemeClr>
                </a:solidFill>
                <a:latin typeface="Calibri"/>
                <a:ea typeface="Calibri"/>
                <a:cs typeface="Calibri"/>
                <a:sym typeface="Calibri"/>
              </a:rPr>
              <a:t>Evaluation/Credit Request Form: </a:t>
            </a:r>
            <a:r>
              <a:rPr lang="en-US" sz="2400" u="sng" dirty="0">
                <a:solidFill>
                  <a:schemeClr val="bg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https://www.surveymonkey.com/r/PediWtMgmtCMEEvaluation</a:t>
            </a:r>
            <a:endParaRPr lang="en-US" sz="2400" u="sng" dirty="0">
              <a:solidFill>
                <a:schemeClr val="bg2"/>
              </a:solidFill>
              <a:latin typeface="Calibri"/>
              <a:ea typeface="Calibri"/>
              <a:cs typeface="Calibri"/>
              <a:sym typeface="Calibri"/>
            </a:endParaRPr>
          </a:p>
          <a:p>
            <a:pPr marL="457200" lvl="0" indent="-457200">
              <a:buSzPts val="2400"/>
              <a:buFont typeface="Arial"/>
              <a:buChar char="•"/>
            </a:pPr>
            <a:endParaRPr lang="en-US" sz="2400" u="sng" dirty="0">
              <a:solidFill>
                <a:schemeClr val="accent6">
                  <a:lumMod val="50000"/>
                </a:schemeClr>
              </a:solidFill>
              <a:latin typeface="Calibri"/>
              <a:cs typeface="Calibri"/>
              <a:sym typeface="Calibri"/>
            </a:endParaRPr>
          </a:p>
          <a:p>
            <a:pPr marL="457200" lvl="0" indent="-457200">
              <a:buSzPts val="2400"/>
              <a:buFont typeface="Arial"/>
              <a:buChar char="•"/>
            </a:pPr>
            <a:r>
              <a:rPr lang="en-US" sz="2400" dirty="0">
                <a:solidFill>
                  <a:schemeClr val="accent6">
                    <a:lumMod val="50000"/>
                  </a:schemeClr>
                </a:solidFill>
                <a:latin typeface="Calibri"/>
                <a:ea typeface="Calibri"/>
                <a:cs typeface="Calibri"/>
                <a:sym typeface="Calibri"/>
              </a:rPr>
              <a:t>Please request CME credits when filling out the evaluation at the end of the meeting</a:t>
            </a:r>
            <a:endParaRPr sz="2400" dirty="0">
              <a:solidFill>
                <a:schemeClr val="accent6">
                  <a:lumMod val="50000"/>
                </a:schemeClr>
              </a:solidFill>
              <a:latin typeface="Calibri"/>
              <a:ea typeface="Calibri"/>
              <a:cs typeface="Calibri"/>
            </a:endParaRPr>
          </a:p>
        </p:txBody>
      </p:sp>
      <p:sp>
        <p:nvSpPr>
          <p:cNvPr id="321" name="Google Shape;321;p19"/>
          <p:cNvSpPr/>
          <p:nvPr/>
        </p:nvSpPr>
        <p:spPr>
          <a:xfrm>
            <a:off x="838200" y="4398206"/>
            <a:ext cx="11169991"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191A"/>
              </a:buClr>
              <a:buSzPts val="1600"/>
              <a:buFont typeface="Arial"/>
              <a:buNone/>
            </a:pPr>
            <a:r>
              <a:rPr lang="en-US" sz="1800" b="0" i="1" u="none" strike="noStrike" cap="none" dirty="0">
                <a:solidFill>
                  <a:srgbClr val="1A191A"/>
                </a:solidFill>
                <a:latin typeface="Calibri" panose="020F0502020204030204" pitchFamily="34" charset="0"/>
                <a:ea typeface="Arial"/>
                <a:cs typeface="Calibri" panose="020F0502020204030204" pitchFamily="34" charset="0"/>
                <a:sym typeface="Arial"/>
              </a:rPr>
              <a:t>The AAFP has reviewed ‘Advancing Community-Oriented Comprehensive Primary Care Through Improved Care Delivery Design and Community Health,’ and deemed it acceptable for AAFP credit. Term of approval is from 09/15/2022 to 09/15/2023. Physicians should claim only the credit commensurate with the extent of their participation in the activity. </a:t>
            </a:r>
            <a:endParaRPr sz="1600" dirty="0"/>
          </a:p>
          <a:p>
            <a:pPr marL="0" marR="0" lvl="0" indent="0" algn="l" rtl="0">
              <a:lnSpc>
                <a:spcPct val="100000"/>
              </a:lnSpc>
              <a:spcBef>
                <a:spcPts val="0"/>
              </a:spcBef>
              <a:spcAft>
                <a:spcPts val="0"/>
              </a:spcAft>
              <a:buClr>
                <a:srgbClr val="1A191A"/>
              </a:buClr>
              <a:buSzPts val="1600"/>
              <a:buFont typeface="Arial"/>
              <a:buNone/>
            </a:pPr>
            <a:r>
              <a:rPr lang="en-US" sz="1800" b="0" i="1" u="none" strike="noStrike" cap="none" dirty="0">
                <a:solidFill>
                  <a:srgbClr val="1A191A"/>
                </a:solidFill>
                <a:sym typeface="Arial"/>
              </a:rPr>
              <a:t>NPs and RNs can also receive credit through AAFP’s partnership with the American Nurses Credentialing Center (ANCC) and the American Academy of Nurse Practitioners Certification Board (AANPCB).</a:t>
            </a:r>
            <a:endParaRPr sz="1800" b="0" i="0" u="none" strike="noStrike" cap="none" dirty="0">
              <a:solidFill>
                <a:srgbClr val="000000"/>
              </a:solidFill>
              <a:latin typeface="Calibri"/>
              <a:ea typeface="Calibri"/>
              <a:cs typeface="Calibri"/>
              <a:sym typeface="Calibri"/>
            </a:endParaRPr>
          </a:p>
        </p:txBody>
      </p:sp>
      <p:pic>
        <p:nvPicPr>
          <p:cNvPr id="322" name="Google Shape;322;p19" descr="page2image1772256"/>
          <p:cNvPicPr preferRelativeResize="0"/>
          <p:nvPr/>
        </p:nvPicPr>
        <p:blipFill rotWithShape="1">
          <a:blip r:embed="rId4">
            <a:alphaModFix/>
          </a:blip>
          <a:srcRect/>
          <a:stretch/>
        </p:blipFill>
        <p:spPr>
          <a:xfrm>
            <a:off x="406400" y="100331"/>
            <a:ext cx="910377" cy="478333"/>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9905" y="1379844"/>
            <a:ext cx="1916458" cy="1916458"/>
          </a:xfrm>
          <a:prstGeom prst="rect">
            <a:avLst/>
          </a:prstGeom>
        </p:spPr>
      </p:pic>
      <p:sp>
        <p:nvSpPr>
          <p:cNvPr id="3" name="Rectangle 2">
            <a:extLst>
              <a:ext uri="{FF2B5EF4-FFF2-40B4-BE49-F238E27FC236}">
                <a16:creationId xmlns:a16="http://schemas.microsoft.com/office/drawing/2014/main" id="{AD6408F0-A187-8EC3-2B66-4B9BF7F4A205}"/>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583577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8467">
              <a:lnSpc>
                <a:spcPct val="100000"/>
              </a:lnSpc>
              <a:buClr>
                <a:srgbClr val="000000"/>
              </a:buClr>
              <a:buSzPts val="1400"/>
            </a:pPr>
            <a:r>
              <a:rPr lang="en-US" sz="3734" dirty="0">
                <a:solidFill>
                  <a:srgbClr val="006FC0"/>
                </a:solidFill>
                <a:latin typeface="Calibri" panose="020F0502020204030204" pitchFamily="34" charset="0"/>
                <a:ea typeface="Tahoma"/>
                <a:cs typeface="Calibri" panose="020F0502020204030204" pitchFamily="34" charset="0"/>
              </a:rPr>
              <a:t>Announcements</a:t>
            </a:r>
            <a:endParaRPr sz="3734" dirty="0">
              <a:solidFill>
                <a:srgbClr val="006FC0"/>
              </a:solidFill>
              <a:latin typeface="Calibri" panose="020F0502020204030204" pitchFamily="34" charset="0"/>
              <a:ea typeface="Tahoma"/>
              <a:cs typeface="Calibri" panose="020F0502020204030204" pitchFamily="34" charset="0"/>
            </a:endParaRPr>
          </a:p>
        </p:txBody>
      </p:sp>
      <p:sp>
        <p:nvSpPr>
          <p:cNvPr id="533" name="Google Shape;533;p41"/>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128584" lvl="1" indent="0">
              <a:lnSpc>
                <a:spcPct val="100000"/>
              </a:lnSpc>
              <a:spcBef>
                <a:spcPts val="0"/>
              </a:spcBef>
              <a:buSzPts val="3200"/>
              <a:buNone/>
            </a:pPr>
            <a:r>
              <a:rPr lang="en-US" sz="3599" dirty="0">
                <a:solidFill>
                  <a:schemeClr val="accent6"/>
                </a:solidFill>
              </a:rPr>
              <a:t>Next Session: May 18</a:t>
            </a:r>
            <a:r>
              <a:rPr lang="en-US" sz="3599" baseline="30000" dirty="0">
                <a:solidFill>
                  <a:schemeClr val="accent6"/>
                </a:solidFill>
              </a:rPr>
              <a:t>th</a:t>
            </a:r>
            <a:r>
              <a:rPr lang="en-US" sz="3599" dirty="0">
                <a:solidFill>
                  <a:schemeClr val="accent6"/>
                </a:solidFill>
              </a:rPr>
              <a:t> </a:t>
            </a:r>
            <a:endParaRPr lang="en-US" sz="3599" b="1" dirty="0">
              <a:solidFill>
                <a:schemeClr val="accent6"/>
              </a:solidFill>
            </a:endParaRPr>
          </a:p>
          <a:p>
            <a:pPr marL="128584" lvl="1" indent="0">
              <a:lnSpc>
                <a:spcPct val="100000"/>
              </a:lnSpc>
              <a:spcBef>
                <a:spcPts val="0"/>
              </a:spcBef>
              <a:buSzPts val="3200"/>
              <a:buNone/>
            </a:pPr>
            <a:r>
              <a:rPr lang="en-US" sz="3599" dirty="0">
                <a:solidFill>
                  <a:schemeClr val="accent6"/>
                </a:solidFill>
              </a:rPr>
              <a:t>Topic: Role of IBH clinician / PEDIPRN / Triage Care</a:t>
            </a:r>
          </a:p>
          <a:p>
            <a:pPr marL="128584" lvl="1" indent="0">
              <a:lnSpc>
                <a:spcPct val="100000"/>
              </a:lnSpc>
              <a:spcBef>
                <a:spcPts val="0"/>
              </a:spcBef>
              <a:buSzPts val="3200"/>
              <a:buNone/>
            </a:pPr>
            <a:r>
              <a:rPr lang="en-US" sz="3599" dirty="0">
                <a:solidFill>
                  <a:schemeClr val="accent6">
                    <a:lumMod val="50000"/>
                  </a:schemeClr>
                </a:solidFill>
              </a:rPr>
              <a:t>Presenter: Sarah </a:t>
            </a:r>
            <a:r>
              <a:rPr lang="en-US" sz="3599" dirty="0" err="1">
                <a:solidFill>
                  <a:schemeClr val="accent6">
                    <a:lumMod val="50000"/>
                  </a:schemeClr>
                </a:solidFill>
              </a:rPr>
              <a:t>Hagin</a:t>
            </a:r>
            <a:r>
              <a:rPr lang="en-US" sz="3599" dirty="0">
                <a:solidFill>
                  <a:schemeClr val="accent6">
                    <a:lumMod val="50000"/>
                  </a:schemeClr>
                </a:solidFill>
              </a:rPr>
              <a:t>/All sites </a:t>
            </a:r>
          </a:p>
          <a:p>
            <a:pPr marL="128584" lvl="1" indent="0">
              <a:lnSpc>
                <a:spcPct val="100000"/>
              </a:lnSpc>
              <a:spcBef>
                <a:spcPts val="0"/>
              </a:spcBef>
              <a:buSzPts val="3200"/>
              <a:buNone/>
            </a:pPr>
            <a:endParaRPr lang="en-US" sz="3599" dirty="0">
              <a:solidFill>
                <a:schemeClr val="accent6"/>
              </a:solidFill>
            </a:endParaRPr>
          </a:p>
        </p:txBody>
      </p:sp>
      <p:sp>
        <p:nvSpPr>
          <p:cNvPr id="2" name="Rectangle 1">
            <a:extLst>
              <a:ext uri="{FF2B5EF4-FFF2-40B4-BE49-F238E27FC236}">
                <a16:creationId xmlns:a16="http://schemas.microsoft.com/office/drawing/2014/main" id="{93D2B686-CC64-28F8-6377-51CF13ADD58D}"/>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2725133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3963"/>
            <a:ext cx="10515601" cy="1049005"/>
          </a:xfrm>
        </p:spPr>
        <p:txBody>
          <a:bodyPr/>
          <a:lstStyle/>
          <a:p>
            <a:r>
              <a:rPr lang="en-US" dirty="0"/>
              <a:t>Practice Name</a:t>
            </a:r>
          </a:p>
        </p:txBody>
      </p:sp>
      <p:sp>
        <p:nvSpPr>
          <p:cNvPr id="3" name="Content Placeholder 2"/>
          <p:cNvSpPr>
            <a:spLocks noGrp="1"/>
          </p:cNvSpPr>
          <p:nvPr>
            <p:ph idx="1"/>
          </p:nvPr>
        </p:nvSpPr>
        <p:spPr>
          <a:xfrm>
            <a:off x="838200" y="895041"/>
            <a:ext cx="10515601" cy="4925895"/>
          </a:xfrm>
        </p:spPr>
        <p:txBody>
          <a:bodyPr>
            <a:normAutofit/>
          </a:bodyPr>
          <a:lstStyle/>
          <a:p>
            <a:r>
              <a:rPr lang="en-US" sz="2400" dirty="0"/>
              <a:t>Describe the </a:t>
            </a:r>
            <a:r>
              <a:rPr lang="en-US" sz="2400" b="1" dirty="0"/>
              <a:t>PDSA</a:t>
            </a:r>
            <a:r>
              <a:rPr lang="en-US" sz="2400" dirty="0"/>
              <a:t> your practice has been working on: </a:t>
            </a:r>
          </a:p>
          <a:p>
            <a:endParaRPr lang="en-US" sz="2400" dirty="0"/>
          </a:p>
          <a:p>
            <a:endParaRPr lang="en-US" sz="2400" dirty="0"/>
          </a:p>
          <a:p>
            <a:endParaRPr lang="en-US" sz="2400" dirty="0"/>
          </a:p>
          <a:p>
            <a:endParaRPr lang="en-US" sz="2400" dirty="0"/>
          </a:p>
          <a:p>
            <a:r>
              <a:rPr lang="en-US" sz="2400" dirty="0"/>
              <a:t>What is something you have found valuable in the project so far? </a:t>
            </a:r>
          </a:p>
          <a:p>
            <a:pPr marL="0" indent="0">
              <a:buNone/>
            </a:pPr>
            <a:r>
              <a:rPr lang="en-US" sz="2400" dirty="0"/>
              <a:t>(Ex. implementation change)</a:t>
            </a:r>
          </a:p>
          <a:p>
            <a:endParaRPr lang="en-US" sz="2400" dirty="0"/>
          </a:p>
        </p:txBody>
      </p:sp>
      <p:sp>
        <p:nvSpPr>
          <p:cNvPr id="4" name="Rectangle 3">
            <a:extLst>
              <a:ext uri="{FF2B5EF4-FFF2-40B4-BE49-F238E27FC236}">
                <a16:creationId xmlns:a16="http://schemas.microsoft.com/office/drawing/2014/main" id="{C348615B-8B00-2D2C-663D-8364A0BD10BD}"/>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1061416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2" descr="page2image1772256"/>
          <p:cNvPicPr preferRelativeResize="0"/>
          <p:nvPr/>
        </p:nvPicPr>
        <p:blipFill rotWithShape="1">
          <a:blip r:embed="rId3">
            <a:alphaModFix/>
          </a:blip>
          <a:srcRect/>
          <a:stretch/>
        </p:blipFill>
        <p:spPr>
          <a:xfrm>
            <a:off x="406400" y="100331"/>
            <a:ext cx="910377" cy="478333"/>
          </a:xfrm>
          <a:prstGeom prst="rect">
            <a:avLst/>
          </a:prstGeom>
          <a:noFill/>
          <a:ln>
            <a:noFill/>
          </a:ln>
        </p:spPr>
      </p:pic>
      <p:pic>
        <p:nvPicPr>
          <p:cNvPr id="539" name="Google Shape;539;p42" descr="DEW: My First Blog Award - LIEBSTER"/>
          <p:cNvPicPr preferRelativeResize="0"/>
          <p:nvPr/>
        </p:nvPicPr>
        <p:blipFill rotWithShape="1">
          <a:blip r:embed="rId4">
            <a:alphaModFix/>
          </a:blip>
          <a:srcRect/>
          <a:stretch/>
        </p:blipFill>
        <p:spPr>
          <a:xfrm>
            <a:off x="2496184" y="713983"/>
            <a:ext cx="7198961" cy="5560916"/>
          </a:xfrm>
          <a:prstGeom prst="rect">
            <a:avLst/>
          </a:prstGeom>
          <a:noFill/>
          <a:ln>
            <a:noFill/>
          </a:ln>
        </p:spPr>
      </p:pic>
      <p:sp>
        <p:nvSpPr>
          <p:cNvPr id="2" name="Rectangle 1">
            <a:extLst>
              <a:ext uri="{FF2B5EF4-FFF2-40B4-BE49-F238E27FC236}">
                <a16:creationId xmlns:a16="http://schemas.microsoft.com/office/drawing/2014/main" id="{2041D756-96F3-EE08-E5FA-52672B511B8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80708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p:nvPr/>
        </p:nvSpPr>
        <p:spPr>
          <a:xfrm>
            <a:off x="188468" y="641603"/>
            <a:ext cx="11858837" cy="0"/>
          </a:xfrm>
          <a:custGeom>
            <a:avLst/>
            <a:gdLst/>
            <a:ahLst/>
            <a:cxnLst/>
            <a:rect l="l" t="t" r="r" b="b"/>
            <a:pathLst>
              <a:path w="17788255" h="120000" extrusionOk="0">
                <a:moveTo>
                  <a:pt x="0" y="0"/>
                </a:moveTo>
                <a:lnTo>
                  <a:pt x="17788128" y="0"/>
                </a:lnTo>
              </a:path>
            </a:pathLst>
          </a:custGeom>
          <a:noFill/>
          <a:ln w="28950" cap="flat" cmpd="sng">
            <a:solidFill>
              <a:srgbClr val="F7B31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 name="Google Shape;165;p5"/>
          <p:cNvSpPr txBox="1">
            <a:spLocks noGrp="1"/>
          </p:cNvSpPr>
          <p:nvPr>
            <p:ph type="title"/>
          </p:nvPr>
        </p:nvSpPr>
        <p:spPr>
          <a:xfrm>
            <a:off x="558800" y="641603"/>
            <a:ext cx="7010401" cy="685358"/>
          </a:xfrm>
          <a:prstGeom prst="rect">
            <a:avLst/>
          </a:prstGeom>
          <a:noFill/>
          <a:ln>
            <a:noFill/>
          </a:ln>
        </p:spPr>
        <p:txBody>
          <a:bodyPr spcFirstLastPara="1" wrap="square" lIns="0" tIns="8025" rIns="0" bIns="0" anchor="ctr" anchorCtr="0">
            <a:spAutoFit/>
          </a:bodyPr>
          <a:lstStyle/>
          <a:p>
            <a:pPr marL="8467" lvl="0" indent="0" algn="l" rtl="0">
              <a:lnSpc>
                <a:spcPct val="100000"/>
              </a:lnSpc>
              <a:spcBef>
                <a:spcPts val="0"/>
              </a:spcBef>
              <a:spcAft>
                <a:spcPts val="0"/>
              </a:spcAft>
              <a:buClr>
                <a:schemeClr val="dk1"/>
              </a:buClr>
              <a:buSzPts val="4400"/>
              <a:buFont typeface="Calibri"/>
              <a:buNone/>
            </a:pPr>
            <a:r>
              <a:rPr lang="en-US"/>
              <a:t>Today’s Faculty</a:t>
            </a:r>
            <a:endParaRPr/>
          </a:p>
        </p:txBody>
      </p:sp>
      <p:sp>
        <p:nvSpPr>
          <p:cNvPr id="166" name="Google Shape;166;p5"/>
          <p:cNvSpPr txBox="1">
            <a:spLocks noGrp="1"/>
          </p:cNvSpPr>
          <p:nvPr>
            <p:ph type="body" idx="1"/>
          </p:nvPr>
        </p:nvSpPr>
        <p:spPr>
          <a:xfrm>
            <a:off x="801385" y="1326960"/>
            <a:ext cx="10552416" cy="4796427"/>
          </a:xfrm>
          <a:prstGeom prst="rect">
            <a:avLst/>
          </a:prstGeom>
          <a:noFill/>
          <a:ln>
            <a:noFill/>
          </a:ln>
        </p:spPr>
        <p:txBody>
          <a:bodyPr spcFirstLastPara="1" wrap="square" lIns="91425" tIns="45700" rIns="91425" bIns="45700" anchor="t" anchorCtr="0">
            <a:normAutofit/>
          </a:bodyPr>
          <a:lstStyle/>
          <a:p>
            <a:pPr marL="228621" lvl="0" indent="-228621" algn="l" rtl="0">
              <a:lnSpc>
                <a:spcPct val="90000"/>
              </a:lnSpc>
              <a:spcBef>
                <a:spcPts val="0"/>
              </a:spcBef>
              <a:spcAft>
                <a:spcPts val="0"/>
              </a:spcAft>
              <a:buClr>
                <a:srgbClr val="000000"/>
              </a:buClr>
              <a:buSzPts val="2800"/>
              <a:buChar char="•"/>
            </a:pPr>
            <a:r>
              <a:rPr lang="en-US" dirty="0"/>
              <a:t>Katelyn Fox Ph.D., R.D. is a registered dietitian and postdoctoral fellow at the Weight Control and Diabetes Research Center of The Miriam Hospital and Alpert Medical School of Brown University.</a:t>
            </a:r>
            <a:endParaRPr dirty="0"/>
          </a:p>
          <a:p>
            <a:pPr marL="228621" lvl="0" indent="-228621" algn="l" rtl="0">
              <a:lnSpc>
                <a:spcPct val="90000"/>
              </a:lnSpc>
              <a:spcBef>
                <a:spcPts val="1001"/>
              </a:spcBef>
              <a:spcAft>
                <a:spcPts val="0"/>
              </a:spcAft>
              <a:buClr>
                <a:srgbClr val="000000"/>
              </a:buClr>
              <a:buSzPts val="2800"/>
              <a:buChar char="•"/>
            </a:pPr>
            <a:r>
              <a:rPr lang="en-US" dirty="0"/>
              <a:t>Dr. Fox worked as a pediatric dietitian at Hasbro Children’s Hospital from 2013-2020. She completed her Ph.D. in Health Science at the University of Rhode Island in 2021. </a:t>
            </a:r>
            <a:endParaRPr dirty="0"/>
          </a:p>
          <a:p>
            <a:pPr marL="228621" lvl="0" indent="-228621" algn="l" rtl="0">
              <a:lnSpc>
                <a:spcPct val="90000"/>
              </a:lnSpc>
              <a:spcBef>
                <a:spcPts val="1001"/>
              </a:spcBef>
              <a:spcAft>
                <a:spcPts val="0"/>
              </a:spcAft>
              <a:buClr>
                <a:srgbClr val="000000"/>
              </a:buClr>
              <a:buSzPts val="2800"/>
              <a:buChar char="•"/>
            </a:pPr>
            <a:r>
              <a:rPr lang="en-US" dirty="0"/>
              <a:t>Her research focuses on:</a:t>
            </a:r>
            <a:endParaRPr dirty="0"/>
          </a:p>
          <a:p>
            <a:pPr marL="685862" lvl="1" indent="-228621" algn="l" rtl="0">
              <a:lnSpc>
                <a:spcPct val="90000"/>
              </a:lnSpc>
              <a:spcBef>
                <a:spcPts val="499"/>
              </a:spcBef>
              <a:spcAft>
                <a:spcPts val="0"/>
              </a:spcAft>
              <a:buClr>
                <a:srgbClr val="000000"/>
              </a:buClr>
              <a:buSzPts val="2400"/>
              <a:buChar char="•"/>
            </a:pPr>
            <a:r>
              <a:rPr lang="en-US" dirty="0"/>
              <a:t>Identifying targets for childhood obesity prevention and treatment.</a:t>
            </a:r>
            <a:endParaRPr dirty="0"/>
          </a:p>
          <a:p>
            <a:pPr marL="685862" lvl="1" indent="-228621" algn="l" rtl="0">
              <a:lnSpc>
                <a:spcPct val="90000"/>
              </a:lnSpc>
              <a:spcBef>
                <a:spcPts val="499"/>
              </a:spcBef>
              <a:spcAft>
                <a:spcPts val="0"/>
              </a:spcAft>
              <a:buClr>
                <a:srgbClr val="000000"/>
              </a:buClr>
              <a:buSzPts val="2400"/>
              <a:buChar char="•"/>
            </a:pPr>
            <a:r>
              <a:rPr lang="en-US" dirty="0"/>
              <a:t>Addressing barriers to the adoption and integration of innovations that improve nutrition in healthcare, community, and public health programs.</a:t>
            </a:r>
            <a:endParaRPr dirty="0"/>
          </a:p>
        </p:txBody>
      </p:sp>
      <p:pic>
        <p:nvPicPr>
          <p:cNvPr id="167" name="Google Shape;167;p5" descr="page2image1772256"/>
          <p:cNvPicPr preferRelativeResize="0"/>
          <p:nvPr/>
        </p:nvPicPr>
        <p:blipFill rotWithShape="1">
          <a:blip r:embed="rId3">
            <a:alphaModFix/>
          </a:blip>
          <a:srcRect/>
          <a:stretch/>
        </p:blipFill>
        <p:spPr>
          <a:xfrm>
            <a:off x="406400" y="100331"/>
            <a:ext cx="910377" cy="478333"/>
          </a:xfrm>
          <a:prstGeom prst="rect">
            <a:avLst/>
          </a:prstGeom>
          <a:noFill/>
          <a:ln>
            <a:noFill/>
          </a:ln>
        </p:spPr>
      </p:pic>
      <p:sp>
        <p:nvSpPr>
          <p:cNvPr id="2" name="Rectangle 1">
            <a:extLst>
              <a:ext uri="{FF2B5EF4-FFF2-40B4-BE49-F238E27FC236}">
                <a16:creationId xmlns:a16="http://schemas.microsoft.com/office/drawing/2014/main" id="{E5BDC879-B7AC-F780-6DF9-3BC412910DE6}"/>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p:nvPr/>
        </p:nvSpPr>
        <p:spPr>
          <a:xfrm>
            <a:off x="188469" y="641603"/>
            <a:ext cx="11858837" cy="0"/>
          </a:xfrm>
          <a:custGeom>
            <a:avLst/>
            <a:gdLst/>
            <a:ahLst/>
            <a:cxnLst/>
            <a:rect l="l" t="t" r="r" b="b"/>
            <a:pathLst>
              <a:path w="17788255" h="120000" extrusionOk="0">
                <a:moveTo>
                  <a:pt x="0" y="0"/>
                </a:moveTo>
                <a:lnTo>
                  <a:pt x="17788128" y="0"/>
                </a:lnTo>
              </a:path>
            </a:pathLst>
          </a:custGeom>
          <a:noFill/>
          <a:ln w="28950" cap="flat" cmpd="sng">
            <a:solidFill>
              <a:srgbClr val="F7B31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
        <p:nvSpPr>
          <p:cNvPr id="174" name="Google Shape;174;p6"/>
          <p:cNvSpPr txBox="1">
            <a:spLocks noGrp="1"/>
          </p:cNvSpPr>
          <p:nvPr>
            <p:ph type="title"/>
          </p:nvPr>
        </p:nvSpPr>
        <p:spPr>
          <a:xfrm>
            <a:off x="576218" y="676368"/>
            <a:ext cx="6072293" cy="617519"/>
          </a:xfrm>
          <a:prstGeom prst="rect">
            <a:avLst/>
          </a:prstGeom>
          <a:noFill/>
          <a:ln>
            <a:noFill/>
          </a:ln>
        </p:spPr>
        <p:txBody>
          <a:bodyPr spcFirstLastPara="1" wrap="square" lIns="0" tIns="8025" rIns="0" bIns="0" anchor="ctr" anchorCtr="0">
            <a:spAutoFit/>
          </a:bodyPr>
          <a:lstStyle/>
          <a:p>
            <a:pPr marL="8468" lvl="0" indent="0" algn="l" rtl="0">
              <a:lnSpc>
                <a:spcPct val="90000"/>
              </a:lnSpc>
              <a:spcBef>
                <a:spcPts val="0"/>
              </a:spcBef>
              <a:spcAft>
                <a:spcPts val="0"/>
              </a:spcAft>
              <a:buClr>
                <a:schemeClr val="dk1"/>
              </a:buClr>
              <a:buSzPts val="4400"/>
              <a:buFont typeface="Calibri"/>
              <a:buNone/>
            </a:pPr>
            <a:r>
              <a:rPr lang="en-US" sz="4400" dirty="0">
                <a:latin typeface="Calibri"/>
                <a:ea typeface="Calibri"/>
                <a:cs typeface="Calibri"/>
                <a:sym typeface="Calibri"/>
              </a:rPr>
              <a:t>Disclosures</a:t>
            </a:r>
            <a:endParaRPr sz="4400" dirty="0">
              <a:latin typeface="Calibri"/>
              <a:ea typeface="Calibri"/>
              <a:cs typeface="Calibri"/>
              <a:sym typeface="Calibri"/>
            </a:endParaRPr>
          </a:p>
        </p:txBody>
      </p:sp>
      <p:sp>
        <p:nvSpPr>
          <p:cNvPr id="175" name="Google Shape;175;p6"/>
          <p:cNvSpPr txBox="1">
            <a:spLocks noGrp="1"/>
          </p:cNvSpPr>
          <p:nvPr>
            <p:ph type="body" idx="1"/>
          </p:nvPr>
        </p:nvSpPr>
        <p:spPr>
          <a:xfrm>
            <a:off x="1104052" y="1835370"/>
            <a:ext cx="9995021" cy="3077766"/>
          </a:xfrm>
          <a:prstGeom prst="rect">
            <a:avLst/>
          </a:prstGeom>
          <a:noFill/>
          <a:ln>
            <a:noFill/>
          </a:ln>
        </p:spPr>
        <p:txBody>
          <a:bodyPr spcFirstLastPara="1" wrap="square" lIns="91425" tIns="45700" rIns="91425" bIns="45700" anchor="t" anchorCtr="0">
            <a:normAutofit/>
          </a:bodyPr>
          <a:lstStyle/>
          <a:p>
            <a:pPr marL="114305" lvl="0" indent="0" algn="l" rtl="0">
              <a:lnSpc>
                <a:spcPct val="90000"/>
              </a:lnSpc>
              <a:spcBef>
                <a:spcPts val="0"/>
              </a:spcBef>
              <a:spcAft>
                <a:spcPts val="0"/>
              </a:spcAft>
              <a:buClr>
                <a:srgbClr val="1D1B1B"/>
              </a:buClr>
              <a:buSzPts val="2400"/>
              <a:buNone/>
            </a:pPr>
            <a:r>
              <a:rPr lang="en-US" sz="2400" dirty="0">
                <a:solidFill>
                  <a:srgbClr val="1D1B1B"/>
                </a:solidFill>
                <a:latin typeface="Calibri"/>
                <a:ea typeface="Calibri"/>
                <a:cs typeface="Calibri"/>
                <a:sym typeface="Calibri"/>
              </a:rPr>
              <a:t>Session presenters have no financial relationships with a commercial entity producing healthcare-related products used on or by patients.</a:t>
            </a:r>
            <a:br>
              <a:rPr lang="en-US" sz="2400" dirty="0">
                <a:solidFill>
                  <a:srgbClr val="1D1B1B"/>
                </a:solidFill>
                <a:latin typeface="Calibri"/>
                <a:ea typeface="Calibri"/>
                <a:cs typeface="Calibri"/>
                <a:sym typeface="Calibri"/>
              </a:rPr>
            </a:br>
            <a:br>
              <a:rPr lang="en-US" sz="2400" dirty="0">
                <a:solidFill>
                  <a:srgbClr val="1D1B1B"/>
                </a:solidFill>
                <a:latin typeface="Calibri"/>
                <a:ea typeface="Calibri"/>
                <a:cs typeface="Calibri"/>
                <a:sym typeface="Calibri"/>
              </a:rPr>
            </a:br>
            <a:r>
              <a:rPr lang="en-US" sz="2400" dirty="0">
                <a:solidFill>
                  <a:srgbClr val="1D1B1B"/>
                </a:solidFill>
                <a:latin typeface="Calibri"/>
                <a:ea typeface="Calibri"/>
                <a:cs typeface="Calibri"/>
                <a:sym typeface="Calibri"/>
              </a:rPr>
              <a:t>If CME credits are offered, all relevant financial relationships of those on the session planning committee have been disclosed and, if necessary, mitigated.</a:t>
            </a:r>
            <a:endParaRPr dirty="0"/>
          </a:p>
          <a:p>
            <a:pPr marL="228621" lvl="0" indent="-25421" algn="l" rtl="0">
              <a:lnSpc>
                <a:spcPct val="90000"/>
              </a:lnSpc>
              <a:spcBef>
                <a:spcPts val="1001"/>
              </a:spcBef>
              <a:spcAft>
                <a:spcPts val="0"/>
              </a:spcAft>
              <a:buClr>
                <a:srgbClr val="000000"/>
              </a:buClr>
              <a:buSzPts val="3200"/>
              <a:buNone/>
            </a:pPr>
            <a:endParaRPr sz="3200" dirty="0">
              <a:solidFill>
                <a:srgbClr val="1D1B1B"/>
              </a:solidFill>
            </a:endParaRPr>
          </a:p>
        </p:txBody>
      </p:sp>
      <p:pic>
        <p:nvPicPr>
          <p:cNvPr id="176" name="Google Shape;176;p6" descr="page2image1772256"/>
          <p:cNvPicPr preferRelativeResize="0"/>
          <p:nvPr/>
        </p:nvPicPr>
        <p:blipFill rotWithShape="1">
          <a:blip r:embed="rId3">
            <a:alphaModFix/>
          </a:blip>
          <a:srcRect/>
          <a:stretch/>
        </p:blipFill>
        <p:spPr>
          <a:xfrm>
            <a:off x="406401" y="100332"/>
            <a:ext cx="910377" cy="478333"/>
          </a:xfrm>
          <a:prstGeom prst="rect">
            <a:avLst/>
          </a:prstGeom>
          <a:noFill/>
          <a:ln>
            <a:noFill/>
          </a:ln>
        </p:spPr>
      </p:pic>
      <p:sp>
        <p:nvSpPr>
          <p:cNvPr id="2" name="Rectangle 1">
            <a:extLst>
              <a:ext uri="{FF2B5EF4-FFF2-40B4-BE49-F238E27FC236}">
                <a16:creationId xmlns:a16="http://schemas.microsoft.com/office/drawing/2014/main" id="{DBAD60BD-BBC6-AD14-804C-FFC0DE031B62}"/>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title"/>
          </p:nvPr>
        </p:nvSpPr>
        <p:spPr>
          <a:xfrm>
            <a:off x="838200" y="641685"/>
            <a:ext cx="10515601" cy="8474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Learning Objectives</a:t>
            </a:r>
            <a:endParaRPr dirty="0"/>
          </a:p>
        </p:txBody>
      </p:sp>
      <p:sp>
        <p:nvSpPr>
          <p:cNvPr id="182" name="Google Shape;182;p7"/>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p>
            <a:pPr marL="228621" lvl="0" indent="-228621" algn="l" rtl="0">
              <a:lnSpc>
                <a:spcPct val="90000"/>
              </a:lnSpc>
              <a:spcBef>
                <a:spcPts val="0"/>
              </a:spcBef>
              <a:spcAft>
                <a:spcPts val="0"/>
              </a:spcAft>
              <a:buClr>
                <a:schemeClr val="tx1"/>
              </a:buClr>
              <a:buSzPts val="2800"/>
              <a:buChar char="•"/>
            </a:pPr>
            <a:r>
              <a:rPr lang="en-US" dirty="0"/>
              <a:t>Describe nutrition and physical activity guidelines from infancy-adolescence.</a:t>
            </a:r>
            <a:endParaRPr dirty="0"/>
          </a:p>
          <a:p>
            <a:pPr marL="228621" lvl="0" indent="-228621" algn="l" rtl="0">
              <a:lnSpc>
                <a:spcPct val="90000"/>
              </a:lnSpc>
              <a:spcBef>
                <a:spcPts val="1001"/>
              </a:spcBef>
              <a:spcAft>
                <a:spcPts val="0"/>
              </a:spcAft>
              <a:buClr>
                <a:schemeClr val="tx1"/>
              </a:buClr>
              <a:buSzPts val="2800"/>
              <a:buChar char="•"/>
            </a:pPr>
            <a:r>
              <a:rPr lang="en-US" dirty="0"/>
              <a:t>Recognize common barriers to meeting guidelines.</a:t>
            </a:r>
            <a:endParaRPr dirty="0"/>
          </a:p>
          <a:p>
            <a:pPr marL="228621" lvl="0" indent="-228621" algn="l" rtl="0">
              <a:lnSpc>
                <a:spcPct val="90000"/>
              </a:lnSpc>
              <a:spcBef>
                <a:spcPts val="1001"/>
              </a:spcBef>
              <a:spcAft>
                <a:spcPts val="0"/>
              </a:spcAft>
              <a:buClr>
                <a:schemeClr val="tx1"/>
              </a:buClr>
              <a:buSzPts val="2800"/>
              <a:buChar char="•"/>
            </a:pPr>
            <a:r>
              <a:rPr lang="en-US" dirty="0"/>
              <a:t>Identify strategies to support families in meeting guidelines.</a:t>
            </a:r>
            <a:endParaRPr dirty="0"/>
          </a:p>
        </p:txBody>
      </p:sp>
      <p:pic>
        <p:nvPicPr>
          <p:cNvPr id="183" name="Google Shape;183;p7" descr="page2image1772256"/>
          <p:cNvPicPr preferRelativeResize="0"/>
          <p:nvPr/>
        </p:nvPicPr>
        <p:blipFill rotWithShape="1">
          <a:blip r:embed="rId3">
            <a:alphaModFix/>
          </a:blip>
          <a:srcRect/>
          <a:stretch/>
        </p:blipFill>
        <p:spPr>
          <a:xfrm>
            <a:off x="406400" y="100331"/>
            <a:ext cx="910377" cy="478333"/>
          </a:xfrm>
          <a:prstGeom prst="rect">
            <a:avLst/>
          </a:prstGeom>
          <a:noFill/>
          <a:ln>
            <a:noFill/>
          </a:ln>
        </p:spPr>
      </p:pic>
      <p:sp>
        <p:nvSpPr>
          <p:cNvPr id="2" name="Rectangle 1">
            <a:extLst>
              <a:ext uri="{FF2B5EF4-FFF2-40B4-BE49-F238E27FC236}">
                <a16:creationId xmlns:a16="http://schemas.microsoft.com/office/drawing/2014/main" id="{237098E5-1E2D-4558-C873-A37FF656F4C3}"/>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cSld>
  <p:clrMapOvr>
    <a:masterClrMapping/>
  </p:clrMapOvr>
  <mc:AlternateContent xmlns:mc="http://schemas.openxmlformats.org/markup-compatibility/2006" xmlns:p14="http://schemas.microsoft.com/office/powerpoint/2010/main">
    <mc:Choice Requires="p14">
      <p:transition spd="slow" p14:dur="2000" advTm="33115"/>
    </mc:Choice>
    <mc:Fallback xmlns="">
      <p:transition spd="slow" advTm="3311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2b1f723f67_0_157"/>
          <p:cNvSpPr/>
          <p:nvPr/>
        </p:nvSpPr>
        <p:spPr>
          <a:xfrm>
            <a:off x="668216" y="1598870"/>
            <a:ext cx="3705000" cy="4401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tx1"/>
              </a:buClr>
              <a:buSzPts val="2000"/>
              <a:buFont typeface="Arial"/>
              <a:buChar char="•"/>
            </a:pPr>
            <a:r>
              <a:rPr lang="en-US" sz="2000" b="0" i="1" u="none" strike="noStrike" cap="none" dirty="0">
                <a:solidFill>
                  <a:srgbClr val="000000"/>
                </a:solidFill>
                <a:latin typeface="Calibri"/>
                <a:ea typeface="Calibri"/>
                <a:cs typeface="Calibri"/>
                <a:sym typeface="Calibri"/>
              </a:rPr>
              <a:t>A healthy eating routine is important at every stage of life and can have positive effects that add up over time.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tx1"/>
              </a:buClr>
              <a:buSzPts val="2000"/>
              <a:buFont typeface="Calibri"/>
              <a:buNone/>
            </a:pP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tx1"/>
              </a:buClr>
              <a:buSzPts val="2000"/>
              <a:buFont typeface="Arial"/>
              <a:buChar char="•"/>
            </a:pPr>
            <a:r>
              <a:rPr lang="en-US" sz="2000" b="0" i="1" u="none" strike="noStrike" cap="none" dirty="0">
                <a:solidFill>
                  <a:srgbClr val="000000"/>
                </a:solidFill>
                <a:latin typeface="Calibri"/>
                <a:ea typeface="Calibri"/>
                <a:cs typeface="Calibri"/>
                <a:sym typeface="Calibri"/>
              </a:rPr>
              <a:t>It’s important to eat a variety of fruits, vegetables, grains, protein foods, and dairy and fortified soy alternatives.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tx1"/>
              </a:buClr>
              <a:buSzPts val="2000"/>
              <a:buFont typeface="Calibri"/>
              <a:buNone/>
            </a:pP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tx1"/>
              </a:buClr>
              <a:buSzPts val="2000"/>
              <a:buFont typeface="Arial"/>
              <a:buChar char="•"/>
            </a:pPr>
            <a:r>
              <a:rPr lang="en-US" sz="2000" b="0" i="1" u="none" strike="noStrike" cap="none" dirty="0">
                <a:solidFill>
                  <a:srgbClr val="000000"/>
                </a:solidFill>
                <a:latin typeface="Calibri"/>
                <a:ea typeface="Calibri"/>
                <a:cs typeface="Calibri"/>
                <a:sym typeface="Calibri"/>
              </a:rPr>
              <a:t>When deciding what to eat or drink, choose options that are full of nutrients. Make every bite count.</a:t>
            </a:r>
            <a:endParaRPr dirty="0">
              <a:latin typeface="Calibri" panose="020F0502020204030204" pitchFamily="34" charset="0"/>
              <a:cs typeface="Calibri" panose="020F0502020204030204" pitchFamily="34" charset="0"/>
            </a:endParaRPr>
          </a:p>
        </p:txBody>
      </p:sp>
      <p:pic>
        <p:nvPicPr>
          <p:cNvPr id="239" name="Google Shape;239;g22b1f723f67_0_157" descr="Food group icons with text Healthy eating is important at every stage of life. "/>
          <p:cNvPicPr preferRelativeResize="0"/>
          <p:nvPr/>
        </p:nvPicPr>
        <p:blipFill rotWithShape="1">
          <a:blip r:embed="rId3">
            <a:alphaModFix/>
          </a:blip>
          <a:srcRect l="39901" t="53203" r="26011" b="8274"/>
          <a:stretch/>
        </p:blipFill>
        <p:spPr>
          <a:xfrm>
            <a:off x="4617929" y="1459480"/>
            <a:ext cx="6812071" cy="4680080"/>
          </a:xfrm>
          <a:prstGeom prst="rect">
            <a:avLst/>
          </a:prstGeom>
          <a:noFill/>
          <a:ln>
            <a:noFill/>
          </a:ln>
        </p:spPr>
      </p:pic>
      <p:sp>
        <p:nvSpPr>
          <p:cNvPr id="241" name="Google Shape;241;g22b1f723f67_0_157" descr="MyPlate Graphic Resources | ChooseMyPlate"/>
          <p:cNvSpPr/>
          <p:nvPr/>
        </p:nvSpPr>
        <p:spPr>
          <a:xfrm>
            <a:off x="1831975"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p:txBody>
      </p:sp>
      <p:pic>
        <p:nvPicPr>
          <p:cNvPr id="243" name="Google Shape;243;g22b1f723f67_0_157" descr="MyPlate icon with MyPlate.gov text"/>
          <p:cNvPicPr preferRelativeResize="0"/>
          <p:nvPr/>
        </p:nvPicPr>
        <p:blipFill rotWithShape="1">
          <a:blip r:embed="rId4">
            <a:alphaModFix/>
          </a:blip>
          <a:srcRect/>
          <a:stretch/>
        </p:blipFill>
        <p:spPr>
          <a:xfrm>
            <a:off x="10953495" y="5821429"/>
            <a:ext cx="1121669" cy="1027918"/>
          </a:xfrm>
          <a:prstGeom prst="rect">
            <a:avLst/>
          </a:prstGeom>
          <a:noFill/>
          <a:ln>
            <a:noFill/>
          </a:ln>
        </p:spPr>
      </p:pic>
      <p:sp>
        <p:nvSpPr>
          <p:cNvPr id="244" name="Google Shape;244;g22b1f723f67_0_157"/>
          <p:cNvSpPr txBox="1">
            <a:spLocks noGrp="1"/>
          </p:cNvSpPr>
          <p:nvPr>
            <p:ph type="title"/>
          </p:nvPr>
        </p:nvSpPr>
        <p:spPr>
          <a:xfrm>
            <a:off x="-116836" y="451911"/>
            <a:ext cx="12192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24C44"/>
              </a:buClr>
              <a:buSzPts val="4400"/>
              <a:buFont typeface="Calibri"/>
              <a:buNone/>
            </a:pPr>
            <a:r>
              <a:rPr lang="en-US" dirty="0">
                <a:solidFill>
                  <a:schemeClr val="tx1"/>
                </a:solidFill>
              </a:rPr>
              <a:t>The </a:t>
            </a:r>
            <a:r>
              <a:rPr lang="en-US" sz="4400" dirty="0">
                <a:solidFill>
                  <a:schemeClr val="tx1"/>
                </a:solidFill>
              </a:rPr>
              <a:t>2020-2025</a:t>
            </a:r>
            <a:r>
              <a:rPr lang="en-US" dirty="0">
                <a:solidFill>
                  <a:schemeClr val="tx1"/>
                </a:solidFill>
              </a:rPr>
              <a:t> Dietary Guidelines for Americans</a:t>
            </a:r>
            <a:endParaRPr dirty="0">
              <a:solidFill>
                <a:schemeClr val="tx1"/>
              </a:solidFill>
            </a:endParaRPr>
          </a:p>
        </p:txBody>
      </p:sp>
      <p:sp>
        <p:nvSpPr>
          <p:cNvPr id="2" name="Rectangle 1">
            <a:extLst>
              <a:ext uri="{FF2B5EF4-FFF2-40B4-BE49-F238E27FC236}">
                <a16:creationId xmlns:a16="http://schemas.microsoft.com/office/drawing/2014/main" id="{2C9D2A56-DD12-B624-13F2-D58C13C61873}"/>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pic>
        <p:nvPicPr>
          <p:cNvPr id="3" name="Google Shape;183;p7" descr="page2image1772256">
            <a:extLst>
              <a:ext uri="{FF2B5EF4-FFF2-40B4-BE49-F238E27FC236}">
                <a16:creationId xmlns:a16="http://schemas.microsoft.com/office/drawing/2014/main" id="{87707AF2-7F1A-106E-5975-16EB23BFD906}"/>
              </a:ext>
            </a:extLst>
          </p:cNvPr>
          <p:cNvPicPr preferRelativeResize="0"/>
          <p:nvPr/>
        </p:nvPicPr>
        <p:blipFill rotWithShape="1">
          <a:blip r:embed="rId5">
            <a:alphaModFix/>
          </a:blip>
          <a:srcRect/>
          <a:stretch/>
        </p:blipFill>
        <p:spPr>
          <a:xfrm>
            <a:off x="406400" y="100331"/>
            <a:ext cx="910377" cy="4783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9"/>
          <p:cNvSpPr/>
          <p:nvPr/>
        </p:nvSpPr>
        <p:spPr>
          <a:xfrm>
            <a:off x="188468" y="641603"/>
            <a:ext cx="11858837" cy="0"/>
          </a:xfrm>
          <a:custGeom>
            <a:avLst/>
            <a:gdLst/>
            <a:ahLst/>
            <a:cxnLst/>
            <a:rect l="l" t="t" r="r" b="b"/>
            <a:pathLst>
              <a:path w="17788255" h="120000" extrusionOk="0">
                <a:moveTo>
                  <a:pt x="0" y="0"/>
                </a:moveTo>
                <a:lnTo>
                  <a:pt x="17788128" y="0"/>
                </a:lnTo>
              </a:path>
            </a:pathLst>
          </a:custGeom>
          <a:noFill/>
          <a:ln w="28950" cap="flat" cmpd="sng">
            <a:solidFill>
              <a:srgbClr val="F7B31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9"/>
          <p:cNvSpPr txBox="1">
            <a:spLocks noGrp="1"/>
          </p:cNvSpPr>
          <p:nvPr>
            <p:ph type="title"/>
          </p:nvPr>
        </p:nvSpPr>
        <p:spPr>
          <a:xfrm>
            <a:off x="838200" y="731238"/>
            <a:ext cx="10515601" cy="869896"/>
          </a:xfrm>
          <a:prstGeom prst="rect">
            <a:avLst/>
          </a:prstGeom>
          <a:noFill/>
          <a:ln>
            <a:noFill/>
          </a:ln>
        </p:spPr>
        <p:txBody>
          <a:bodyPr spcFirstLastPara="1" wrap="square" lIns="0" tIns="8025" rIns="0" bIns="0" anchor="ctr" anchorCtr="0">
            <a:spAutoFit/>
          </a:bodyPr>
          <a:lstStyle/>
          <a:p>
            <a:pPr marL="8467" lvl="0" indent="0" algn="ctr" rtl="0">
              <a:lnSpc>
                <a:spcPct val="100000"/>
              </a:lnSpc>
              <a:spcBef>
                <a:spcPts val="0"/>
              </a:spcBef>
              <a:spcAft>
                <a:spcPts val="0"/>
              </a:spcAft>
              <a:buClr>
                <a:schemeClr val="dk1"/>
              </a:buClr>
              <a:buSzPts val="2800"/>
              <a:buFont typeface="Arial"/>
              <a:buNone/>
            </a:pPr>
            <a:r>
              <a:rPr lang="en-US" sz="2800" dirty="0">
                <a:latin typeface="Calibri" panose="020F0502020204030204" pitchFamily="34" charset="0"/>
                <a:ea typeface="Arial"/>
                <a:cs typeface="Calibri" panose="020F0502020204030204" pitchFamily="34" charset="0"/>
                <a:sym typeface="Arial"/>
              </a:rPr>
              <a:t>Healthy Eating Can Promote Health and Reduce the Risk of Chronic Disease Throughout the Life Course</a:t>
            </a:r>
            <a:endParaRPr sz="2800" dirty="0"/>
          </a:p>
        </p:txBody>
      </p:sp>
      <p:pic>
        <p:nvPicPr>
          <p:cNvPr id="216" name="Google Shape;216;p9" descr="This graphic displays a path through the life stages from infancy through older adulthood. "/>
          <p:cNvPicPr preferRelativeResize="0">
            <a:picLocks noGrp="1"/>
          </p:cNvPicPr>
          <p:nvPr>
            <p:ph type="body" idx="1"/>
          </p:nvPr>
        </p:nvPicPr>
        <p:blipFill rotWithShape="1">
          <a:blip r:embed="rId3">
            <a:alphaModFix/>
          </a:blip>
          <a:srcRect/>
          <a:stretch/>
        </p:blipFill>
        <p:spPr>
          <a:xfrm>
            <a:off x="3881890" y="1796062"/>
            <a:ext cx="7823200" cy="4330700"/>
          </a:xfrm>
          <a:prstGeom prst="rect">
            <a:avLst/>
          </a:prstGeom>
          <a:noFill/>
          <a:ln>
            <a:noFill/>
          </a:ln>
        </p:spPr>
      </p:pic>
      <p:pic>
        <p:nvPicPr>
          <p:cNvPr id="217" name="Google Shape;217;p9" descr="page2image1772256"/>
          <p:cNvPicPr preferRelativeResize="0"/>
          <p:nvPr/>
        </p:nvPicPr>
        <p:blipFill rotWithShape="1">
          <a:blip r:embed="rId4">
            <a:alphaModFix/>
          </a:blip>
          <a:srcRect/>
          <a:stretch/>
        </p:blipFill>
        <p:spPr>
          <a:xfrm>
            <a:off x="406400" y="100331"/>
            <a:ext cx="910377" cy="478333"/>
          </a:xfrm>
          <a:prstGeom prst="rect">
            <a:avLst/>
          </a:prstGeom>
          <a:noFill/>
          <a:ln>
            <a:noFill/>
          </a:ln>
        </p:spPr>
      </p:pic>
      <p:sp>
        <p:nvSpPr>
          <p:cNvPr id="220" name="Google Shape;220;p9"/>
          <p:cNvSpPr/>
          <p:nvPr/>
        </p:nvSpPr>
        <p:spPr>
          <a:xfrm>
            <a:off x="188468" y="1814482"/>
            <a:ext cx="369342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panose="020F0502020204030204" pitchFamily="34" charset="0"/>
                <a:cs typeface="Calibri" panose="020F0502020204030204" pitchFamily="34" charset="0"/>
                <a:sym typeface="Arial"/>
              </a:rPr>
              <a:t>Infants and Toddlers</a:t>
            </a:r>
            <a:endParaRPr sz="3200" dirty="0">
              <a:solidFill>
                <a:schemeClr val="dk1"/>
              </a:solidFill>
              <a:latin typeface="Calibri" panose="020F0502020204030204" pitchFamily="34" charset="0"/>
              <a:cs typeface="Calibri" panose="020F0502020204030204" pitchFamily="34" charset="0"/>
              <a:sym typeface="Arial"/>
            </a:endParaRPr>
          </a:p>
        </p:txBody>
      </p:sp>
      <p:sp>
        <p:nvSpPr>
          <p:cNvPr id="221" name="Google Shape;221;p9"/>
          <p:cNvSpPr txBox="1"/>
          <p:nvPr/>
        </p:nvSpPr>
        <p:spPr>
          <a:xfrm>
            <a:off x="0" y="2755592"/>
            <a:ext cx="4537148" cy="3508612"/>
          </a:xfrm>
          <a:prstGeom prst="rect">
            <a:avLst/>
          </a:prstGeom>
          <a:noFill/>
          <a:ln>
            <a:noFill/>
          </a:ln>
        </p:spPr>
        <p:txBody>
          <a:bodyPr spcFirstLastPara="1" wrap="square" lIns="91425" tIns="45700" rIns="91425" bIns="45700" anchor="t" anchorCtr="0">
            <a:spAutoFit/>
          </a:bodyPr>
          <a:lstStyle/>
          <a:p>
            <a:pPr marL="342900" lvl="2" indent="-342900">
              <a:buClr>
                <a:schemeClr val="dk1"/>
              </a:buClr>
              <a:buSzPts val="24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Reduced risk of overweight &amp; obesity </a:t>
            </a:r>
          </a:p>
          <a:p>
            <a:pPr marL="285750" marR="0" lvl="0" indent="-285750" algn="l" rtl="0">
              <a:spcBef>
                <a:spcPts val="0"/>
              </a:spcBef>
              <a:spcAft>
                <a:spcPts val="0"/>
              </a:spcAft>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Reduced risk of type 1  diabetes </a:t>
            </a:r>
            <a:endParaRPr lang="en-US" sz="2400" dirty="0">
              <a:solidFill>
                <a:schemeClr val="accent6">
                  <a:lumMod val="50000"/>
                </a:schemeClr>
              </a:solidFill>
              <a:latin typeface="Calibri" panose="020F0502020204030204" pitchFamily="34" charset="0"/>
              <a:cs typeface="Calibri" panose="020F0502020204030204" pitchFamily="34" charset="0"/>
            </a:endParaRPr>
          </a:p>
          <a:p>
            <a:pPr marL="285750" indent="-285750">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Reduced risk of iron deficiency </a:t>
            </a:r>
          </a:p>
          <a:p>
            <a:pPr marL="285750" indent="-285750">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Reduced risk of peanut allergy </a:t>
            </a:r>
          </a:p>
          <a:p>
            <a:pPr marL="285750" indent="-285750">
              <a:buClr>
                <a:schemeClr val="dk1"/>
              </a:buClr>
              <a:buSzPts val="2400"/>
              <a:buFont typeface="Arial"/>
              <a:buChar char="•"/>
            </a:pPr>
            <a:r>
              <a:rPr lang="en-US" sz="2400" dirty="0">
                <a:solidFill>
                  <a:schemeClr val="accent6">
                    <a:lumMod val="50000"/>
                  </a:schemeClr>
                </a:solidFill>
                <a:latin typeface="Calibri" panose="020F0502020204030204" pitchFamily="34" charset="0"/>
                <a:cs typeface="Calibri" panose="020F0502020204030204" pitchFamily="34" charset="0"/>
                <a:sym typeface="Arial"/>
              </a:rPr>
              <a:t>Reduced risk of asthma </a:t>
            </a:r>
          </a:p>
          <a:p>
            <a:pPr marL="285750" indent="-285750">
              <a:buClr>
                <a:schemeClr val="dk1"/>
              </a:buClr>
              <a:buSzPts val="2400"/>
              <a:buFont typeface="Arial"/>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a:buClr>
                <a:schemeClr val="dk1"/>
              </a:buClr>
              <a:buSzPts val="2400"/>
            </a:pPr>
            <a:r>
              <a:rPr lang="en-US" sz="1800" dirty="0">
                <a:solidFill>
                  <a:schemeClr val="accent6">
                    <a:lumMod val="50000"/>
                  </a:schemeClr>
                </a:solidFill>
                <a:latin typeface="Calibri" panose="020F0502020204030204" pitchFamily="34" charset="0"/>
                <a:cs typeface="Calibri" panose="020F0502020204030204" pitchFamily="34" charset="0"/>
              </a:rPr>
              <a:t>*These outcomes demonstrated strong or moderate evidence (</a:t>
            </a:r>
            <a:r>
              <a:rPr lang="en-US" sz="1600" dirty="0">
                <a:solidFill>
                  <a:schemeClr val="accent6">
                    <a:lumMod val="50000"/>
                  </a:schemeClr>
                </a:solidFill>
              </a:rPr>
              <a:t>Dietary Guidelines Advisory Committee, 2020)</a:t>
            </a:r>
            <a:endParaRPr lang="en-US" sz="1600" dirty="0">
              <a:solidFill>
                <a:schemeClr val="accent6">
                  <a:lumMod val="5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59708AD-0836-9F19-48FC-4F10AEE5E881}"/>
              </a:ext>
            </a:extLst>
          </p:cNvPr>
          <p:cNvSpPr/>
          <p:nvPr/>
        </p:nvSpPr>
        <p:spPr>
          <a:xfrm>
            <a:off x="558800" y="6495803"/>
            <a:ext cx="10105901" cy="362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4/20/23		Prepared by Care Transformation Collaborative of RI</a:t>
            </a:r>
          </a:p>
        </p:txBody>
      </p:sp>
    </p:spTree>
    <p:extLst>
      <p:ext uri="{BB962C8B-B14F-4D97-AF65-F5344CB8AC3E}">
        <p14:creationId xmlns:p14="http://schemas.microsoft.com/office/powerpoint/2010/main" val="3731968490"/>
      </p:ext>
    </p:extLst>
  </p:cSld>
  <p:clrMapOvr>
    <a:masterClrMapping/>
  </p:clrMapOvr>
  <mc:AlternateContent xmlns:mc="http://schemas.openxmlformats.org/markup-compatibility/2006" xmlns:p14="http://schemas.microsoft.com/office/powerpoint/2010/main">
    <mc:Choice Requires="p14">
      <p:transition spd="slow" p14:dur="2000" advTm="55998"/>
    </mc:Choice>
    <mc:Fallback xmlns="">
      <p:transition spd="slow" advTm="55998"/>
    </mc:Fallback>
  </mc:AlternateContent>
</p:sld>
</file>

<file path=ppt/theme/theme1.xml><?xml version="1.0" encoding="utf-8"?>
<a:theme xmlns:a="http://schemas.openxmlformats.org/drawingml/2006/main" name="CTC-RI">
  <a:themeElements>
    <a:clrScheme name="Custom 38">
      <a:dk1>
        <a:srgbClr val="0070C0"/>
      </a:dk1>
      <a:lt1>
        <a:srgbClr val="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FFFF00"/>
      </a:hlink>
      <a:folHlink>
        <a:srgbClr val="85C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4035</TotalTime>
  <Words>6602</Words>
  <Application>Microsoft Office PowerPoint</Application>
  <PresentationFormat>Widescreen</PresentationFormat>
  <Paragraphs>568</Paragraphs>
  <Slides>49</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Calibri</vt:lpstr>
      <vt:lpstr>Wingdings</vt:lpstr>
      <vt:lpstr>Arial</vt:lpstr>
      <vt:lpstr>Fira Sans</vt:lpstr>
      <vt:lpstr>Tahoma</vt:lpstr>
      <vt:lpstr>Roboto</vt:lpstr>
      <vt:lpstr>Verdana</vt:lpstr>
      <vt:lpstr>Courier New</vt:lpstr>
      <vt:lpstr>CTC-RI</vt:lpstr>
      <vt:lpstr>Pediatric Weight Management ECHO® Session Topic:  Nutrition and Physical Activity Counseling</vt:lpstr>
      <vt:lpstr>Welcome</vt:lpstr>
      <vt:lpstr>CME Credits  (currently available for MDs, PAs, Rx, RNs, NPs, PsyD, PhD)</vt:lpstr>
      <vt:lpstr>Agenda</vt:lpstr>
      <vt:lpstr>Today’s Faculty</vt:lpstr>
      <vt:lpstr>Disclosures</vt:lpstr>
      <vt:lpstr>Learning Objectives</vt:lpstr>
      <vt:lpstr>The 2020-2025 Dietary Guidelines for Americans</vt:lpstr>
      <vt:lpstr>Healthy Eating Can Promote Health and Reduce the Risk of Chronic Disease Throughout the Life Course</vt:lpstr>
      <vt:lpstr> Infants and Toddlers Key Recommendations </vt:lpstr>
      <vt:lpstr>PowerPoint Presentation</vt:lpstr>
      <vt:lpstr>Supporting Healthy Eating Behaviors</vt:lpstr>
      <vt:lpstr>Make Healthy Shifts to Empower Toddlers to Eat Nutrient-Dense Foods in Dietary Patterns</vt:lpstr>
      <vt:lpstr>Healthy Eating Index Scores  Across Childhood and Adolescence</vt:lpstr>
      <vt:lpstr>Healthy Eating Can Promote Health and Reduce the Risk of Chronic Disease Throughout the Life Course</vt:lpstr>
      <vt:lpstr> Children and Adolescent Key Recommendations </vt:lpstr>
      <vt:lpstr>Supporting Healthy Eating: Children and Adolescents </vt:lpstr>
      <vt:lpstr>Visit DietaryGuidelines.gov to access online resources</vt:lpstr>
      <vt:lpstr>Physical Activity Can Promote Health and Reduce the Risk of Chronic Disease Throughout the Life Course</vt:lpstr>
      <vt:lpstr>The Physical Activity Guidelines for Americans 2nd Edition</vt:lpstr>
      <vt:lpstr>Supporting Physical Activity: Children and Adolescents</vt:lpstr>
      <vt:lpstr>Move Your Way Campaign Resources https://health.gov/PAGuidelines </vt:lpstr>
      <vt:lpstr>Opportunities for Care</vt:lpstr>
      <vt:lpstr>Visit AAP Institute for Healthy Childhood Weight to access online resources including validated screeners, clinical support tools, and patient education materials </vt:lpstr>
      <vt:lpstr>Common Barriers to Healthy Eating and Physical Activity</vt:lpstr>
      <vt:lpstr>Addressing Barriers to Healthy Eating and Activity</vt:lpstr>
      <vt:lpstr>Resources to Support Food Security</vt:lpstr>
      <vt:lpstr>Addressing Barriers to Healthy Eating and Activity</vt:lpstr>
      <vt:lpstr>Links</vt:lpstr>
      <vt:lpstr>Contact information</vt:lpstr>
      <vt:lpstr>References</vt:lpstr>
      <vt:lpstr>Pediatric Weight Management ECHO®  Case Presentation</vt:lpstr>
      <vt:lpstr>Reasons for Selecting this Case</vt:lpstr>
      <vt:lpstr>Basic Patient Information</vt:lpstr>
      <vt:lpstr>Growth Curve</vt:lpstr>
      <vt:lpstr>Relevant Background</vt:lpstr>
      <vt:lpstr>Relevant Social History</vt:lpstr>
      <vt:lpstr>Does the Patient/Family have a weight management goal? Please describe.</vt:lpstr>
      <vt:lpstr>Nutrition</vt:lpstr>
      <vt:lpstr>Physical Activity</vt:lpstr>
      <vt:lpstr>Were other approaches used for managing this patient?</vt:lpstr>
      <vt:lpstr>Patient /Family Successes and Strengths?</vt:lpstr>
      <vt:lpstr>Patient /Family Successes and Strengths?</vt:lpstr>
      <vt:lpstr>Summary &amp; Clarifying Questions</vt:lpstr>
      <vt:lpstr>Recommendations from the group</vt:lpstr>
      <vt:lpstr>CME Credits  (currently available for MDs, PAs, Rx, RNs and NPs)</vt:lpstr>
      <vt:lpstr>Announcements</vt:lpstr>
      <vt:lpstr>Practice Name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Weight Management ECHO® Session Topic:  </dc:title>
  <dc:creator>Carolyn Karner</dc:creator>
  <cp:lastModifiedBy>Linda Cabral</cp:lastModifiedBy>
  <cp:revision>25</cp:revision>
  <dcterms:created xsi:type="dcterms:W3CDTF">2022-09-16T17:54:48Z</dcterms:created>
  <dcterms:modified xsi:type="dcterms:W3CDTF">2023-04-21T14:58:47Z</dcterms:modified>
</cp:coreProperties>
</file>