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6"/>
  </p:notesMasterIdLst>
  <p:sldIdLst>
    <p:sldId id="257" r:id="rId6"/>
    <p:sldId id="2076136273" r:id="rId7"/>
    <p:sldId id="258" r:id="rId8"/>
    <p:sldId id="2076136263" r:id="rId9"/>
    <p:sldId id="342" r:id="rId10"/>
    <p:sldId id="311" r:id="rId11"/>
    <p:sldId id="2076136264" r:id="rId12"/>
    <p:sldId id="286" r:id="rId13"/>
    <p:sldId id="343" r:id="rId14"/>
    <p:sldId id="2076136269" r:id="rId15"/>
    <p:sldId id="2076136265" r:id="rId16"/>
    <p:sldId id="287" r:id="rId17"/>
    <p:sldId id="344" r:id="rId18"/>
    <p:sldId id="2076136266" r:id="rId19"/>
    <p:sldId id="284" r:id="rId20"/>
    <p:sldId id="2076136268" r:id="rId21"/>
    <p:sldId id="345" r:id="rId22"/>
    <p:sldId id="2076136262" r:id="rId23"/>
    <p:sldId id="347" r:id="rId24"/>
    <p:sldId id="2076136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y" initials="TM" lastIdx="5" clrIdx="0">
    <p:extLst>
      <p:ext uri="{19B8F6BF-5375-455C-9EA6-DF929625EA0E}">
        <p15:presenceInfo xmlns:p15="http://schemas.microsoft.com/office/powerpoint/2012/main" userId="S::Tania.May@k12.wa.us::0d101a85-beba-4273-9cac-136cc5e1fa5f" providerId="AD"/>
      </p:ext>
    </p:extLst>
  </p:cmAuthor>
  <p:cmAuthor id="2" name="Johnson, Cinda" initials="JC" lastIdx="6" clrIdx="1">
    <p:extLst>
      <p:ext uri="{19B8F6BF-5375-455C-9EA6-DF929625EA0E}">
        <p15:presenceInfo xmlns:p15="http://schemas.microsoft.com/office/powerpoint/2012/main" userId="S::cinda@seattleu.edu::c388f3e6-d3b8-463b-9e8e-d28f0898f861" providerId="AD"/>
      </p:ext>
    </p:extLst>
  </p:cmAuthor>
  <p:cmAuthor id="3" name="Jay Shepherd" initials="JAY" lastIdx="3" clrIdx="2">
    <p:extLst>
      <p:ext uri="{19B8F6BF-5375-455C-9EA6-DF929625EA0E}">
        <p15:presenceInfo xmlns:p15="http://schemas.microsoft.com/office/powerpoint/2012/main" userId="Jay Shepherd" providerId="None"/>
      </p:ext>
    </p:extLst>
  </p:cmAuthor>
  <p:cmAuthor id="4" name="Marcinek, Elaine" initials="ME" lastIdx="1" clrIdx="3">
    <p:extLst>
      <p:ext uri="{19B8F6BF-5375-455C-9EA6-DF929625EA0E}">
        <p15:presenceInfo xmlns:p15="http://schemas.microsoft.com/office/powerpoint/2012/main" userId="S::marcinee@seattleu.edu::ada75f30-be48-4cee-bebd-06548c83bf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951"/>
    <a:srgbClr val="FFFFFF"/>
    <a:srgbClr val="0D5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6" dt="2022-01-18T16:04:13.131"/>
    <p1510:client id="{F769B0BA-2477-4FD6-B92C-B4D92E173A5D}" v="4" dt="2022-01-18T15:57:37.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6" autoAdjust="0"/>
    <p:restoredTop sz="76162" autoAdjust="0"/>
  </p:normalViewPr>
  <p:slideViewPr>
    <p:cSldViewPr snapToGrid="0">
      <p:cViewPr varScale="1">
        <p:scale>
          <a:sx n="102" d="100"/>
          <a:sy n="102" d="100"/>
        </p:scale>
        <p:origin x="1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herd, Jay" userId="df5e62e7-901c-4a45-ba46-b727b414c81c" providerId="ADAL" clId="{A9591590-F11C-4E7C-A038-D1C8C0E6F392}"/>
    <pc:docChg chg="undo custSel modSld">
      <pc:chgData name="Shepherd, Jay" userId="df5e62e7-901c-4a45-ba46-b727b414c81c" providerId="ADAL" clId="{A9591590-F11C-4E7C-A038-D1C8C0E6F392}" dt="2022-01-18T16:04:13.131" v="15" actId="948"/>
      <pc:docMkLst>
        <pc:docMk/>
      </pc:docMkLst>
      <pc:sldChg chg="modSp mod">
        <pc:chgData name="Shepherd, Jay" userId="df5e62e7-901c-4a45-ba46-b727b414c81c" providerId="ADAL" clId="{A9591590-F11C-4E7C-A038-D1C8C0E6F392}" dt="2022-01-18T16:04:13.131" v="15" actId="948"/>
        <pc:sldMkLst>
          <pc:docMk/>
          <pc:sldMk cId="3751161781" sldId="2076136273"/>
        </pc:sldMkLst>
        <pc:spChg chg="mod">
          <ac:chgData name="Shepherd, Jay" userId="df5e62e7-901c-4a45-ba46-b727b414c81c" providerId="ADAL" clId="{A9591590-F11C-4E7C-A038-D1C8C0E6F392}" dt="2022-01-18T16:04:13.131" v="15" actId="948"/>
          <ac:spMkLst>
            <pc:docMk/>
            <pc:sldMk cId="3751161781" sldId="2076136273"/>
            <ac:spMk id="4" creationId="{00000000-0000-0000-0000-000000000000}"/>
          </ac:spMkLst>
        </pc:spChg>
      </pc:sldChg>
    </pc:docChg>
  </pc:docChgLst>
  <pc:docChgLst>
    <pc:chgData name="Johnson, Cinda" userId="c388f3e6-d3b8-463b-9e8e-d28f0898f861" providerId="ADAL" clId="{F769B0BA-2477-4FD6-B92C-B4D92E173A5D}"/>
    <pc:docChg chg="custSel addSld delSld modSld sldOrd">
      <pc:chgData name="Johnson, Cinda" userId="c388f3e6-d3b8-463b-9e8e-d28f0898f861" providerId="ADAL" clId="{F769B0BA-2477-4FD6-B92C-B4D92E173A5D}" dt="2022-01-18T15:58:23.367" v="10" actId="20577"/>
      <pc:docMkLst>
        <pc:docMk/>
      </pc:docMkLst>
      <pc:sldChg chg="del">
        <pc:chgData name="Johnson, Cinda" userId="c388f3e6-d3b8-463b-9e8e-d28f0898f861" providerId="ADAL" clId="{F769B0BA-2477-4FD6-B92C-B4D92E173A5D}" dt="2022-01-18T15:57:43.029" v="6" actId="2696"/>
        <pc:sldMkLst>
          <pc:docMk/>
          <pc:sldMk cId="2055184556" sldId="2076136272"/>
        </pc:sldMkLst>
      </pc:sldChg>
      <pc:sldChg chg="modSp add ord">
        <pc:chgData name="Johnson, Cinda" userId="c388f3e6-d3b8-463b-9e8e-d28f0898f861" providerId="ADAL" clId="{F769B0BA-2477-4FD6-B92C-B4D92E173A5D}" dt="2022-01-18T15:58:23.367" v="10" actId="20577"/>
        <pc:sldMkLst>
          <pc:docMk/>
          <pc:sldMk cId="3751161781" sldId="2076136273"/>
        </pc:sldMkLst>
        <pc:spChg chg="mod">
          <ac:chgData name="Johnson, Cinda" userId="c388f3e6-d3b8-463b-9e8e-d28f0898f861" providerId="ADAL" clId="{F769B0BA-2477-4FD6-B92C-B4D92E173A5D}" dt="2022-01-18T15:57:37.593" v="5"/>
          <ac:spMkLst>
            <pc:docMk/>
            <pc:sldMk cId="3751161781" sldId="2076136273"/>
            <ac:spMk id="2" creationId="{00000000-0000-0000-0000-000000000000}"/>
          </ac:spMkLst>
        </pc:spChg>
        <pc:spChg chg="mod">
          <ac:chgData name="Johnson, Cinda" userId="c388f3e6-d3b8-463b-9e8e-d28f0898f861" providerId="ADAL" clId="{F769B0BA-2477-4FD6-B92C-B4D92E173A5D}" dt="2022-01-18T15:58:23.367" v="10" actId="20577"/>
          <ac:spMkLst>
            <pc:docMk/>
            <pc:sldMk cId="3751161781" sldId="207613627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B90FE-E1A7-4B19-974F-3D7FDF71A2E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07C94-62FA-46A1-990B-3A7C0672F194}" type="slidenum">
              <a:rPr lang="en-US" smtClean="0"/>
              <a:t>‹#›</a:t>
            </a:fld>
            <a:endParaRPr lang="en-US"/>
          </a:p>
        </p:txBody>
      </p:sp>
    </p:spTree>
    <p:extLst>
      <p:ext uri="{BB962C8B-B14F-4D97-AF65-F5344CB8AC3E}">
        <p14:creationId xmlns:p14="http://schemas.microsoft.com/office/powerpoint/2010/main" val="243222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the opportunity to meet with you. I am Cinda Johnson, Principal Investigator for the Center for Change in Transition Services, at Seattle University. I’m joined by my colleague Dr. Tania May, Director of Special Education, Office of Superintendent of Public Education. </a:t>
            </a:r>
          </a:p>
          <a:p>
            <a:endParaRPr lang="en-US" dirty="0"/>
          </a:p>
        </p:txBody>
      </p:sp>
      <p:sp>
        <p:nvSpPr>
          <p:cNvPr id="4" name="Slide Number Placeholder 3"/>
          <p:cNvSpPr>
            <a:spLocks noGrp="1"/>
          </p:cNvSpPr>
          <p:nvPr>
            <p:ph type="sldNum" sz="quarter" idx="5"/>
          </p:nvPr>
        </p:nvSpPr>
        <p:spPr/>
        <p:txBody>
          <a:bodyPr/>
          <a:lstStyle/>
          <a:p>
            <a:fld id="{51207C94-62FA-46A1-990B-3A7C0672F194}" type="slidenum">
              <a:rPr lang="en-US" smtClean="0"/>
              <a:t>1</a:t>
            </a:fld>
            <a:endParaRPr lang="en-US"/>
          </a:p>
        </p:txBody>
      </p:sp>
    </p:spTree>
    <p:extLst>
      <p:ext uri="{BB962C8B-B14F-4D97-AF65-F5344CB8AC3E}">
        <p14:creationId xmlns:p14="http://schemas.microsoft.com/office/powerpoint/2010/main" val="343207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 the Case managers fit into this?</a:t>
            </a:r>
          </a:p>
          <a:p>
            <a:pPr marL="171450" indent="-171450">
              <a:buFont typeface="Arial" panose="020B0604020202020204" pitchFamily="34" charset="0"/>
              <a:buChar char="•"/>
            </a:pPr>
            <a:r>
              <a:rPr lang="en-US" dirty="0"/>
              <a:t>Communicate with DDA-eligible students and families about the job </a:t>
            </a:r>
            <a:r>
              <a:rPr lang="en-US"/>
              <a:t>foundation</a:t>
            </a:r>
            <a:r>
              <a:rPr lang="en-US" dirty="0"/>
              <a:t> opportunity and process.</a:t>
            </a:r>
            <a:endParaRPr lang="en-US" dirty="0">
              <a:cs typeface="Calibri"/>
            </a:endParaRPr>
          </a:p>
          <a:p>
            <a:pPr marL="171450" indent="-171450">
              <a:buFont typeface="Arial" panose="020B0604020202020204" pitchFamily="34" charset="0"/>
              <a:buChar char="•"/>
            </a:pPr>
            <a:r>
              <a:rPr lang="en-US" dirty="0"/>
              <a:t>Facilitate access to educational and health records (with written authorization) and observation of participating student.</a:t>
            </a:r>
            <a:endParaRPr lang="en-US" dirty="0">
              <a:cs typeface="Calibri"/>
            </a:endParaRPr>
          </a:p>
          <a:p>
            <a:pPr marL="171450" indent="-171450">
              <a:buFont typeface="Arial" panose="020B0604020202020204" pitchFamily="34" charset="0"/>
              <a:buChar char="•"/>
            </a:pPr>
            <a:r>
              <a:rPr lang="en-US" dirty="0"/>
              <a:t>Examples could include in-person instruction, online classes, work sites, community access, </a:t>
            </a:r>
            <a:r>
              <a:rPr lang="en-US"/>
              <a:t>etc.</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1207C94-62FA-46A1-990B-3A7C0672F194}" type="slidenum">
              <a:rPr lang="en-US" smtClean="0"/>
              <a:t>12</a:t>
            </a:fld>
            <a:endParaRPr lang="en-US"/>
          </a:p>
        </p:txBody>
      </p:sp>
    </p:spTree>
    <p:extLst>
      <p:ext uri="{BB962C8B-B14F-4D97-AF65-F5344CB8AC3E}">
        <p14:creationId xmlns:p14="http://schemas.microsoft.com/office/powerpoint/2010/main" val="4116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Tania</a:t>
            </a:r>
          </a:p>
        </p:txBody>
      </p:sp>
      <p:sp>
        <p:nvSpPr>
          <p:cNvPr id="4" name="Slide Number Placeholder 3"/>
          <p:cNvSpPr>
            <a:spLocks noGrp="1"/>
          </p:cNvSpPr>
          <p:nvPr>
            <p:ph type="sldNum" sz="quarter" idx="5"/>
          </p:nvPr>
        </p:nvSpPr>
        <p:spPr/>
        <p:txBody>
          <a:bodyPr/>
          <a:lstStyle/>
          <a:p>
            <a:fld id="{51207C94-62FA-46A1-990B-3A7C0672F194}" type="slidenum">
              <a:rPr lang="en-US" smtClean="0"/>
              <a:t>13</a:t>
            </a:fld>
            <a:endParaRPr lang="en-US"/>
          </a:p>
        </p:txBody>
      </p:sp>
    </p:spTree>
    <p:extLst>
      <p:ext uri="{BB962C8B-B14F-4D97-AF65-F5344CB8AC3E}">
        <p14:creationId xmlns:p14="http://schemas.microsoft.com/office/powerpoint/2010/main" val="140294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Cinda – building relationships involves creating rapport and trust. School partners will appreciate your expertise and any way that you can help them support students in the transition process.</a:t>
            </a:r>
          </a:p>
          <a:p>
            <a:endParaRPr lang="en-US" dirty="0">
              <a:cs typeface="Calibri"/>
            </a:endParaRPr>
          </a:p>
          <a:p>
            <a:r>
              <a:rPr lang="en-US" dirty="0">
                <a:cs typeface="Calibri"/>
              </a:rPr>
              <a:t>I’d like to introduce Beth Sykes from Wenatchee School District who will share a bit of her experiences and insight in this work.</a:t>
            </a:r>
          </a:p>
        </p:txBody>
      </p:sp>
      <p:sp>
        <p:nvSpPr>
          <p:cNvPr id="4" name="Slide Number Placeholder 3"/>
          <p:cNvSpPr>
            <a:spLocks noGrp="1"/>
          </p:cNvSpPr>
          <p:nvPr>
            <p:ph type="sldNum" sz="quarter" idx="5"/>
          </p:nvPr>
        </p:nvSpPr>
        <p:spPr/>
        <p:txBody>
          <a:bodyPr/>
          <a:lstStyle/>
          <a:p>
            <a:fld id="{51207C94-62FA-46A1-990B-3A7C0672F194}" type="slidenum">
              <a:rPr lang="en-US" smtClean="0"/>
              <a:t>15</a:t>
            </a:fld>
            <a:endParaRPr lang="en-US"/>
          </a:p>
        </p:txBody>
      </p:sp>
    </p:spTree>
    <p:extLst>
      <p:ext uri="{BB962C8B-B14F-4D97-AF65-F5344CB8AC3E}">
        <p14:creationId xmlns:p14="http://schemas.microsoft.com/office/powerpoint/2010/main" val="165726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07C94-62FA-46A1-990B-3A7C0672F194}" type="slidenum">
              <a:rPr lang="en-US" smtClean="0"/>
              <a:t>16</a:t>
            </a:fld>
            <a:endParaRPr lang="en-US"/>
          </a:p>
        </p:txBody>
      </p:sp>
    </p:spTree>
    <p:extLst>
      <p:ext uri="{BB962C8B-B14F-4D97-AF65-F5344CB8AC3E}">
        <p14:creationId xmlns:p14="http://schemas.microsoft.com/office/powerpoint/2010/main" val="415537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07C94-62FA-46A1-990B-3A7C0672F194}" type="slidenum">
              <a:rPr lang="en-US" smtClean="0"/>
              <a:t>18</a:t>
            </a:fld>
            <a:endParaRPr lang="en-US"/>
          </a:p>
        </p:txBody>
      </p:sp>
    </p:spTree>
    <p:extLst>
      <p:ext uri="{BB962C8B-B14F-4D97-AF65-F5344CB8AC3E}">
        <p14:creationId xmlns:p14="http://schemas.microsoft.com/office/powerpoint/2010/main" val="162993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the time we have left we’d love for you to add anything in the chat box to share your successes or barriers with us. If you have questions, we haven’t had time to answer please reach out to us!</a:t>
            </a:r>
          </a:p>
        </p:txBody>
      </p:sp>
      <p:sp>
        <p:nvSpPr>
          <p:cNvPr id="4" name="Slide Number Placeholder 3"/>
          <p:cNvSpPr>
            <a:spLocks noGrp="1"/>
          </p:cNvSpPr>
          <p:nvPr>
            <p:ph type="sldNum" sz="quarter" idx="5"/>
          </p:nvPr>
        </p:nvSpPr>
        <p:spPr/>
        <p:txBody>
          <a:bodyPr/>
          <a:lstStyle/>
          <a:p>
            <a:fld id="{51207C94-62FA-46A1-990B-3A7C0672F194}" type="slidenum">
              <a:rPr lang="en-US" smtClean="0"/>
              <a:t>19</a:t>
            </a:fld>
            <a:endParaRPr lang="en-US"/>
          </a:p>
        </p:txBody>
      </p:sp>
    </p:spTree>
    <p:extLst>
      <p:ext uri="{BB962C8B-B14F-4D97-AF65-F5344CB8AC3E}">
        <p14:creationId xmlns:p14="http://schemas.microsoft.com/office/powerpoint/2010/main" val="307506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07C94-62FA-46A1-990B-3A7C0672F194}" type="slidenum">
              <a:rPr lang="en-US" smtClean="0"/>
              <a:t>20</a:t>
            </a:fld>
            <a:endParaRPr lang="en-US"/>
          </a:p>
        </p:txBody>
      </p:sp>
    </p:spTree>
    <p:extLst>
      <p:ext uri="{BB962C8B-B14F-4D97-AF65-F5344CB8AC3E}">
        <p14:creationId xmlns:p14="http://schemas.microsoft.com/office/powerpoint/2010/main" val="194133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quite a bit to cover today in our short time together. We will share with you how transition services and Job Foundation aligns, Ideas and strategies to partner with district leaders and IEP case managers and then hear from our teacher partner, Beth Sykes.</a:t>
            </a:r>
          </a:p>
        </p:txBody>
      </p:sp>
      <p:sp>
        <p:nvSpPr>
          <p:cNvPr id="4" name="Slide Number Placeholder 3"/>
          <p:cNvSpPr>
            <a:spLocks noGrp="1"/>
          </p:cNvSpPr>
          <p:nvPr>
            <p:ph type="sldNum" sz="quarter" idx="10"/>
          </p:nvPr>
        </p:nvSpPr>
        <p:spPr/>
        <p:txBody>
          <a:bodyPr/>
          <a:lstStyle/>
          <a:p>
            <a:fld id="{CE9E84D7-0568-4D8C-84D1-FD757859F86D}" type="slidenum">
              <a:rPr lang="en-US" smtClean="0"/>
              <a:t>2</a:t>
            </a:fld>
            <a:endParaRPr lang="en-US"/>
          </a:p>
        </p:txBody>
      </p:sp>
    </p:spTree>
    <p:extLst>
      <p:ext uri="{BB962C8B-B14F-4D97-AF65-F5344CB8AC3E}">
        <p14:creationId xmlns:p14="http://schemas.microsoft.com/office/powerpoint/2010/main" val="41281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quite a bit to cover today in our short time together. We will share with you how transition services and Job Foundation aligns, Ideas and strategies to partner with district leaders and IEP case managers and then hear from our teacher partner, Beth Sykes.</a:t>
            </a:r>
          </a:p>
        </p:txBody>
      </p:sp>
      <p:sp>
        <p:nvSpPr>
          <p:cNvPr id="4" name="Slide Number Placeholder 3"/>
          <p:cNvSpPr>
            <a:spLocks noGrp="1"/>
          </p:cNvSpPr>
          <p:nvPr>
            <p:ph type="sldNum" sz="quarter" idx="10"/>
          </p:nvPr>
        </p:nvSpPr>
        <p:spPr/>
        <p:txBody>
          <a:bodyPr/>
          <a:lstStyle/>
          <a:p>
            <a:fld id="{CE9E84D7-0568-4D8C-84D1-FD757859F86D}" type="slidenum">
              <a:rPr lang="en-US" smtClean="0"/>
              <a:t>3</a:t>
            </a:fld>
            <a:endParaRPr lang="en-US"/>
          </a:p>
        </p:txBody>
      </p:sp>
    </p:spTree>
    <p:extLst>
      <p:ext uri="{BB962C8B-B14F-4D97-AF65-F5344CB8AC3E}">
        <p14:creationId xmlns:p14="http://schemas.microsoft.com/office/powerpoint/2010/main" val="413606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a:prstGeom prst="rect">
            <a:avLst/>
          </a:prstGeom>
        </p:spPr>
      </p:sp>
      <p:sp>
        <p:nvSpPr>
          <p:cNvPr id="3" name="Notes Placeholder 2"/>
          <p:cNvSpPr>
            <a:spLocks noGrp="1"/>
          </p:cNvSpPr>
          <p:nvPr>
            <p:ph type="body" idx="1"/>
          </p:nvPr>
        </p:nvSpPr>
        <p:spPr>
          <a:xfrm>
            <a:off x="288758" y="3982453"/>
            <a:ext cx="6172200" cy="4018547"/>
          </a:xfrm>
          <a:prstGeom prst="rect">
            <a:avLst/>
          </a:prstGeom>
        </p:spPr>
        <p:txBody>
          <a:bodyPr/>
          <a:lstStyle/>
          <a:p>
            <a:r>
              <a:rPr lang="en-US" sz="1100" dirty="0"/>
              <a:t>In this slide, we see those transition components assembled into a flowchart.</a:t>
            </a:r>
          </a:p>
          <a:p>
            <a:r>
              <a:rPr lang="en-US" sz="1100" dirty="0"/>
              <a:t>Dr. Cinda Johnson, Principal Investigator at CCTS, developed this flowchart, which forms the underpinnings of all trainings at CCTS.  </a:t>
            </a:r>
          </a:p>
          <a:p>
            <a:r>
              <a:rPr lang="en-US" sz="1100" dirty="0"/>
              <a:t>The flowchart also includes several subcomponents that have been added to the first three sections of the sequence.  </a:t>
            </a:r>
          </a:p>
          <a:p>
            <a:endParaRPr lang="en-US" sz="1100" dirty="0"/>
          </a:p>
          <a:p>
            <a:r>
              <a:rPr lang="en-US" sz="1100" dirty="0"/>
              <a:t>In conducting the age-appropriate transition assessments, the purpose is to help the student identify their strengths, preferences, interests, and needs.</a:t>
            </a:r>
          </a:p>
          <a:p>
            <a:r>
              <a:rPr lang="en-US" sz="1100" dirty="0"/>
              <a:t>Under writing measurable postsecondary goals, there need to be goals written in the areas of education and training, employment, and if considered necessary by the IEP team, independent living.</a:t>
            </a:r>
          </a:p>
          <a:p>
            <a:endParaRPr lang="en-US" sz="1100" dirty="0"/>
          </a:p>
          <a:p>
            <a:r>
              <a:rPr lang="en-US" sz="1100" dirty="0"/>
              <a:t>And in the area of identifying transition services, specially designed instruction, any necessary related services, community experiences, and employment and living skills need to be addressed to support the progress toward reaching the student’s postsecondary goal. </a:t>
            </a:r>
          </a:p>
          <a:p>
            <a:endParaRPr lang="en-US" sz="1100" dirty="0"/>
          </a:p>
          <a:p>
            <a:r>
              <a:rPr lang="en-US" sz="1100" dirty="0"/>
              <a:t>The next step is developing a course of study for the student that includes not only courses that need to be completed for graduation, but also courses that lead to their post-school goals.  </a:t>
            </a:r>
          </a:p>
          <a:p>
            <a:r>
              <a:rPr lang="en-US" sz="1100" dirty="0"/>
              <a:t>The course of study also includes coordinated experiences in school and the community that enhance the student’s learning and preparation for their postsecondary goals.</a:t>
            </a:r>
          </a:p>
          <a:p>
            <a:endParaRPr lang="en-US" sz="1100" dirty="0"/>
          </a:p>
          <a:p>
            <a:r>
              <a:rPr lang="en-US" sz="1100" dirty="0"/>
              <a:t>Next, annual goals are written that connect to the postsecondary goals and lead the student to achieving those goals.  </a:t>
            </a:r>
          </a:p>
          <a:p>
            <a:endParaRPr lang="en-US" sz="1100" dirty="0"/>
          </a:p>
          <a:p>
            <a:r>
              <a:rPr lang="en-US" sz="1100" dirty="0"/>
              <a:t>Lastly is the identification, coordination, and planning for agency connections to support the student as they leave the school system.  </a:t>
            </a:r>
          </a:p>
          <a:p>
            <a:endParaRPr lang="en-US" sz="1100" dirty="0"/>
          </a:p>
          <a:p>
            <a:r>
              <a:rPr lang="en-US" sz="1100" dirty="0"/>
              <a:t>You can find more information on the CCTS website: www.seattleu.edu/ccts </a:t>
            </a:r>
          </a:p>
        </p:txBody>
      </p:sp>
      <p:sp>
        <p:nvSpPr>
          <p:cNvPr id="4" name="Slide Number Placeholder 3"/>
          <p:cNvSpPr>
            <a:spLocks noGrp="1"/>
          </p:cNvSpPr>
          <p:nvPr>
            <p:ph type="sldNum" sz="quarter" idx="5"/>
          </p:nvPr>
        </p:nvSpPr>
        <p:spPr/>
        <p:txBody>
          <a:bodyPr/>
          <a:lstStyle/>
          <a:p>
            <a:fld id="{E8FE46E3-F50B-40B7-A854-E3050C9E6CD9}" type="slidenum">
              <a:rPr lang="en-US" smtClean="0"/>
              <a:t>5</a:t>
            </a:fld>
            <a:endParaRPr lang="en-US" dirty="0"/>
          </a:p>
        </p:txBody>
      </p:sp>
    </p:spTree>
    <p:extLst>
      <p:ext uri="{BB962C8B-B14F-4D97-AF65-F5344CB8AC3E}">
        <p14:creationId xmlns:p14="http://schemas.microsoft.com/office/powerpoint/2010/main" val="429205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youth is served through Job Foundations, a series of assessments and information is gathered in order to develop a report that reviews the following skills:</a:t>
            </a:r>
          </a:p>
          <a:p>
            <a:pPr marL="171450" indent="-171450">
              <a:buFont typeface="Arial" panose="020B0604020202020204" pitchFamily="34" charset="0"/>
              <a:buChar char="•"/>
            </a:pPr>
            <a:r>
              <a:rPr lang="en-US" dirty="0"/>
              <a:t>Communication Skills</a:t>
            </a:r>
            <a:endParaRPr lang="en-US" dirty="0">
              <a:cs typeface="Calibri"/>
            </a:endParaRPr>
          </a:p>
          <a:p>
            <a:pPr marL="171450" indent="-171450">
              <a:buFont typeface="Arial" panose="020B0604020202020204" pitchFamily="34" charset="0"/>
              <a:buChar char="•"/>
            </a:pPr>
            <a:r>
              <a:rPr lang="en-US" dirty="0"/>
              <a:t>Interactive Social Skills</a:t>
            </a:r>
            <a:endParaRPr lang="en-US" dirty="0">
              <a:cs typeface="Calibri"/>
            </a:endParaRPr>
          </a:p>
          <a:p>
            <a:pPr marL="171450" indent="-171450">
              <a:buFont typeface="Arial" panose="020B0604020202020204" pitchFamily="34" charset="0"/>
              <a:buChar char="•"/>
            </a:pPr>
            <a:r>
              <a:rPr lang="en-US" dirty="0"/>
              <a:t>Self-Advocacy Skills</a:t>
            </a:r>
            <a:endParaRPr lang="en-US" dirty="0">
              <a:cs typeface="Calibri"/>
            </a:endParaRPr>
          </a:p>
          <a:p>
            <a:pPr marL="171450" indent="-171450">
              <a:buFont typeface="Arial" panose="020B0604020202020204" pitchFamily="34" charset="0"/>
              <a:buChar char="•"/>
            </a:pPr>
            <a:r>
              <a:rPr lang="en-US" dirty="0"/>
              <a:t>Task Management Skills</a:t>
            </a:r>
            <a:endParaRPr lang="en-US" dirty="0">
              <a:cs typeface="Calibri"/>
            </a:endParaRPr>
          </a:p>
          <a:p>
            <a:pPr marL="171450" indent="-171450">
              <a:buFont typeface="Arial" panose="020B0604020202020204" pitchFamily="34" charset="0"/>
              <a:buChar char="•"/>
            </a:pPr>
            <a:r>
              <a:rPr lang="en-US" dirty="0"/>
              <a:t>Work Interest Exploration</a:t>
            </a:r>
            <a:endParaRPr lang="en-US" dirty="0">
              <a:cs typeface="Calibri"/>
            </a:endParaRPr>
          </a:p>
          <a:p>
            <a:pPr marL="171450" indent="-171450">
              <a:buFont typeface="Arial" panose="020B0604020202020204" pitchFamily="34" charset="0"/>
              <a:buChar char="•"/>
            </a:pPr>
            <a:r>
              <a:rPr lang="en-US" dirty="0"/>
              <a:t>Critical Documents &amp; Enrollments</a:t>
            </a:r>
            <a:endParaRPr lang="en-US" dirty="0">
              <a:cs typeface="Calibri"/>
            </a:endParaRPr>
          </a:p>
          <a:p>
            <a:endParaRPr lang="en-US" dirty="0">
              <a:cs typeface="Calibri"/>
            </a:endParaRPr>
          </a:p>
          <a:p>
            <a:r>
              <a:rPr lang="en-US" dirty="0">
                <a:cs typeface="Calibri"/>
              </a:rPr>
              <a:t>All of these components directly relate to transition services outlined on the Flow Chart. Information gathered from the reports generated from Job Foundation can provide valuable information as part of the transition assessments, identifying post-secondary goals and providing transition services. </a:t>
            </a:r>
          </a:p>
        </p:txBody>
      </p:sp>
      <p:sp>
        <p:nvSpPr>
          <p:cNvPr id="4" name="Slide Number Placeholder 3"/>
          <p:cNvSpPr>
            <a:spLocks noGrp="1"/>
          </p:cNvSpPr>
          <p:nvPr>
            <p:ph type="sldNum" sz="quarter" idx="5"/>
          </p:nvPr>
        </p:nvSpPr>
        <p:spPr/>
        <p:txBody>
          <a:bodyPr/>
          <a:lstStyle/>
          <a:p>
            <a:fld id="{51207C94-62FA-46A1-990B-3A7C0672F194}" type="slidenum">
              <a:rPr lang="en-US" smtClean="0"/>
              <a:t>6</a:t>
            </a:fld>
            <a:endParaRPr lang="en-US"/>
          </a:p>
        </p:txBody>
      </p:sp>
    </p:spTree>
    <p:extLst>
      <p:ext uri="{BB962C8B-B14F-4D97-AF65-F5344CB8AC3E}">
        <p14:creationId xmlns:p14="http://schemas.microsoft.com/office/powerpoint/2010/main" val="278644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07C94-62FA-46A1-990B-3A7C0672F194}" type="slidenum">
              <a:rPr lang="en-US" smtClean="0"/>
              <a:t>7</a:t>
            </a:fld>
            <a:endParaRPr lang="en-US"/>
          </a:p>
        </p:txBody>
      </p:sp>
    </p:spTree>
    <p:extLst>
      <p:ext uri="{BB962C8B-B14F-4D97-AF65-F5344CB8AC3E}">
        <p14:creationId xmlns:p14="http://schemas.microsoft.com/office/powerpoint/2010/main" val="76405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district leadership. Introduce yourself and Job Foundation. This may be a special education director, a principal, or, in smaller districts, a superintendent.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1207C94-62FA-46A1-990B-3A7C0672F194}" type="slidenum">
              <a:rPr lang="en-US" smtClean="0"/>
              <a:t>8</a:t>
            </a:fld>
            <a:endParaRPr lang="en-US"/>
          </a:p>
        </p:txBody>
      </p:sp>
    </p:spTree>
    <p:extLst>
      <p:ext uri="{BB962C8B-B14F-4D97-AF65-F5344CB8AC3E}">
        <p14:creationId xmlns:p14="http://schemas.microsoft.com/office/powerpoint/2010/main" val="70907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includes resources to help connect with district leadership.</a:t>
            </a:r>
          </a:p>
        </p:txBody>
      </p:sp>
      <p:sp>
        <p:nvSpPr>
          <p:cNvPr id="4" name="Slide Number Placeholder 3"/>
          <p:cNvSpPr>
            <a:spLocks noGrp="1"/>
          </p:cNvSpPr>
          <p:nvPr>
            <p:ph type="sldNum" sz="quarter" idx="5"/>
          </p:nvPr>
        </p:nvSpPr>
        <p:spPr/>
        <p:txBody>
          <a:bodyPr/>
          <a:lstStyle/>
          <a:p>
            <a:fld id="{51207C94-62FA-46A1-990B-3A7C0672F194}" type="slidenum">
              <a:rPr lang="en-US" smtClean="0"/>
              <a:t>9</a:t>
            </a:fld>
            <a:endParaRPr lang="en-US"/>
          </a:p>
        </p:txBody>
      </p:sp>
    </p:spTree>
    <p:extLst>
      <p:ext uri="{BB962C8B-B14F-4D97-AF65-F5344CB8AC3E}">
        <p14:creationId xmlns:p14="http://schemas.microsoft.com/office/powerpoint/2010/main" val="10785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Tania </a:t>
            </a:r>
          </a:p>
        </p:txBody>
      </p:sp>
      <p:sp>
        <p:nvSpPr>
          <p:cNvPr id="4" name="Slide Number Placeholder 3"/>
          <p:cNvSpPr>
            <a:spLocks noGrp="1"/>
          </p:cNvSpPr>
          <p:nvPr>
            <p:ph type="sldNum" sz="quarter" idx="5"/>
          </p:nvPr>
        </p:nvSpPr>
        <p:spPr/>
        <p:txBody>
          <a:bodyPr/>
          <a:lstStyle/>
          <a:p>
            <a:fld id="{51207C94-62FA-46A1-990B-3A7C0672F194}" type="slidenum">
              <a:rPr lang="en-US" smtClean="0"/>
              <a:t>10</a:t>
            </a:fld>
            <a:endParaRPr lang="en-US"/>
          </a:p>
        </p:txBody>
      </p:sp>
    </p:spTree>
    <p:extLst>
      <p:ext uri="{BB962C8B-B14F-4D97-AF65-F5344CB8AC3E}">
        <p14:creationId xmlns:p14="http://schemas.microsoft.com/office/powerpoint/2010/main" val="268695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10841354" y="6253533"/>
            <a:ext cx="644471" cy="373990"/>
          </a:xfrm>
          <a:prstGeom prst="rect">
            <a:avLst/>
          </a:prstGeom>
        </p:spPr>
        <p:txBody>
          <a:bodyPr vert="horz" lIns="91440" tIns="45720" rIns="91440" bIns="45720" rtlCol="0" anchor="ctr"/>
          <a:lstStyle>
            <a:lvl1pPr algn="l">
              <a:defRPr sz="1200">
                <a:solidFill>
                  <a:srgbClr val="FFFFFF"/>
                </a:solidFill>
              </a:defRPr>
            </a:lvl1pPr>
          </a:lstStyle>
          <a:p>
            <a:fld id="{488679FF-27EF-4E46-A47D-EC297241D830}" type="slidenum">
              <a:rPr lang="en-US" smtClean="0"/>
              <a:t>‹#›</a:t>
            </a:fld>
            <a:endParaRPr lang="en-US"/>
          </a:p>
        </p:txBody>
      </p:sp>
      <p:sp>
        <p:nvSpPr>
          <p:cNvPr id="8" name="Footer Placeholder 5"/>
          <p:cNvSpPr>
            <a:spLocks noGrp="1"/>
          </p:cNvSpPr>
          <p:nvPr>
            <p:ph type="ftr" sz="quarter" idx="3"/>
          </p:nvPr>
        </p:nvSpPr>
        <p:spPr>
          <a:xfrm>
            <a:off x="5194983" y="6262397"/>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5" name="Rectangle 4"/>
          <p:cNvSpPr/>
          <p:nvPr/>
        </p:nvSpPr>
        <p:spPr>
          <a:xfrm>
            <a:off x="0" y="0"/>
            <a:ext cx="12192000" cy="3564330"/>
          </a:xfrm>
          <a:prstGeom prst="rect">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1" baseline="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94" y="5954026"/>
            <a:ext cx="4136399" cy="692058"/>
          </a:xfrm>
          <a:prstGeom prst="rect">
            <a:avLst/>
          </a:prstGeom>
        </p:spPr>
      </p:pic>
      <p:sp>
        <p:nvSpPr>
          <p:cNvPr id="9" name="Date Placeholder 3">
            <a:extLst>
              <a:ext uri="{FF2B5EF4-FFF2-40B4-BE49-F238E27FC236}">
                <a16:creationId xmlns:a16="http://schemas.microsoft.com/office/drawing/2014/main" id="{9899D245-C1EC-49A1-BE57-F2F2DA45FDF6}"/>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Tree>
    <p:extLst>
      <p:ext uri="{BB962C8B-B14F-4D97-AF65-F5344CB8AC3E}">
        <p14:creationId xmlns:p14="http://schemas.microsoft.com/office/powerpoint/2010/main" val="53635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Tree>
    <p:extLst>
      <p:ext uri="{BB962C8B-B14F-4D97-AF65-F5344CB8AC3E}">
        <p14:creationId xmlns:p14="http://schemas.microsoft.com/office/powerpoint/2010/main" val="389100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Click to 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Tree>
    <p:extLst>
      <p:ext uri="{BB962C8B-B14F-4D97-AF65-F5344CB8AC3E}">
        <p14:creationId xmlns:p14="http://schemas.microsoft.com/office/powerpoint/2010/main" val="197869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52614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944915" y="672646"/>
            <a:ext cx="4302168" cy="298968"/>
          </a:xfrm>
        </p:spPr>
        <p:txBody>
          <a:bodyPr lIns="0" tIns="0" rIns="0" bIns="0"/>
          <a:lstStyle>
            <a:lvl1pPr>
              <a:defRPr sz="1943" b="1" i="0">
                <a:solidFill>
                  <a:srgbClr val="40413D"/>
                </a:solidFill>
                <a:latin typeface="Segoe UI"/>
                <a:cs typeface="Segoe U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369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ission Vision Values" preserve="1">
  <p:cSld name="Mission Vision Values">
    <p:spTree>
      <p:nvGrpSpPr>
        <p:cNvPr id="1" name="Shape 37"/>
        <p:cNvGrpSpPr/>
        <p:nvPr/>
      </p:nvGrpSpPr>
      <p:grpSpPr>
        <a:xfrm>
          <a:off x="0" y="0"/>
          <a:ext cx="0" cy="0"/>
          <a:chOff x="0" y="0"/>
          <a:chExt cx="0" cy="0"/>
        </a:xfrm>
      </p:grpSpPr>
      <p:pic>
        <p:nvPicPr>
          <p:cNvPr id="38" name="Google Shape;38;p6" title="Four students gathered on carpet watching a teacher, not shown, who's reading to them."/>
          <p:cNvPicPr preferRelativeResize="0"/>
          <p:nvPr/>
        </p:nvPicPr>
        <p:blipFill rotWithShape="1">
          <a:blip r:embed="rId2">
            <a:alphaModFix/>
          </a:blip>
          <a:srcRect/>
          <a:stretch/>
        </p:blipFill>
        <p:spPr>
          <a:xfrm>
            <a:off x="0" y="0"/>
            <a:ext cx="4724400" cy="6858000"/>
          </a:xfrm>
          <a:prstGeom prst="rect">
            <a:avLst/>
          </a:prstGeom>
          <a:noFill/>
          <a:ln>
            <a:noFill/>
          </a:ln>
        </p:spPr>
      </p:pic>
      <p:sp>
        <p:nvSpPr>
          <p:cNvPr id="39" name="Google Shape;39;p6"/>
          <p:cNvSpPr txBox="1"/>
          <p:nvPr/>
        </p:nvSpPr>
        <p:spPr>
          <a:xfrm>
            <a:off x="666159" y="500285"/>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40403D"/>
                </a:solidFill>
                <a:latin typeface="Quattrocento Sans"/>
                <a:ea typeface="Quattrocento Sans"/>
                <a:cs typeface="Quattrocento Sans"/>
                <a:sym typeface="Quattrocento Sans"/>
              </a:rPr>
              <a:t>Vision</a:t>
            </a: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5047090" y="570625"/>
            <a:ext cx="687847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All students prepared for post-secondary pathways, careers, and civic engagement.</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p:txBody>
      </p:sp>
      <p:sp>
        <p:nvSpPr>
          <p:cNvPr id="41" name="Google Shape;41;p6"/>
          <p:cNvSpPr txBox="1"/>
          <p:nvPr/>
        </p:nvSpPr>
        <p:spPr>
          <a:xfrm>
            <a:off x="666159" y="1566146"/>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40403D"/>
                </a:solidFill>
                <a:latin typeface="Quattrocento Sans"/>
                <a:ea typeface="Quattrocento Sans"/>
                <a:cs typeface="Quattrocento Sans"/>
                <a:sym typeface="Quattrocento Sans"/>
              </a:rPr>
              <a:t>Mission</a:t>
            </a: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5069836" y="1669884"/>
            <a:ext cx="6878472" cy="1759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sz="1600" b="0" i="0" u="none" strike="noStrike" cap="none">
              <a:solidFill>
                <a:srgbClr val="000000"/>
              </a:solidFill>
              <a:latin typeface="Segoe UI" panose="020B0502040204020203" pitchFamily="34" charset="0"/>
              <a:ea typeface="Arial"/>
              <a:cs typeface="Segoe UI" panose="020B0502040204020203" pitchFamily="34" charset="0"/>
              <a:sym typeface="Arial"/>
            </a:endParaRPr>
          </a:p>
        </p:txBody>
      </p:sp>
      <p:sp>
        <p:nvSpPr>
          <p:cNvPr id="43" name="Google Shape;43;p6"/>
          <p:cNvSpPr txBox="1"/>
          <p:nvPr/>
        </p:nvSpPr>
        <p:spPr>
          <a:xfrm>
            <a:off x="666159" y="3525074"/>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40403D"/>
                </a:solidFill>
                <a:latin typeface="Quattrocento Sans"/>
                <a:ea typeface="Quattrocento Sans"/>
                <a:cs typeface="Quattrocento Sans"/>
                <a:sym typeface="Quattrocento Sans"/>
              </a:rPr>
              <a:t>Values</a:t>
            </a:r>
            <a:endParaRPr sz="1400" b="0" i="0" u="none" strike="noStrike" cap="none">
              <a:solidFill>
                <a:srgbClr val="000000"/>
              </a:solidFill>
              <a:latin typeface="Arial"/>
              <a:ea typeface="Arial"/>
              <a:cs typeface="Arial"/>
              <a:sym typeface="Arial"/>
            </a:endParaRPr>
          </a:p>
        </p:txBody>
      </p:sp>
      <p:sp>
        <p:nvSpPr>
          <p:cNvPr id="44" name="Google Shape;44;p6"/>
          <p:cNvSpPr txBox="1"/>
          <p:nvPr/>
        </p:nvSpPr>
        <p:spPr>
          <a:xfrm>
            <a:off x="5069836" y="3623595"/>
            <a:ext cx="6878472" cy="142610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Ensuring Equity</a:t>
            </a:r>
            <a:endParaRPr sz="16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Collaboration and Service</a:t>
            </a:r>
            <a:endParaRPr sz="16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Achieving Excellence through Continuous Improvement</a:t>
            </a:r>
            <a:endParaRPr sz="16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Focus on the Whole Child</a:t>
            </a:r>
            <a:endParaRPr sz="1600" b="0" i="0" u="none" strike="noStrike" cap="none">
              <a:solidFill>
                <a:srgbClr val="000000"/>
              </a:solidFill>
              <a:latin typeface="Segoe UI" panose="020B0502040204020203" pitchFamily="34" charset="0"/>
              <a:ea typeface="Arial"/>
              <a:cs typeface="Segoe UI" panose="020B0502040204020203" pitchFamily="34" charset="0"/>
              <a:sym typeface="Arial"/>
            </a:endParaRPr>
          </a:p>
        </p:txBody>
      </p:sp>
      <p:sp>
        <p:nvSpPr>
          <p:cNvPr id="45" name="Google Shape;45;p6"/>
          <p:cNvSpPr txBox="1">
            <a:spLocks noGrp="1"/>
          </p:cNvSpPr>
          <p:nvPr>
            <p:ph type="dt" idx="10"/>
          </p:nvPr>
        </p:nvSpPr>
        <p:spPr>
          <a:xfrm>
            <a:off x="9776298" y="6431544"/>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46" name="Google Shape;46;p6"/>
          <p:cNvSpPr txBox="1">
            <a:spLocks noGrp="1"/>
          </p:cNvSpPr>
          <p:nvPr>
            <p:ph type="sldNum" idx="12"/>
          </p:nvPr>
        </p:nvSpPr>
        <p:spPr>
          <a:xfrm>
            <a:off x="10709328" y="6431544"/>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fld id="{488679FF-27EF-4E46-A47D-EC297241D830}" type="slidenum">
              <a:rPr lang="en-US" smtClean="0"/>
              <a:t>‹#›</a:t>
            </a:fld>
            <a:endParaRPr lang="en-US"/>
          </a:p>
        </p:txBody>
      </p:sp>
      <p:sp>
        <p:nvSpPr>
          <p:cNvPr id="47" name="Google Shape;47;p6"/>
          <p:cNvSpPr txBox="1">
            <a:spLocks noGrp="1"/>
          </p:cNvSpPr>
          <p:nvPr>
            <p:ph type="ftr" idx="11"/>
          </p:nvPr>
        </p:nvSpPr>
        <p:spPr>
          <a:xfrm>
            <a:off x="5750668" y="643154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pic>
        <p:nvPicPr>
          <p:cNvPr id="48" name="Google Shape;48;p6" title="OSPI logo"/>
          <p:cNvPicPr preferRelativeResize="0"/>
          <p:nvPr/>
        </p:nvPicPr>
        <p:blipFill rotWithShape="1">
          <a:blip r:embed="rId3">
            <a:alphaModFix/>
          </a:blip>
          <a:srcRect/>
          <a:stretch/>
        </p:blipFill>
        <p:spPr>
          <a:xfrm>
            <a:off x="5684148" y="5502626"/>
            <a:ext cx="5491238" cy="918735"/>
          </a:xfrm>
          <a:prstGeom prst="rect">
            <a:avLst/>
          </a:prstGeom>
          <a:noFill/>
          <a:ln>
            <a:noFill/>
          </a:ln>
        </p:spPr>
      </p:pic>
    </p:spTree>
    <p:extLst>
      <p:ext uri="{BB962C8B-B14F-4D97-AF65-F5344CB8AC3E}">
        <p14:creationId xmlns:p14="http://schemas.microsoft.com/office/powerpoint/2010/main" val="164413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endParaRPr lang="en-US"/>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488679FF-27EF-4E46-A47D-EC297241D830}" type="slidenum">
              <a:rPr lang="en-US" smtClean="0"/>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pic>
        <p:nvPicPr>
          <p:cNvPr id="8" name="Picture 7" title="OSPI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p:nvSpPr>
        <p:spPr>
          <a:xfrm>
            <a:off x="506104" y="637678"/>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a:solidFill>
                  <a:schemeClr val="tx1"/>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a:solidFill>
                  <a:schemeClr val="tx1"/>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a:solidFill>
                  <a:schemeClr val="tx1"/>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a:solidFill>
                  <a:schemeClr val="tx1"/>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422080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
        <p:nvSpPr>
          <p:cNvPr id="8" name="Google Shape;29;p3">
            <a:extLst>
              <a:ext uri="{FF2B5EF4-FFF2-40B4-BE49-F238E27FC236}">
                <a16:creationId xmlns:a16="http://schemas.microsoft.com/office/drawing/2014/main" id="{A3505181-7495-4DE5-8D14-E48E67100438}"/>
              </a:ext>
            </a:extLst>
          </p:cNvPr>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2470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Segoe UI" panose="020B0502040204020203" pitchFamily="34" charset="0"/>
                <a:cs typeface="Segoe UI" panose="020B050204020402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3"/>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6" name="Google Shape;26;p3"/>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fld id="{488679FF-27EF-4E46-A47D-EC297241D830}" type="slidenum">
              <a:rPr lang="en-US" smtClean="0"/>
              <a:t>‹#›</a:t>
            </a:fld>
            <a:endParaRPr lang="en-US"/>
          </a:p>
        </p:txBody>
      </p:sp>
      <p:sp>
        <p:nvSpPr>
          <p:cNvPr id="28" name="Google Shape;28;p3"/>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9279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7" name="Google Shape;27;p3"/>
          <p:cNvSpPr txBox="1">
            <a:spLocks noGrp="1"/>
          </p:cNvSpPr>
          <p:nvPr>
            <p:ph type="sldNum" idx="12"/>
          </p:nvPr>
        </p:nvSpPr>
        <p:spPr>
          <a:xfrm>
            <a:off x="11321946" y="6284653"/>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dirty="0"/>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23;p3">
            <a:extLst>
              <a:ext uri="{FF2B5EF4-FFF2-40B4-BE49-F238E27FC236}">
                <a16:creationId xmlns:a16="http://schemas.microsoft.com/office/drawing/2014/main" id="{2387E3CE-8ECA-4DF7-AE99-5B22D1423468}"/>
              </a:ext>
            </a:extLst>
          </p:cNvPr>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Segoe UI" panose="020B0502040204020203" pitchFamily="34" charset="0"/>
                <a:cs typeface="Segoe UI" panose="020B050204020402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28;p3">
            <a:extLst>
              <a:ext uri="{FF2B5EF4-FFF2-40B4-BE49-F238E27FC236}">
                <a16:creationId xmlns:a16="http://schemas.microsoft.com/office/drawing/2014/main" id="{CE0EC643-E7A2-4E09-B110-70FDFEA0C9F4}"/>
              </a:ext>
            </a:extLst>
          </p:cNvPr>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26;p3">
            <a:extLst>
              <a:ext uri="{FF2B5EF4-FFF2-40B4-BE49-F238E27FC236}">
                <a16:creationId xmlns:a16="http://schemas.microsoft.com/office/drawing/2014/main" id="{7B8AAE47-63D0-4233-B834-F868D7AC19B3}"/>
              </a:ext>
            </a:extLst>
          </p:cNvPr>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7442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Tree>
    <p:extLst>
      <p:ext uri="{BB962C8B-B14F-4D97-AF65-F5344CB8AC3E}">
        <p14:creationId xmlns:p14="http://schemas.microsoft.com/office/powerpoint/2010/main" val="79020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Tree>
    <p:extLst>
      <p:ext uri="{BB962C8B-B14F-4D97-AF65-F5344CB8AC3E}">
        <p14:creationId xmlns:p14="http://schemas.microsoft.com/office/powerpoint/2010/main" val="338312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Tree>
    <p:extLst>
      <p:ext uri="{BB962C8B-B14F-4D97-AF65-F5344CB8AC3E}">
        <p14:creationId xmlns:p14="http://schemas.microsoft.com/office/powerpoint/2010/main" val="361435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endParaRPr lang="en-US"/>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488679FF-27EF-4E46-A47D-EC297241D830}" type="slidenum">
              <a:rPr lang="en-US" smtClean="0"/>
              <a:t>‹#›</a:t>
            </a:fld>
            <a:endParaRPr lang="en-US"/>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endParaRPr lang="en-US"/>
          </a:p>
        </p:txBody>
      </p:sp>
    </p:spTree>
    <p:extLst>
      <p:ext uri="{BB962C8B-B14F-4D97-AF65-F5344CB8AC3E}">
        <p14:creationId xmlns:p14="http://schemas.microsoft.com/office/powerpoint/2010/main" val="12355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noChangeAspect="1"/>
          </p:cNvSpPr>
          <p:nvPr/>
        </p:nvSpPr>
        <p:spPr>
          <a:xfrm>
            <a:off x="1119946" y="235446"/>
            <a:ext cx="9952104" cy="4632935"/>
          </a:xfrm>
          <a:prstGeom prst="rect">
            <a:avLst/>
          </a:prstGeom>
          <a:blipFill>
            <a:blip r:embed="rId3" cstate="print"/>
            <a:stretch>
              <a:fillRect/>
            </a:stretch>
          </a:blipFill>
        </p:spPr>
        <p:txBody>
          <a:bodyPr wrap="square" lIns="0" tIns="0" rIns="0" bIns="0" rtlCol="0"/>
          <a:lstStyle/>
          <a:p>
            <a:endParaRPr sz="1590"/>
          </a:p>
        </p:txBody>
      </p:sp>
      <p:sp>
        <p:nvSpPr>
          <p:cNvPr id="2" name="Holder 2"/>
          <p:cNvSpPr>
            <a:spLocks noGrp="1"/>
          </p:cNvSpPr>
          <p:nvPr>
            <p:ph type="title"/>
          </p:nvPr>
        </p:nvSpPr>
        <p:spPr>
          <a:xfrm>
            <a:off x="3944915" y="672645"/>
            <a:ext cx="4302168" cy="338554"/>
          </a:xfrm>
          <a:prstGeom prst="rect">
            <a:avLst/>
          </a:prstGeom>
        </p:spPr>
        <p:txBody>
          <a:bodyPr wrap="square" lIns="0" tIns="0" rIns="0" bIns="0">
            <a:spAutoFit/>
          </a:bodyPr>
          <a:lstStyle>
            <a:lvl1pPr>
              <a:defRPr sz="2200" b="1" i="0">
                <a:solidFill>
                  <a:srgbClr val="40413D"/>
                </a:solidFill>
                <a:latin typeface="Segoe UI"/>
                <a:cs typeface="Segoe UI"/>
              </a:defRPr>
            </a:lvl1pPr>
          </a:lstStyle>
          <a:p>
            <a:endParaRPr/>
          </a:p>
        </p:txBody>
      </p:sp>
      <p:sp>
        <p:nvSpPr>
          <p:cNvPr id="3" name="Holder 3"/>
          <p:cNvSpPr>
            <a:spLocks noGrp="1"/>
          </p:cNvSpPr>
          <p:nvPr>
            <p:ph type="body" idx="1"/>
          </p:nvPr>
        </p:nvSpPr>
        <p:spPr>
          <a:xfrm>
            <a:off x="609602" y="1577344"/>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3"/>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78240" y="6377943"/>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9414278"/>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03729" eaLnBrk="1" hangingPunct="1">
        <a:defRPr>
          <a:latin typeface="+mn-lt"/>
          <a:ea typeface="+mn-ea"/>
          <a:cs typeface="+mn-cs"/>
        </a:defRPr>
      </a:lvl2pPr>
      <a:lvl3pPr marL="807457" eaLnBrk="1" hangingPunct="1">
        <a:defRPr>
          <a:latin typeface="+mn-lt"/>
          <a:ea typeface="+mn-ea"/>
          <a:cs typeface="+mn-cs"/>
        </a:defRPr>
      </a:lvl3pPr>
      <a:lvl4pPr marL="1211186" eaLnBrk="1" hangingPunct="1">
        <a:defRPr>
          <a:latin typeface="+mn-lt"/>
          <a:ea typeface="+mn-ea"/>
          <a:cs typeface="+mn-cs"/>
        </a:defRPr>
      </a:lvl4pPr>
      <a:lvl5pPr marL="1614915" eaLnBrk="1" hangingPunct="1">
        <a:defRPr>
          <a:latin typeface="+mn-lt"/>
          <a:ea typeface="+mn-ea"/>
          <a:cs typeface="+mn-cs"/>
        </a:defRPr>
      </a:lvl5pPr>
      <a:lvl6pPr marL="2018644" eaLnBrk="1" hangingPunct="1">
        <a:defRPr>
          <a:latin typeface="+mn-lt"/>
          <a:ea typeface="+mn-ea"/>
          <a:cs typeface="+mn-cs"/>
        </a:defRPr>
      </a:lvl6pPr>
      <a:lvl7pPr marL="2422372" eaLnBrk="1" hangingPunct="1">
        <a:defRPr>
          <a:latin typeface="+mn-lt"/>
          <a:ea typeface="+mn-ea"/>
          <a:cs typeface="+mn-cs"/>
        </a:defRPr>
      </a:lvl7pPr>
      <a:lvl8pPr marL="2826101" eaLnBrk="1" hangingPunct="1">
        <a:defRPr>
          <a:latin typeface="+mn-lt"/>
          <a:ea typeface="+mn-ea"/>
          <a:cs typeface="+mn-cs"/>
        </a:defRPr>
      </a:lvl8pPr>
      <a:lvl9pPr marL="3229830" eaLnBrk="1" hangingPunct="1">
        <a:defRPr>
          <a:latin typeface="+mn-lt"/>
          <a:ea typeface="+mn-ea"/>
          <a:cs typeface="+mn-cs"/>
        </a:defRPr>
      </a:lvl9pPr>
    </p:bodyStyle>
    <p:otherStyle>
      <a:lvl1pPr marL="0" eaLnBrk="1" hangingPunct="1">
        <a:defRPr>
          <a:latin typeface="+mn-lt"/>
          <a:ea typeface="+mn-ea"/>
          <a:cs typeface="+mn-cs"/>
        </a:defRPr>
      </a:lvl1pPr>
      <a:lvl2pPr marL="403729" eaLnBrk="1" hangingPunct="1">
        <a:defRPr>
          <a:latin typeface="+mn-lt"/>
          <a:ea typeface="+mn-ea"/>
          <a:cs typeface="+mn-cs"/>
        </a:defRPr>
      </a:lvl2pPr>
      <a:lvl3pPr marL="807457" eaLnBrk="1" hangingPunct="1">
        <a:defRPr>
          <a:latin typeface="+mn-lt"/>
          <a:ea typeface="+mn-ea"/>
          <a:cs typeface="+mn-cs"/>
        </a:defRPr>
      </a:lvl3pPr>
      <a:lvl4pPr marL="1211186" eaLnBrk="1" hangingPunct="1">
        <a:defRPr>
          <a:latin typeface="+mn-lt"/>
          <a:ea typeface="+mn-ea"/>
          <a:cs typeface="+mn-cs"/>
        </a:defRPr>
      </a:lvl4pPr>
      <a:lvl5pPr marL="1614915" eaLnBrk="1" hangingPunct="1">
        <a:defRPr>
          <a:latin typeface="+mn-lt"/>
          <a:ea typeface="+mn-ea"/>
          <a:cs typeface="+mn-cs"/>
        </a:defRPr>
      </a:lvl5pPr>
      <a:lvl6pPr marL="2018644" eaLnBrk="1" hangingPunct="1">
        <a:defRPr>
          <a:latin typeface="+mn-lt"/>
          <a:ea typeface="+mn-ea"/>
          <a:cs typeface="+mn-cs"/>
        </a:defRPr>
      </a:lvl6pPr>
      <a:lvl7pPr marL="2422372" eaLnBrk="1" hangingPunct="1">
        <a:defRPr>
          <a:latin typeface="+mn-lt"/>
          <a:ea typeface="+mn-ea"/>
          <a:cs typeface="+mn-cs"/>
        </a:defRPr>
      </a:lvl7pPr>
      <a:lvl8pPr marL="2826101" eaLnBrk="1" hangingPunct="1">
        <a:defRPr>
          <a:latin typeface="+mn-lt"/>
          <a:ea typeface="+mn-ea"/>
          <a:cs typeface="+mn-cs"/>
        </a:defRPr>
      </a:lvl8pPr>
      <a:lvl9pPr marL="322983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dshs.wa.gov/dda/county-best-practic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dshs.wa.gov/sites/default/files/DDA/dda/documents/Job%20Foundation%20Info%20for%20Schools_Slides.pdf" TargetMode="External"/><Relationship Id="rId5" Type="http://schemas.openxmlformats.org/officeDocument/2006/relationships/hyperlink" Target="https://www.youtube.com/watch?v=TlhiPUzZNpo" TargetMode="External"/><Relationship Id="rId4" Type="http://schemas.openxmlformats.org/officeDocument/2006/relationships/hyperlink" Target="https://www.dshs.wa.gov/sites/default/files/DDA/dda/documents/Job%20Foundation%20Info%20Brief%20for%20School%20Partners.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ykes.bethanne@wenatcheeschools.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seattleu.edu/ccts" TargetMode="External"/><Relationship Id="rId4" Type="http://schemas.openxmlformats.org/officeDocument/2006/relationships/hyperlink" Target="mailto:cinda@seattle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k12.wa.us/sites/default/files/public/specialed/resourcelibrary/SpEdDirectory.pdf" TargetMode="External"/><Relationship Id="rId7" Type="http://schemas.openxmlformats.org/officeDocument/2006/relationships/hyperlink" Target="https://www.dshs.wa.gov/sites/default/files/DDA/dda/documents/Job%20Foundation%20Info%20for%20Schools_Slides.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youtube.com/watch?v=TlhiPUzZNpo" TargetMode="External"/><Relationship Id="rId5" Type="http://schemas.openxmlformats.org/officeDocument/2006/relationships/hyperlink" Target="https://www.dshs.wa.gov/sites/default/files/DDA/dda/documents/Job%20Foundation%20Info%20Brief%20for%20School%20Partners.pdf" TargetMode="External"/><Relationship Id="rId4" Type="http://schemas.openxmlformats.org/officeDocument/2006/relationships/hyperlink" Target="https://www.dshs.wa.gov/dda/county-best-prac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076" y="1286777"/>
            <a:ext cx="11219414" cy="2142224"/>
          </a:xfrm>
        </p:spPr>
        <p:txBody>
          <a:bodyPr>
            <a:normAutofit fontScale="90000"/>
          </a:bodyPr>
          <a:lstStyle/>
          <a:p>
            <a:r>
              <a:rPr lang="en-US" dirty="0"/>
              <a:t>Fostering Job Foundation Supports between Employment Providers &amp; School Partners</a:t>
            </a:r>
          </a:p>
        </p:txBody>
      </p:sp>
      <p:sp>
        <p:nvSpPr>
          <p:cNvPr id="3" name="Subtitle 2"/>
          <p:cNvSpPr>
            <a:spLocks noGrp="1"/>
          </p:cNvSpPr>
          <p:nvPr>
            <p:ph type="subTitle" idx="1"/>
          </p:nvPr>
        </p:nvSpPr>
        <p:spPr>
          <a:xfrm>
            <a:off x="6096000" y="3754725"/>
            <a:ext cx="5796925" cy="2142224"/>
          </a:xfrm>
        </p:spPr>
        <p:txBody>
          <a:bodyPr>
            <a:normAutofit/>
          </a:bodyPr>
          <a:lstStyle/>
          <a:p>
            <a:pPr>
              <a:lnSpc>
                <a:spcPct val="100000"/>
              </a:lnSpc>
              <a:spcBef>
                <a:spcPts val="0"/>
              </a:spcBef>
              <a:spcAft>
                <a:spcPts val="600"/>
              </a:spcAft>
            </a:pPr>
            <a:r>
              <a:rPr lang="en-US" b="1" dirty="0"/>
              <a:t>Dr. Tania May</a:t>
            </a:r>
          </a:p>
          <a:p>
            <a:pPr>
              <a:lnSpc>
                <a:spcPct val="100000"/>
              </a:lnSpc>
              <a:spcBef>
                <a:spcPts val="0"/>
              </a:spcBef>
              <a:spcAft>
                <a:spcPts val="600"/>
              </a:spcAft>
            </a:pPr>
            <a:r>
              <a:rPr lang="en-US" sz="2200" dirty="0"/>
              <a:t>Office of Superintendent of Public Instruction</a:t>
            </a:r>
          </a:p>
          <a:p>
            <a:pPr>
              <a:lnSpc>
                <a:spcPct val="100000"/>
              </a:lnSpc>
              <a:spcBef>
                <a:spcPts val="0"/>
              </a:spcBef>
              <a:spcAft>
                <a:spcPts val="600"/>
              </a:spcAft>
            </a:pPr>
            <a:r>
              <a:rPr lang="en-US" sz="2400" dirty="0"/>
              <a:t>Director of Special Education</a:t>
            </a:r>
          </a:p>
          <a:p>
            <a:pPr>
              <a:lnSpc>
                <a:spcPct val="100000"/>
              </a:lnSpc>
              <a:spcBef>
                <a:spcPts val="0"/>
              </a:spcBef>
              <a:spcAft>
                <a:spcPts val="600"/>
              </a:spcAft>
            </a:pPr>
            <a:r>
              <a:rPr lang="en-US" sz="2400" b="1" dirty="0">
                <a:solidFill>
                  <a:schemeClr val="accent4">
                    <a:lumMod val="50000"/>
                  </a:schemeClr>
                </a:solidFill>
                <a:hlinkClick r:id="rId3">
                  <a:extLst>
                    <a:ext uri="{A12FA001-AC4F-418D-AE19-62706E023703}">
                      <ahyp:hlinkClr xmlns:ahyp="http://schemas.microsoft.com/office/drawing/2018/hyperlinkcolor" val="tx"/>
                    </a:ext>
                  </a:extLst>
                </a:hlinkClick>
              </a:rPr>
              <a:t>tania.may@k12.wa.us</a:t>
            </a:r>
            <a:r>
              <a:rPr lang="en-US" sz="2400" dirty="0"/>
              <a:t> </a:t>
            </a:r>
          </a:p>
        </p:txBody>
      </p:sp>
      <p:sp>
        <p:nvSpPr>
          <p:cNvPr id="5" name="Subtitle 2">
            <a:extLst>
              <a:ext uri="{FF2B5EF4-FFF2-40B4-BE49-F238E27FC236}">
                <a16:creationId xmlns:a16="http://schemas.microsoft.com/office/drawing/2014/main" id="{A655C494-9393-4493-BC91-B2E7DE78AE8A}"/>
              </a:ext>
            </a:extLst>
          </p:cNvPr>
          <p:cNvSpPr txBox="1">
            <a:spLocks/>
          </p:cNvSpPr>
          <p:nvPr/>
        </p:nvSpPr>
        <p:spPr>
          <a:xfrm>
            <a:off x="111858" y="3754725"/>
            <a:ext cx="5796925" cy="2142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600"/>
              </a:spcAft>
            </a:pPr>
            <a:r>
              <a:rPr lang="en-US" b="1" dirty="0"/>
              <a:t>Dr. Cinda Johnson</a:t>
            </a:r>
          </a:p>
          <a:p>
            <a:pPr>
              <a:lnSpc>
                <a:spcPct val="100000"/>
              </a:lnSpc>
              <a:spcBef>
                <a:spcPts val="0"/>
              </a:spcBef>
              <a:spcAft>
                <a:spcPts val="600"/>
              </a:spcAft>
            </a:pPr>
            <a:r>
              <a:rPr lang="en-US" sz="2200" dirty="0"/>
              <a:t>Center for Change in Transition Services</a:t>
            </a:r>
          </a:p>
          <a:p>
            <a:pPr>
              <a:lnSpc>
                <a:spcPct val="100000"/>
              </a:lnSpc>
              <a:spcBef>
                <a:spcPts val="0"/>
              </a:spcBef>
              <a:spcAft>
                <a:spcPts val="600"/>
              </a:spcAft>
            </a:pPr>
            <a:r>
              <a:rPr lang="en-US" sz="2400" dirty="0"/>
              <a:t>Principal Investigator</a:t>
            </a:r>
          </a:p>
          <a:p>
            <a:pPr>
              <a:lnSpc>
                <a:spcPct val="100000"/>
              </a:lnSpc>
              <a:spcBef>
                <a:spcPts val="0"/>
              </a:spcBef>
              <a:spcAft>
                <a:spcPts val="600"/>
              </a:spcAft>
            </a:pPr>
            <a:r>
              <a:rPr lang="en-US" sz="2400" b="1" u="sng" dirty="0">
                <a:solidFill>
                  <a:schemeClr val="accent4">
                    <a:lumMod val="50000"/>
                  </a:schemeClr>
                </a:solidFill>
              </a:rPr>
              <a:t>cinda@seattleu.edu </a:t>
            </a:r>
            <a:endParaRPr lang="en-US" sz="2400" u="sng" dirty="0"/>
          </a:p>
        </p:txBody>
      </p:sp>
      <p:sp>
        <p:nvSpPr>
          <p:cNvPr id="6" name="TextBox 5">
            <a:extLst>
              <a:ext uri="{FF2B5EF4-FFF2-40B4-BE49-F238E27FC236}">
                <a16:creationId xmlns:a16="http://schemas.microsoft.com/office/drawing/2014/main" id="{16A80DFB-B296-4B55-804A-BC6A0529999F}"/>
              </a:ext>
            </a:extLst>
          </p:cNvPr>
          <p:cNvSpPr txBox="1"/>
          <p:nvPr/>
        </p:nvSpPr>
        <p:spPr>
          <a:xfrm>
            <a:off x="5791065" y="6222673"/>
            <a:ext cx="6101860" cy="461665"/>
          </a:xfrm>
          <a:prstGeom prst="rect">
            <a:avLst/>
          </a:prstGeom>
          <a:noFill/>
        </p:spPr>
        <p:txBody>
          <a:bodyPr wrap="square">
            <a:spAutoFit/>
          </a:bodyPr>
          <a:lstStyle/>
          <a:p>
            <a:pPr algn="r"/>
            <a:r>
              <a:rPr lang="en-US" sz="2400" dirty="0"/>
              <a:t>January 18, 2022</a:t>
            </a:r>
          </a:p>
        </p:txBody>
      </p:sp>
      <p:sp>
        <p:nvSpPr>
          <p:cNvPr id="4" name="Slide Number Placeholder 3">
            <a:extLst>
              <a:ext uri="{FF2B5EF4-FFF2-40B4-BE49-F238E27FC236}">
                <a16:creationId xmlns:a16="http://schemas.microsoft.com/office/drawing/2014/main" id="{81818441-7363-46CC-98CF-8BD8C24334CF}"/>
              </a:ext>
            </a:extLst>
          </p:cNvPr>
          <p:cNvSpPr>
            <a:spLocks noGrp="1"/>
          </p:cNvSpPr>
          <p:nvPr>
            <p:ph type="sldNum" sz="quarter" idx="4"/>
          </p:nvPr>
        </p:nvSpPr>
        <p:spPr/>
        <p:txBody>
          <a:bodyPr/>
          <a:lstStyle/>
          <a:p>
            <a:fld id="{488679FF-27EF-4E46-A47D-EC297241D830}" type="slidenum">
              <a:rPr lang="en-US" smtClean="0"/>
              <a:t>1</a:t>
            </a:fld>
            <a:endParaRPr lang="en-US"/>
          </a:p>
        </p:txBody>
      </p:sp>
    </p:spTree>
    <p:extLst>
      <p:ext uri="{BB962C8B-B14F-4D97-AF65-F5344CB8AC3E}">
        <p14:creationId xmlns:p14="http://schemas.microsoft.com/office/powerpoint/2010/main" val="14118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73F-ED9A-4D47-9FA5-D32769389671}"/>
              </a:ext>
            </a:extLst>
          </p:cNvPr>
          <p:cNvSpPr>
            <a:spLocks noGrp="1"/>
          </p:cNvSpPr>
          <p:nvPr>
            <p:ph type="title"/>
          </p:nvPr>
        </p:nvSpPr>
        <p:spPr>
          <a:xfrm>
            <a:off x="342405" y="304800"/>
            <a:ext cx="11507190" cy="1325563"/>
          </a:xfrm>
        </p:spPr>
        <p:txBody>
          <a:bodyPr/>
          <a:lstStyle/>
          <a:p>
            <a:pPr algn="ctr"/>
            <a:r>
              <a:rPr lang="en-US" sz="4000" b="1">
                <a:latin typeface="Segoe UI" panose="020B0502040204020203" pitchFamily="34" charset="0"/>
                <a:cs typeface="Segoe UI" panose="020B0502040204020203" pitchFamily="34" charset="0"/>
              </a:rPr>
              <a:t>How Employment Providers Can Partner with District Leadership for Job Foundation (2 of 2)</a:t>
            </a:r>
          </a:p>
        </p:txBody>
      </p:sp>
      <p:sp>
        <p:nvSpPr>
          <p:cNvPr id="3" name="Content Placeholder 2">
            <a:extLst>
              <a:ext uri="{FF2B5EF4-FFF2-40B4-BE49-F238E27FC236}">
                <a16:creationId xmlns:a16="http://schemas.microsoft.com/office/drawing/2014/main" id="{008A36FB-7D14-45C2-BF2A-F03EFCE924CC}"/>
              </a:ext>
            </a:extLst>
          </p:cNvPr>
          <p:cNvSpPr>
            <a:spLocks noGrp="1"/>
          </p:cNvSpPr>
          <p:nvPr>
            <p:ph type="body" idx="1"/>
          </p:nvPr>
        </p:nvSpPr>
        <p:spPr>
          <a:xfrm>
            <a:off x="500743" y="1959427"/>
            <a:ext cx="11168743" cy="4533447"/>
          </a:xfrm>
        </p:spPr>
        <p:txBody>
          <a:bodyPr>
            <a:normAutofit/>
          </a:bodyPr>
          <a:lstStyle/>
          <a:p>
            <a:pPr>
              <a:lnSpc>
                <a:spcPct val="100000"/>
              </a:lnSpc>
              <a:spcBef>
                <a:spcPts val="0"/>
              </a:spcBef>
              <a:spcAft>
                <a:spcPts val="2400"/>
              </a:spcAft>
              <a:buSzPct val="85000"/>
              <a:buFont typeface="Wingdings" panose="05000000000000000000" pitchFamily="2" charset="2"/>
              <a:buChar char="Ø"/>
            </a:pPr>
            <a:r>
              <a:rPr lang="en-US"/>
              <a:t>Inform district leadership that you will be requesting documentation and information from IEP case managers.</a:t>
            </a:r>
          </a:p>
          <a:p>
            <a:pPr lvl="1">
              <a:lnSpc>
                <a:spcPct val="100000"/>
              </a:lnSpc>
              <a:spcBef>
                <a:spcPts val="0"/>
              </a:spcBef>
              <a:spcAft>
                <a:spcPts val="2400"/>
              </a:spcAft>
              <a:buSzPct val="85000"/>
              <a:buFont typeface="Wingdings" panose="05000000000000000000" pitchFamily="2" charset="2"/>
              <a:buChar char="Ø"/>
            </a:pPr>
            <a:r>
              <a:rPr lang="en-US"/>
              <a:t>Strategy for having a communication or welcome packet ready, with consent forms, for example.</a:t>
            </a:r>
          </a:p>
          <a:p>
            <a:pPr lvl="1">
              <a:lnSpc>
                <a:spcPct val="100000"/>
              </a:lnSpc>
              <a:spcBef>
                <a:spcPts val="0"/>
              </a:spcBef>
              <a:spcAft>
                <a:spcPts val="2400"/>
              </a:spcAft>
              <a:buSzPct val="85000"/>
              <a:buFont typeface="Wingdings" panose="05000000000000000000" pitchFamily="2" charset="2"/>
              <a:buChar char="Ø"/>
            </a:pPr>
            <a:r>
              <a:rPr lang="en-US"/>
              <a:t>Ask district leadership to facilitate your meeting or connection with teacher(s).</a:t>
            </a:r>
          </a:p>
        </p:txBody>
      </p:sp>
      <p:sp>
        <p:nvSpPr>
          <p:cNvPr id="7" name="Slide Number Placeholder 6">
            <a:extLst>
              <a:ext uri="{FF2B5EF4-FFF2-40B4-BE49-F238E27FC236}">
                <a16:creationId xmlns:a16="http://schemas.microsoft.com/office/drawing/2014/main" id="{6C0039B5-44A1-44F8-8B00-2DD7B0B44D0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98559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9C4D9-3D4D-4CDD-850C-5BE60CFF0871}"/>
              </a:ext>
            </a:extLst>
          </p:cNvPr>
          <p:cNvSpPr>
            <a:spLocks noGrp="1"/>
          </p:cNvSpPr>
          <p:nvPr>
            <p:ph type="title"/>
          </p:nvPr>
        </p:nvSpPr>
        <p:spPr>
          <a:xfrm>
            <a:off x="831850" y="1709738"/>
            <a:ext cx="7678166" cy="2852737"/>
          </a:xfrm>
        </p:spPr>
        <p:txBody>
          <a:bodyPr/>
          <a:lstStyle/>
          <a:p>
            <a:r>
              <a:rPr lang="en-US" dirty="0"/>
              <a:t>How to Partner with IEP Case Managers</a:t>
            </a:r>
            <a:br>
              <a:rPr lang="en-US" dirty="0"/>
            </a:br>
            <a:endParaRPr lang="en-US" dirty="0"/>
          </a:p>
        </p:txBody>
      </p:sp>
      <p:sp>
        <p:nvSpPr>
          <p:cNvPr id="5" name="Text Placeholder 4">
            <a:extLst>
              <a:ext uri="{FF2B5EF4-FFF2-40B4-BE49-F238E27FC236}">
                <a16:creationId xmlns:a16="http://schemas.microsoft.com/office/drawing/2014/main" id="{C4A1DAA3-4CE3-416A-92D4-2F50063BD299}"/>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8BB27739-2E3D-4876-957A-E88470DF6A02}"/>
              </a:ext>
            </a:extLst>
          </p:cNvPr>
          <p:cNvSpPr>
            <a:spLocks noGrp="1"/>
          </p:cNvSpPr>
          <p:nvPr>
            <p:ph type="sldNum" sz="quarter" idx="4"/>
          </p:nvPr>
        </p:nvSpPr>
        <p:spPr/>
        <p:txBody>
          <a:bodyPr/>
          <a:lstStyle/>
          <a:p>
            <a:fld id="{488679FF-27EF-4E46-A47D-EC297241D830}" type="slidenum">
              <a:rPr lang="en-US" smtClean="0"/>
              <a:t>11</a:t>
            </a:fld>
            <a:endParaRPr lang="en-US"/>
          </a:p>
        </p:txBody>
      </p:sp>
    </p:spTree>
    <p:extLst>
      <p:ext uri="{BB962C8B-B14F-4D97-AF65-F5344CB8AC3E}">
        <p14:creationId xmlns:p14="http://schemas.microsoft.com/office/powerpoint/2010/main" val="418555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73F-ED9A-4D47-9FA5-D32769389671}"/>
              </a:ext>
            </a:extLst>
          </p:cNvPr>
          <p:cNvSpPr>
            <a:spLocks noGrp="1"/>
          </p:cNvSpPr>
          <p:nvPr>
            <p:ph type="title"/>
          </p:nvPr>
        </p:nvSpPr>
        <p:spPr/>
        <p:txBody>
          <a:bodyPr/>
          <a:lstStyle/>
          <a:p>
            <a:pPr algn="ctr"/>
            <a:r>
              <a:rPr lang="en-US" b="1">
                <a:latin typeface="Segoe UI" panose="020B0502040204020203" pitchFamily="34" charset="0"/>
                <a:cs typeface="Segoe UI" panose="020B0502040204020203" pitchFamily="34" charset="0"/>
              </a:rPr>
              <a:t>The Role of IEP Case Managers in the Job Foundation Project</a:t>
            </a:r>
          </a:p>
        </p:txBody>
      </p:sp>
      <p:sp>
        <p:nvSpPr>
          <p:cNvPr id="3" name="Content Placeholder 2">
            <a:extLst>
              <a:ext uri="{FF2B5EF4-FFF2-40B4-BE49-F238E27FC236}">
                <a16:creationId xmlns:a16="http://schemas.microsoft.com/office/drawing/2014/main" id="{008A36FB-7D14-45C2-BF2A-F03EFCE924CC}"/>
              </a:ext>
            </a:extLst>
          </p:cNvPr>
          <p:cNvSpPr>
            <a:spLocks noGrp="1"/>
          </p:cNvSpPr>
          <p:nvPr>
            <p:ph type="body" idx="1"/>
          </p:nvPr>
        </p:nvSpPr>
        <p:spPr>
          <a:xfrm>
            <a:off x="838200" y="1956251"/>
            <a:ext cx="10515600" cy="4205061"/>
          </a:xfrm>
        </p:spPr>
        <p:txBody>
          <a:bodyPr>
            <a:normAutofit/>
          </a:bodyPr>
          <a:lstStyle/>
          <a:p>
            <a:pPr>
              <a:lnSpc>
                <a:spcPct val="100000"/>
              </a:lnSpc>
              <a:spcBef>
                <a:spcPts val="0"/>
              </a:spcBef>
              <a:spcAft>
                <a:spcPts val="1800"/>
              </a:spcAft>
              <a:buSzPct val="85000"/>
              <a:buFont typeface="Wingdings" panose="05000000000000000000" pitchFamily="2" charset="2"/>
              <a:buChar char="Ø"/>
            </a:pPr>
            <a:r>
              <a:rPr lang="en-US" dirty="0"/>
              <a:t>Communicate with DDA-eligible students and families about the job foundations opportunity and process.</a:t>
            </a:r>
          </a:p>
          <a:p>
            <a:pPr>
              <a:lnSpc>
                <a:spcPct val="100000"/>
              </a:lnSpc>
              <a:spcBef>
                <a:spcPts val="0"/>
              </a:spcBef>
              <a:spcAft>
                <a:spcPts val="1800"/>
              </a:spcAft>
              <a:buSzPct val="85000"/>
              <a:buFont typeface="Wingdings" panose="05000000000000000000" pitchFamily="2" charset="2"/>
              <a:buChar char="Ø"/>
            </a:pPr>
            <a:r>
              <a:rPr lang="en-US" dirty="0"/>
              <a:t>Facilitate access to educational and health records (with written authorization) and observation of participating student.</a:t>
            </a:r>
          </a:p>
          <a:p>
            <a:pPr>
              <a:lnSpc>
                <a:spcPct val="100000"/>
              </a:lnSpc>
              <a:spcBef>
                <a:spcPts val="0"/>
              </a:spcBef>
              <a:spcAft>
                <a:spcPts val="1800"/>
              </a:spcAft>
              <a:buSzPct val="85000"/>
              <a:buFont typeface="Wingdings" panose="05000000000000000000" pitchFamily="2" charset="2"/>
              <a:buChar char="Ø"/>
            </a:pPr>
            <a:r>
              <a:rPr lang="en-US" dirty="0"/>
              <a:t>Examples could include in-person instruction, online classes, work sites, community access, etc.</a:t>
            </a:r>
          </a:p>
          <a:p>
            <a:pPr indent="-457200">
              <a:lnSpc>
                <a:spcPct val="100000"/>
              </a:lnSpc>
              <a:spcBef>
                <a:spcPts val="0"/>
              </a:spcBef>
              <a:spcAft>
                <a:spcPts val="1800"/>
              </a:spcAft>
              <a:buSzPct val="85000"/>
              <a:buFont typeface="Wingdings" panose="05000000000000000000" pitchFamily="2" charset="2"/>
              <a:buChar char="Ø"/>
            </a:pPr>
            <a:endParaRPr lang="en-US" dirty="0"/>
          </a:p>
        </p:txBody>
      </p:sp>
      <p:sp>
        <p:nvSpPr>
          <p:cNvPr id="7" name="Slide Number Placeholder 6">
            <a:extLst>
              <a:ext uri="{FF2B5EF4-FFF2-40B4-BE49-F238E27FC236}">
                <a16:creationId xmlns:a16="http://schemas.microsoft.com/office/drawing/2014/main" id="{13302600-508C-41CF-9286-2B6106EF582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339926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73F-ED9A-4D47-9FA5-D32769389671}"/>
              </a:ext>
            </a:extLst>
          </p:cNvPr>
          <p:cNvSpPr>
            <a:spLocks noGrp="1"/>
          </p:cNvSpPr>
          <p:nvPr>
            <p:ph type="title"/>
          </p:nvPr>
        </p:nvSpPr>
        <p:spPr>
          <a:xfrm>
            <a:off x="344384" y="365125"/>
            <a:ext cx="11507190" cy="1325563"/>
          </a:xfrm>
        </p:spPr>
        <p:txBody>
          <a:bodyPr/>
          <a:lstStyle/>
          <a:p>
            <a:pPr algn="ctr"/>
            <a:r>
              <a:rPr lang="en-US" sz="4000" b="1" dirty="0">
                <a:latin typeface="Segoe UI" panose="020B0502040204020203" pitchFamily="34" charset="0"/>
                <a:cs typeface="Segoe UI" panose="020B0502040204020203" pitchFamily="34" charset="0"/>
              </a:rPr>
              <a:t>How Employment Providers Can Partner with IEP Case Managers for Job Foundation</a:t>
            </a:r>
          </a:p>
        </p:txBody>
      </p:sp>
      <p:sp>
        <p:nvSpPr>
          <p:cNvPr id="3" name="Content Placeholder 2">
            <a:extLst>
              <a:ext uri="{FF2B5EF4-FFF2-40B4-BE49-F238E27FC236}">
                <a16:creationId xmlns:a16="http://schemas.microsoft.com/office/drawing/2014/main" id="{008A36FB-7D14-45C2-BF2A-F03EFCE924CC}"/>
              </a:ext>
            </a:extLst>
          </p:cNvPr>
          <p:cNvSpPr>
            <a:spLocks noGrp="1"/>
          </p:cNvSpPr>
          <p:nvPr>
            <p:ph type="body" idx="1"/>
          </p:nvPr>
        </p:nvSpPr>
        <p:spPr>
          <a:xfrm>
            <a:off x="500743" y="1816927"/>
            <a:ext cx="11168743" cy="4533447"/>
          </a:xfrm>
        </p:spPr>
        <p:txBody>
          <a:bodyPr>
            <a:normAutofit lnSpcReduction="10000"/>
          </a:bodyPr>
          <a:lstStyle/>
          <a:p>
            <a:pPr>
              <a:lnSpc>
                <a:spcPct val="100000"/>
              </a:lnSpc>
              <a:spcBef>
                <a:spcPts val="0"/>
              </a:spcBef>
              <a:spcAft>
                <a:spcPts val="1200"/>
              </a:spcAft>
              <a:buSzPct val="85000"/>
              <a:buFont typeface="Wingdings" panose="05000000000000000000" pitchFamily="2" charset="2"/>
              <a:buChar char="Ø"/>
            </a:pPr>
            <a:r>
              <a:rPr lang="en-US" sz="2400">
                <a:latin typeface="+mj-lt"/>
              </a:rPr>
              <a:t>Identify and meet the teachers who work directly with perspective students.</a:t>
            </a:r>
          </a:p>
          <a:p>
            <a:pPr lvl="1">
              <a:lnSpc>
                <a:spcPct val="100000"/>
              </a:lnSpc>
              <a:spcBef>
                <a:spcPts val="0"/>
              </a:spcBef>
              <a:spcAft>
                <a:spcPts val="1200"/>
              </a:spcAft>
              <a:buSzPct val="85000"/>
              <a:buFont typeface="Wingdings" panose="05000000000000000000" pitchFamily="2" charset="2"/>
              <a:buChar char="Ø"/>
            </a:pPr>
            <a:r>
              <a:rPr lang="en-US" sz="1800">
                <a:latin typeface="+mj-lt"/>
              </a:rPr>
              <a:t>Strategy for having a communication or welcome packet ready, with consent forms, for example.</a:t>
            </a:r>
          </a:p>
          <a:p>
            <a:pPr lvl="1">
              <a:lnSpc>
                <a:spcPct val="100000"/>
              </a:lnSpc>
              <a:spcBef>
                <a:spcPts val="0"/>
              </a:spcBef>
              <a:spcAft>
                <a:spcPts val="1200"/>
              </a:spcAft>
              <a:buSzPct val="85000"/>
              <a:buFont typeface="Wingdings" panose="05000000000000000000" pitchFamily="2" charset="2"/>
              <a:buChar char="Ø"/>
            </a:pPr>
            <a:r>
              <a:rPr lang="en-US" sz="1800">
                <a:latin typeface="+mj-lt"/>
              </a:rPr>
              <a:t>Highlight how the Job Foundation report can inform IEP transition planning.</a:t>
            </a:r>
          </a:p>
          <a:p>
            <a:pPr>
              <a:lnSpc>
                <a:spcPct val="100000"/>
              </a:lnSpc>
              <a:spcBef>
                <a:spcPts val="0"/>
              </a:spcBef>
              <a:spcAft>
                <a:spcPts val="1200"/>
              </a:spcAft>
              <a:buSzPct val="85000"/>
              <a:buFont typeface="Wingdings" panose="05000000000000000000" pitchFamily="2" charset="2"/>
              <a:buChar char="Ø"/>
            </a:pPr>
            <a:r>
              <a:rPr lang="en-US" sz="2400">
                <a:latin typeface="+mj-lt"/>
              </a:rPr>
              <a:t>Introduce yourself and the Job Foundation project.</a:t>
            </a:r>
          </a:p>
          <a:p>
            <a:pPr lvl="1">
              <a:lnSpc>
                <a:spcPct val="100000"/>
              </a:lnSpc>
              <a:spcBef>
                <a:spcPts val="0"/>
              </a:spcBef>
              <a:spcAft>
                <a:spcPts val="1200"/>
              </a:spcAft>
              <a:buSzPct val="85000"/>
              <a:buFont typeface="Wingdings" panose="05000000000000000000" pitchFamily="2" charset="2"/>
              <a:buChar char="Ø"/>
            </a:pPr>
            <a:r>
              <a:rPr lang="en-US" sz="1800">
                <a:latin typeface="+mj-lt"/>
                <a:hlinkClick r:id="rId3"/>
              </a:rPr>
              <a:t>County Best Practices</a:t>
            </a:r>
            <a:endParaRPr lang="en-US" sz="1800">
              <a:latin typeface="+mj-lt"/>
            </a:endParaRPr>
          </a:p>
          <a:p>
            <a:pPr>
              <a:lnSpc>
                <a:spcPct val="100000"/>
              </a:lnSpc>
              <a:spcBef>
                <a:spcPts val="0"/>
              </a:spcBef>
              <a:spcAft>
                <a:spcPts val="1200"/>
              </a:spcAft>
              <a:buSzPct val="85000"/>
              <a:buFont typeface="Wingdings" panose="05000000000000000000" pitchFamily="2" charset="2"/>
              <a:buChar char="Ø"/>
            </a:pPr>
            <a:r>
              <a:rPr lang="en-US" sz="2400">
                <a:latin typeface="+mj-lt"/>
              </a:rPr>
              <a:t>Inform IEP case managers of the Job Foundation timeline, activities, and report development.</a:t>
            </a:r>
          </a:p>
          <a:p>
            <a:pPr lvl="1">
              <a:lnSpc>
                <a:spcPct val="100000"/>
              </a:lnSpc>
              <a:spcBef>
                <a:spcPts val="0"/>
              </a:spcBef>
              <a:spcAft>
                <a:spcPts val="1200"/>
              </a:spcAft>
              <a:buSzPct val="85000"/>
              <a:buFont typeface="Wingdings" panose="05000000000000000000" pitchFamily="2" charset="2"/>
              <a:buChar char="Ø"/>
            </a:pPr>
            <a:r>
              <a:rPr lang="en-US" sz="1800">
                <a:latin typeface="+mj-lt"/>
                <a:hlinkClick r:id="rId4"/>
              </a:rPr>
              <a:t>Job Foundation Information Brief for School Partners</a:t>
            </a:r>
            <a:endParaRPr lang="en-US" sz="1800">
              <a:latin typeface="+mj-lt"/>
            </a:endParaRPr>
          </a:p>
          <a:p>
            <a:pPr lvl="1">
              <a:lnSpc>
                <a:spcPct val="100000"/>
              </a:lnSpc>
              <a:spcBef>
                <a:spcPts val="0"/>
              </a:spcBef>
              <a:spcAft>
                <a:spcPts val="1200"/>
              </a:spcAft>
              <a:buSzPct val="85000"/>
              <a:buFont typeface="Wingdings" panose="05000000000000000000" pitchFamily="2" charset="2"/>
              <a:buChar char="Ø"/>
            </a:pPr>
            <a:r>
              <a:rPr lang="en-US" sz="1800">
                <a:latin typeface="+mj-lt"/>
                <a:hlinkClick r:id="rId5"/>
              </a:rPr>
              <a:t>Job Foundation Project Overview for School Partners</a:t>
            </a:r>
            <a:endParaRPr lang="en-US" sz="1800">
              <a:latin typeface="+mj-lt"/>
            </a:endParaRPr>
          </a:p>
          <a:p>
            <a:pPr lvl="1">
              <a:lnSpc>
                <a:spcPct val="100000"/>
              </a:lnSpc>
              <a:spcBef>
                <a:spcPts val="0"/>
              </a:spcBef>
              <a:spcAft>
                <a:spcPts val="1200"/>
              </a:spcAft>
              <a:buSzPct val="85000"/>
              <a:buFont typeface="Wingdings" panose="05000000000000000000" pitchFamily="2" charset="2"/>
              <a:buChar char="Ø"/>
            </a:pPr>
            <a:r>
              <a:rPr lang="en-US" sz="1800">
                <a:latin typeface="+mj-lt"/>
                <a:hlinkClick r:id="rId6"/>
              </a:rPr>
              <a:t>Job Foundations for School Partners</a:t>
            </a:r>
            <a:endParaRPr lang="en-US" sz="1800">
              <a:latin typeface="+mj-lt"/>
            </a:endParaRPr>
          </a:p>
        </p:txBody>
      </p:sp>
      <p:sp>
        <p:nvSpPr>
          <p:cNvPr id="7" name="Slide Number Placeholder 6">
            <a:extLst>
              <a:ext uri="{FF2B5EF4-FFF2-40B4-BE49-F238E27FC236}">
                <a16:creationId xmlns:a16="http://schemas.microsoft.com/office/drawing/2014/main" id="{0E101F40-0F10-4F3C-8C72-7A505C9FE96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dirty="0"/>
          </a:p>
        </p:txBody>
      </p:sp>
    </p:spTree>
    <p:extLst>
      <p:ext uri="{BB962C8B-B14F-4D97-AF65-F5344CB8AC3E}">
        <p14:creationId xmlns:p14="http://schemas.microsoft.com/office/powerpoint/2010/main" val="195753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C2AE-23FC-4717-86FA-FAE6D5663A5B}"/>
              </a:ext>
            </a:extLst>
          </p:cNvPr>
          <p:cNvSpPr>
            <a:spLocks noGrp="1"/>
          </p:cNvSpPr>
          <p:nvPr>
            <p:ph type="title"/>
          </p:nvPr>
        </p:nvSpPr>
        <p:spPr/>
        <p:txBody>
          <a:bodyPr/>
          <a:lstStyle/>
          <a:p>
            <a:r>
              <a:rPr lang="en-US" dirty="0"/>
              <a:t>Strategies that Work</a:t>
            </a:r>
            <a:br>
              <a:rPr lang="en-US" dirty="0"/>
            </a:br>
            <a:endParaRPr lang="en-US" dirty="0"/>
          </a:p>
        </p:txBody>
      </p:sp>
      <p:sp>
        <p:nvSpPr>
          <p:cNvPr id="3" name="Text Placeholder 2">
            <a:extLst>
              <a:ext uri="{FF2B5EF4-FFF2-40B4-BE49-F238E27FC236}">
                <a16:creationId xmlns:a16="http://schemas.microsoft.com/office/drawing/2014/main" id="{A649F646-E9D4-4C5F-9095-FF6AA6A1E3D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9C06476-DD82-4DF6-B154-0C9DCDB94CE2}"/>
              </a:ext>
            </a:extLst>
          </p:cNvPr>
          <p:cNvSpPr>
            <a:spLocks noGrp="1"/>
          </p:cNvSpPr>
          <p:nvPr>
            <p:ph type="sldNum" sz="quarter" idx="4"/>
          </p:nvPr>
        </p:nvSpPr>
        <p:spPr/>
        <p:txBody>
          <a:bodyPr/>
          <a:lstStyle/>
          <a:p>
            <a:fld id="{488679FF-27EF-4E46-A47D-EC297241D830}" type="slidenum">
              <a:rPr lang="en-US" smtClean="0"/>
              <a:t>14</a:t>
            </a:fld>
            <a:endParaRPr lang="en-US"/>
          </a:p>
        </p:txBody>
      </p:sp>
    </p:spTree>
    <p:extLst>
      <p:ext uri="{BB962C8B-B14F-4D97-AF65-F5344CB8AC3E}">
        <p14:creationId xmlns:p14="http://schemas.microsoft.com/office/powerpoint/2010/main" val="254929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C0ED-26F6-48DF-A883-AE3A69AB881D}"/>
              </a:ext>
            </a:extLst>
          </p:cNvPr>
          <p:cNvSpPr>
            <a:spLocks noGrp="1"/>
          </p:cNvSpPr>
          <p:nvPr>
            <p:ph type="title"/>
          </p:nvPr>
        </p:nvSpPr>
        <p:spPr>
          <a:xfrm>
            <a:off x="331362" y="521838"/>
            <a:ext cx="11517086" cy="919389"/>
          </a:xfrm>
        </p:spPr>
        <p:txBody>
          <a:bodyPr/>
          <a:lstStyle/>
          <a:p>
            <a:pPr algn="ctr"/>
            <a:r>
              <a:rPr lang="en-US" sz="3800" dirty="0"/>
              <a:t>What Strategies Can Help Employment Providers Partner with the School System?</a:t>
            </a:r>
          </a:p>
        </p:txBody>
      </p:sp>
      <p:sp>
        <p:nvSpPr>
          <p:cNvPr id="4" name="Text Placeholder 3">
            <a:extLst>
              <a:ext uri="{FF2B5EF4-FFF2-40B4-BE49-F238E27FC236}">
                <a16:creationId xmlns:a16="http://schemas.microsoft.com/office/drawing/2014/main" id="{607BB560-8414-4547-9564-61D8D521E729}"/>
              </a:ext>
            </a:extLst>
          </p:cNvPr>
          <p:cNvSpPr>
            <a:spLocks noGrp="1"/>
          </p:cNvSpPr>
          <p:nvPr>
            <p:ph type="body" idx="1"/>
          </p:nvPr>
        </p:nvSpPr>
        <p:spPr>
          <a:xfrm>
            <a:off x="560833" y="1916482"/>
            <a:ext cx="11058144" cy="3980471"/>
          </a:xfrm>
        </p:spPr>
        <p:txBody>
          <a:bodyPr/>
          <a:lstStyle/>
          <a:p>
            <a:pPr marL="577850" indent="-463550">
              <a:lnSpc>
                <a:spcPct val="100000"/>
              </a:lnSpc>
              <a:spcBef>
                <a:spcPts val="0"/>
              </a:spcBef>
              <a:spcAft>
                <a:spcPts val="2400"/>
              </a:spcAft>
              <a:buSzPct val="85000"/>
              <a:buFont typeface="Wingdings" panose="05000000000000000000" pitchFamily="2" charset="2"/>
              <a:buChar char="Ø"/>
            </a:pPr>
            <a:r>
              <a:rPr lang="en-US" dirty="0"/>
              <a:t>Relationships – building rapport and trust</a:t>
            </a:r>
            <a:r>
              <a:rPr lang="en-US"/>
              <a:t>.</a:t>
            </a:r>
            <a:endParaRPr lang="en-US" dirty="0"/>
          </a:p>
          <a:p>
            <a:pPr marL="577850" indent="-463550">
              <a:lnSpc>
                <a:spcPct val="100000"/>
              </a:lnSpc>
              <a:spcBef>
                <a:spcPts val="0"/>
              </a:spcBef>
              <a:spcAft>
                <a:spcPts val="2400"/>
              </a:spcAft>
              <a:buSzPct val="85000"/>
              <a:buFont typeface="Wingdings" panose="05000000000000000000" pitchFamily="2" charset="2"/>
              <a:buChar char="Ø"/>
            </a:pPr>
            <a:r>
              <a:rPr lang="en-US" dirty="0"/>
              <a:t>Focus on how Job Foundation supports and informs the IEP transition process (and isn’t just more work to do</a:t>
            </a:r>
            <a:r>
              <a:rPr lang="en-US"/>
              <a:t>!).</a:t>
            </a:r>
            <a:endParaRPr lang="en-US" dirty="0"/>
          </a:p>
          <a:p>
            <a:pPr marL="577850" indent="-463550">
              <a:lnSpc>
                <a:spcPct val="100000"/>
              </a:lnSpc>
              <a:spcBef>
                <a:spcPts val="0"/>
              </a:spcBef>
              <a:spcAft>
                <a:spcPts val="2400"/>
              </a:spcAft>
              <a:buSzPct val="85000"/>
              <a:buFont typeface="Wingdings" panose="05000000000000000000" pitchFamily="2" charset="2"/>
              <a:buChar char="Ø"/>
            </a:pPr>
            <a:r>
              <a:rPr lang="en-US" dirty="0"/>
              <a:t>Leverage students and families! Consider developing an information packet with talking points to support IEP team discussions</a:t>
            </a:r>
            <a:r>
              <a:rPr lang="en-US"/>
              <a:t>.</a:t>
            </a:r>
            <a:endParaRPr lang="en-US" dirty="0"/>
          </a:p>
        </p:txBody>
      </p:sp>
      <p:sp>
        <p:nvSpPr>
          <p:cNvPr id="7" name="Slide Number Placeholder 6">
            <a:extLst>
              <a:ext uri="{FF2B5EF4-FFF2-40B4-BE49-F238E27FC236}">
                <a16:creationId xmlns:a16="http://schemas.microsoft.com/office/drawing/2014/main" id="{3BF2DED9-67E8-47B8-8948-019AF7055D5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dirty="0"/>
          </a:p>
        </p:txBody>
      </p:sp>
    </p:spTree>
    <p:extLst>
      <p:ext uri="{BB962C8B-B14F-4D97-AF65-F5344CB8AC3E}">
        <p14:creationId xmlns:p14="http://schemas.microsoft.com/office/powerpoint/2010/main" val="237740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C2AE-23FC-4717-86FA-FAE6D5663A5B}"/>
              </a:ext>
            </a:extLst>
          </p:cNvPr>
          <p:cNvSpPr>
            <a:spLocks noGrp="1"/>
          </p:cNvSpPr>
          <p:nvPr>
            <p:ph type="title"/>
          </p:nvPr>
        </p:nvSpPr>
        <p:spPr/>
        <p:txBody>
          <a:bodyPr/>
          <a:lstStyle/>
          <a:p>
            <a:r>
              <a:rPr lang="en-US" dirty="0"/>
              <a:t>School Partner Voice</a:t>
            </a:r>
            <a:br>
              <a:rPr lang="en-US" dirty="0"/>
            </a:br>
            <a:endParaRPr lang="en-US" dirty="0"/>
          </a:p>
        </p:txBody>
      </p:sp>
      <p:sp>
        <p:nvSpPr>
          <p:cNvPr id="3" name="Text Placeholder 2">
            <a:extLst>
              <a:ext uri="{FF2B5EF4-FFF2-40B4-BE49-F238E27FC236}">
                <a16:creationId xmlns:a16="http://schemas.microsoft.com/office/drawing/2014/main" id="{A649F646-E9D4-4C5F-9095-FF6AA6A1E3D6}"/>
              </a:ext>
            </a:extLst>
          </p:cNvPr>
          <p:cNvSpPr>
            <a:spLocks noGrp="1"/>
          </p:cNvSpPr>
          <p:nvPr>
            <p:ph type="body" idx="1"/>
          </p:nvPr>
        </p:nvSpPr>
        <p:spPr/>
        <p:txBody>
          <a:bodyPr/>
          <a:lstStyle/>
          <a:p>
            <a:r>
              <a:rPr lang="en-US" dirty="0"/>
              <a:t>Beth Sykes, Wenatchee School District</a:t>
            </a:r>
          </a:p>
        </p:txBody>
      </p:sp>
      <p:sp>
        <p:nvSpPr>
          <p:cNvPr id="5" name="Slide Number Placeholder 4">
            <a:extLst>
              <a:ext uri="{FF2B5EF4-FFF2-40B4-BE49-F238E27FC236}">
                <a16:creationId xmlns:a16="http://schemas.microsoft.com/office/drawing/2014/main" id="{9C16FBC5-7360-4DAE-BD9D-81EA8B8AB177}"/>
              </a:ext>
            </a:extLst>
          </p:cNvPr>
          <p:cNvSpPr>
            <a:spLocks noGrp="1"/>
          </p:cNvSpPr>
          <p:nvPr>
            <p:ph type="sldNum" sz="quarter" idx="4"/>
          </p:nvPr>
        </p:nvSpPr>
        <p:spPr/>
        <p:txBody>
          <a:bodyPr/>
          <a:lstStyle/>
          <a:p>
            <a:fld id="{488679FF-27EF-4E46-A47D-EC297241D830}" type="slidenum">
              <a:rPr lang="en-US" smtClean="0"/>
              <a:t>16</a:t>
            </a:fld>
            <a:endParaRPr lang="en-US"/>
          </a:p>
        </p:txBody>
      </p:sp>
    </p:spTree>
    <p:extLst>
      <p:ext uri="{BB962C8B-B14F-4D97-AF65-F5344CB8AC3E}">
        <p14:creationId xmlns:p14="http://schemas.microsoft.com/office/powerpoint/2010/main" val="79497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0D98-C9FA-4C07-B069-A00568EF3FCE}"/>
              </a:ext>
            </a:extLst>
          </p:cNvPr>
          <p:cNvSpPr>
            <a:spLocks noGrp="1"/>
          </p:cNvSpPr>
          <p:nvPr>
            <p:ph type="title"/>
          </p:nvPr>
        </p:nvSpPr>
        <p:spPr/>
        <p:txBody>
          <a:bodyPr/>
          <a:lstStyle/>
          <a:p>
            <a:r>
              <a:rPr lang="en-US" dirty="0"/>
              <a:t>Tips from the Field (1 of 2)</a:t>
            </a:r>
          </a:p>
        </p:txBody>
      </p:sp>
      <p:sp>
        <p:nvSpPr>
          <p:cNvPr id="3" name="Text Placeholder 2">
            <a:extLst>
              <a:ext uri="{FF2B5EF4-FFF2-40B4-BE49-F238E27FC236}">
                <a16:creationId xmlns:a16="http://schemas.microsoft.com/office/drawing/2014/main" id="{66522FB7-B374-401A-BF56-8A70C7E94D39}"/>
              </a:ext>
            </a:extLst>
          </p:cNvPr>
          <p:cNvSpPr>
            <a:spLocks noGrp="1"/>
          </p:cNvSpPr>
          <p:nvPr>
            <p:ph type="body" idx="1"/>
          </p:nvPr>
        </p:nvSpPr>
        <p:spPr/>
        <p:txBody>
          <a:bodyPr/>
          <a:lstStyle/>
          <a:p>
            <a:pPr>
              <a:buFont typeface="Wingdings" panose="05000000000000000000" pitchFamily="2" charset="2"/>
              <a:buChar char="Ø"/>
            </a:pPr>
            <a:r>
              <a:rPr lang="en-US" dirty="0"/>
              <a:t>Learn about the available programs in your county!</a:t>
            </a:r>
          </a:p>
          <a:p>
            <a:pPr>
              <a:buFont typeface="Wingdings" panose="05000000000000000000" pitchFamily="2" charset="2"/>
              <a:buChar char="Ø"/>
            </a:pPr>
            <a:r>
              <a:rPr lang="en-US" dirty="0"/>
              <a:t>Provide information about student interests.</a:t>
            </a:r>
          </a:p>
          <a:p>
            <a:pPr>
              <a:buFont typeface="Wingdings" panose="05000000000000000000" pitchFamily="2" charset="2"/>
              <a:buChar char="Ø"/>
            </a:pPr>
            <a:r>
              <a:rPr lang="en-US" dirty="0"/>
              <a:t>Help students identify strengths and needs.</a:t>
            </a:r>
          </a:p>
          <a:p>
            <a:pPr>
              <a:buFont typeface="Wingdings" panose="05000000000000000000" pitchFamily="2" charset="2"/>
              <a:buChar char="Ø"/>
            </a:pPr>
            <a:r>
              <a:rPr lang="en-US" dirty="0"/>
              <a:t>Maintain flexibility in scheduling.</a:t>
            </a:r>
          </a:p>
        </p:txBody>
      </p:sp>
      <p:sp>
        <p:nvSpPr>
          <p:cNvPr id="5" name="Slide Number Placeholder 4">
            <a:extLst>
              <a:ext uri="{FF2B5EF4-FFF2-40B4-BE49-F238E27FC236}">
                <a16:creationId xmlns:a16="http://schemas.microsoft.com/office/drawing/2014/main" id="{40E8BC2E-56DC-4054-9E31-52E6D2EAA3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dirty="0"/>
          </a:p>
        </p:txBody>
      </p:sp>
    </p:spTree>
    <p:extLst>
      <p:ext uri="{BB962C8B-B14F-4D97-AF65-F5344CB8AC3E}">
        <p14:creationId xmlns:p14="http://schemas.microsoft.com/office/powerpoint/2010/main" val="78640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0D98-C9FA-4C07-B069-A00568EF3FCE}"/>
              </a:ext>
            </a:extLst>
          </p:cNvPr>
          <p:cNvSpPr>
            <a:spLocks noGrp="1"/>
          </p:cNvSpPr>
          <p:nvPr>
            <p:ph type="title"/>
          </p:nvPr>
        </p:nvSpPr>
        <p:spPr/>
        <p:txBody>
          <a:bodyPr/>
          <a:lstStyle/>
          <a:p>
            <a:r>
              <a:rPr lang="en-US" dirty="0"/>
              <a:t>Tips from the Field (2 of 2)</a:t>
            </a:r>
          </a:p>
        </p:txBody>
      </p:sp>
      <p:sp>
        <p:nvSpPr>
          <p:cNvPr id="3" name="Text Placeholder 2">
            <a:extLst>
              <a:ext uri="{FF2B5EF4-FFF2-40B4-BE49-F238E27FC236}">
                <a16:creationId xmlns:a16="http://schemas.microsoft.com/office/drawing/2014/main" id="{66522FB7-B374-401A-BF56-8A70C7E94D39}"/>
              </a:ext>
            </a:extLst>
          </p:cNvPr>
          <p:cNvSpPr>
            <a:spLocks noGrp="1"/>
          </p:cNvSpPr>
          <p:nvPr>
            <p:ph type="body" idx="1"/>
          </p:nvPr>
        </p:nvSpPr>
        <p:spPr/>
        <p:txBody>
          <a:bodyPr/>
          <a:lstStyle/>
          <a:p>
            <a:pPr>
              <a:buFont typeface="Wingdings" panose="05000000000000000000" pitchFamily="2" charset="2"/>
              <a:buChar char="Ø"/>
            </a:pPr>
            <a:r>
              <a:rPr lang="en-US" dirty="0"/>
              <a:t>Working with Families</a:t>
            </a:r>
          </a:p>
          <a:p>
            <a:pPr marL="114300" indent="0">
              <a:buNone/>
            </a:pPr>
            <a:endParaRPr lang="en-US" dirty="0"/>
          </a:p>
          <a:p>
            <a:pPr lvl="1">
              <a:buFont typeface="Wingdings" panose="05000000000000000000" pitchFamily="2" charset="2"/>
              <a:buChar char="Ø"/>
            </a:pPr>
            <a:r>
              <a:rPr lang="en-US" dirty="0"/>
              <a:t>Have a meeting to introduce the community partners who will be providing services.</a:t>
            </a:r>
          </a:p>
          <a:p>
            <a:pPr lvl="1">
              <a:buFont typeface="Wingdings" panose="05000000000000000000" pitchFamily="2" charset="2"/>
              <a:buChar char="Ø"/>
            </a:pPr>
            <a:r>
              <a:rPr lang="en-US" dirty="0"/>
              <a:t>Encourage self-advocacy.</a:t>
            </a:r>
          </a:p>
          <a:p>
            <a:pPr lvl="1">
              <a:buFont typeface="Wingdings" panose="05000000000000000000" pitchFamily="2" charset="2"/>
              <a:buChar char="Ø"/>
            </a:pPr>
            <a:r>
              <a:rPr lang="en-US" dirty="0"/>
              <a:t>Prepare items for students to be successful in advocacy with service providers and employers.</a:t>
            </a:r>
          </a:p>
        </p:txBody>
      </p:sp>
      <p:sp>
        <p:nvSpPr>
          <p:cNvPr id="5" name="Slide Number Placeholder 4">
            <a:extLst>
              <a:ext uri="{FF2B5EF4-FFF2-40B4-BE49-F238E27FC236}">
                <a16:creationId xmlns:a16="http://schemas.microsoft.com/office/drawing/2014/main" id="{7E33FD3C-6CC6-4BC7-9714-6A2A50761D3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dirty="0"/>
          </a:p>
        </p:txBody>
      </p:sp>
    </p:spTree>
    <p:extLst>
      <p:ext uri="{BB962C8B-B14F-4D97-AF65-F5344CB8AC3E}">
        <p14:creationId xmlns:p14="http://schemas.microsoft.com/office/powerpoint/2010/main" val="254661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C0ED-26F6-48DF-A883-AE3A69AB881D}"/>
              </a:ext>
            </a:extLst>
          </p:cNvPr>
          <p:cNvSpPr>
            <a:spLocks noGrp="1"/>
          </p:cNvSpPr>
          <p:nvPr>
            <p:ph type="title"/>
          </p:nvPr>
        </p:nvSpPr>
        <p:spPr>
          <a:xfrm>
            <a:off x="337457" y="730250"/>
            <a:ext cx="11517086" cy="4503758"/>
          </a:xfrm>
        </p:spPr>
        <p:txBody>
          <a:bodyPr/>
          <a:lstStyle/>
          <a:p>
            <a:pPr algn="ctr"/>
            <a:r>
              <a:rPr lang="en-US" sz="5400" dirty="0"/>
              <a:t>What Successes or Barriers are Employment Providers Experiencing within the School System?</a:t>
            </a:r>
          </a:p>
        </p:txBody>
      </p:sp>
      <p:sp>
        <p:nvSpPr>
          <p:cNvPr id="6" name="Slide Number Placeholder 5">
            <a:extLst>
              <a:ext uri="{FF2B5EF4-FFF2-40B4-BE49-F238E27FC236}">
                <a16:creationId xmlns:a16="http://schemas.microsoft.com/office/drawing/2014/main" id="{25A816E9-7D54-4FEC-8E56-534BCE7765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dirty="0"/>
          </a:p>
        </p:txBody>
      </p:sp>
    </p:spTree>
    <p:extLst>
      <p:ext uri="{BB962C8B-B14F-4D97-AF65-F5344CB8AC3E}">
        <p14:creationId xmlns:p14="http://schemas.microsoft.com/office/powerpoint/2010/main" val="225444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Guest Speaker</a:t>
            </a:r>
          </a:p>
        </p:txBody>
      </p:sp>
      <p:sp>
        <p:nvSpPr>
          <p:cNvPr id="4" name="Content Placeholder 3"/>
          <p:cNvSpPr>
            <a:spLocks noGrp="1"/>
          </p:cNvSpPr>
          <p:nvPr>
            <p:ph type="body" idx="1"/>
          </p:nvPr>
        </p:nvSpPr>
        <p:spPr/>
        <p:txBody>
          <a:bodyPr numCol="1">
            <a:normAutofit/>
          </a:bodyPr>
          <a:lstStyle/>
          <a:p>
            <a:pPr marL="114300" indent="0">
              <a:spcBef>
                <a:spcPts val="0"/>
              </a:spcBef>
              <a:spcAft>
                <a:spcPts val="1800"/>
              </a:spcAft>
              <a:buNone/>
            </a:pPr>
            <a:r>
              <a:rPr lang="en-US" sz="3600" b="1"/>
              <a:t>Beth Sykes</a:t>
            </a:r>
          </a:p>
          <a:p>
            <a:pPr marL="114300" indent="0">
              <a:spcBef>
                <a:spcPts val="0"/>
              </a:spcBef>
              <a:spcAft>
                <a:spcPts val="1800"/>
              </a:spcAft>
              <a:buNone/>
            </a:pPr>
            <a:r>
              <a:rPr lang="en-US" sz="3600" dirty="0"/>
              <a:t>Special Education Teacher</a:t>
            </a:r>
            <a:r>
              <a:rPr lang="en-US" sz="3600"/>
              <a:t>, Transition Specialist</a:t>
            </a:r>
            <a:br>
              <a:rPr lang="en-US" sz="3600"/>
            </a:br>
            <a:r>
              <a:rPr lang="en-US" sz="3600"/>
              <a:t>Wenatchee</a:t>
            </a:r>
            <a:r>
              <a:rPr lang="en-US" sz="3600" dirty="0"/>
              <a:t> School District</a:t>
            </a:r>
            <a:endParaRPr lang="en-US" sz="3600">
              <a:hlinkClick r:id="rId3"/>
            </a:endParaRPr>
          </a:p>
          <a:p>
            <a:pPr marL="114300" indent="0">
              <a:spcAft>
                <a:spcPts val="1800"/>
              </a:spcAft>
              <a:buNone/>
            </a:pPr>
            <a:r>
              <a:rPr lang="en-US" sz="3600" dirty="0">
                <a:hlinkClick r:id="rId3"/>
              </a:rPr>
              <a:t>sykes.bethanne@wenatcheeschools.org</a:t>
            </a:r>
            <a:endParaRPr lang="en-US" sz="3600"/>
          </a:p>
        </p:txBody>
      </p:sp>
      <p:sp>
        <p:nvSpPr>
          <p:cNvPr id="7" name="Slide Number Placeholder 6">
            <a:extLst>
              <a:ext uri="{FF2B5EF4-FFF2-40B4-BE49-F238E27FC236}">
                <a16:creationId xmlns:a16="http://schemas.microsoft.com/office/drawing/2014/main" id="{93CB191A-35D2-4CEF-BB69-2FC2D7E71C3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375116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610B-7AD4-408C-A6B0-D154C07A12E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71AA08DE-5944-48BE-BE7F-0B70C28AC878}"/>
              </a:ext>
            </a:extLst>
          </p:cNvPr>
          <p:cNvSpPr>
            <a:spLocks noGrp="1"/>
          </p:cNvSpPr>
          <p:nvPr>
            <p:ph type="body" idx="1"/>
          </p:nvPr>
        </p:nvSpPr>
        <p:spPr/>
        <p:txBody>
          <a:bodyPr/>
          <a:lstStyle/>
          <a:p>
            <a:pPr marL="114300" indent="0">
              <a:buNone/>
            </a:pPr>
            <a:r>
              <a:rPr lang="en-US" dirty="0"/>
              <a:t>Let us know if you have questions!</a:t>
            </a:r>
          </a:p>
          <a:p>
            <a:endParaRPr lang="en-US" dirty="0"/>
          </a:p>
          <a:p>
            <a:pPr>
              <a:buFont typeface="Wingdings" panose="05000000000000000000" pitchFamily="2" charset="2"/>
              <a:buChar char="Ø"/>
            </a:pPr>
            <a:r>
              <a:rPr lang="en-US" dirty="0"/>
              <a:t>Dr. Tania May, </a:t>
            </a:r>
            <a:r>
              <a:rPr lang="en-US" b="1" dirty="0">
                <a:solidFill>
                  <a:schemeClr val="accent4">
                    <a:lumMod val="50000"/>
                  </a:schemeClr>
                </a:solidFill>
                <a:hlinkClick r:id="rId3">
                  <a:extLst>
                    <a:ext uri="{A12FA001-AC4F-418D-AE19-62706E023703}">
                      <ahyp:hlinkClr xmlns:ahyp="http://schemas.microsoft.com/office/drawing/2018/hyperlinkcolor" val="tx"/>
                    </a:ext>
                  </a:extLst>
                </a:hlinkClick>
              </a:rPr>
              <a:t>tania.may@k12.wa.us</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a:t>Dr. Cinda Johnson, </a:t>
            </a:r>
            <a:r>
              <a:rPr lang="en-US" dirty="0">
                <a:hlinkClick r:id="rId4"/>
              </a:rPr>
              <a:t>cinda@seattleu.edu</a:t>
            </a:r>
            <a:r>
              <a:rPr lang="en-US" dirty="0"/>
              <a:t> </a:t>
            </a:r>
          </a:p>
          <a:p>
            <a:pPr marL="114300" indent="0">
              <a:buNone/>
            </a:pPr>
            <a:r>
              <a:rPr lang="en-US">
                <a:hlinkClick r:id="rId5"/>
              </a:rPr>
              <a:t>Center </a:t>
            </a:r>
            <a:r>
              <a:rPr lang="en-US" dirty="0">
                <a:hlinkClick r:id="rId5"/>
              </a:rPr>
              <a:t>for Change in Transition Services</a:t>
            </a:r>
            <a:endParaRPr lang="en-US" dirty="0"/>
          </a:p>
        </p:txBody>
      </p:sp>
      <p:sp>
        <p:nvSpPr>
          <p:cNvPr id="5" name="Slide Number Placeholder 4">
            <a:extLst>
              <a:ext uri="{FF2B5EF4-FFF2-40B4-BE49-F238E27FC236}">
                <a16:creationId xmlns:a16="http://schemas.microsoft.com/office/drawing/2014/main" id="{D7563F2A-CBC9-49C0-ABF4-BC245D4C421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dirty="0"/>
          </a:p>
        </p:txBody>
      </p:sp>
    </p:spTree>
    <p:extLst>
      <p:ext uri="{BB962C8B-B14F-4D97-AF65-F5344CB8AC3E}">
        <p14:creationId xmlns:p14="http://schemas.microsoft.com/office/powerpoint/2010/main" val="123766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Today’s Topics</a:t>
            </a:r>
          </a:p>
        </p:txBody>
      </p:sp>
      <p:sp>
        <p:nvSpPr>
          <p:cNvPr id="4" name="Content Placeholder 3"/>
          <p:cNvSpPr>
            <a:spLocks noGrp="1"/>
          </p:cNvSpPr>
          <p:nvPr>
            <p:ph type="body" idx="1"/>
          </p:nvPr>
        </p:nvSpPr>
        <p:spPr/>
        <p:txBody>
          <a:bodyPr numCol="1">
            <a:normAutofit fontScale="92500"/>
          </a:bodyPr>
          <a:lstStyle/>
          <a:p>
            <a:pPr marL="696913" indent="-582613">
              <a:lnSpc>
                <a:spcPct val="120000"/>
              </a:lnSpc>
              <a:buSzPct val="85000"/>
              <a:buFont typeface="Wingdings" panose="05000000000000000000" pitchFamily="2" charset="2"/>
              <a:buChar char="Ø"/>
            </a:pPr>
            <a:r>
              <a:rPr lang="en-US" sz="3600" dirty="0"/>
              <a:t>How Transition Services and Job Foundation Align</a:t>
            </a:r>
          </a:p>
          <a:p>
            <a:pPr marL="696913" indent="-582613">
              <a:lnSpc>
                <a:spcPct val="120000"/>
              </a:lnSpc>
              <a:buSzPct val="85000"/>
              <a:buFont typeface="Wingdings" panose="05000000000000000000" pitchFamily="2" charset="2"/>
              <a:buChar char="Ø"/>
            </a:pPr>
            <a:r>
              <a:rPr lang="en-US" sz="3600" dirty="0"/>
              <a:t>How to Partner with District Leadership</a:t>
            </a:r>
          </a:p>
          <a:p>
            <a:pPr marL="696913" indent="-582613">
              <a:lnSpc>
                <a:spcPct val="120000"/>
              </a:lnSpc>
              <a:buSzPct val="85000"/>
              <a:buFont typeface="Wingdings" panose="05000000000000000000" pitchFamily="2" charset="2"/>
              <a:buChar char="Ø"/>
            </a:pPr>
            <a:r>
              <a:rPr lang="en-US" sz="3600" dirty="0"/>
              <a:t>How to Partner with IEP Case Managers</a:t>
            </a:r>
          </a:p>
          <a:p>
            <a:pPr marL="696913" indent="-582613">
              <a:lnSpc>
                <a:spcPct val="120000"/>
              </a:lnSpc>
              <a:buSzPct val="85000"/>
              <a:buFont typeface="Wingdings" panose="05000000000000000000" pitchFamily="2" charset="2"/>
              <a:buChar char="Ø"/>
            </a:pPr>
            <a:r>
              <a:rPr lang="en-US" sz="3600" dirty="0"/>
              <a:t>Strategies that Work</a:t>
            </a:r>
          </a:p>
          <a:p>
            <a:pPr marL="696913" indent="-582613">
              <a:lnSpc>
                <a:spcPct val="120000"/>
              </a:lnSpc>
              <a:buSzPct val="85000"/>
              <a:buFont typeface="Wingdings" panose="05000000000000000000" pitchFamily="2" charset="2"/>
              <a:buChar char="Ø"/>
            </a:pPr>
            <a:r>
              <a:rPr lang="en-US" sz="3600" dirty="0"/>
              <a:t>School Partner Voice</a:t>
            </a:r>
          </a:p>
        </p:txBody>
      </p:sp>
      <p:sp>
        <p:nvSpPr>
          <p:cNvPr id="7" name="Slide Number Placeholder 6">
            <a:extLst>
              <a:ext uri="{FF2B5EF4-FFF2-40B4-BE49-F238E27FC236}">
                <a16:creationId xmlns:a16="http://schemas.microsoft.com/office/drawing/2014/main" id="{93CB191A-35D2-4CEF-BB69-2FC2D7E71C3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220116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4586-11E9-44F9-BCF8-22DA55442A35}"/>
              </a:ext>
            </a:extLst>
          </p:cNvPr>
          <p:cNvSpPr>
            <a:spLocks noGrp="1"/>
          </p:cNvSpPr>
          <p:nvPr>
            <p:ph type="title"/>
          </p:nvPr>
        </p:nvSpPr>
        <p:spPr/>
        <p:txBody>
          <a:bodyPr/>
          <a:lstStyle/>
          <a:p>
            <a:r>
              <a:rPr lang="en-US" dirty="0"/>
              <a:t>How Transition Services and Job Foundation Align</a:t>
            </a:r>
          </a:p>
        </p:txBody>
      </p:sp>
      <p:sp>
        <p:nvSpPr>
          <p:cNvPr id="3" name="Text Placeholder 2">
            <a:extLst>
              <a:ext uri="{FF2B5EF4-FFF2-40B4-BE49-F238E27FC236}">
                <a16:creationId xmlns:a16="http://schemas.microsoft.com/office/drawing/2014/main" id="{FDEE5065-D465-4CEE-84CF-B6034801C4A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789429BC-9470-4E1B-8E58-8763CE212606}"/>
              </a:ext>
            </a:extLst>
          </p:cNvPr>
          <p:cNvSpPr>
            <a:spLocks noGrp="1"/>
          </p:cNvSpPr>
          <p:nvPr>
            <p:ph type="sldNum" sz="quarter" idx="4"/>
          </p:nvPr>
        </p:nvSpPr>
        <p:spPr/>
        <p:txBody>
          <a:bodyPr/>
          <a:lstStyle/>
          <a:p>
            <a:pPr algn="r"/>
            <a:fld id="{488679FF-27EF-4E46-A47D-EC297241D830}" type="slidenum">
              <a:rPr lang="en-US" smtClean="0"/>
              <a:pPr algn="r"/>
              <a:t>4</a:t>
            </a:fld>
            <a:endParaRPr lang="en-US"/>
          </a:p>
        </p:txBody>
      </p:sp>
    </p:spTree>
    <p:extLst>
      <p:ext uri="{BB962C8B-B14F-4D97-AF65-F5344CB8AC3E}">
        <p14:creationId xmlns:p14="http://schemas.microsoft.com/office/powerpoint/2010/main" val="13165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08F8-D84F-4666-9DDE-9D581D80325A}"/>
              </a:ext>
            </a:extLst>
          </p:cNvPr>
          <p:cNvSpPr>
            <a:spLocks noGrp="1"/>
          </p:cNvSpPr>
          <p:nvPr>
            <p:ph type="title"/>
          </p:nvPr>
        </p:nvSpPr>
        <p:spPr>
          <a:xfrm>
            <a:off x="511642" y="1790467"/>
            <a:ext cx="3411071" cy="2216709"/>
          </a:xfrm>
        </p:spPr>
        <p:txBody>
          <a:bodyPr>
            <a:normAutofit/>
          </a:bodyPr>
          <a:lstStyle/>
          <a:p>
            <a:r>
              <a:rPr lang="en-US" dirty="0"/>
              <a:t>Transition Services Flowchart</a:t>
            </a:r>
          </a:p>
        </p:txBody>
      </p:sp>
      <p:sp>
        <p:nvSpPr>
          <p:cNvPr id="7" name="Content Placeholder 6">
            <a:extLst>
              <a:ext uri="{FF2B5EF4-FFF2-40B4-BE49-F238E27FC236}">
                <a16:creationId xmlns:a16="http://schemas.microsoft.com/office/drawing/2014/main" id="{0CBC9578-A5E4-453F-B7B3-8849E5A930E1}"/>
              </a:ext>
            </a:extLst>
          </p:cNvPr>
          <p:cNvSpPr>
            <a:spLocks noGrp="1"/>
          </p:cNvSpPr>
          <p:nvPr>
            <p:ph type="body" idx="1"/>
          </p:nvPr>
        </p:nvSpPr>
        <p:spPr>
          <a:xfrm>
            <a:off x="511642" y="4007176"/>
            <a:ext cx="2644588" cy="580631"/>
          </a:xfrm>
          <a:prstGeom prst="rect">
            <a:avLst/>
          </a:prstGeom>
        </p:spPr>
        <p:txBody>
          <a:bodyPr wrap="square">
            <a:spAutoFit/>
          </a:bodyPr>
          <a:lstStyle/>
          <a:p>
            <a:pPr marL="0" indent="0">
              <a:buNone/>
            </a:pPr>
            <a:r>
              <a:rPr lang="en-US" sz="2600" dirty="0">
                <a:latin typeface="Arial" panose="020B0604020202020204" pitchFamily="34" charset="0"/>
                <a:cs typeface="Arial" panose="020B0604020202020204" pitchFamily="34" charset="0"/>
              </a:rPr>
              <a:t>(Johnson, 2004)</a:t>
            </a:r>
          </a:p>
        </p:txBody>
      </p:sp>
      <p:pic>
        <p:nvPicPr>
          <p:cNvPr id="4" name="Content Placeholder 3" descr="CCTS Flowchart of the transition service sequence. Details in notes. &#10;">
            <a:extLst>
              <a:ext uri="{FF2B5EF4-FFF2-40B4-BE49-F238E27FC236}">
                <a16:creationId xmlns:a16="http://schemas.microsoft.com/office/drawing/2014/main" id="{E0B3F7B5-727A-4B51-A88F-00F1F03F292C}"/>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519302" y="770731"/>
            <a:ext cx="8269287" cy="5316537"/>
          </a:xfrm>
          <a:prstGeom prst="rect">
            <a:avLst/>
          </a:prstGeom>
        </p:spPr>
      </p:pic>
      <p:sp>
        <p:nvSpPr>
          <p:cNvPr id="3" name="Slide Number Placeholder 2">
            <a:extLst>
              <a:ext uri="{FF2B5EF4-FFF2-40B4-BE49-F238E27FC236}">
                <a16:creationId xmlns:a16="http://schemas.microsoft.com/office/drawing/2014/main" id="{366FD96F-40F7-44B8-AE73-195C8A57894C}"/>
              </a:ext>
            </a:extLst>
          </p:cNvPr>
          <p:cNvSpPr>
            <a:spLocks noGrp="1"/>
          </p:cNvSpPr>
          <p:nvPr>
            <p:ph type="sldNum" idx="12"/>
          </p:nvPr>
        </p:nvSpPr>
        <p:spPr/>
        <p:txBody>
          <a:bodyPr/>
          <a:lstStyle/>
          <a:p>
            <a:fld id="{50ADEE99-5B15-4B10-A3EB-5286E787B43D}" type="slidenum">
              <a:rPr lang="en-US" smtClean="0"/>
              <a:t>5</a:t>
            </a:fld>
            <a:endParaRPr lang="en-US" dirty="0"/>
          </a:p>
        </p:txBody>
      </p:sp>
    </p:spTree>
    <p:extLst>
      <p:ext uri="{BB962C8B-B14F-4D97-AF65-F5344CB8AC3E}">
        <p14:creationId xmlns:p14="http://schemas.microsoft.com/office/powerpoint/2010/main" val="398662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FC971-4863-4AAE-94F7-27F9FEB125AB}"/>
              </a:ext>
            </a:extLst>
          </p:cNvPr>
          <p:cNvSpPr>
            <a:spLocks noGrp="1"/>
          </p:cNvSpPr>
          <p:nvPr>
            <p:ph type="title"/>
          </p:nvPr>
        </p:nvSpPr>
        <p:spPr>
          <a:xfrm>
            <a:off x="486887" y="365125"/>
            <a:ext cx="11174681" cy="1325563"/>
          </a:xfrm>
        </p:spPr>
        <p:txBody>
          <a:bodyPr/>
          <a:lstStyle/>
          <a:p>
            <a:pPr algn="ctr"/>
            <a:r>
              <a:rPr lang="en-US" dirty="0"/>
              <a:t>Job Foundation Report Components Directly Maps to IEP Transition Services!</a:t>
            </a:r>
          </a:p>
        </p:txBody>
      </p:sp>
      <p:sp>
        <p:nvSpPr>
          <p:cNvPr id="6" name="Content Placeholder 3">
            <a:extLst>
              <a:ext uri="{FF2B5EF4-FFF2-40B4-BE49-F238E27FC236}">
                <a16:creationId xmlns:a16="http://schemas.microsoft.com/office/drawing/2014/main" id="{DBE6517E-384B-40B4-AF1D-BBB6CA7FDEEA}"/>
              </a:ext>
            </a:extLst>
          </p:cNvPr>
          <p:cNvSpPr txBox="1">
            <a:spLocks/>
          </p:cNvSpPr>
          <p:nvPr/>
        </p:nvSpPr>
        <p:spPr>
          <a:xfrm>
            <a:off x="1110343" y="1888176"/>
            <a:ext cx="9971313" cy="4183805"/>
          </a:xfrm>
          <a:prstGeom prst="rect">
            <a:avLst/>
          </a:prstGeom>
          <a:noFill/>
          <a:ln>
            <a:noFill/>
          </a:ln>
        </p:spPr>
        <p:txBody>
          <a:bodyPr spcFirstLastPara="1" vert="horz" wrap="square" lIns="91425" tIns="45700" rIns="91425" bIns="45700" numCol="1"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696913" indent="-582613">
              <a:lnSpc>
                <a:spcPct val="120000"/>
              </a:lnSpc>
              <a:buSzPct val="85000"/>
              <a:buFont typeface="Wingdings" panose="05000000000000000000" pitchFamily="2" charset="2"/>
              <a:buChar char="Ø"/>
            </a:pPr>
            <a:r>
              <a:rPr lang="en-US" sz="2800" dirty="0"/>
              <a:t>Communication Skills</a:t>
            </a:r>
          </a:p>
          <a:p>
            <a:pPr marL="696913" indent="-582613">
              <a:lnSpc>
                <a:spcPct val="120000"/>
              </a:lnSpc>
              <a:buSzPct val="85000"/>
              <a:buFont typeface="Wingdings" panose="05000000000000000000" pitchFamily="2" charset="2"/>
              <a:buChar char="Ø"/>
            </a:pPr>
            <a:r>
              <a:rPr lang="en-US" sz="2800" dirty="0"/>
              <a:t>Interactive Social Skills</a:t>
            </a:r>
          </a:p>
          <a:p>
            <a:pPr marL="696913" indent="-582613">
              <a:lnSpc>
                <a:spcPct val="120000"/>
              </a:lnSpc>
              <a:buSzPct val="85000"/>
              <a:buFont typeface="Wingdings" panose="05000000000000000000" pitchFamily="2" charset="2"/>
              <a:buChar char="Ø"/>
            </a:pPr>
            <a:r>
              <a:rPr lang="en-US" sz="2800" dirty="0"/>
              <a:t>Self-Advocacy Skills</a:t>
            </a:r>
          </a:p>
          <a:p>
            <a:pPr marL="696913" indent="-582613">
              <a:lnSpc>
                <a:spcPct val="120000"/>
              </a:lnSpc>
              <a:buSzPct val="85000"/>
              <a:buFont typeface="Wingdings" panose="05000000000000000000" pitchFamily="2" charset="2"/>
              <a:buChar char="Ø"/>
            </a:pPr>
            <a:r>
              <a:rPr lang="en-US" sz="2800" dirty="0"/>
              <a:t>Task Management Skills</a:t>
            </a:r>
          </a:p>
          <a:p>
            <a:pPr marL="696913" indent="-582613">
              <a:lnSpc>
                <a:spcPct val="120000"/>
              </a:lnSpc>
              <a:buSzPct val="85000"/>
              <a:buFont typeface="Wingdings" panose="05000000000000000000" pitchFamily="2" charset="2"/>
              <a:buChar char="Ø"/>
            </a:pPr>
            <a:r>
              <a:rPr lang="en-US" sz="2800" dirty="0"/>
              <a:t>Work Interest Exploration</a:t>
            </a:r>
          </a:p>
          <a:p>
            <a:pPr marL="696913" indent="-582613">
              <a:lnSpc>
                <a:spcPct val="120000"/>
              </a:lnSpc>
              <a:buSzPct val="85000"/>
              <a:buFont typeface="Wingdings" panose="05000000000000000000" pitchFamily="2" charset="2"/>
              <a:buChar char="Ø"/>
            </a:pPr>
            <a:r>
              <a:rPr lang="en-US" sz="2800" dirty="0"/>
              <a:t>Critical Documents &amp; Enrollments</a:t>
            </a:r>
          </a:p>
        </p:txBody>
      </p:sp>
      <p:sp>
        <p:nvSpPr>
          <p:cNvPr id="7" name="Slide Number Placeholder 6">
            <a:extLst>
              <a:ext uri="{FF2B5EF4-FFF2-40B4-BE49-F238E27FC236}">
                <a16:creationId xmlns:a16="http://schemas.microsoft.com/office/drawing/2014/main" id="{D70F7669-5F18-4CA2-8451-F90B5F5EEDC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115138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7E794-8C9C-4AE9-B4A2-96D18976D411}"/>
              </a:ext>
            </a:extLst>
          </p:cNvPr>
          <p:cNvSpPr>
            <a:spLocks noGrp="1"/>
          </p:cNvSpPr>
          <p:nvPr>
            <p:ph type="title"/>
          </p:nvPr>
        </p:nvSpPr>
        <p:spPr/>
        <p:txBody>
          <a:bodyPr/>
          <a:lstStyle/>
          <a:p>
            <a:r>
              <a:rPr lang="en-US" dirty="0"/>
              <a:t>How to Partner with District Leadership</a:t>
            </a:r>
            <a:br>
              <a:rPr lang="en-US" dirty="0"/>
            </a:br>
            <a:endParaRPr lang="en-US" dirty="0"/>
          </a:p>
        </p:txBody>
      </p:sp>
      <p:sp>
        <p:nvSpPr>
          <p:cNvPr id="5" name="Text Placeholder 4">
            <a:extLst>
              <a:ext uri="{FF2B5EF4-FFF2-40B4-BE49-F238E27FC236}">
                <a16:creationId xmlns:a16="http://schemas.microsoft.com/office/drawing/2014/main" id="{9CCD3F8E-F5CD-440A-9884-90B7F6545497}"/>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8581B11C-8897-4FA7-AFDC-9494318CEC60}"/>
              </a:ext>
            </a:extLst>
          </p:cNvPr>
          <p:cNvSpPr>
            <a:spLocks noGrp="1"/>
          </p:cNvSpPr>
          <p:nvPr>
            <p:ph type="sldNum" sz="quarter" idx="4"/>
          </p:nvPr>
        </p:nvSpPr>
        <p:spPr/>
        <p:txBody>
          <a:bodyPr/>
          <a:lstStyle/>
          <a:p>
            <a:fld id="{488679FF-27EF-4E46-A47D-EC297241D830}" type="slidenum">
              <a:rPr lang="en-US" smtClean="0"/>
              <a:t>7</a:t>
            </a:fld>
            <a:endParaRPr lang="en-US"/>
          </a:p>
        </p:txBody>
      </p:sp>
    </p:spTree>
    <p:extLst>
      <p:ext uri="{BB962C8B-B14F-4D97-AF65-F5344CB8AC3E}">
        <p14:creationId xmlns:p14="http://schemas.microsoft.com/office/powerpoint/2010/main" val="29394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73F-ED9A-4D47-9FA5-D32769389671}"/>
              </a:ext>
            </a:extLst>
          </p:cNvPr>
          <p:cNvSpPr>
            <a:spLocks noGrp="1"/>
          </p:cNvSpPr>
          <p:nvPr>
            <p:ph type="title"/>
          </p:nvPr>
        </p:nvSpPr>
        <p:spPr/>
        <p:txBody>
          <a:bodyPr/>
          <a:lstStyle/>
          <a:p>
            <a:pPr algn="ctr"/>
            <a:r>
              <a:rPr lang="en-US" b="1">
                <a:latin typeface="Segoe UI" panose="020B0502040204020203" pitchFamily="34" charset="0"/>
                <a:cs typeface="Segoe UI" panose="020B0502040204020203" pitchFamily="34" charset="0"/>
              </a:rPr>
              <a:t>The Role of District Leadership in the Job Foundation Project</a:t>
            </a:r>
          </a:p>
        </p:txBody>
      </p:sp>
      <p:sp>
        <p:nvSpPr>
          <p:cNvPr id="3" name="Content Placeholder 2">
            <a:extLst>
              <a:ext uri="{FF2B5EF4-FFF2-40B4-BE49-F238E27FC236}">
                <a16:creationId xmlns:a16="http://schemas.microsoft.com/office/drawing/2014/main" id="{008A36FB-7D14-45C2-BF2A-F03EFCE924CC}"/>
              </a:ext>
            </a:extLst>
          </p:cNvPr>
          <p:cNvSpPr>
            <a:spLocks noGrp="1"/>
          </p:cNvSpPr>
          <p:nvPr>
            <p:ph type="body" idx="1"/>
          </p:nvPr>
        </p:nvSpPr>
        <p:spPr>
          <a:xfrm>
            <a:off x="500743" y="1959428"/>
            <a:ext cx="11168743" cy="4143829"/>
          </a:xfrm>
        </p:spPr>
        <p:txBody>
          <a:bodyPr>
            <a:normAutofit/>
          </a:bodyPr>
          <a:lstStyle/>
          <a:p>
            <a:pPr>
              <a:lnSpc>
                <a:spcPct val="100000"/>
              </a:lnSpc>
              <a:spcBef>
                <a:spcPts val="0"/>
              </a:spcBef>
              <a:spcAft>
                <a:spcPts val="2400"/>
              </a:spcAft>
              <a:buSzPct val="85000"/>
              <a:buFont typeface="Wingdings" panose="05000000000000000000" pitchFamily="2" charset="2"/>
              <a:buChar char="Ø"/>
            </a:pPr>
            <a:r>
              <a:rPr lang="en-US" sz="2800" dirty="0"/>
              <a:t>District partners can support information sharing about Job Foundation with students, families, and school staff.</a:t>
            </a:r>
          </a:p>
          <a:p>
            <a:pPr>
              <a:lnSpc>
                <a:spcPct val="100000"/>
              </a:lnSpc>
              <a:spcBef>
                <a:spcPts val="0"/>
              </a:spcBef>
              <a:spcAft>
                <a:spcPts val="2400"/>
              </a:spcAft>
              <a:buSzPct val="85000"/>
              <a:buFont typeface="Wingdings" panose="05000000000000000000" pitchFamily="2" charset="2"/>
              <a:buChar char="Ø"/>
            </a:pPr>
            <a:r>
              <a:rPr lang="en-US" sz="2800" dirty="0"/>
              <a:t>School districts can facilitate provider access to educational and, as appropriate, health records, in line with local safety policies and procedures, including signed release of authorization from families.</a:t>
            </a:r>
          </a:p>
          <a:p>
            <a:pPr>
              <a:lnSpc>
                <a:spcPct val="100000"/>
              </a:lnSpc>
              <a:spcBef>
                <a:spcPts val="0"/>
              </a:spcBef>
              <a:spcAft>
                <a:spcPts val="2400"/>
              </a:spcAft>
              <a:buSzPct val="85000"/>
              <a:buFont typeface="Wingdings" panose="05000000000000000000" pitchFamily="2" charset="2"/>
              <a:buChar char="Ø"/>
            </a:pPr>
            <a:r>
              <a:rPr lang="en-US" sz="2800" dirty="0"/>
              <a:t>Note that participation in Job Foundation is driven by individual student and family choice.</a:t>
            </a:r>
          </a:p>
          <a:p>
            <a:pPr>
              <a:lnSpc>
                <a:spcPct val="100000"/>
              </a:lnSpc>
              <a:spcBef>
                <a:spcPts val="0"/>
              </a:spcBef>
              <a:spcAft>
                <a:spcPts val="2400"/>
              </a:spcAft>
              <a:buSzPct val="85000"/>
              <a:buFont typeface="Wingdings" panose="05000000000000000000" pitchFamily="2" charset="2"/>
              <a:buChar char="Ø"/>
            </a:pPr>
            <a:endParaRPr lang="en-US" sz="2800" dirty="0"/>
          </a:p>
        </p:txBody>
      </p:sp>
      <p:sp>
        <p:nvSpPr>
          <p:cNvPr id="7" name="Slide Number Placeholder 6">
            <a:extLst>
              <a:ext uri="{FF2B5EF4-FFF2-40B4-BE49-F238E27FC236}">
                <a16:creationId xmlns:a16="http://schemas.microsoft.com/office/drawing/2014/main" id="{899180E0-24F2-41AD-A7AF-4E019FCBCB8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185082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73F-ED9A-4D47-9FA5-D32769389671}"/>
              </a:ext>
            </a:extLst>
          </p:cNvPr>
          <p:cNvSpPr>
            <a:spLocks noGrp="1"/>
          </p:cNvSpPr>
          <p:nvPr>
            <p:ph type="title"/>
          </p:nvPr>
        </p:nvSpPr>
        <p:spPr>
          <a:xfrm>
            <a:off x="344384" y="365125"/>
            <a:ext cx="11507190" cy="1325563"/>
          </a:xfrm>
        </p:spPr>
        <p:txBody>
          <a:bodyPr/>
          <a:lstStyle/>
          <a:p>
            <a:pPr algn="ctr"/>
            <a:r>
              <a:rPr lang="en-US" sz="4000" b="1" dirty="0">
                <a:latin typeface="Segoe UI" panose="020B0502040204020203" pitchFamily="34" charset="0"/>
                <a:cs typeface="Segoe UI" panose="020B0502040204020203" pitchFamily="34" charset="0"/>
              </a:rPr>
              <a:t>How Employment Providers Can Partner with District Leadership for Job Foundation (1 of 1)</a:t>
            </a:r>
          </a:p>
        </p:txBody>
      </p:sp>
      <p:sp>
        <p:nvSpPr>
          <p:cNvPr id="3" name="Content Placeholder 2">
            <a:extLst>
              <a:ext uri="{FF2B5EF4-FFF2-40B4-BE49-F238E27FC236}">
                <a16:creationId xmlns:a16="http://schemas.microsoft.com/office/drawing/2014/main" id="{008A36FB-7D14-45C2-BF2A-F03EFCE924CC}"/>
              </a:ext>
            </a:extLst>
          </p:cNvPr>
          <p:cNvSpPr>
            <a:spLocks noGrp="1"/>
          </p:cNvSpPr>
          <p:nvPr>
            <p:ph type="body" idx="1"/>
          </p:nvPr>
        </p:nvSpPr>
        <p:spPr>
          <a:xfrm>
            <a:off x="500743" y="1959427"/>
            <a:ext cx="11168743" cy="4533447"/>
          </a:xfrm>
        </p:spPr>
        <p:txBody>
          <a:bodyPr>
            <a:normAutofit fontScale="85000" lnSpcReduction="20000"/>
          </a:bodyPr>
          <a:lstStyle/>
          <a:p>
            <a:pPr>
              <a:lnSpc>
                <a:spcPct val="100000"/>
              </a:lnSpc>
              <a:spcBef>
                <a:spcPts val="0"/>
              </a:spcBef>
              <a:spcAft>
                <a:spcPts val="2400"/>
              </a:spcAft>
              <a:buSzPct val="85000"/>
              <a:buFont typeface="Wingdings" panose="05000000000000000000" pitchFamily="2" charset="2"/>
              <a:buChar char="Ø"/>
            </a:pPr>
            <a:r>
              <a:rPr lang="en-US"/>
              <a:t>Start with the district leadership! This may be a special education director, a principal or, in smaller districts, a superintendent.</a:t>
            </a:r>
          </a:p>
          <a:p>
            <a:pPr lvl="1">
              <a:lnSpc>
                <a:spcPct val="100000"/>
              </a:lnSpc>
              <a:spcBef>
                <a:spcPts val="0"/>
              </a:spcBef>
              <a:spcAft>
                <a:spcPts val="2400"/>
              </a:spcAft>
              <a:buSzPct val="85000"/>
              <a:buFont typeface="Wingdings" panose="05000000000000000000" pitchFamily="2" charset="2"/>
              <a:buChar char="Ø"/>
            </a:pPr>
            <a:r>
              <a:rPr lang="en-US">
                <a:hlinkClick r:id="rId3"/>
              </a:rPr>
              <a:t>Special Education Directory</a:t>
            </a:r>
            <a:endParaRPr lang="en-US"/>
          </a:p>
          <a:p>
            <a:pPr>
              <a:lnSpc>
                <a:spcPct val="100000"/>
              </a:lnSpc>
              <a:spcBef>
                <a:spcPts val="0"/>
              </a:spcBef>
              <a:spcAft>
                <a:spcPts val="2400"/>
              </a:spcAft>
              <a:buSzPct val="85000"/>
              <a:buFont typeface="Wingdings" panose="05000000000000000000" pitchFamily="2" charset="2"/>
              <a:buChar char="Ø"/>
            </a:pPr>
            <a:r>
              <a:rPr lang="en-US"/>
              <a:t>Introduce yourself and the Job Foundation project.</a:t>
            </a:r>
          </a:p>
          <a:p>
            <a:pPr lvl="1">
              <a:lnSpc>
                <a:spcPct val="100000"/>
              </a:lnSpc>
              <a:spcBef>
                <a:spcPts val="0"/>
              </a:spcBef>
              <a:spcAft>
                <a:spcPts val="2400"/>
              </a:spcAft>
              <a:buSzPct val="85000"/>
              <a:buFont typeface="Wingdings" panose="05000000000000000000" pitchFamily="2" charset="2"/>
              <a:buChar char="Ø"/>
            </a:pPr>
            <a:r>
              <a:rPr lang="en-US">
                <a:hlinkClick r:id="rId4"/>
              </a:rPr>
              <a:t>County Best Practices</a:t>
            </a:r>
            <a:endParaRPr lang="en-US"/>
          </a:p>
          <a:p>
            <a:pPr lvl="1">
              <a:lnSpc>
                <a:spcPct val="100000"/>
              </a:lnSpc>
              <a:spcBef>
                <a:spcPts val="0"/>
              </a:spcBef>
              <a:spcAft>
                <a:spcPts val="2400"/>
              </a:spcAft>
              <a:buSzPct val="85000"/>
              <a:buFont typeface="Wingdings" panose="05000000000000000000" pitchFamily="2" charset="2"/>
              <a:buChar char="Ø"/>
            </a:pPr>
            <a:r>
              <a:rPr lang="en-US">
                <a:hlinkClick r:id="rId5"/>
              </a:rPr>
              <a:t>Job Foundation Information Brief for School Partners</a:t>
            </a:r>
            <a:endParaRPr lang="en-US"/>
          </a:p>
          <a:p>
            <a:pPr lvl="1">
              <a:lnSpc>
                <a:spcPct val="100000"/>
              </a:lnSpc>
              <a:spcBef>
                <a:spcPts val="0"/>
              </a:spcBef>
              <a:spcAft>
                <a:spcPts val="2400"/>
              </a:spcAft>
              <a:buSzPct val="85000"/>
              <a:buFont typeface="Wingdings" panose="05000000000000000000" pitchFamily="2" charset="2"/>
              <a:buChar char="Ø"/>
            </a:pPr>
            <a:r>
              <a:rPr lang="en-US">
                <a:hlinkClick r:id="rId6"/>
              </a:rPr>
              <a:t>Job Foundation Project Overview for School Partners</a:t>
            </a:r>
            <a:endParaRPr lang="en-US" dirty="0"/>
          </a:p>
          <a:p>
            <a:pPr lvl="1">
              <a:lnSpc>
                <a:spcPct val="100000"/>
              </a:lnSpc>
              <a:spcBef>
                <a:spcPts val="0"/>
              </a:spcBef>
              <a:spcAft>
                <a:spcPts val="2400"/>
              </a:spcAft>
              <a:buSzPct val="85000"/>
              <a:buFont typeface="Wingdings" panose="05000000000000000000" pitchFamily="2" charset="2"/>
              <a:buChar char="Ø"/>
            </a:pPr>
            <a:r>
              <a:rPr lang="en-US">
                <a:hlinkClick r:id="rId7"/>
              </a:rPr>
              <a:t>Job Foundations for School Partners</a:t>
            </a:r>
            <a:endParaRPr lang="en-US" dirty="0"/>
          </a:p>
          <a:p>
            <a:pPr lvl="1" algn="just">
              <a:lnSpc>
                <a:spcPct val="100000"/>
              </a:lnSpc>
              <a:spcBef>
                <a:spcPts val="0"/>
              </a:spcBef>
              <a:spcAft>
                <a:spcPts val="2400"/>
              </a:spcAft>
              <a:buSzPct val="85000"/>
              <a:buFont typeface="Wingdings" panose="05000000000000000000" pitchFamily="2" charset="2"/>
              <a:buChar char="Ø"/>
            </a:pPr>
            <a:endParaRPr lang="en-US" dirty="0"/>
          </a:p>
        </p:txBody>
      </p:sp>
      <p:sp>
        <p:nvSpPr>
          <p:cNvPr id="7" name="Slide Number Placeholder 6">
            <a:extLst>
              <a:ext uri="{FF2B5EF4-FFF2-40B4-BE49-F238E27FC236}">
                <a16:creationId xmlns:a16="http://schemas.microsoft.com/office/drawing/2014/main" id="{6C0039B5-44A1-44F8-8B00-2DD7B0B44D0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3420779461"/>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PI Special Ed Template" id="{8F4468FF-4D37-4CC5-8774-BBBA859A3C90}" vid="{8E05FF76-D013-49AB-91BE-3F8AECA6FBF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PI Special Ed Template" id="{8F4468FF-4D37-4CC5-8774-BBBA859A3C90}" vid="{73556D93-8E41-4527-B882-9A0CE1784D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DB21A84C6B484893257A8170204B83" ma:contentTypeVersion="13" ma:contentTypeDescription="Create a new document." ma:contentTypeScope="" ma:versionID="76f6f4685784d26cb7bf7d33dd9d6fec">
  <xsd:schema xmlns:xsd="http://www.w3.org/2001/XMLSchema" xmlns:xs="http://www.w3.org/2001/XMLSchema" xmlns:p="http://schemas.microsoft.com/office/2006/metadata/properties" xmlns:ns2="87fb58b4-b3f2-43d8-b023-353a89983adc" xmlns:ns3="712ad1b7-b308-4ea1-86b4-fa66dfe61ac3" targetNamespace="http://schemas.microsoft.com/office/2006/metadata/properties" ma:root="true" ma:fieldsID="0da97c189ed244cf7e53074325f8e567" ns2:_="" ns3:_="">
    <xsd:import namespace="87fb58b4-b3f2-43d8-b023-353a89983adc"/>
    <xsd:import namespace="712ad1b7-b308-4ea1-86b4-fa66dfe61a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58b4-b3f2-43d8-b023-353a89983a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2ad1b7-b308-4ea1-86b4-fa66dfe61a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7fb58b4-b3f2-43d8-b023-353a89983adc" xsi:nil="true"/>
    <SharedWithUsers xmlns="712ad1b7-b308-4ea1-86b4-fa66dfe61ac3">
      <UserInfo>
        <DisplayName/>
        <AccountId xsi:nil="true"/>
        <AccountType/>
      </UserInfo>
    </SharedWithUsers>
  </documentManagement>
</p:properties>
</file>

<file path=customXml/itemProps1.xml><?xml version="1.0" encoding="utf-8"?>
<ds:datastoreItem xmlns:ds="http://schemas.openxmlformats.org/officeDocument/2006/customXml" ds:itemID="{8D8A92E0-B479-4AE6-BE4C-D6C4A766B954}">
  <ds:schemaRefs>
    <ds:schemaRef ds:uri="http://schemas.microsoft.com/sharepoint/v3/contenttype/forms"/>
  </ds:schemaRefs>
</ds:datastoreItem>
</file>

<file path=customXml/itemProps2.xml><?xml version="1.0" encoding="utf-8"?>
<ds:datastoreItem xmlns:ds="http://schemas.openxmlformats.org/officeDocument/2006/customXml" ds:itemID="{59E9E2F8-B790-4EFE-A2F5-0567993D0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b58b4-b3f2-43d8-b023-353a89983adc"/>
    <ds:schemaRef ds:uri="712ad1b7-b308-4ea1-86b4-fa66dfe61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A9A84-22A0-4D92-AF59-593E15E9C3A0}">
  <ds:schemaRefs>
    <ds:schemaRef ds:uri="http://schemas.microsoft.com/office/2006/metadata/properties"/>
    <ds:schemaRef ds:uri="http://schemas.microsoft.com/office/infopath/2007/PartnerControls"/>
    <ds:schemaRef ds:uri="87fb58b4-b3f2-43d8-b023-353a89983adc"/>
    <ds:schemaRef ds:uri="712ad1b7-b308-4ea1-86b4-fa66dfe61ac3"/>
  </ds:schemaRefs>
</ds:datastoreItem>
</file>

<file path=docProps/app.xml><?xml version="1.0" encoding="utf-8"?>
<Properties xmlns="http://schemas.openxmlformats.org/officeDocument/2006/extended-properties" xmlns:vt="http://schemas.openxmlformats.org/officeDocument/2006/docPropsVTypes">
  <Template>OSPI Special Ed Template</Template>
  <TotalTime>568</TotalTime>
  <Words>1497</Words>
  <Application>Microsoft Office PowerPoint</Application>
  <PresentationFormat>Widescreen</PresentationFormat>
  <Paragraphs>165</Paragraphs>
  <Slides>20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Quattrocento Sans</vt:lpstr>
      <vt:lpstr>Segoe UI</vt:lpstr>
      <vt:lpstr>Wingdings</vt:lpstr>
      <vt:lpstr>Content Slides</vt:lpstr>
      <vt:lpstr>3_Office Theme</vt:lpstr>
      <vt:lpstr>Fostering Job Foundation Supports between Employment Providers &amp; School Partners</vt:lpstr>
      <vt:lpstr>Special Guest Speaker</vt:lpstr>
      <vt:lpstr>Today’s Topics</vt:lpstr>
      <vt:lpstr>How Transition Services and Job Foundation Align</vt:lpstr>
      <vt:lpstr>Transition Services Flowchart</vt:lpstr>
      <vt:lpstr>Job Foundation Report Components Directly Maps to IEP Transition Services!</vt:lpstr>
      <vt:lpstr>How to Partner with District Leadership </vt:lpstr>
      <vt:lpstr>The Role of District Leadership in the Job Foundation Project</vt:lpstr>
      <vt:lpstr>How Employment Providers Can Partner with District Leadership for Job Foundation (1 of 1)</vt:lpstr>
      <vt:lpstr>How Employment Providers Can Partner with District Leadership for Job Foundation (2 of 2)</vt:lpstr>
      <vt:lpstr>How to Partner with IEP Case Managers </vt:lpstr>
      <vt:lpstr>The Role of IEP Case Managers in the Job Foundation Project</vt:lpstr>
      <vt:lpstr>How Employment Providers Can Partner with IEP Case Managers for Job Foundation</vt:lpstr>
      <vt:lpstr>Strategies that Work </vt:lpstr>
      <vt:lpstr>What Strategies Can Help Employment Providers Partner with the School System?</vt:lpstr>
      <vt:lpstr>School Partner Voice </vt:lpstr>
      <vt:lpstr>Tips from the Field (1 of 2)</vt:lpstr>
      <vt:lpstr>Tips from the Field (2 of 2)</vt:lpstr>
      <vt:lpstr>What Successes or Barriers are Employment Providers Experiencing within the School System?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Foundations Pilot Project</dc:title>
  <dc:creator>Tania May</dc:creator>
  <cp:lastModifiedBy>Johnson, Cinda</cp:lastModifiedBy>
  <cp:revision>5</cp:revision>
  <dcterms:created xsi:type="dcterms:W3CDTF">2020-12-16T21:13:29Z</dcterms:created>
  <dcterms:modified xsi:type="dcterms:W3CDTF">2022-01-18T16:04:00Z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xtendedDescription">
    <vt:lpwstr/>
  </property>
  <property fmtid="{D5CDD505-2E9C-101B-9397-08002B2CF9AE}" pid="4" name="TriggerFlowInfo">
    <vt:lpwstr/>
  </property>
  <property fmtid="{D5CDD505-2E9C-101B-9397-08002B2CF9AE}" pid="5" name="ContentTypeId">
    <vt:lpwstr>0x010100FEDB21A84C6B484893257A8170204B83</vt:lpwstr>
  </property>
</Properties>
</file>