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60" r:id="rId3"/>
    <p:sldId id="275" r:id="rId4"/>
    <p:sldId id="298" r:id="rId5"/>
    <p:sldId id="296" r:id="rId6"/>
    <p:sldId id="305" r:id="rId7"/>
    <p:sldId id="306" r:id="rId8"/>
    <p:sldId id="299" r:id="rId9"/>
    <p:sldId id="291" r:id="rId10"/>
    <p:sldId id="292" r:id="rId11"/>
    <p:sldId id="286" r:id="rId12"/>
    <p:sldId id="304" r:id="rId13"/>
    <p:sldId id="289" r:id="rId14"/>
    <p:sldId id="284" r:id="rId15"/>
    <p:sldId id="285" r:id="rId16"/>
    <p:sldId id="293" r:id="rId17"/>
    <p:sldId id="301" r:id="rId18"/>
    <p:sldId id="300" r:id="rId19"/>
    <p:sldId id="281" r:id="rId20"/>
    <p:sldId id="282" r:id="rId21"/>
    <p:sldId id="307" r:id="rId22"/>
    <p:sldId id="302" r:id="rId23"/>
    <p:sldId id="283" r:id="rId24"/>
    <p:sldId id="294" r:id="rId25"/>
    <p:sldId id="303" r:id="rId26"/>
    <p:sldId id="279" r:id="rId27"/>
    <p:sldId id="280" r:id="rId28"/>
    <p:sldId id="278"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6" autoAdjust="0"/>
    <p:restoredTop sz="94660"/>
  </p:normalViewPr>
  <p:slideViewPr>
    <p:cSldViewPr snapToGrid="0">
      <p:cViewPr varScale="1">
        <p:scale>
          <a:sx n="115" d="100"/>
          <a:sy n="115" d="100"/>
        </p:scale>
        <p:origin x="43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E647B4-0E64-4389-94F0-D8D195C7A073}" type="doc">
      <dgm:prSet loTypeId="urn:microsoft.com/office/officeart/2005/8/layout/vList5" loCatId="list" qsTypeId="urn:microsoft.com/office/officeart/2005/8/quickstyle/simple1" qsCatId="simple" csTypeId="urn:microsoft.com/office/officeart/2005/8/colors/accent5_2" csCatId="accent5" phldr="1"/>
      <dgm:spPr/>
      <dgm:t>
        <a:bodyPr/>
        <a:lstStyle/>
        <a:p>
          <a:endParaRPr lang="en-US"/>
        </a:p>
      </dgm:t>
    </dgm:pt>
    <dgm:pt modelId="{96C97298-4D6D-4B1D-A077-1EC361F3160E}">
      <dgm:prSet phldrT="[Text]"/>
      <dgm:spPr/>
      <dgm:t>
        <a:bodyPr/>
        <a:lstStyle/>
        <a:p>
          <a:r>
            <a:rPr lang="en-US" dirty="0"/>
            <a:t>Sustainable </a:t>
          </a:r>
        </a:p>
      </dgm:t>
    </dgm:pt>
    <dgm:pt modelId="{DEED702C-5A33-47CA-A521-ACFB9AB2CA14}" type="parTrans" cxnId="{48C6229B-3F87-44B0-A5B8-25896E1F08BC}">
      <dgm:prSet/>
      <dgm:spPr/>
      <dgm:t>
        <a:bodyPr/>
        <a:lstStyle/>
        <a:p>
          <a:endParaRPr lang="en-US"/>
        </a:p>
      </dgm:t>
    </dgm:pt>
    <dgm:pt modelId="{9A9EFC79-55F4-4C2A-91F5-8E161E7905F0}" type="sibTrans" cxnId="{48C6229B-3F87-44B0-A5B8-25896E1F08BC}">
      <dgm:prSet/>
      <dgm:spPr/>
      <dgm:t>
        <a:bodyPr/>
        <a:lstStyle/>
        <a:p>
          <a:endParaRPr lang="en-US"/>
        </a:p>
      </dgm:t>
    </dgm:pt>
    <dgm:pt modelId="{1B900774-30EC-42F0-809D-84F2A4183882}">
      <dgm:prSet phldrT="[Text]"/>
      <dgm:spPr/>
      <dgm:t>
        <a:bodyPr/>
        <a:lstStyle/>
        <a:p>
          <a:r>
            <a:rPr lang="en-US" dirty="0"/>
            <a:t>Combining System and Campus Funding.</a:t>
          </a:r>
        </a:p>
      </dgm:t>
    </dgm:pt>
    <dgm:pt modelId="{8977C1DC-0D69-468C-8F13-233105E47799}" type="parTrans" cxnId="{E2BC6CE3-34ED-497C-9F08-1E9D13864300}">
      <dgm:prSet/>
      <dgm:spPr/>
      <dgm:t>
        <a:bodyPr/>
        <a:lstStyle/>
        <a:p>
          <a:endParaRPr lang="en-US"/>
        </a:p>
      </dgm:t>
    </dgm:pt>
    <dgm:pt modelId="{054C9B0C-31D7-440D-BEF2-5AFE467EBB4D}" type="sibTrans" cxnId="{E2BC6CE3-34ED-497C-9F08-1E9D13864300}">
      <dgm:prSet/>
      <dgm:spPr/>
      <dgm:t>
        <a:bodyPr/>
        <a:lstStyle/>
        <a:p>
          <a:endParaRPr lang="en-US"/>
        </a:p>
      </dgm:t>
    </dgm:pt>
    <dgm:pt modelId="{8A56ED4B-3E3C-45A7-801C-3B36AF8E6BB1}">
      <dgm:prSet phldrT="[Text]"/>
      <dgm:spPr/>
      <dgm:t>
        <a:bodyPr/>
        <a:lstStyle/>
        <a:p>
          <a:r>
            <a:rPr lang="en-US" dirty="0"/>
            <a:t>Organizational and Financial Infrastructure and Oversight.</a:t>
          </a:r>
        </a:p>
      </dgm:t>
    </dgm:pt>
    <dgm:pt modelId="{FDC64B72-FC0E-4604-9993-1FA090617059}" type="parTrans" cxnId="{0B762462-E8A6-4254-9E5C-91190D893DE7}">
      <dgm:prSet/>
      <dgm:spPr/>
      <dgm:t>
        <a:bodyPr/>
        <a:lstStyle/>
        <a:p>
          <a:endParaRPr lang="en-US"/>
        </a:p>
      </dgm:t>
    </dgm:pt>
    <dgm:pt modelId="{8B314C47-FDAB-4CDF-9FCC-689424889721}" type="sibTrans" cxnId="{0B762462-E8A6-4254-9E5C-91190D893DE7}">
      <dgm:prSet/>
      <dgm:spPr/>
      <dgm:t>
        <a:bodyPr/>
        <a:lstStyle/>
        <a:p>
          <a:endParaRPr lang="en-US"/>
        </a:p>
      </dgm:t>
    </dgm:pt>
    <dgm:pt modelId="{E6188EAD-B568-4E68-A072-1957C8F34B1E}">
      <dgm:prSet phldrT="[Text]"/>
      <dgm:spPr/>
      <dgm:t>
        <a:bodyPr/>
        <a:lstStyle/>
        <a:p>
          <a:r>
            <a:rPr lang="en-US" dirty="0"/>
            <a:t>Responsive</a:t>
          </a:r>
        </a:p>
      </dgm:t>
    </dgm:pt>
    <dgm:pt modelId="{E3CE3165-6F6F-4F6E-B085-36327A6D76A0}" type="parTrans" cxnId="{77D8D03D-735D-4574-B17E-3B5E6ED36BBB}">
      <dgm:prSet/>
      <dgm:spPr/>
      <dgm:t>
        <a:bodyPr/>
        <a:lstStyle/>
        <a:p>
          <a:endParaRPr lang="en-US"/>
        </a:p>
      </dgm:t>
    </dgm:pt>
    <dgm:pt modelId="{24C1E65F-6469-4859-81C5-533DEE41A5F5}" type="sibTrans" cxnId="{77D8D03D-735D-4574-B17E-3B5E6ED36BBB}">
      <dgm:prSet/>
      <dgm:spPr/>
      <dgm:t>
        <a:bodyPr/>
        <a:lstStyle/>
        <a:p>
          <a:endParaRPr lang="en-US"/>
        </a:p>
      </dgm:t>
    </dgm:pt>
    <dgm:pt modelId="{32019B03-523A-480E-9E24-F114336ED97D}">
      <dgm:prSet phldrT="[Text]"/>
      <dgm:spPr/>
      <dgm:t>
        <a:bodyPr/>
        <a:lstStyle/>
        <a:p>
          <a:r>
            <a:rPr lang="en-US" dirty="0"/>
            <a:t>Able to respond to needs of campuses and system.</a:t>
          </a:r>
        </a:p>
      </dgm:t>
    </dgm:pt>
    <dgm:pt modelId="{60BC5A0E-8C48-43D1-B9C7-C6094F6DC6A3}" type="parTrans" cxnId="{AA21327D-55CC-4576-BF04-F94616EF98A0}">
      <dgm:prSet/>
      <dgm:spPr/>
      <dgm:t>
        <a:bodyPr/>
        <a:lstStyle/>
        <a:p>
          <a:endParaRPr lang="en-US"/>
        </a:p>
      </dgm:t>
    </dgm:pt>
    <dgm:pt modelId="{AFF51367-844A-4ED0-9754-8FAF1E286FED}" type="sibTrans" cxnId="{AA21327D-55CC-4576-BF04-F94616EF98A0}">
      <dgm:prSet/>
      <dgm:spPr/>
      <dgm:t>
        <a:bodyPr/>
        <a:lstStyle/>
        <a:p>
          <a:endParaRPr lang="en-US"/>
        </a:p>
      </dgm:t>
    </dgm:pt>
    <dgm:pt modelId="{EEBAE947-C04D-40EF-AD62-F532B522E755}">
      <dgm:prSet phldrT="[Text]"/>
      <dgm:spPr/>
      <dgm:t>
        <a:bodyPr/>
        <a:lstStyle/>
        <a:p>
          <a:r>
            <a:rPr lang="en-US" dirty="0"/>
            <a:t>Review of initiatives for usefulness and satisfaction.</a:t>
          </a:r>
        </a:p>
      </dgm:t>
    </dgm:pt>
    <dgm:pt modelId="{97FFC488-29D6-4295-85A9-BF8F1364FEBE}" type="parTrans" cxnId="{107A0189-C73F-4682-8599-B47188FFE127}">
      <dgm:prSet/>
      <dgm:spPr/>
      <dgm:t>
        <a:bodyPr/>
        <a:lstStyle/>
        <a:p>
          <a:endParaRPr lang="en-US"/>
        </a:p>
      </dgm:t>
    </dgm:pt>
    <dgm:pt modelId="{40875E24-0525-4D70-B333-55FA014BEFE8}" type="sibTrans" cxnId="{107A0189-C73F-4682-8599-B47188FFE127}">
      <dgm:prSet/>
      <dgm:spPr/>
      <dgm:t>
        <a:bodyPr/>
        <a:lstStyle/>
        <a:p>
          <a:endParaRPr lang="en-US"/>
        </a:p>
      </dgm:t>
    </dgm:pt>
    <dgm:pt modelId="{3F4982D3-17E7-4E0B-BCBC-3C44AD2D3B27}">
      <dgm:prSet phldrT="[Text]"/>
      <dgm:spPr/>
      <dgm:t>
        <a:bodyPr/>
        <a:lstStyle/>
        <a:p>
          <a:r>
            <a:rPr lang="en-US" dirty="0"/>
            <a:t>Scalable</a:t>
          </a:r>
        </a:p>
      </dgm:t>
    </dgm:pt>
    <dgm:pt modelId="{6ACE5971-4261-4260-A95E-948C4F34D234}" type="parTrans" cxnId="{0C00FDFD-95B9-4F3E-A7B8-8058FEF25B17}">
      <dgm:prSet/>
      <dgm:spPr/>
      <dgm:t>
        <a:bodyPr/>
        <a:lstStyle/>
        <a:p>
          <a:endParaRPr lang="en-US"/>
        </a:p>
      </dgm:t>
    </dgm:pt>
    <dgm:pt modelId="{6428AD3E-3F99-4804-BFD7-8B367FF74885}" type="sibTrans" cxnId="{0C00FDFD-95B9-4F3E-A7B8-8058FEF25B17}">
      <dgm:prSet/>
      <dgm:spPr/>
      <dgm:t>
        <a:bodyPr/>
        <a:lstStyle/>
        <a:p>
          <a:endParaRPr lang="en-US"/>
        </a:p>
      </dgm:t>
    </dgm:pt>
    <dgm:pt modelId="{A4153426-9081-41E5-8EDE-7B3045FCF880}">
      <dgm:prSet phldrT="[Text]"/>
      <dgm:spPr/>
      <dgm:t>
        <a:bodyPr/>
        <a:lstStyle/>
        <a:p>
          <a:r>
            <a:rPr lang="en-US" dirty="0"/>
            <a:t>SLSS focus on System-Campus partnership to develop financially stable yet efficient services.</a:t>
          </a:r>
        </a:p>
      </dgm:t>
    </dgm:pt>
    <dgm:pt modelId="{790A1F1F-DE42-46CA-BD12-AEDC6D59A2AB}" type="parTrans" cxnId="{CEF070E4-D2EA-44C0-8A96-5102427B8D98}">
      <dgm:prSet/>
      <dgm:spPr/>
      <dgm:t>
        <a:bodyPr/>
        <a:lstStyle/>
        <a:p>
          <a:endParaRPr lang="en-US"/>
        </a:p>
      </dgm:t>
    </dgm:pt>
    <dgm:pt modelId="{0EAC24CB-C934-41AB-ABC2-B1270A654058}" type="sibTrans" cxnId="{CEF070E4-D2EA-44C0-8A96-5102427B8D98}">
      <dgm:prSet/>
      <dgm:spPr/>
      <dgm:t>
        <a:bodyPr/>
        <a:lstStyle/>
        <a:p>
          <a:endParaRPr lang="en-US"/>
        </a:p>
      </dgm:t>
    </dgm:pt>
    <dgm:pt modelId="{B320825E-F05D-48D0-BB0B-E2F68D5D296F}">
      <dgm:prSet phldrT="[Text]"/>
      <dgm:spPr/>
      <dgm:t>
        <a:bodyPr/>
        <a:lstStyle/>
        <a:p>
          <a:r>
            <a:rPr lang="en-US" dirty="0"/>
            <a:t>Ability to accept requests for new services.</a:t>
          </a:r>
        </a:p>
      </dgm:t>
    </dgm:pt>
    <dgm:pt modelId="{1B670B64-0632-40C5-9FAF-D53CE5803CE3}" type="parTrans" cxnId="{6AEB39F7-85A0-42B9-BBF4-35C988C74048}">
      <dgm:prSet/>
      <dgm:spPr/>
      <dgm:t>
        <a:bodyPr/>
        <a:lstStyle/>
        <a:p>
          <a:endParaRPr lang="en-US"/>
        </a:p>
      </dgm:t>
    </dgm:pt>
    <dgm:pt modelId="{8FC0D9CE-5200-4D8D-885E-8799393FA6AA}" type="sibTrans" cxnId="{6AEB39F7-85A0-42B9-BBF4-35C988C74048}">
      <dgm:prSet/>
      <dgm:spPr/>
      <dgm:t>
        <a:bodyPr/>
        <a:lstStyle/>
        <a:p>
          <a:endParaRPr lang="en-US"/>
        </a:p>
      </dgm:t>
    </dgm:pt>
    <dgm:pt modelId="{7421BA63-DBEF-4AEE-A9E7-096B46A60087}">
      <dgm:prSet phldrT="[Text]"/>
      <dgm:spPr/>
      <dgm:t>
        <a:bodyPr/>
        <a:lstStyle/>
        <a:p>
          <a:r>
            <a:rPr lang="en-US" dirty="0"/>
            <a:t>System-Empire partnership will allow growth if there are funds committed for programs.</a:t>
          </a:r>
        </a:p>
      </dgm:t>
    </dgm:pt>
    <dgm:pt modelId="{84831971-10ED-469D-A2B7-A1B855D8AA3A}" type="parTrans" cxnId="{1942C50B-6BE8-4F78-B7B0-087480F31634}">
      <dgm:prSet/>
      <dgm:spPr/>
      <dgm:t>
        <a:bodyPr/>
        <a:lstStyle/>
        <a:p>
          <a:endParaRPr lang="en-US"/>
        </a:p>
      </dgm:t>
    </dgm:pt>
    <dgm:pt modelId="{B32A6471-A21C-4F4B-8D66-7123676B0CF9}" type="sibTrans" cxnId="{1942C50B-6BE8-4F78-B7B0-087480F31634}">
      <dgm:prSet/>
      <dgm:spPr/>
      <dgm:t>
        <a:bodyPr/>
        <a:lstStyle/>
        <a:p>
          <a:endParaRPr lang="en-US"/>
        </a:p>
      </dgm:t>
    </dgm:pt>
    <dgm:pt modelId="{0A6EFB4E-7D0E-4C8F-9F5E-36CA9FD1A249}">
      <dgm:prSet phldrT="[Text]"/>
      <dgm:spPr/>
      <dgm:t>
        <a:bodyPr/>
        <a:lstStyle/>
        <a:p>
          <a:r>
            <a:rPr lang="en-US" dirty="0"/>
            <a:t>Allows for more flexibility of services that are beyond or outside of “core” all-SUNY initiatives.</a:t>
          </a:r>
        </a:p>
      </dgm:t>
    </dgm:pt>
    <dgm:pt modelId="{0E2D3D51-C6B2-40F7-9073-016C3ECCF368}" type="parTrans" cxnId="{D17D2295-C5EF-45BA-BACA-8B49350F286F}">
      <dgm:prSet/>
      <dgm:spPr/>
      <dgm:t>
        <a:bodyPr/>
        <a:lstStyle/>
        <a:p>
          <a:endParaRPr lang="en-US"/>
        </a:p>
      </dgm:t>
    </dgm:pt>
    <dgm:pt modelId="{4473682E-1E24-4EFC-A11A-AF89A93B4F95}" type="sibTrans" cxnId="{D17D2295-C5EF-45BA-BACA-8B49350F286F}">
      <dgm:prSet/>
      <dgm:spPr/>
      <dgm:t>
        <a:bodyPr/>
        <a:lstStyle/>
        <a:p>
          <a:endParaRPr lang="en-US"/>
        </a:p>
      </dgm:t>
    </dgm:pt>
    <dgm:pt modelId="{A364F93F-33E4-4D8B-8916-2F556016161F}">
      <dgm:prSet phldrT="[Text]"/>
      <dgm:spPr/>
      <dgm:t>
        <a:bodyPr/>
        <a:lstStyle/>
        <a:p>
          <a:r>
            <a:rPr lang="en-US" dirty="0"/>
            <a:t>Services are mix of System and Campus funds and oversight, which may insulate from drastic and abrupt changes from either side.</a:t>
          </a:r>
        </a:p>
      </dgm:t>
    </dgm:pt>
    <dgm:pt modelId="{6BA8D0AD-EBCA-4021-AC8A-FFA490061111}" type="parTrans" cxnId="{75B8B74B-ED5A-49D9-A252-E1C52B48EFE3}">
      <dgm:prSet/>
      <dgm:spPr/>
      <dgm:t>
        <a:bodyPr/>
        <a:lstStyle/>
        <a:p>
          <a:endParaRPr lang="en-US"/>
        </a:p>
      </dgm:t>
    </dgm:pt>
    <dgm:pt modelId="{765BCF91-2E0D-43B2-A167-10BEA85B7F17}" type="sibTrans" cxnId="{75B8B74B-ED5A-49D9-A252-E1C52B48EFE3}">
      <dgm:prSet/>
      <dgm:spPr/>
      <dgm:t>
        <a:bodyPr/>
        <a:lstStyle/>
        <a:p>
          <a:endParaRPr lang="en-US"/>
        </a:p>
      </dgm:t>
    </dgm:pt>
    <dgm:pt modelId="{C64DA5B6-A416-41E0-9A92-8742D38D9203}" type="pres">
      <dgm:prSet presAssocID="{9FE647B4-0E64-4389-94F0-D8D195C7A073}" presName="Name0" presStyleCnt="0">
        <dgm:presLayoutVars>
          <dgm:dir/>
          <dgm:animLvl val="lvl"/>
          <dgm:resizeHandles val="exact"/>
        </dgm:presLayoutVars>
      </dgm:prSet>
      <dgm:spPr/>
      <dgm:t>
        <a:bodyPr/>
        <a:lstStyle/>
        <a:p>
          <a:endParaRPr lang="en-US"/>
        </a:p>
      </dgm:t>
    </dgm:pt>
    <dgm:pt modelId="{4A9C2DB4-9E7E-4E5D-BE0D-87B10CCFCC34}" type="pres">
      <dgm:prSet presAssocID="{96C97298-4D6D-4B1D-A077-1EC361F3160E}" presName="linNode" presStyleCnt="0"/>
      <dgm:spPr/>
    </dgm:pt>
    <dgm:pt modelId="{24B405B1-FF34-4979-9D18-E37CD38F27D1}" type="pres">
      <dgm:prSet presAssocID="{96C97298-4D6D-4B1D-A077-1EC361F3160E}" presName="parentText" presStyleLbl="node1" presStyleIdx="0" presStyleCnt="3">
        <dgm:presLayoutVars>
          <dgm:chMax val="1"/>
          <dgm:bulletEnabled val="1"/>
        </dgm:presLayoutVars>
      </dgm:prSet>
      <dgm:spPr/>
      <dgm:t>
        <a:bodyPr/>
        <a:lstStyle/>
        <a:p>
          <a:endParaRPr lang="en-US"/>
        </a:p>
      </dgm:t>
    </dgm:pt>
    <dgm:pt modelId="{2517BE86-2AB8-482E-BFA7-9A7B93E255B5}" type="pres">
      <dgm:prSet presAssocID="{96C97298-4D6D-4B1D-A077-1EC361F3160E}" presName="descendantText" presStyleLbl="alignAccFollowNode1" presStyleIdx="0" presStyleCnt="3">
        <dgm:presLayoutVars>
          <dgm:bulletEnabled val="1"/>
        </dgm:presLayoutVars>
      </dgm:prSet>
      <dgm:spPr/>
      <dgm:t>
        <a:bodyPr/>
        <a:lstStyle/>
        <a:p>
          <a:endParaRPr lang="en-US"/>
        </a:p>
      </dgm:t>
    </dgm:pt>
    <dgm:pt modelId="{4DF64138-B385-4BAB-94B5-C67A844EB7A2}" type="pres">
      <dgm:prSet presAssocID="{9A9EFC79-55F4-4C2A-91F5-8E161E7905F0}" presName="sp" presStyleCnt="0"/>
      <dgm:spPr/>
    </dgm:pt>
    <dgm:pt modelId="{4A601436-8B6C-4648-BB75-EEB30C53C12F}" type="pres">
      <dgm:prSet presAssocID="{E6188EAD-B568-4E68-A072-1957C8F34B1E}" presName="linNode" presStyleCnt="0"/>
      <dgm:spPr/>
    </dgm:pt>
    <dgm:pt modelId="{39663335-F5AE-4374-8CB0-B13595C56BEE}" type="pres">
      <dgm:prSet presAssocID="{E6188EAD-B568-4E68-A072-1957C8F34B1E}" presName="parentText" presStyleLbl="node1" presStyleIdx="1" presStyleCnt="3">
        <dgm:presLayoutVars>
          <dgm:chMax val="1"/>
          <dgm:bulletEnabled val="1"/>
        </dgm:presLayoutVars>
      </dgm:prSet>
      <dgm:spPr/>
      <dgm:t>
        <a:bodyPr/>
        <a:lstStyle/>
        <a:p>
          <a:endParaRPr lang="en-US"/>
        </a:p>
      </dgm:t>
    </dgm:pt>
    <dgm:pt modelId="{C164B5E2-FB09-429F-A0E1-F84FD1189813}" type="pres">
      <dgm:prSet presAssocID="{E6188EAD-B568-4E68-A072-1957C8F34B1E}" presName="descendantText" presStyleLbl="alignAccFollowNode1" presStyleIdx="1" presStyleCnt="3">
        <dgm:presLayoutVars>
          <dgm:bulletEnabled val="1"/>
        </dgm:presLayoutVars>
      </dgm:prSet>
      <dgm:spPr/>
      <dgm:t>
        <a:bodyPr/>
        <a:lstStyle/>
        <a:p>
          <a:endParaRPr lang="en-US"/>
        </a:p>
      </dgm:t>
    </dgm:pt>
    <dgm:pt modelId="{C45BA477-E17D-407F-AC06-8621B28E88FA}" type="pres">
      <dgm:prSet presAssocID="{24C1E65F-6469-4859-81C5-533DEE41A5F5}" presName="sp" presStyleCnt="0"/>
      <dgm:spPr/>
    </dgm:pt>
    <dgm:pt modelId="{2AD79D59-B0EA-4796-862B-F20523701DC8}" type="pres">
      <dgm:prSet presAssocID="{3F4982D3-17E7-4E0B-BCBC-3C44AD2D3B27}" presName="linNode" presStyleCnt="0"/>
      <dgm:spPr/>
    </dgm:pt>
    <dgm:pt modelId="{73C5CC73-EAA8-4404-9735-C9EECC4FC10B}" type="pres">
      <dgm:prSet presAssocID="{3F4982D3-17E7-4E0B-BCBC-3C44AD2D3B27}" presName="parentText" presStyleLbl="node1" presStyleIdx="2" presStyleCnt="3">
        <dgm:presLayoutVars>
          <dgm:chMax val="1"/>
          <dgm:bulletEnabled val="1"/>
        </dgm:presLayoutVars>
      </dgm:prSet>
      <dgm:spPr/>
      <dgm:t>
        <a:bodyPr/>
        <a:lstStyle/>
        <a:p>
          <a:endParaRPr lang="en-US"/>
        </a:p>
      </dgm:t>
    </dgm:pt>
    <dgm:pt modelId="{3387FC80-EE4C-4392-A0B0-2BA849BFCC3E}" type="pres">
      <dgm:prSet presAssocID="{3F4982D3-17E7-4E0B-BCBC-3C44AD2D3B27}" presName="descendantText" presStyleLbl="alignAccFollowNode1" presStyleIdx="2" presStyleCnt="3" custLinFactNeighborX="0" custLinFactNeighborY="-2380">
        <dgm:presLayoutVars>
          <dgm:bulletEnabled val="1"/>
        </dgm:presLayoutVars>
      </dgm:prSet>
      <dgm:spPr/>
      <dgm:t>
        <a:bodyPr/>
        <a:lstStyle/>
        <a:p>
          <a:endParaRPr lang="en-US"/>
        </a:p>
      </dgm:t>
    </dgm:pt>
  </dgm:ptLst>
  <dgm:cxnLst>
    <dgm:cxn modelId="{AA21327D-55CC-4576-BF04-F94616EF98A0}" srcId="{E6188EAD-B568-4E68-A072-1957C8F34B1E}" destId="{32019B03-523A-480E-9E24-F114336ED97D}" srcOrd="0" destOrd="0" parTransId="{60BC5A0E-8C48-43D1-B9C7-C6094F6DC6A3}" sibTransId="{AFF51367-844A-4ED0-9754-8FAF1E286FED}"/>
    <dgm:cxn modelId="{068033F2-DD2D-4BE8-9067-D47661A9BDF1}" type="presOf" srcId="{3F4982D3-17E7-4E0B-BCBC-3C44AD2D3B27}" destId="{73C5CC73-EAA8-4404-9735-C9EECC4FC10B}" srcOrd="0" destOrd="0" presId="urn:microsoft.com/office/officeart/2005/8/layout/vList5"/>
    <dgm:cxn modelId="{48C6229B-3F87-44B0-A5B8-25896E1F08BC}" srcId="{9FE647B4-0E64-4389-94F0-D8D195C7A073}" destId="{96C97298-4D6D-4B1D-A077-1EC361F3160E}" srcOrd="0" destOrd="0" parTransId="{DEED702C-5A33-47CA-A521-ACFB9AB2CA14}" sibTransId="{9A9EFC79-55F4-4C2A-91F5-8E161E7905F0}"/>
    <dgm:cxn modelId="{CEF070E4-D2EA-44C0-8A96-5102427B8D98}" srcId="{3F4982D3-17E7-4E0B-BCBC-3C44AD2D3B27}" destId="{A4153426-9081-41E5-8EDE-7B3045FCF880}" srcOrd="0" destOrd="0" parTransId="{790A1F1F-DE42-46CA-BD12-AEDC6D59A2AB}" sibTransId="{0EAC24CB-C934-41AB-ABC2-B1270A654058}"/>
    <dgm:cxn modelId="{26211606-634C-4C5C-A32D-391C9A041F43}" type="presOf" srcId="{96C97298-4D6D-4B1D-A077-1EC361F3160E}" destId="{24B405B1-FF34-4979-9D18-E37CD38F27D1}" srcOrd="0" destOrd="0" presId="urn:microsoft.com/office/officeart/2005/8/layout/vList5"/>
    <dgm:cxn modelId="{6AEB39F7-85A0-42B9-BBF4-35C988C74048}" srcId="{E6188EAD-B568-4E68-A072-1957C8F34B1E}" destId="{B320825E-F05D-48D0-BB0B-E2F68D5D296F}" srcOrd="2" destOrd="0" parTransId="{1B670B64-0632-40C5-9FAF-D53CE5803CE3}" sibTransId="{8FC0D9CE-5200-4D8D-885E-8799393FA6AA}"/>
    <dgm:cxn modelId="{AF48C10A-9261-43B7-A3AA-EC5CAF31120B}" type="presOf" srcId="{B320825E-F05D-48D0-BB0B-E2F68D5D296F}" destId="{C164B5E2-FB09-429F-A0E1-F84FD1189813}" srcOrd="0" destOrd="2" presId="urn:microsoft.com/office/officeart/2005/8/layout/vList5"/>
    <dgm:cxn modelId="{107A0189-C73F-4682-8599-B47188FFE127}" srcId="{E6188EAD-B568-4E68-A072-1957C8F34B1E}" destId="{EEBAE947-C04D-40EF-AD62-F532B522E755}" srcOrd="1" destOrd="0" parTransId="{97FFC488-29D6-4295-85A9-BF8F1364FEBE}" sibTransId="{40875E24-0525-4D70-B333-55FA014BEFE8}"/>
    <dgm:cxn modelId="{0B762462-E8A6-4254-9E5C-91190D893DE7}" srcId="{96C97298-4D6D-4B1D-A077-1EC361F3160E}" destId="{8A56ED4B-3E3C-45A7-801C-3B36AF8E6BB1}" srcOrd="1" destOrd="0" parTransId="{FDC64B72-FC0E-4604-9993-1FA090617059}" sibTransId="{8B314C47-FDAB-4CDF-9FCC-689424889721}"/>
    <dgm:cxn modelId="{75B8B74B-ED5A-49D9-A252-E1C52B48EFE3}" srcId="{96C97298-4D6D-4B1D-A077-1EC361F3160E}" destId="{A364F93F-33E4-4D8B-8916-2F556016161F}" srcOrd="2" destOrd="0" parTransId="{6BA8D0AD-EBCA-4021-AC8A-FFA490061111}" sibTransId="{765BCF91-2E0D-43B2-A167-10BEA85B7F17}"/>
    <dgm:cxn modelId="{1942C50B-6BE8-4F78-B7B0-087480F31634}" srcId="{3F4982D3-17E7-4E0B-BCBC-3C44AD2D3B27}" destId="{7421BA63-DBEF-4AEE-A9E7-096B46A60087}" srcOrd="1" destOrd="0" parTransId="{84831971-10ED-469D-A2B7-A1B855D8AA3A}" sibTransId="{B32A6471-A21C-4F4B-8D66-7123676B0CF9}"/>
    <dgm:cxn modelId="{72BC7246-D2FD-49EA-9484-C6A0E1E50121}" type="presOf" srcId="{EEBAE947-C04D-40EF-AD62-F532B522E755}" destId="{C164B5E2-FB09-429F-A0E1-F84FD1189813}" srcOrd="0" destOrd="1" presId="urn:microsoft.com/office/officeart/2005/8/layout/vList5"/>
    <dgm:cxn modelId="{D17D2295-C5EF-45BA-BACA-8B49350F286F}" srcId="{E6188EAD-B568-4E68-A072-1957C8F34B1E}" destId="{0A6EFB4E-7D0E-4C8F-9F5E-36CA9FD1A249}" srcOrd="3" destOrd="0" parTransId="{0E2D3D51-C6B2-40F7-9073-016C3ECCF368}" sibTransId="{4473682E-1E24-4EFC-A11A-AF89A93B4F95}"/>
    <dgm:cxn modelId="{4740B538-1D2E-4D03-81B8-8180A97E22DB}" type="presOf" srcId="{8A56ED4B-3E3C-45A7-801C-3B36AF8E6BB1}" destId="{2517BE86-2AB8-482E-BFA7-9A7B93E255B5}" srcOrd="0" destOrd="1" presId="urn:microsoft.com/office/officeart/2005/8/layout/vList5"/>
    <dgm:cxn modelId="{E2BC6CE3-34ED-497C-9F08-1E9D13864300}" srcId="{96C97298-4D6D-4B1D-A077-1EC361F3160E}" destId="{1B900774-30EC-42F0-809D-84F2A4183882}" srcOrd="0" destOrd="0" parTransId="{8977C1DC-0D69-468C-8F13-233105E47799}" sibTransId="{054C9B0C-31D7-440D-BEF2-5AFE467EBB4D}"/>
    <dgm:cxn modelId="{77D8D03D-735D-4574-B17E-3B5E6ED36BBB}" srcId="{9FE647B4-0E64-4389-94F0-D8D195C7A073}" destId="{E6188EAD-B568-4E68-A072-1957C8F34B1E}" srcOrd="1" destOrd="0" parTransId="{E3CE3165-6F6F-4F6E-B085-36327A6D76A0}" sibTransId="{24C1E65F-6469-4859-81C5-533DEE41A5F5}"/>
    <dgm:cxn modelId="{444995EE-6A8B-44F9-A612-3CE749A8B09D}" type="presOf" srcId="{0A6EFB4E-7D0E-4C8F-9F5E-36CA9FD1A249}" destId="{C164B5E2-FB09-429F-A0E1-F84FD1189813}" srcOrd="0" destOrd="3" presId="urn:microsoft.com/office/officeart/2005/8/layout/vList5"/>
    <dgm:cxn modelId="{B9DD6CF4-BC5D-42B5-A247-786CE4AF13C6}" type="presOf" srcId="{32019B03-523A-480E-9E24-F114336ED97D}" destId="{C164B5E2-FB09-429F-A0E1-F84FD1189813}" srcOrd="0" destOrd="0" presId="urn:microsoft.com/office/officeart/2005/8/layout/vList5"/>
    <dgm:cxn modelId="{4C6C5A5A-C84B-4AB2-A6AE-29A6AFCE8C45}" type="presOf" srcId="{9FE647B4-0E64-4389-94F0-D8D195C7A073}" destId="{C64DA5B6-A416-41E0-9A92-8742D38D9203}" srcOrd="0" destOrd="0" presId="urn:microsoft.com/office/officeart/2005/8/layout/vList5"/>
    <dgm:cxn modelId="{1620CFF1-5B6A-44D2-9244-C85C8B2F6331}" type="presOf" srcId="{A4153426-9081-41E5-8EDE-7B3045FCF880}" destId="{3387FC80-EE4C-4392-A0B0-2BA849BFCC3E}" srcOrd="0" destOrd="0" presId="urn:microsoft.com/office/officeart/2005/8/layout/vList5"/>
    <dgm:cxn modelId="{0C00FDFD-95B9-4F3E-A7B8-8058FEF25B17}" srcId="{9FE647B4-0E64-4389-94F0-D8D195C7A073}" destId="{3F4982D3-17E7-4E0B-BCBC-3C44AD2D3B27}" srcOrd="2" destOrd="0" parTransId="{6ACE5971-4261-4260-A95E-948C4F34D234}" sibTransId="{6428AD3E-3F99-4804-BFD7-8B367FF74885}"/>
    <dgm:cxn modelId="{43BE3430-06E8-4997-B295-2D2BDBEEFC7B}" type="presOf" srcId="{A364F93F-33E4-4D8B-8916-2F556016161F}" destId="{2517BE86-2AB8-482E-BFA7-9A7B93E255B5}" srcOrd="0" destOrd="2" presId="urn:microsoft.com/office/officeart/2005/8/layout/vList5"/>
    <dgm:cxn modelId="{ED39C3CE-6EC5-478F-B63D-40E2FD8B226A}" type="presOf" srcId="{E6188EAD-B568-4E68-A072-1957C8F34B1E}" destId="{39663335-F5AE-4374-8CB0-B13595C56BEE}" srcOrd="0" destOrd="0" presId="urn:microsoft.com/office/officeart/2005/8/layout/vList5"/>
    <dgm:cxn modelId="{4F77510E-DBF1-44C9-B4A9-C7877855C41F}" type="presOf" srcId="{1B900774-30EC-42F0-809D-84F2A4183882}" destId="{2517BE86-2AB8-482E-BFA7-9A7B93E255B5}" srcOrd="0" destOrd="0" presId="urn:microsoft.com/office/officeart/2005/8/layout/vList5"/>
    <dgm:cxn modelId="{BD89CF81-3FC4-41E8-9D39-D8AB1F1FE890}" type="presOf" srcId="{7421BA63-DBEF-4AEE-A9E7-096B46A60087}" destId="{3387FC80-EE4C-4392-A0B0-2BA849BFCC3E}" srcOrd="0" destOrd="1" presId="urn:microsoft.com/office/officeart/2005/8/layout/vList5"/>
    <dgm:cxn modelId="{942B706D-1348-497A-A4EB-8812434B0507}" type="presParOf" srcId="{C64DA5B6-A416-41E0-9A92-8742D38D9203}" destId="{4A9C2DB4-9E7E-4E5D-BE0D-87B10CCFCC34}" srcOrd="0" destOrd="0" presId="urn:microsoft.com/office/officeart/2005/8/layout/vList5"/>
    <dgm:cxn modelId="{B68173A3-7582-4C65-BF86-7E8F8FD58CC9}" type="presParOf" srcId="{4A9C2DB4-9E7E-4E5D-BE0D-87B10CCFCC34}" destId="{24B405B1-FF34-4979-9D18-E37CD38F27D1}" srcOrd="0" destOrd="0" presId="urn:microsoft.com/office/officeart/2005/8/layout/vList5"/>
    <dgm:cxn modelId="{C3FD68BC-D2EA-4C1E-AE1B-DB1CA8ABC24C}" type="presParOf" srcId="{4A9C2DB4-9E7E-4E5D-BE0D-87B10CCFCC34}" destId="{2517BE86-2AB8-482E-BFA7-9A7B93E255B5}" srcOrd="1" destOrd="0" presId="urn:microsoft.com/office/officeart/2005/8/layout/vList5"/>
    <dgm:cxn modelId="{C1221380-1E08-40C2-A11D-D4C9DDB6CCF1}" type="presParOf" srcId="{C64DA5B6-A416-41E0-9A92-8742D38D9203}" destId="{4DF64138-B385-4BAB-94B5-C67A844EB7A2}" srcOrd="1" destOrd="0" presId="urn:microsoft.com/office/officeart/2005/8/layout/vList5"/>
    <dgm:cxn modelId="{A727092F-9956-4E94-B7DD-B43F921808BD}" type="presParOf" srcId="{C64DA5B6-A416-41E0-9A92-8742D38D9203}" destId="{4A601436-8B6C-4648-BB75-EEB30C53C12F}" srcOrd="2" destOrd="0" presId="urn:microsoft.com/office/officeart/2005/8/layout/vList5"/>
    <dgm:cxn modelId="{6009C980-939A-4141-AD08-1F0AF0494FF2}" type="presParOf" srcId="{4A601436-8B6C-4648-BB75-EEB30C53C12F}" destId="{39663335-F5AE-4374-8CB0-B13595C56BEE}" srcOrd="0" destOrd="0" presId="urn:microsoft.com/office/officeart/2005/8/layout/vList5"/>
    <dgm:cxn modelId="{253674F9-0347-488C-B844-394C73518D43}" type="presParOf" srcId="{4A601436-8B6C-4648-BB75-EEB30C53C12F}" destId="{C164B5E2-FB09-429F-A0E1-F84FD1189813}" srcOrd="1" destOrd="0" presId="urn:microsoft.com/office/officeart/2005/8/layout/vList5"/>
    <dgm:cxn modelId="{C061173B-80AA-42FE-8C62-A4FAE8C57ABC}" type="presParOf" srcId="{C64DA5B6-A416-41E0-9A92-8742D38D9203}" destId="{C45BA477-E17D-407F-AC06-8621B28E88FA}" srcOrd="3" destOrd="0" presId="urn:microsoft.com/office/officeart/2005/8/layout/vList5"/>
    <dgm:cxn modelId="{8618688D-93A4-47E2-8B9C-DFA3BC773B66}" type="presParOf" srcId="{C64DA5B6-A416-41E0-9A92-8742D38D9203}" destId="{2AD79D59-B0EA-4796-862B-F20523701DC8}" srcOrd="4" destOrd="0" presId="urn:microsoft.com/office/officeart/2005/8/layout/vList5"/>
    <dgm:cxn modelId="{41E9AE5A-774B-418A-8741-B956125F6A98}" type="presParOf" srcId="{2AD79D59-B0EA-4796-862B-F20523701DC8}" destId="{73C5CC73-EAA8-4404-9735-C9EECC4FC10B}" srcOrd="0" destOrd="0" presId="urn:microsoft.com/office/officeart/2005/8/layout/vList5"/>
    <dgm:cxn modelId="{5DA052CF-200C-4B95-A6E9-47A41020D8BA}" type="presParOf" srcId="{2AD79D59-B0EA-4796-862B-F20523701DC8}" destId="{3387FC80-EE4C-4392-A0B0-2BA849BFCC3E}"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AAD4D3A-7A38-489C-898A-ACAD578826B3}" type="doc">
      <dgm:prSet loTypeId="urn:microsoft.com/office/officeart/2005/8/layout/hProcess7" loCatId="process" qsTypeId="urn:microsoft.com/office/officeart/2005/8/quickstyle/simple1" qsCatId="simple" csTypeId="urn:microsoft.com/office/officeart/2005/8/colors/accent1_2" csCatId="accent1" phldr="1"/>
      <dgm:spPr/>
      <dgm:t>
        <a:bodyPr/>
        <a:lstStyle/>
        <a:p>
          <a:endParaRPr lang="en-US"/>
        </a:p>
      </dgm:t>
    </dgm:pt>
    <dgm:pt modelId="{DB718D2E-0BD6-4DB8-AB8E-865ADB830D85}">
      <dgm:prSet phldrT="[Text]"/>
      <dgm:spPr/>
      <dgm:t>
        <a:bodyPr/>
        <a:lstStyle/>
        <a:p>
          <a:r>
            <a:rPr lang="en-US" dirty="0" smtClean="0"/>
            <a:t>Data Review Period Alma</a:t>
          </a:r>
          <a:endParaRPr lang="en-US" dirty="0"/>
        </a:p>
      </dgm:t>
    </dgm:pt>
    <dgm:pt modelId="{D6130F9F-FD07-49A5-8F1B-964C04DC8E53}" type="parTrans" cxnId="{98095088-3419-4D46-A33E-D0920C7EDD13}">
      <dgm:prSet/>
      <dgm:spPr/>
      <dgm:t>
        <a:bodyPr/>
        <a:lstStyle/>
        <a:p>
          <a:endParaRPr lang="en-US"/>
        </a:p>
      </dgm:t>
    </dgm:pt>
    <dgm:pt modelId="{3113B4EF-F4F6-4084-9F71-9AA240D50185}" type="sibTrans" cxnId="{98095088-3419-4D46-A33E-D0920C7EDD13}">
      <dgm:prSet/>
      <dgm:spPr/>
      <dgm:t>
        <a:bodyPr/>
        <a:lstStyle/>
        <a:p>
          <a:endParaRPr lang="en-US"/>
        </a:p>
      </dgm:t>
    </dgm:pt>
    <dgm:pt modelId="{C1EBD426-45B7-45B8-A19E-9C8443616433}">
      <dgm:prSet phldrT="[Text]"/>
      <dgm:spPr/>
      <dgm:t>
        <a:bodyPr/>
        <a:lstStyle/>
        <a:p>
          <a:r>
            <a:rPr lang="en-US" dirty="0" smtClean="0"/>
            <a:t>1. Alma Environment Released to Inst. Lead.</a:t>
          </a:r>
        </a:p>
        <a:p>
          <a:r>
            <a:rPr lang="en-US" dirty="0" smtClean="0"/>
            <a:t>2. Campus Reviews Data (At least 2 days provided).</a:t>
          </a:r>
        </a:p>
        <a:p>
          <a:r>
            <a:rPr lang="en-US" dirty="0" smtClean="0"/>
            <a:t>3. Issues report via SF/Email and either resolved, or solution identified.</a:t>
          </a:r>
        </a:p>
        <a:p>
          <a:r>
            <a:rPr lang="en-US" dirty="0" smtClean="0"/>
            <a:t>4. Campus accepts data via e-mail.</a:t>
          </a:r>
          <a:endParaRPr lang="en-US" dirty="0"/>
        </a:p>
      </dgm:t>
    </dgm:pt>
    <dgm:pt modelId="{378BC578-2937-4048-A35F-FC70102A982F}" type="parTrans" cxnId="{5B90AD07-64AE-4647-A930-F0871178013B}">
      <dgm:prSet/>
      <dgm:spPr/>
      <dgm:t>
        <a:bodyPr/>
        <a:lstStyle/>
        <a:p>
          <a:endParaRPr lang="en-US"/>
        </a:p>
      </dgm:t>
    </dgm:pt>
    <dgm:pt modelId="{EB1EA9F6-E6B1-4EA4-8851-25F8D2C173FB}" type="sibTrans" cxnId="{5B90AD07-64AE-4647-A930-F0871178013B}">
      <dgm:prSet/>
      <dgm:spPr/>
      <dgm:t>
        <a:bodyPr/>
        <a:lstStyle/>
        <a:p>
          <a:endParaRPr lang="en-US"/>
        </a:p>
      </dgm:t>
    </dgm:pt>
    <dgm:pt modelId="{E0E5CFF6-35F4-4B3C-B3E9-A5362A2F26EC}">
      <dgm:prSet phldrT="[Text]"/>
      <dgm:spPr/>
      <dgm:t>
        <a:bodyPr/>
        <a:lstStyle/>
        <a:p>
          <a:r>
            <a:rPr lang="en-US" dirty="0" smtClean="0"/>
            <a:t>Data Review Period Primo VE</a:t>
          </a:r>
          <a:endParaRPr lang="en-US" dirty="0"/>
        </a:p>
      </dgm:t>
    </dgm:pt>
    <dgm:pt modelId="{7037B402-618C-4380-8EBA-B8A8EBE6BC75}" type="parTrans" cxnId="{5D241173-4603-4E8C-8D84-41CAC58667B1}">
      <dgm:prSet/>
      <dgm:spPr/>
      <dgm:t>
        <a:bodyPr/>
        <a:lstStyle/>
        <a:p>
          <a:endParaRPr lang="en-US"/>
        </a:p>
      </dgm:t>
    </dgm:pt>
    <dgm:pt modelId="{D3F55C5D-F0BE-42CB-A442-66BDA1A65AD2}" type="sibTrans" cxnId="{5D241173-4603-4E8C-8D84-41CAC58667B1}">
      <dgm:prSet/>
      <dgm:spPr/>
      <dgm:t>
        <a:bodyPr/>
        <a:lstStyle/>
        <a:p>
          <a:endParaRPr lang="en-US"/>
        </a:p>
      </dgm:t>
    </dgm:pt>
    <dgm:pt modelId="{75CAE606-8BED-44DF-92F0-DAA1D0F110BF}">
      <dgm:prSet phldrT="[Text]"/>
      <dgm:spPr/>
      <dgm:t>
        <a:bodyPr/>
        <a:lstStyle/>
        <a:p>
          <a:r>
            <a:rPr lang="en-US" dirty="0" smtClean="0"/>
            <a:t>1. Primo VE Environment Released to Inst. Lead.</a:t>
          </a:r>
        </a:p>
        <a:p>
          <a:r>
            <a:rPr lang="en-US" dirty="0" smtClean="0"/>
            <a:t>2. Campus Reviews Primo VE data (at least 4 hours).</a:t>
          </a:r>
        </a:p>
        <a:p>
          <a:r>
            <a:rPr lang="en-US" dirty="0" smtClean="0"/>
            <a:t>3.  Issues report via SF/Email and either resolved, or solution identified.</a:t>
          </a:r>
        </a:p>
        <a:p>
          <a:r>
            <a:rPr lang="en-US" dirty="0" smtClean="0"/>
            <a:t>4.  Campus accepts Primo via e-mail, and is set to go-live.</a:t>
          </a:r>
          <a:endParaRPr lang="en-US" dirty="0"/>
        </a:p>
      </dgm:t>
    </dgm:pt>
    <dgm:pt modelId="{FD1B34F6-B974-4DE2-AECE-CC151F2CAB4D}" type="parTrans" cxnId="{B6DF0B7C-9A9D-4619-BB16-02B1C6CE75F5}">
      <dgm:prSet/>
      <dgm:spPr/>
      <dgm:t>
        <a:bodyPr/>
        <a:lstStyle/>
        <a:p>
          <a:endParaRPr lang="en-US"/>
        </a:p>
      </dgm:t>
    </dgm:pt>
    <dgm:pt modelId="{A6620CBA-3F06-4C4F-8EE8-61FD62F43341}" type="sibTrans" cxnId="{B6DF0B7C-9A9D-4619-BB16-02B1C6CE75F5}">
      <dgm:prSet/>
      <dgm:spPr/>
      <dgm:t>
        <a:bodyPr/>
        <a:lstStyle/>
        <a:p>
          <a:endParaRPr lang="en-US"/>
        </a:p>
      </dgm:t>
    </dgm:pt>
    <dgm:pt modelId="{66629C52-5542-4200-A096-98A9EB96FD62}">
      <dgm:prSet phldrT="[Text]"/>
      <dgm:spPr/>
      <dgm:t>
        <a:bodyPr/>
        <a:lstStyle/>
        <a:p>
          <a:r>
            <a:rPr lang="en-US" dirty="0" smtClean="0"/>
            <a:t>Go-Live Process</a:t>
          </a:r>
          <a:endParaRPr lang="en-US" dirty="0"/>
        </a:p>
      </dgm:t>
    </dgm:pt>
    <dgm:pt modelId="{6AAD14BE-9AA4-4B9C-B35C-65F09960A901}" type="parTrans" cxnId="{3C1103CC-AC03-43D8-B52E-0C176F75EB93}">
      <dgm:prSet/>
      <dgm:spPr/>
      <dgm:t>
        <a:bodyPr/>
        <a:lstStyle/>
        <a:p>
          <a:endParaRPr lang="en-US"/>
        </a:p>
      </dgm:t>
    </dgm:pt>
    <dgm:pt modelId="{F7229038-A7BA-48FB-AB5A-52C20E69736C}" type="sibTrans" cxnId="{3C1103CC-AC03-43D8-B52E-0C176F75EB93}">
      <dgm:prSet/>
      <dgm:spPr/>
      <dgm:t>
        <a:bodyPr/>
        <a:lstStyle/>
        <a:p>
          <a:endParaRPr lang="en-US"/>
        </a:p>
      </dgm:t>
    </dgm:pt>
    <dgm:pt modelId="{0FD7F93F-6244-462E-87E2-2E8D84516677}">
      <dgm:prSet phldrT="[Text]"/>
      <dgm:spPr/>
      <dgm:t>
        <a:bodyPr/>
        <a:lstStyle/>
        <a:p>
          <a:r>
            <a:rPr lang="en-US" dirty="0" smtClean="0"/>
            <a:t>1. Alma and Primo Environments Accepted.</a:t>
          </a:r>
        </a:p>
        <a:p>
          <a:r>
            <a:rPr lang="en-US" dirty="0" smtClean="0"/>
            <a:t>2. </a:t>
          </a:r>
          <a:r>
            <a:rPr lang="en-US" dirty="0" err="1" smtClean="0"/>
            <a:t>ExLibris</a:t>
          </a:r>
          <a:r>
            <a:rPr lang="en-US" dirty="0" smtClean="0"/>
            <a:t> goes through Go-Live Process and turns on jobs, </a:t>
          </a:r>
          <a:r>
            <a:rPr lang="en-US" dirty="0" err="1" smtClean="0"/>
            <a:t>unscrubs</a:t>
          </a:r>
          <a:r>
            <a:rPr lang="en-US" dirty="0" smtClean="0"/>
            <a:t> emails.</a:t>
          </a:r>
        </a:p>
        <a:p>
          <a:r>
            <a:rPr lang="en-US" dirty="0" smtClean="0"/>
            <a:t>3. Campus is live in morning.</a:t>
          </a:r>
        </a:p>
        <a:p>
          <a:r>
            <a:rPr lang="en-US" dirty="0" smtClean="0"/>
            <a:t>4. Campus emails </a:t>
          </a:r>
          <a:r>
            <a:rPr lang="en-US" dirty="0" err="1" smtClean="0"/>
            <a:t>ExL</a:t>
          </a:r>
          <a:r>
            <a:rPr lang="en-US" dirty="0" smtClean="0"/>
            <a:t>/SUNY that they are live and circulating in Alma.</a:t>
          </a:r>
          <a:endParaRPr lang="en-US" dirty="0"/>
        </a:p>
      </dgm:t>
    </dgm:pt>
    <dgm:pt modelId="{9E3184DB-B286-4308-8E84-B9B955F22B39}" type="parTrans" cxnId="{B0315985-2B8B-4DA6-8B82-6D9FF1FD99C6}">
      <dgm:prSet/>
      <dgm:spPr/>
      <dgm:t>
        <a:bodyPr/>
        <a:lstStyle/>
        <a:p>
          <a:endParaRPr lang="en-US"/>
        </a:p>
      </dgm:t>
    </dgm:pt>
    <dgm:pt modelId="{BD34C62E-D515-4260-ACE1-B97AFCA82025}" type="sibTrans" cxnId="{B0315985-2B8B-4DA6-8B82-6D9FF1FD99C6}">
      <dgm:prSet/>
      <dgm:spPr/>
      <dgm:t>
        <a:bodyPr/>
        <a:lstStyle/>
        <a:p>
          <a:endParaRPr lang="en-US"/>
        </a:p>
      </dgm:t>
    </dgm:pt>
    <dgm:pt modelId="{310581DC-05A4-4C35-9282-9E30DAB118AC}" type="pres">
      <dgm:prSet presAssocID="{0AAD4D3A-7A38-489C-898A-ACAD578826B3}" presName="Name0" presStyleCnt="0">
        <dgm:presLayoutVars>
          <dgm:dir/>
          <dgm:animLvl val="lvl"/>
          <dgm:resizeHandles val="exact"/>
        </dgm:presLayoutVars>
      </dgm:prSet>
      <dgm:spPr/>
      <dgm:t>
        <a:bodyPr/>
        <a:lstStyle/>
        <a:p>
          <a:endParaRPr lang="en-US"/>
        </a:p>
      </dgm:t>
    </dgm:pt>
    <dgm:pt modelId="{7510B102-94D9-4AB3-BF13-0C97D929547C}" type="pres">
      <dgm:prSet presAssocID="{DB718D2E-0BD6-4DB8-AB8E-865ADB830D85}" presName="compositeNode" presStyleCnt="0">
        <dgm:presLayoutVars>
          <dgm:bulletEnabled val="1"/>
        </dgm:presLayoutVars>
      </dgm:prSet>
      <dgm:spPr/>
    </dgm:pt>
    <dgm:pt modelId="{1E8E718C-0D36-4781-9551-94A4BCF68701}" type="pres">
      <dgm:prSet presAssocID="{DB718D2E-0BD6-4DB8-AB8E-865ADB830D85}" presName="bgRect" presStyleLbl="node1" presStyleIdx="0" presStyleCnt="3"/>
      <dgm:spPr/>
      <dgm:t>
        <a:bodyPr/>
        <a:lstStyle/>
        <a:p>
          <a:endParaRPr lang="en-US"/>
        </a:p>
      </dgm:t>
    </dgm:pt>
    <dgm:pt modelId="{482D3D3B-9B70-4DD0-8537-6D31BBAF1061}" type="pres">
      <dgm:prSet presAssocID="{DB718D2E-0BD6-4DB8-AB8E-865ADB830D85}" presName="parentNode" presStyleLbl="node1" presStyleIdx="0" presStyleCnt="3">
        <dgm:presLayoutVars>
          <dgm:chMax val="0"/>
          <dgm:bulletEnabled val="1"/>
        </dgm:presLayoutVars>
      </dgm:prSet>
      <dgm:spPr/>
      <dgm:t>
        <a:bodyPr/>
        <a:lstStyle/>
        <a:p>
          <a:endParaRPr lang="en-US"/>
        </a:p>
      </dgm:t>
    </dgm:pt>
    <dgm:pt modelId="{B6141E57-20CD-4B22-803F-267B8C6BD9E8}" type="pres">
      <dgm:prSet presAssocID="{DB718D2E-0BD6-4DB8-AB8E-865ADB830D85}" presName="childNode" presStyleLbl="node1" presStyleIdx="0" presStyleCnt="3">
        <dgm:presLayoutVars>
          <dgm:bulletEnabled val="1"/>
        </dgm:presLayoutVars>
      </dgm:prSet>
      <dgm:spPr/>
      <dgm:t>
        <a:bodyPr/>
        <a:lstStyle/>
        <a:p>
          <a:endParaRPr lang="en-US"/>
        </a:p>
      </dgm:t>
    </dgm:pt>
    <dgm:pt modelId="{98501EF1-EE56-4F02-921B-A0202BB9775E}" type="pres">
      <dgm:prSet presAssocID="{3113B4EF-F4F6-4084-9F71-9AA240D50185}" presName="hSp" presStyleCnt="0"/>
      <dgm:spPr/>
    </dgm:pt>
    <dgm:pt modelId="{C0D0652F-7948-44B9-BC02-9CA6254BB5FB}" type="pres">
      <dgm:prSet presAssocID="{3113B4EF-F4F6-4084-9F71-9AA240D50185}" presName="vProcSp" presStyleCnt="0"/>
      <dgm:spPr/>
    </dgm:pt>
    <dgm:pt modelId="{9DEC3E3B-C8C5-4E61-9238-6475DD858964}" type="pres">
      <dgm:prSet presAssocID="{3113B4EF-F4F6-4084-9F71-9AA240D50185}" presName="vSp1" presStyleCnt="0"/>
      <dgm:spPr/>
    </dgm:pt>
    <dgm:pt modelId="{E0A5D6C8-183C-4FAC-B1ED-A8BEAD13EFFD}" type="pres">
      <dgm:prSet presAssocID="{3113B4EF-F4F6-4084-9F71-9AA240D50185}" presName="simulatedConn" presStyleLbl="solidFgAcc1" presStyleIdx="0" presStyleCnt="2"/>
      <dgm:spPr/>
    </dgm:pt>
    <dgm:pt modelId="{5ED9B0AE-C59D-48C2-97C0-2D62E03B19CB}" type="pres">
      <dgm:prSet presAssocID="{3113B4EF-F4F6-4084-9F71-9AA240D50185}" presName="vSp2" presStyleCnt="0"/>
      <dgm:spPr/>
    </dgm:pt>
    <dgm:pt modelId="{9B4994C8-8D46-4FC2-8699-022404D93D09}" type="pres">
      <dgm:prSet presAssocID="{3113B4EF-F4F6-4084-9F71-9AA240D50185}" presName="sibTrans" presStyleCnt="0"/>
      <dgm:spPr/>
    </dgm:pt>
    <dgm:pt modelId="{588D4B20-E184-4DBB-A1EB-A2E91E39D33B}" type="pres">
      <dgm:prSet presAssocID="{E0E5CFF6-35F4-4B3C-B3E9-A5362A2F26EC}" presName="compositeNode" presStyleCnt="0">
        <dgm:presLayoutVars>
          <dgm:bulletEnabled val="1"/>
        </dgm:presLayoutVars>
      </dgm:prSet>
      <dgm:spPr/>
    </dgm:pt>
    <dgm:pt modelId="{7540C887-52FB-4F03-B250-94FE176B3E5E}" type="pres">
      <dgm:prSet presAssocID="{E0E5CFF6-35F4-4B3C-B3E9-A5362A2F26EC}" presName="bgRect" presStyleLbl="node1" presStyleIdx="1" presStyleCnt="3"/>
      <dgm:spPr/>
      <dgm:t>
        <a:bodyPr/>
        <a:lstStyle/>
        <a:p>
          <a:endParaRPr lang="en-US"/>
        </a:p>
      </dgm:t>
    </dgm:pt>
    <dgm:pt modelId="{506B9C57-87AC-4F37-A0E2-69FB9AC289C1}" type="pres">
      <dgm:prSet presAssocID="{E0E5CFF6-35F4-4B3C-B3E9-A5362A2F26EC}" presName="parentNode" presStyleLbl="node1" presStyleIdx="1" presStyleCnt="3">
        <dgm:presLayoutVars>
          <dgm:chMax val="0"/>
          <dgm:bulletEnabled val="1"/>
        </dgm:presLayoutVars>
      </dgm:prSet>
      <dgm:spPr/>
      <dgm:t>
        <a:bodyPr/>
        <a:lstStyle/>
        <a:p>
          <a:endParaRPr lang="en-US"/>
        </a:p>
      </dgm:t>
    </dgm:pt>
    <dgm:pt modelId="{85B1A6BE-381C-4BE4-B11A-009F54C45E57}" type="pres">
      <dgm:prSet presAssocID="{E0E5CFF6-35F4-4B3C-B3E9-A5362A2F26EC}" presName="childNode" presStyleLbl="node1" presStyleIdx="1" presStyleCnt="3">
        <dgm:presLayoutVars>
          <dgm:bulletEnabled val="1"/>
        </dgm:presLayoutVars>
      </dgm:prSet>
      <dgm:spPr/>
      <dgm:t>
        <a:bodyPr/>
        <a:lstStyle/>
        <a:p>
          <a:endParaRPr lang="en-US"/>
        </a:p>
      </dgm:t>
    </dgm:pt>
    <dgm:pt modelId="{3944D400-2183-4052-8210-1A6DBC4E48F5}" type="pres">
      <dgm:prSet presAssocID="{D3F55C5D-F0BE-42CB-A442-66BDA1A65AD2}" presName="hSp" presStyleCnt="0"/>
      <dgm:spPr/>
    </dgm:pt>
    <dgm:pt modelId="{2611F1F0-D55B-4BCA-97D8-E9336592A44D}" type="pres">
      <dgm:prSet presAssocID="{D3F55C5D-F0BE-42CB-A442-66BDA1A65AD2}" presName="vProcSp" presStyleCnt="0"/>
      <dgm:spPr/>
    </dgm:pt>
    <dgm:pt modelId="{E24F4111-48DB-4F68-8471-EF86CAF5ED38}" type="pres">
      <dgm:prSet presAssocID="{D3F55C5D-F0BE-42CB-A442-66BDA1A65AD2}" presName="vSp1" presStyleCnt="0"/>
      <dgm:spPr/>
    </dgm:pt>
    <dgm:pt modelId="{0B0BDA16-27EE-4C8A-8425-D81108BB8EFA}" type="pres">
      <dgm:prSet presAssocID="{D3F55C5D-F0BE-42CB-A442-66BDA1A65AD2}" presName="simulatedConn" presStyleLbl="solidFgAcc1" presStyleIdx="1" presStyleCnt="2"/>
      <dgm:spPr/>
    </dgm:pt>
    <dgm:pt modelId="{0772E4C8-676D-4273-BF2A-CC7221742B79}" type="pres">
      <dgm:prSet presAssocID="{D3F55C5D-F0BE-42CB-A442-66BDA1A65AD2}" presName="vSp2" presStyleCnt="0"/>
      <dgm:spPr/>
    </dgm:pt>
    <dgm:pt modelId="{6554B3FB-D6C8-48CA-9EB9-24484AE77895}" type="pres">
      <dgm:prSet presAssocID="{D3F55C5D-F0BE-42CB-A442-66BDA1A65AD2}" presName="sibTrans" presStyleCnt="0"/>
      <dgm:spPr/>
    </dgm:pt>
    <dgm:pt modelId="{DD9EAF51-8DF6-4737-9936-F5E5CAC2C3F4}" type="pres">
      <dgm:prSet presAssocID="{66629C52-5542-4200-A096-98A9EB96FD62}" presName="compositeNode" presStyleCnt="0">
        <dgm:presLayoutVars>
          <dgm:bulletEnabled val="1"/>
        </dgm:presLayoutVars>
      </dgm:prSet>
      <dgm:spPr/>
    </dgm:pt>
    <dgm:pt modelId="{D70E0594-F4AE-429E-8147-AFE8E82D659C}" type="pres">
      <dgm:prSet presAssocID="{66629C52-5542-4200-A096-98A9EB96FD62}" presName="bgRect" presStyleLbl="node1" presStyleIdx="2" presStyleCnt="3"/>
      <dgm:spPr/>
      <dgm:t>
        <a:bodyPr/>
        <a:lstStyle/>
        <a:p>
          <a:endParaRPr lang="en-US"/>
        </a:p>
      </dgm:t>
    </dgm:pt>
    <dgm:pt modelId="{4C1A02FC-25F2-4A79-999C-F2E8BE2FC916}" type="pres">
      <dgm:prSet presAssocID="{66629C52-5542-4200-A096-98A9EB96FD62}" presName="parentNode" presStyleLbl="node1" presStyleIdx="2" presStyleCnt="3">
        <dgm:presLayoutVars>
          <dgm:chMax val="0"/>
          <dgm:bulletEnabled val="1"/>
        </dgm:presLayoutVars>
      </dgm:prSet>
      <dgm:spPr/>
      <dgm:t>
        <a:bodyPr/>
        <a:lstStyle/>
        <a:p>
          <a:endParaRPr lang="en-US"/>
        </a:p>
      </dgm:t>
    </dgm:pt>
    <dgm:pt modelId="{9F60685B-B6A9-40B7-8289-2B7162202D10}" type="pres">
      <dgm:prSet presAssocID="{66629C52-5542-4200-A096-98A9EB96FD62}" presName="childNode" presStyleLbl="node1" presStyleIdx="2" presStyleCnt="3">
        <dgm:presLayoutVars>
          <dgm:bulletEnabled val="1"/>
        </dgm:presLayoutVars>
      </dgm:prSet>
      <dgm:spPr/>
      <dgm:t>
        <a:bodyPr/>
        <a:lstStyle/>
        <a:p>
          <a:endParaRPr lang="en-US"/>
        </a:p>
      </dgm:t>
    </dgm:pt>
  </dgm:ptLst>
  <dgm:cxnLst>
    <dgm:cxn modelId="{98095088-3419-4D46-A33E-D0920C7EDD13}" srcId="{0AAD4D3A-7A38-489C-898A-ACAD578826B3}" destId="{DB718D2E-0BD6-4DB8-AB8E-865ADB830D85}" srcOrd="0" destOrd="0" parTransId="{D6130F9F-FD07-49A5-8F1B-964C04DC8E53}" sibTransId="{3113B4EF-F4F6-4084-9F71-9AA240D50185}"/>
    <dgm:cxn modelId="{3C1103CC-AC03-43D8-B52E-0C176F75EB93}" srcId="{0AAD4D3A-7A38-489C-898A-ACAD578826B3}" destId="{66629C52-5542-4200-A096-98A9EB96FD62}" srcOrd="2" destOrd="0" parTransId="{6AAD14BE-9AA4-4B9C-B35C-65F09960A901}" sibTransId="{F7229038-A7BA-48FB-AB5A-52C20E69736C}"/>
    <dgm:cxn modelId="{ECDFEFE7-6AD4-43A2-9406-FE2348D6BD5B}" type="presOf" srcId="{0FD7F93F-6244-462E-87E2-2E8D84516677}" destId="{9F60685B-B6A9-40B7-8289-2B7162202D10}" srcOrd="0" destOrd="0" presId="urn:microsoft.com/office/officeart/2005/8/layout/hProcess7"/>
    <dgm:cxn modelId="{E6EC3262-AEBE-49E8-B833-23BCC541D857}" type="presOf" srcId="{E0E5CFF6-35F4-4B3C-B3E9-A5362A2F26EC}" destId="{506B9C57-87AC-4F37-A0E2-69FB9AC289C1}" srcOrd="1" destOrd="0" presId="urn:microsoft.com/office/officeart/2005/8/layout/hProcess7"/>
    <dgm:cxn modelId="{7D0B35A6-3EAE-4D38-8839-1A600F99031E}" type="presOf" srcId="{E0E5CFF6-35F4-4B3C-B3E9-A5362A2F26EC}" destId="{7540C887-52FB-4F03-B250-94FE176B3E5E}" srcOrd="0" destOrd="0" presId="urn:microsoft.com/office/officeart/2005/8/layout/hProcess7"/>
    <dgm:cxn modelId="{B6DF0B7C-9A9D-4619-BB16-02B1C6CE75F5}" srcId="{E0E5CFF6-35F4-4B3C-B3E9-A5362A2F26EC}" destId="{75CAE606-8BED-44DF-92F0-DAA1D0F110BF}" srcOrd="0" destOrd="0" parTransId="{FD1B34F6-B974-4DE2-AECE-CC151F2CAB4D}" sibTransId="{A6620CBA-3F06-4C4F-8EE8-61FD62F43341}"/>
    <dgm:cxn modelId="{CD2726C4-0FEB-44E9-8ACF-0F4799779F01}" type="presOf" srcId="{66629C52-5542-4200-A096-98A9EB96FD62}" destId="{D70E0594-F4AE-429E-8147-AFE8E82D659C}" srcOrd="0" destOrd="0" presId="urn:microsoft.com/office/officeart/2005/8/layout/hProcess7"/>
    <dgm:cxn modelId="{ED77FA00-347F-4479-B03B-101781E77B96}" type="presOf" srcId="{DB718D2E-0BD6-4DB8-AB8E-865ADB830D85}" destId="{1E8E718C-0D36-4781-9551-94A4BCF68701}" srcOrd="0" destOrd="0" presId="urn:microsoft.com/office/officeart/2005/8/layout/hProcess7"/>
    <dgm:cxn modelId="{2569F8DB-7D3F-4638-955F-0C898F6E02DB}" type="presOf" srcId="{DB718D2E-0BD6-4DB8-AB8E-865ADB830D85}" destId="{482D3D3B-9B70-4DD0-8537-6D31BBAF1061}" srcOrd="1" destOrd="0" presId="urn:microsoft.com/office/officeart/2005/8/layout/hProcess7"/>
    <dgm:cxn modelId="{5B90AD07-64AE-4647-A930-F0871178013B}" srcId="{DB718D2E-0BD6-4DB8-AB8E-865ADB830D85}" destId="{C1EBD426-45B7-45B8-A19E-9C8443616433}" srcOrd="0" destOrd="0" parTransId="{378BC578-2937-4048-A35F-FC70102A982F}" sibTransId="{EB1EA9F6-E6B1-4EA4-8851-25F8D2C173FB}"/>
    <dgm:cxn modelId="{04EC813F-6CD5-4D0E-9944-389338AF0F9D}" type="presOf" srcId="{0AAD4D3A-7A38-489C-898A-ACAD578826B3}" destId="{310581DC-05A4-4C35-9282-9E30DAB118AC}" srcOrd="0" destOrd="0" presId="urn:microsoft.com/office/officeart/2005/8/layout/hProcess7"/>
    <dgm:cxn modelId="{9B386556-D2C4-48E5-9919-EAFFDD750E89}" type="presOf" srcId="{75CAE606-8BED-44DF-92F0-DAA1D0F110BF}" destId="{85B1A6BE-381C-4BE4-B11A-009F54C45E57}" srcOrd="0" destOrd="0" presId="urn:microsoft.com/office/officeart/2005/8/layout/hProcess7"/>
    <dgm:cxn modelId="{B0315985-2B8B-4DA6-8B82-6D9FF1FD99C6}" srcId="{66629C52-5542-4200-A096-98A9EB96FD62}" destId="{0FD7F93F-6244-462E-87E2-2E8D84516677}" srcOrd="0" destOrd="0" parTransId="{9E3184DB-B286-4308-8E84-B9B955F22B39}" sibTransId="{BD34C62E-D515-4260-ACE1-B97AFCA82025}"/>
    <dgm:cxn modelId="{1F1D455B-7DFB-45CC-AAC7-3E206666A3F8}" type="presOf" srcId="{C1EBD426-45B7-45B8-A19E-9C8443616433}" destId="{B6141E57-20CD-4B22-803F-267B8C6BD9E8}" srcOrd="0" destOrd="0" presId="urn:microsoft.com/office/officeart/2005/8/layout/hProcess7"/>
    <dgm:cxn modelId="{5D241173-4603-4E8C-8D84-41CAC58667B1}" srcId="{0AAD4D3A-7A38-489C-898A-ACAD578826B3}" destId="{E0E5CFF6-35F4-4B3C-B3E9-A5362A2F26EC}" srcOrd="1" destOrd="0" parTransId="{7037B402-618C-4380-8EBA-B8A8EBE6BC75}" sibTransId="{D3F55C5D-F0BE-42CB-A442-66BDA1A65AD2}"/>
    <dgm:cxn modelId="{F0A7B99E-0C10-495C-9268-89968AE5F0C2}" type="presOf" srcId="{66629C52-5542-4200-A096-98A9EB96FD62}" destId="{4C1A02FC-25F2-4A79-999C-F2E8BE2FC916}" srcOrd="1" destOrd="0" presId="urn:microsoft.com/office/officeart/2005/8/layout/hProcess7"/>
    <dgm:cxn modelId="{7DCED7BE-12C6-48D3-A6D3-3EA5ADF161EF}" type="presParOf" srcId="{310581DC-05A4-4C35-9282-9E30DAB118AC}" destId="{7510B102-94D9-4AB3-BF13-0C97D929547C}" srcOrd="0" destOrd="0" presId="urn:microsoft.com/office/officeart/2005/8/layout/hProcess7"/>
    <dgm:cxn modelId="{5E0C0CE9-CFBF-4C5C-9CBB-2D8C4C87ADFE}" type="presParOf" srcId="{7510B102-94D9-4AB3-BF13-0C97D929547C}" destId="{1E8E718C-0D36-4781-9551-94A4BCF68701}" srcOrd="0" destOrd="0" presId="urn:microsoft.com/office/officeart/2005/8/layout/hProcess7"/>
    <dgm:cxn modelId="{B98AD243-51C5-4264-B03E-722E6B97C811}" type="presParOf" srcId="{7510B102-94D9-4AB3-BF13-0C97D929547C}" destId="{482D3D3B-9B70-4DD0-8537-6D31BBAF1061}" srcOrd="1" destOrd="0" presId="urn:microsoft.com/office/officeart/2005/8/layout/hProcess7"/>
    <dgm:cxn modelId="{A621F324-BBDC-4064-A13F-5367CDD8358F}" type="presParOf" srcId="{7510B102-94D9-4AB3-BF13-0C97D929547C}" destId="{B6141E57-20CD-4B22-803F-267B8C6BD9E8}" srcOrd="2" destOrd="0" presId="urn:microsoft.com/office/officeart/2005/8/layout/hProcess7"/>
    <dgm:cxn modelId="{B066C3AB-23ED-4648-80B1-C21594680EFE}" type="presParOf" srcId="{310581DC-05A4-4C35-9282-9E30DAB118AC}" destId="{98501EF1-EE56-4F02-921B-A0202BB9775E}" srcOrd="1" destOrd="0" presId="urn:microsoft.com/office/officeart/2005/8/layout/hProcess7"/>
    <dgm:cxn modelId="{D1908F36-3584-4164-A45B-A12180BA271B}" type="presParOf" srcId="{310581DC-05A4-4C35-9282-9E30DAB118AC}" destId="{C0D0652F-7948-44B9-BC02-9CA6254BB5FB}" srcOrd="2" destOrd="0" presId="urn:microsoft.com/office/officeart/2005/8/layout/hProcess7"/>
    <dgm:cxn modelId="{6C407519-8F4E-4771-8E01-D0DA1B386C4E}" type="presParOf" srcId="{C0D0652F-7948-44B9-BC02-9CA6254BB5FB}" destId="{9DEC3E3B-C8C5-4E61-9238-6475DD858964}" srcOrd="0" destOrd="0" presId="urn:microsoft.com/office/officeart/2005/8/layout/hProcess7"/>
    <dgm:cxn modelId="{A40D285E-7642-4123-B326-73DECD6A3BD8}" type="presParOf" srcId="{C0D0652F-7948-44B9-BC02-9CA6254BB5FB}" destId="{E0A5D6C8-183C-4FAC-B1ED-A8BEAD13EFFD}" srcOrd="1" destOrd="0" presId="urn:microsoft.com/office/officeart/2005/8/layout/hProcess7"/>
    <dgm:cxn modelId="{99D5B31D-44AC-43B5-B519-601DA01588CF}" type="presParOf" srcId="{C0D0652F-7948-44B9-BC02-9CA6254BB5FB}" destId="{5ED9B0AE-C59D-48C2-97C0-2D62E03B19CB}" srcOrd="2" destOrd="0" presId="urn:microsoft.com/office/officeart/2005/8/layout/hProcess7"/>
    <dgm:cxn modelId="{0706C829-10B9-4C37-8119-4979A337230F}" type="presParOf" srcId="{310581DC-05A4-4C35-9282-9E30DAB118AC}" destId="{9B4994C8-8D46-4FC2-8699-022404D93D09}" srcOrd="3" destOrd="0" presId="urn:microsoft.com/office/officeart/2005/8/layout/hProcess7"/>
    <dgm:cxn modelId="{9649E72C-69E0-497D-B9C5-7AA038DA7DF6}" type="presParOf" srcId="{310581DC-05A4-4C35-9282-9E30DAB118AC}" destId="{588D4B20-E184-4DBB-A1EB-A2E91E39D33B}" srcOrd="4" destOrd="0" presId="urn:microsoft.com/office/officeart/2005/8/layout/hProcess7"/>
    <dgm:cxn modelId="{D962A12D-A304-471E-B905-B708A0471118}" type="presParOf" srcId="{588D4B20-E184-4DBB-A1EB-A2E91E39D33B}" destId="{7540C887-52FB-4F03-B250-94FE176B3E5E}" srcOrd="0" destOrd="0" presId="urn:microsoft.com/office/officeart/2005/8/layout/hProcess7"/>
    <dgm:cxn modelId="{0FDD0C2D-7B83-4A5F-97CB-2EEE0E1AD0CA}" type="presParOf" srcId="{588D4B20-E184-4DBB-A1EB-A2E91E39D33B}" destId="{506B9C57-87AC-4F37-A0E2-69FB9AC289C1}" srcOrd="1" destOrd="0" presId="urn:microsoft.com/office/officeart/2005/8/layout/hProcess7"/>
    <dgm:cxn modelId="{5A5C01A8-6939-4A35-B37E-91876B9EC056}" type="presParOf" srcId="{588D4B20-E184-4DBB-A1EB-A2E91E39D33B}" destId="{85B1A6BE-381C-4BE4-B11A-009F54C45E57}" srcOrd="2" destOrd="0" presId="urn:microsoft.com/office/officeart/2005/8/layout/hProcess7"/>
    <dgm:cxn modelId="{25CB68BC-B700-43B7-89DE-A10705BFDF39}" type="presParOf" srcId="{310581DC-05A4-4C35-9282-9E30DAB118AC}" destId="{3944D400-2183-4052-8210-1A6DBC4E48F5}" srcOrd="5" destOrd="0" presId="urn:microsoft.com/office/officeart/2005/8/layout/hProcess7"/>
    <dgm:cxn modelId="{C98CC2CC-FA72-498D-B2CF-95EDA11F3CE2}" type="presParOf" srcId="{310581DC-05A4-4C35-9282-9E30DAB118AC}" destId="{2611F1F0-D55B-4BCA-97D8-E9336592A44D}" srcOrd="6" destOrd="0" presId="urn:microsoft.com/office/officeart/2005/8/layout/hProcess7"/>
    <dgm:cxn modelId="{2B519ACD-0E6D-49FD-8AC5-C6A80932EC32}" type="presParOf" srcId="{2611F1F0-D55B-4BCA-97D8-E9336592A44D}" destId="{E24F4111-48DB-4F68-8471-EF86CAF5ED38}" srcOrd="0" destOrd="0" presId="urn:microsoft.com/office/officeart/2005/8/layout/hProcess7"/>
    <dgm:cxn modelId="{6B8F43F9-A0E7-487B-B15C-C5A084AA34FA}" type="presParOf" srcId="{2611F1F0-D55B-4BCA-97D8-E9336592A44D}" destId="{0B0BDA16-27EE-4C8A-8425-D81108BB8EFA}" srcOrd="1" destOrd="0" presId="urn:microsoft.com/office/officeart/2005/8/layout/hProcess7"/>
    <dgm:cxn modelId="{A8036AD2-90C5-4AC6-BB7F-B74ABE31F183}" type="presParOf" srcId="{2611F1F0-D55B-4BCA-97D8-E9336592A44D}" destId="{0772E4C8-676D-4273-BF2A-CC7221742B79}" srcOrd="2" destOrd="0" presId="urn:microsoft.com/office/officeart/2005/8/layout/hProcess7"/>
    <dgm:cxn modelId="{EF325946-C08F-4573-AFBB-2A11E7043A88}" type="presParOf" srcId="{310581DC-05A4-4C35-9282-9E30DAB118AC}" destId="{6554B3FB-D6C8-48CA-9EB9-24484AE77895}" srcOrd="7" destOrd="0" presId="urn:microsoft.com/office/officeart/2005/8/layout/hProcess7"/>
    <dgm:cxn modelId="{9040CA1E-0BFF-4397-B459-43064FDD226B}" type="presParOf" srcId="{310581DC-05A4-4C35-9282-9E30DAB118AC}" destId="{DD9EAF51-8DF6-4737-9936-F5E5CAC2C3F4}" srcOrd="8" destOrd="0" presId="urn:microsoft.com/office/officeart/2005/8/layout/hProcess7"/>
    <dgm:cxn modelId="{C857E814-6D5D-487C-8F10-B0F8B1A8393C}" type="presParOf" srcId="{DD9EAF51-8DF6-4737-9936-F5E5CAC2C3F4}" destId="{D70E0594-F4AE-429E-8147-AFE8E82D659C}" srcOrd="0" destOrd="0" presId="urn:microsoft.com/office/officeart/2005/8/layout/hProcess7"/>
    <dgm:cxn modelId="{12A8EDE4-0699-4ECC-809C-287817168799}" type="presParOf" srcId="{DD9EAF51-8DF6-4737-9936-F5E5CAC2C3F4}" destId="{4C1A02FC-25F2-4A79-999C-F2E8BE2FC916}" srcOrd="1" destOrd="0" presId="urn:microsoft.com/office/officeart/2005/8/layout/hProcess7"/>
    <dgm:cxn modelId="{9D969AC0-C53B-4E69-9B06-3C9E77506296}" type="presParOf" srcId="{DD9EAF51-8DF6-4737-9936-F5E5CAC2C3F4}" destId="{9F60685B-B6A9-40B7-8289-2B7162202D10}" srcOrd="2" destOrd="0" presId="urn:microsoft.com/office/officeart/2005/8/layout/hProcess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17BE86-2AB8-482E-BFA7-9A7B93E255B5}">
      <dsp:nvSpPr>
        <dsp:cNvPr id="0" name=""/>
        <dsp:cNvSpPr/>
      </dsp:nvSpPr>
      <dsp:spPr>
        <a:xfrm rot="5400000">
          <a:off x="6817991" y="-2744926"/>
          <a:ext cx="1183709" cy="6973973"/>
        </a:xfrm>
        <a:prstGeom prst="round2SameRect">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a:t>Combining System and Campus Funding.</a:t>
          </a:r>
        </a:p>
        <a:p>
          <a:pPr marL="114300" lvl="1" indent="-114300" algn="l" defTabSz="577850">
            <a:lnSpc>
              <a:spcPct val="90000"/>
            </a:lnSpc>
            <a:spcBef>
              <a:spcPct val="0"/>
            </a:spcBef>
            <a:spcAft>
              <a:spcPct val="15000"/>
            </a:spcAft>
            <a:buChar char="••"/>
          </a:pPr>
          <a:r>
            <a:rPr lang="en-US" sz="1300" kern="1200" dirty="0"/>
            <a:t>Organizational and Financial Infrastructure and Oversight.</a:t>
          </a:r>
        </a:p>
        <a:p>
          <a:pPr marL="114300" lvl="1" indent="-114300" algn="l" defTabSz="577850">
            <a:lnSpc>
              <a:spcPct val="90000"/>
            </a:lnSpc>
            <a:spcBef>
              <a:spcPct val="0"/>
            </a:spcBef>
            <a:spcAft>
              <a:spcPct val="15000"/>
            </a:spcAft>
            <a:buChar char="••"/>
          </a:pPr>
          <a:r>
            <a:rPr lang="en-US" sz="1300" kern="1200" dirty="0"/>
            <a:t>Services are mix of System and Campus funds and oversight, which may insulate from drastic and abrupt changes from either side.</a:t>
          </a:r>
        </a:p>
      </dsp:txBody>
      <dsp:txXfrm rot="-5400000">
        <a:off x="3922859" y="207990"/>
        <a:ext cx="6916189" cy="1068141"/>
      </dsp:txXfrm>
    </dsp:sp>
    <dsp:sp modelId="{24B405B1-FF34-4979-9D18-E37CD38F27D1}">
      <dsp:nvSpPr>
        <dsp:cNvPr id="0" name=""/>
        <dsp:cNvSpPr/>
      </dsp:nvSpPr>
      <dsp:spPr>
        <a:xfrm>
          <a:off x="0" y="2241"/>
          <a:ext cx="3922859" cy="1479637"/>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1930" tIns="100965" rIns="201930" bIns="100965" numCol="1" spcCol="1270" anchor="ctr" anchorCtr="0">
          <a:noAutofit/>
        </a:bodyPr>
        <a:lstStyle/>
        <a:p>
          <a:pPr lvl="0" algn="ctr" defTabSz="2355850">
            <a:lnSpc>
              <a:spcPct val="90000"/>
            </a:lnSpc>
            <a:spcBef>
              <a:spcPct val="0"/>
            </a:spcBef>
            <a:spcAft>
              <a:spcPct val="35000"/>
            </a:spcAft>
          </a:pPr>
          <a:r>
            <a:rPr lang="en-US" sz="5300" kern="1200" dirty="0"/>
            <a:t>Sustainable </a:t>
          </a:r>
        </a:p>
      </dsp:txBody>
      <dsp:txXfrm>
        <a:off x="72230" y="74471"/>
        <a:ext cx="3778399" cy="1335177"/>
      </dsp:txXfrm>
    </dsp:sp>
    <dsp:sp modelId="{C164B5E2-FB09-429F-A0E1-F84FD1189813}">
      <dsp:nvSpPr>
        <dsp:cNvPr id="0" name=""/>
        <dsp:cNvSpPr/>
      </dsp:nvSpPr>
      <dsp:spPr>
        <a:xfrm rot="5400000">
          <a:off x="6817991" y="-1191307"/>
          <a:ext cx="1183709" cy="6973973"/>
        </a:xfrm>
        <a:prstGeom prst="round2SameRect">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a:t>Able to respond to needs of campuses and system.</a:t>
          </a:r>
        </a:p>
        <a:p>
          <a:pPr marL="114300" lvl="1" indent="-114300" algn="l" defTabSz="577850">
            <a:lnSpc>
              <a:spcPct val="90000"/>
            </a:lnSpc>
            <a:spcBef>
              <a:spcPct val="0"/>
            </a:spcBef>
            <a:spcAft>
              <a:spcPct val="15000"/>
            </a:spcAft>
            <a:buChar char="••"/>
          </a:pPr>
          <a:r>
            <a:rPr lang="en-US" sz="1300" kern="1200" dirty="0"/>
            <a:t>Review of initiatives for usefulness and satisfaction.</a:t>
          </a:r>
        </a:p>
        <a:p>
          <a:pPr marL="114300" lvl="1" indent="-114300" algn="l" defTabSz="577850">
            <a:lnSpc>
              <a:spcPct val="90000"/>
            </a:lnSpc>
            <a:spcBef>
              <a:spcPct val="0"/>
            </a:spcBef>
            <a:spcAft>
              <a:spcPct val="15000"/>
            </a:spcAft>
            <a:buChar char="••"/>
          </a:pPr>
          <a:r>
            <a:rPr lang="en-US" sz="1300" kern="1200" dirty="0"/>
            <a:t>Ability to accept requests for new services.</a:t>
          </a:r>
        </a:p>
        <a:p>
          <a:pPr marL="114300" lvl="1" indent="-114300" algn="l" defTabSz="577850">
            <a:lnSpc>
              <a:spcPct val="90000"/>
            </a:lnSpc>
            <a:spcBef>
              <a:spcPct val="0"/>
            </a:spcBef>
            <a:spcAft>
              <a:spcPct val="15000"/>
            </a:spcAft>
            <a:buChar char="••"/>
          </a:pPr>
          <a:r>
            <a:rPr lang="en-US" sz="1300" kern="1200" dirty="0"/>
            <a:t>Allows for more flexibility of services that are beyond or outside of “core” all-SUNY initiatives.</a:t>
          </a:r>
        </a:p>
      </dsp:txBody>
      <dsp:txXfrm rot="-5400000">
        <a:off x="3922859" y="1761609"/>
        <a:ext cx="6916189" cy="1068141"/>
      </dsp:txXfrm>
    </dsp:sp>
    <dsp:sp modelId="{39663335-F5AE-4374-8CB0-B13595C56BEE}">
      <dsp:nvSpPr>
        <dsp:cNvPr id="0" name=""/>
        <dsp:cNvSpPr/>
      </dsp:nvSpPr>
      <dsp:spPr>
        <a:xfrm>
          <a:off x="0" y="1555860"/>
          <a:ext cx="3922859" cy="1479637"/>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1930" tIns="100965" rIns="201930" bIns="100965" numCol="1" spcCol="1270" anchor="ctr" anchorCtr="0">
          <a:noAutofit/>
        </a:bodyPr>
        <a:lstStyle/>
        <a:p>
          <a:pPr lvl="0" algn="ctr" defTabSz="2355850">
            <a:lnSpc>
              <a:spcPct val="90000"/>
            </a:lnSpc>
            <a:spcBef>
              <a:spcPct val="0"/>
            </a:spcBef>
            <a:spcAft>
              <a:spcPct val="35000"/>
            </a:spcAft>
          </a:pPr>
          <a:r>
            <a:rPr lang="en-US" sz="5300" kern="1200" dirty="0"/>
            <a:t>Responsive</a:t>
          </a:r>
        </a:p>
      </dsp:txBody>
      <dsp:txXfrm>
        <a:off x="72230" y="1628090"/>
        <a:ext cx="3778399" cy="1335177"/>
      </dsp:txXfrm>
    </dsp:sp>
    <dsp:sp modelId="{3387FC80-EE4C-4392-A0B0-2BA849BFCC3E}">
      <dsp:nvSpPr>
        <dsp:cNvPr id="0" name=""/>
        <dsp:cNvSpPr/>
      </dsp:nvSpPr>
      <dsp:spPr>
        <a:xfrm rot="5400000">
          <a:off x="6817991" y="334139"/>
          <a:ext cx="1183709" cy="6973973"/>
        </a:xfrm>
        <a:prstGeom prst="round2SameRect">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a:t>SLSS focus on System-Campus partnership to develop financially stable yet efficient services.</a:t>
          </a:r>
        </a:p>
        <a:p>
          <a:pPr marL="114300" lvl="1" indent="-114300" algn="l" defTabSz="577850">
            <a:lnSpc>
              <a:spcPct val="90000"/>
            </a:lnSpc>
            <a:spcBef>
              <a:spcPct val="0"/>
            </a:spcBef>
            <a:spcAft>
              <a:spcPct val="15000"/>
            </a:spcAft>
            <a:buChar char="••"/>
          </a:pPr>
          <a:r>
            <a:rPr lang="en-US" sz="1300" kern="1200" dirty="0"/>
            <a:t>System-Empire partnership will allow growth if there are funds committed for programs.</a:t>
          </a:r>
        </a:p>
      </dsp:txBody>
      <dsp:txXfrm rot="-5400000">
        <a:off x="3922859" y="3287055"/>
        <a:ext cx="6916189" cy="1068141"/>
      </dsp:txXfrm>
    </dsp:sp>
    <dsp:sp modelId="{73C5CC73-EAA8-4404-9735-C9EECC4FC10B}">
      <dsp:nvSpPr>
        <dsp:cNvPr id="0" name=""/>
        <dsp:cNvSpPr/>
      </dsp:nvSpPr>
      <dsp:spPr>
        <a:xfrm>
          <a:off x="0" y="3109479"/>
          <a:ext cx="3922859" cy="1479637"/>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1930" tIns="100965" rIns="201930" bIns="100965" numCol="1" spcCol="1270" anchor="ctr" anchorCtr="0">
          <a:noAutofit/>
        </a:bodyPr>
        <a:lstStyle/>
        <a:p>
          <a:pPr lvl="0" algn="ctr" defTabSz="2355850">
            <a:lnSpc>
              <a:spcPct val="90000"/>
            </a:lnSpc>
            <a:spcBef>
              <a:spcPct val="0"/>
            </a:spcBef>
            <a:spcAft>
              <a:spcPct val="35000"/>
            </a:spcAft>
          </a:pPr>
          <a:r>
            <a:rPr lang="en-US" sz="5300" kern="1200" dirty="0"/>
            <a:t>Scalable</a:t>
          </a:r>
        </a:p>
      </dsp:txBody>
      <dsp:txXfrm>
        <a:off x="72230" y="3181709"/>
        <a:ext cx="3778399" cy="13351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8E718C-0D36-4781-9551-94A4BCF68701}">
      <dsp:nvSpPr>
        <dsp:cNvPr id="0" name=""/>
        <dsp:cNvSpPr/>
      </dsp:nvSpPr>
      <dsp:spPr>
        <a:xfrm>
          <a:off x="795" y="120813"/>
          <a:ext cx="3424758" cy="4109710"/>
        </a:xfrm>
        <a:prstGeom prst="roundRect">
          <a:avLst>
            <a:gd name="adj" fmla="val 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72009" rIns="93345" bIns="0" numCol="1" spcCol="1270" anchor="t" anchorCtr="0">
          <a:noAutofit/>
        </a:bodyPr>
        <a:lstStyle/>
        <a:p>
          <a:pPr lvl="0" algn="r" defTabSz="933450">
            <a:lnSpc>
              <a:spcPct val="90000"/>
            </a:lnSpc>
            <a:spcBef>
              <a:spcPct val="0"/>
            </a:spcBef>
            <a:spcAft>
              <a:spcPct val="35000"/>
            </a:spcAft>
          </a:pPr>
          <a:r>
            <a:rPr lang="en-US" sz="2100" kern="1200" dirty="0" smtClean="0"/>
            <a:t>Data Review Period Alma</a:t>
          </a:r>
          <a:endParaRPr lang="en-US" sz="2100" kern="1200" dirty="0"/>
        </a:p>
      </dsp:txBody>
      <dsp:txXfrm rot="16200000">
        <a:off x="-1341709" y="1463319"/>
        <a:ext cx="3369962" cy="684951"/>
      </dsp:txXfrm>
    </dsp:sp>
    <dsp:sp modelId="{B6141E57-20CD-4B22-803F-267B8C6BD9E8}">
      <dsp:nvSpPr>
        <dsp:cNvPr id="0" name=""/>
        <dsp:cNvSpPr/>
      </dsp:nvSpPr>
      <dsp:spPr>
        <a:xfrm>
          <a:off x="685747" y="120813"/>
          <a:ext cx="2551445" cy="4109710"/>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8580" rIns="0" bIns="0" numCol="1" spcCol="1270" anchor="t" anchorCtr="0">
          <a:noAutofit/>
        </a:bodyPr>
        <a:lstStyle/>
        <a:p>
          <a:pPr lvl="0" algn="l" defTabSz="889000">
            <a:lnSpc>
              <a:spcPct val="90000"/>
            </a:lnSpc>
            <a:spcBef>
              <a:spcPct val="0"/>
            </a:spcBef>
            <a:spcAft>
              <a:spcPct val="35000"/>
            </a:spcAft>
          </a:pPr>
          <a:r>
            <a:rPr lang="en-US" sz="2000" kern="1200" dirty="0" smtClean="0"/>
            <a:t>1. Alma Environment Released to Inst. Lead.</a:t>
          </a:r>
        </a:p>
        <a:p>
          <a:pPr lvl="0" algn="l" defTabSz="889000">
            <a:lnSpc>
              <a:spcPct val="90000"/>
            </a:lnSpc>
            <a:spcBef>
              <a:spcPct val="0"/>
            </a:spcBef>
            <a:spcAft>
              <a:spcPct val="35000"/>
            </a:spcAft>
          </a:pPr>
          <a:r>
            <a:rPr lang="en-US" sz="2000" kern="1200" dirty="0" smtClean="0"/>
            <a:t>2. Campus Reviews Data (At least 2 days provided).</a:t>
          </a:r>
        </a:p>
        <a:p>
          <a:pPr lvl="0" algn="l" defTabSz="889000">
            <a:lnSpc>
              <a:spcPct val="90000"/>
            </a:lnSpc>
            <a:spcBef>
              <a:spcPct val="0"/>
            </a:spcBef>
            <a:spcAft>
              <a:spcPct val="35000"/>
            </a:spcAft>
          </a:pPr>
          <a:r>
            <a:rPr lang="en-US" sz="2000" kern="1200" dirty="0" smtClean="0"/>
            <a:t>3. Issues report via SF/Email and either resolved, or solution identified.</a:t>
          </a:r>
        </a:p>
        <a:p>
          <a:pPr lvl="0" algn="l" defTabSz="889000">
            <a:lnSpc>
              <a:spcPct val="90000"/>
            </a:lnSpc>
            <a:spcBef>
              <a:spcPct val="0"/>
            </a:spcBef>
            <a:spcAft>
              <a:spcPct val="35000"/>
            </a:spcAft>
          </a:pPr>
          <a:r>
            <a:rPr lang="en-US" sz="2000" kern="1200" dirty="0" smtClean="0"/>
            <a:t>4. Campus accepts data via e-mail.</a:t>
          </a:r>
          <a:endParaRPr lang="en-US" sz="2000" kern="1200" dirty="0"/>
        </a:p>
      </dsp:txBody>
      <dsp:txXfrm>
        <a:off x="685747" y="120813"/>
        <a:ext cx="2551445" cy="4109710"/>
      </dsp:txXfrm>
    </dsp:sp>
    <dsp:sp modelId="{7540C887-52FB-4F03-B250-94FE176B3E5E}">
      <dsp:nvSpPr>
        <dsp:cNvPr id="0" name=""/>
        <dsp:cNvSpPr/>
      </dsp:nvSpPr>
      <dsp:spPr>
        <a:xfrm>
          <a:off x="3545420" y="120813"/>
          <a:ext cx="3424758" cy="4109710"/>
        </a:xfrm>
        <a:prstGeom prst="roundRect">
          <a:avLst>
            <a:gd name="adj" fmla="val 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72009" rIns="93345" bIns="0" numCol="1" spcCol="1270" anchor="t" anchorCtr="0">
          <a:noAutofit/>
        </a:bodyPr>
        <a:lstStyle/>
        <a:p>
          <a:pPr lvl="0" algn="r" defTabSz="933450">
            <a:lnSpc>
              <a:spcPct val="90000"/>
            </a:lnSpc>
            <a:spcBef>
              <a:spcPct val="0"/>
            </a:spcBef>
            <a:spcAft>
              <a:spcPct val="35000"/>
            </a:spcAft>
          </a:pPr>
          <a:r>
            <a:rPr lang="en-US" sz="2100" kern="1200" dirty="0" smtClean="0"/>
            <a:t>Data Review Period Primo VE</a:t>
          </a:r>
          <a:endParaRPr lang="en-US" sz="2100" kern="1200" dirty="0"/>
        </a:p>
      </dsp:txBody>
      <dsp:txXfrm rot="16200000">
        <a:off x="2202915" y="1463319"/>
        <a:ext cx="3369962" cy="684951"/>
      </dsp:txXfrm>
    </dsp:sp>
    <dsp:sp modelId="{E0A5D6C8-183C-4FAC-B1ED-A8BEAD13EFFD}">
      <dsp:nvSpPr>
        <dsp:cNvPr id="0" name=""/>
        <dsp:cNvSpPr/>
      </dsp:nvSpPr>
      <dsp:spPr>
        <a:xfrm rot="5400000">
          <a:off x="3260397" y="3389010"/>
          <a:ext cx="604294" cy="513713"/>
        </a:xfrm>
        <a:prstGeom prst="flowChartExtra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5B1A6BE-381C-4BE4-B11A-009F54C45E57}">
      <dsp:nvSpPr>
        <dsp:cNvPr id="0" name=""/>
        <dsp:cNvSpPr/>
      </dsp:nvSpPr>
      <dsp:spPr>
        <a:xfrm>
          <a:off x="4230372" y="120813"/>
          <a:ext cx="2551445" cy="4109710"/>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8580" rIns="0" bIns="0" numCol="1" spcCol="1270" anchor="t" anchorCtr="0">
          <a:noAutofit/>
        </a:bodyPr>
        <a:lstStyle/>
        <a:p>
          <a:pPr lvl="0" algn="l" defTabSz="889000">
            <a:lnSpc>
              <a:spcPct val="90000"/>
            </a:lnSpc>
            <a:spcBef>
              <a:spcPct val="0"/>
            </a:spcBef>
            <a:spcAft>
              <a:spcPct val="35000"/>
            </a:spcAft>
          </a:pPr>
          <a:r>
            <a:rPr lang="en-US" sz="2000" kern="1200" dirty="0" smtClean="0"/>
            <a:t>1. Primo VE Environment Released to Inst. Lead.</a:t>
          </a:r>
        </a:p>
        <a:p>
          <a:pPr lvl="0" algn="l" defTabSz="889000">
            <a:lnSpc>
              <a:spcPct val="90000"/>
            </a:lnSpc>
            <a:spcBef>
              <a:spcPct val="0"/>
            </a:spcBef>
            <a:spcAft>
              <a:spcPct val="35000"/>
            </a:spcAft>
          </a:pPr>
          <a:r>
            <a:rPr lang="en-US" sz="2000" kern="1200" dirty="0" smtClean="0"/>
            <a:t>2. Campus Reviews Primo VE data (at least 4 hours).</a:t>
          </a:r>
        </a:p>
        <a:p>
          <a:pPr lvl="0" algn="l" defTabSz="889000">
            <a:lnSpc>
              <a:spcPct val="90000"/>
            </a:lnSpc>
            <a:spcBef>
              <a:spcPct val="0"/>
            </a:spcBef>
            <a:spcAft>
              <a:spcPct val="35000"/>
            </a:spcAft>
          </a:pPr>
          <a:r>
            <a:rPr lang="en-US" sz="2000" kern="1200" dirty="0" smtClean="0"/>
            <a:t>3.  Issues report via SF/Email and either resolved, or solution identified.</a:t>
          </a:r>
        </a:p>
        <a:p>
          <a:pPr lvl="0" algn="l" defTabSz="889000">
            <a:lnSpc>
              <a:spcPct val="90000"/>
            </a:lnSpc>
            <a:spcBef>
              <a:spcPct val="0"/>
            </a:spcBef>
            <a:spcAft>
              <a:spcPct val="35000"/>
            </a:spcAft>
          </a:pPr>
          <a:r>
            <a:rPr lang="en-US" sz="2000" kern="1200" dirty="0" smtClean="0"/>
            <a:t>4.  Campus accepts Primo via e-mail, and is set to go-live.</a:t>
          </a:r>
          <a:endParaRPr lang="en-US" sz="2000" kern="1200" dirty="0"/>
        </a:p>
      </dsp:txBody>
      <dsp:txXfrm>
        <a:off x="4230372" y="120813"/>
        <a:ext cx="2551445" cy="4109710"/>
      </dsp:txXfrm>
    </dsp:sp>
    <dsp:sp modelId="{D70E0594-F4AE-429E-8147-AFE8E82D659C}">
      <dsp:nvSpPr>
        <dsp:cNvPr id="0" name=""/>
        <dsp:cNvSpPr/>
      </dsp:nvSpPr>
      <dsp:spPr>
        <a:xfrm>
          <a:off x="7090045" y="120813"/>
          <a:ext cx="3424758" cy="4109710"/>
        </a:xfrm>
        <a:prstGeom prst="roundRect">
          <a:avLst>
            <a:gd name="adj" fmla="val 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72009" rIns="93345" bIns="0" numCol="1" spcCol="1270" anchor="t" anchorCtr="0">
          <a:noAutofit/>
        </a:bodyPr>
        <a:lstStyle/>
        <a:p>
          <a:pPr lvl="0" algn="r" defTabSz="933450">
            <a:lnSpc>
              <a:spcPct val="90000"/>
            </a:lnSpc>
            <a:spcBef>
              <a:spcPct val="0"/>
            </a:spcBef>
            <a:spcAft>
              <a:spcPct val="35000"/>
            </a:spcAft>
          </a:pPr>
          <a:r>
            <a:rPr lang="en-US" sz="2100" kern="1200" dirty="0" smtClean="0"/>
            <a:t>Go-Live Process</a:t>
          </a:r>
          <a:endParaRPr lang="en-US" sz="2100" kern="1200" dirty="0"/>
        </a:p>
      </dsp:txBody>
      <dsp:txXfrm rot="16200000">
        <a:off x="5747540" y="1463319"/>
        <a:ext cx="3369962" cy="684951"/>
      </dsp:txXfrm>
    </dsp:sp>
    <dsp:sp modelId="{0B0BDA16-27EE-4C8A-8425-D81108BB8EFA}">
      <dsp:nvSpPr>
        <dsp:cNvPr id="0" name=""/>
        <dsp:cNvSpPr/>
      </dsp:nvSpPr>
      <dsp:spPr>
        <a:xfrm rot="5400000">
          <a:off x="6805022" y="3389010"/>
          <a:ext cx="604294" cy="513713"/>
        </a:xfrm>
        <a:prstGeom prst="flowChartExtra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F60685B-B6A9-40B7-8289-2B7162202D10}">
      <dsp:nvSpPr>
        <dsp:cNvPr id="0" name=""/>
        <dsp:cNvSpPr/>
      </dsp:nvSpPr>
      <dsp:spPr>
        <a:xfrm>
          <a:off x="7774997" y="120813"/>
          <a:ext cx="2551445" cy="4109710"/>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8580" rIns="0" bIns="0" numCol="1" spcCol="1270" anchor="t" anchorCtr="0">
          <a:noAutofit/>
        </a:bodyPr>
        <a:lstStyle/>
        <a:p>
          <a:pPr lvl="0" algn="l" defTabSz="889000">
            <a:lnSpc>
              <a:spcPct val="90000"/>
            </a:lnSpc>
            <a:spcBef>
              <a:spcPct val="0"/>
            </a:spcBef>
            <a:spcAft>
              <a:spcPct val="35000"/>
            </a:spcAft>
          </a:pPr>
          <a:r>
            <a:rPr lang="en-US" sz="2000" kern="1200" dirty="0" smtClean="0"/>
            <a:t>1. Alma and Primo Environments Accepted.</a:t>
          </a:r>
        </a:p>
        <a:p>
          <a:pPr lvl="0" algn="l" defTabSz="889000">
            <a:lnSpc>
              <a:spcPct val="90000"/>
            </a:lnSpc>
            <a:spcBef>
              <a:spcPct val="0"/>
            </a:spcBef>
            <a:spcAft>
              <a:spcPct val="35000"/>
            </a:spcAft>
          </a:pPr>
          <a:r>
            <a:rPr lang="en-US" sz="2000" kern="1200" dirty="0" smtClean="0"/>
            <a:t>2. </a:t>
          </a:r>
          <a:r>
            <a:rPr lang="en-US" sz="2000" kern="1200" dirty="0" err="1" smtClean="0"/>
            <a:t>ExLibris</a:t>
          </a:r>
          <a:r>
            <a:rPr lang="en-US" sz="2000" kern="1200" dirty="0" smtClean="0"/>
            <a:t> goes through Go-Live Process and turns on jobs, </a:t>
          </a:r>
          <a:r>
            <a:rPr lang="en-US" sz="2000" kern="1200" dirty="0" err="1" smtClean="0"/>
            <a:t>unscrubs</a:t>
          </a:r>
          <a:r>
            <a:rPr lang="en-US" sz="2000" kern="1200" dirty="0" smtClean="0"/>
            <a:t> emails.</a:t>
          </a:r>
        </a:p>
        <a:p>
          <a:pPr lvl="0" algn="l" defTabSz="889000">
            <a:lnSpc>
              <a:spcPct val="90000"/>
            </a:lnSpc>
            <a:spcBef>
              <a:spcPct val="0"/>
            </a:spcBef>
            <a:spcAft>
              <a:spcPct val="35000"/>
            </a:spcAft>
          </a:pPr>
          <a:r>
            <a:rPr lang="en-US" sz="2000" kern="1200" dirty="0" smtClean="0"/>
            <a:t>3. Campus is live in morning.</a:t>
          </a:r>
        </a:p>
        <a:p>
          <a:pPr lvl="0" algn="l" defTabSz="889000">
            <a:lnSpc>
              <a:spcPct val="90000"/>
            </a:lnSpc>
            <a:spcBef>
              <a:spcPct val="0"/>
            </a:spcBef>
            <a:spcAft>
              <a:spcPct val="35000"/>
            </a:spcAft>
          </a:pPr>
          <a:r>
            <a:rPr lang="en-US" sz="2000" kern="1200" dirty="0" smtClean="0"/>
            <a:t>4. Campus emails </a:t>
          </a:r>
          <a:r>
            <a:rPr lang="en-US" sz="2000" kern="1200" dirty="0" err="1" smtClean="0"/>
            <a:t>ExL</a:t>
          </a:r>
          <a:r>
            <a:rPr lang="en-US" sz="2000" kern="1200" dirty="0" smtClean="0"/>
            <a:t>/SUNY that they are live and circulating in Alma.</a:t>
          </a:r>
          <a:endParaRPr lang="en-US" sz="2000" kern="1200" dirty="0"/>
        </a:p>
      </dsp:txBody>
      <dsp:txXfrm>
        <a:off x="7774997" y="120813"/>
        <a:ext cx="2551445" cy="4109710"/>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71ECB2-F035-432D-BEE5-AC86E6B78268}" type="datetimeFigureOut">
              <a:rPr lang="en-US" smtClean="0"/>
              <a:t>6/14/2019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87D05B-2F90-4B16-9EA4-967899E8E752}" type="slidenum">
              <a:rPr lang="en-US" smtClean="0"/>
              <a:t>‹#›</a:t>
            </a:fld>
            <a:endParaRPr lang="en-US"/>
          </a:p>
        </p:txBody>
      </p:sp>
    </p:spTree>
    <p:extLst>
      <p:ext uri="{BB962C8B-B14F-4D97-AF65-F5344CB8AC3E}">
        <p14:creationId xmlns:p14="http://schemas.microsoft.com/office/powerpoint/2010/main" val="1225748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588fd85008_0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5" name="Google Shape;245;g588fd85008_0_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6" name="Google Shape;246;g588fd85008_0_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extLst>
      <p:ext uri="{BB962C8B-B14F-4D97-AF65-F5344CB8AC3E}">
        <p14:creationId xmlns:p14="http://schemas.microsoft.com/office/powerpoint/2010/main" val="22380322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588fd85008_0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5" name="Google Shape;245;g588fd85008_0_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6" name="Google Shape;246;g588fd85008_0_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extLst>
      <p:ext uri="{BB962C8B-B14F-4D97-AF65-F5344CB8AC3E}">
        <p14:creationId xmlns:p14="http://schemas.microsoft.com/office/powerpoint/2010/main" val="22246145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7" name="Google Shape;537;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958720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2" name="Google Shape;572;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904969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Mark’s Comments from similar</a:t>
            </a:r>
            <a:r>
              <a:rPr lang="en-US" baseline="0" dirty="0"/>
              <a:t> slide:</a:t>
            </a:r>
            <a:endParaRPr lang="en-US" dirty="0"/>
          </a:p>
          <a:p>
            <a:pPr marL="0" lvl="0" indent="0" algn="l" rtl="0">
              <a:spcBef>
                <a:spcPts val="0"/>
              </a:spcBef>
              <a:spcAft>
                <a:spcPts val="0"/>
              </a:spcAft>
              <a:buNone/>
            </a:pPr>
            <a:r>
              <a:rPr lang="en-US" dirty="0"/>
              <a:t>lets change icons and use this to show the funding.</a:t>
            </a:r>
          </a:p>
          <a:p>
            <a:pPr marL="0" lvl="0" indent="0" algn="l" rtl="0">
              <a:spcBef>
                <a:spcPts val="0"/>
              </a:spcBef>
              <a:spcAft>
                <a:spcPts val="0"/>
              </a:spcAft>
              <a:buNone/>
            </a:pPr>
            <a:r>
              <a:rPr lang="en-US" dirty="0"/>
              <a:t>1st icon, Current campus investment $235k</a:t>
            </a:r>
          </a:p>
          <a:p>
            <a:pPr marL="0" lvl="0" indent="0" algn="l" rtl="0">
              <a:spcBef>
                <a:spcPts val="0"/>
              </a:spcBef>
              <a:spcAft>
                <a:spcPts val="0"/>
              </a:spcAft>
              <a:buNone/>
            </a:pPr>
            <a:r>
              <a:rPr lang="en-US" dirty="0"/>
              <a:t>2nd icon System investment $275k per year to make base package whole</a:t>
            </a:r>
          </a:p>
          <a:p>
            <a:pPr marL="0" lvl="0" indent="0" algn="l" rtl="0">
              <a:spcBef>
                <a:spcPts val="0"/>
              </a:spcBef>
              <a:spcAft>
                <a:spcPts val="0"/>
              </a:spcAft>
              <a:buNone/>
            </a:pPr>
            <a:r>
              <a:rPr lang="en-US" dirty="0"/>
              <a:t>3rd icon, Extended services will be offered to campuses at an additional cost</a:t>
            </a:r>
          </a:p>
          <a:p>
            <a:pPr marL="0" lvl="0" indent="0" algn="l" rtl="0">
              <a:spcBef>
                <a:spcPts val="0"/>
              </a:spcBef>
              <a:spcAft>
                <a:spcPts val="0"/>
              </a:spcAft>
              <a:buNone/>
            </a:pPr>
            <a:r>
              <a:rPr lang="en-US" dirty="0"/>
              <a:t>4th icon, library community will need to decide by October 2020 if they want new recharge or us to use the current SUNY Connect subsidy. If decision can't be made we will use subsidy. </a:t>
            </a:r>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572" name="Google Shape;572;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625422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D9FB1D3-4BCC-4229-B77B-FE2BCD490CA6}" type="datetimeFigureOut">
              <a:rPr lang="en-US" smtClean="0"/>
              <a:t>6/14/2019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9FA695-EBD0-460B-9E99-EC04AABB5D9D}" type="slidenum">
              <a:rPr lang="en-US" smtClean="0"/>
              <a:t>‹#›</a:t>
            </a:fld>
            <a:endParaRPr lang="en-US"/>
          </a:p>
        </p:txBody>
      </p:sp>
    </p:spTree>
    <p:extLst>
      <p:ext uri="{BB962C8B-B14F-4D97-AF65-F5344CB8AC3E}">
        <p14:creationId xmlns:p14="http://schemas.microsoft.com/office/powerpoint/2010/main" val="29405585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9FB1D3-4BCC-4229-B77B-FE2BCD490CA6}" type="datetimeFigureOut">
              <a:rPr lang="en-US" smtClean="0"/>
              <a:t>6/14/2019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9FA695-EBD0-460B-9E99-EC04AABB5D9D}" type="slidenum">
              <a:rPr lang="en-US" smtClean="0"/>
              <a:t>‹#›</a:t>
            </a:fld>
            <a:endParaRPr lang="en-US"/>
          </a:p>
        </p:txBody>
      </p:sp>
    </p:spTree>
    <p:extLst>
      <p:ext uri="{BB962C8B-B14F-4D97-AF65-F5344CB8AC3E}">
        <p14:creationId xmlns:p14="http://schemas.microsoft.com/office/powerpoint/2010/main" val="27973407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9FB1D3-4BCC-4229-B77B-FE2BCD490CA6}" type="datetimeFigureOut">
              <a:rPr lang="en-US" smtClean="0"/>
              <a:t>6/14/2019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9FA695-EBD0-460B-9E99-EC04AABB5D9D}" type="slidenum">
              <a:rPr lang="en-US" smtClean="0"/>
              <a:t>‹#›</a:t>
            </a:fld>
            <a:endParaRPr lang="en-US"/>
          </a:p>
        </p:txBody>
      </p:sp>
    </p:spTree>
    <p:extLst>
      <p:ext uri="{BB962C8B-B14F-4D97-AF65-F5344CB8AC3E}">
        <p14:creationId xmlns:p14="http://schemas.microsoft.com/office/powerpoint/2010/main" val="5419163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9769497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9FB1D3-4BCC-4229-B77B-FE2BCD490CA6}" type="datetimeFigureOut">
              <a:rPr lang="en-US" smtClean="0"/>
              <a:t>6/14/2019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9FA695-EBD0-460B-9E99-EC04AABB5D9D}" type="slidenum">
              <a:rPr lang="en-US" smtClean="0"/>
              <a:t>‹#›</a:t>
            </a:fld>
            <a:endParaRPr lang="en-US"/>
          </a:p>
        </p:txBody>
      </p:sp>
    </p:spTree>
    <p:extLst>
      <p:ext uri="{BB962C8B-B14F-4D97-AF65-F5344CB8AC3E}">
        <p14:creationId xmlns:p14="http://schemas.microsoft.com/office/powerpoint/2010/main" val="967172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D9FB1D3-4BCC-4229-B77B-FE2BCD490CA6}" type="datetimeFigureOut">
              <a:rPr lang="en-US" smtClean="0"/>
              <a:t>6/14/2019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9FA695-EBD0-460B-9E99-EC04AABB5D9D}" type="slidenum">
              <a:rPr lang="en-US" smtClean="0"/>
              <a:t>‹#›</a:t>
            </a:fld>
            <a:endParaRPr lang="en-US"/>
          </a:p>
        </p:txBody>
      </p:sp>
    </p:spTree>
    <p:extLst>
      <p:ext uri="{BB962C8B-B14F-4D97-AF65-F5344CB8AC3E}">
        <p14:creationId xmlns:p14="http://schemas.microsoft.com/office/powerpoint/2010/main" val="603045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D9FB1D3-4BCC-4229-B77B-FE2BCD490CA6}" type="datetimeFigureOut">
              <a:rPr lang="en-US" smtClean="0"/>
              <a:t>6/14/2019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9FA695-EBD0-460B-9E99-EC04AABB5D9D}" type="slidenum">
              <a:rPr lang="en-US" smtClean="0"/>
              <a:t>‹#›</a:t>
            </a:fld>
            <a:endParaRPr lang="en-US"/>
          </a:p>
        </p:txBody>
      </p:sp>
    </p:spTree>
    <p:extLst>
      <p:ext uri="{BB962C8B-B14F-4D97-AF65-F5344CB8AC3E}">
        <p14:creationId xmlns:p14="http://schemas.microsoft.com/office/powerpoint/2010/main" val="4015984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D9FB1D3-4BCC-4229-B77B-FE2BCD490CA6}" type="datetimeFigureOut">
              <a:rPr lang="en-US" smtClean="0"/>
              <a:t>6/14/2019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9FA695-EBD0-460B-9E99-EC04AABB5D9D}" type="slidenum">
              <a:rPr lang="en-US" smtClean="0"/>
              <a:t>‹#›</a:t>
            </a:fld>
            <a:endParaRPr lang="en-US"/>
          </a:p>
        </p:txBody>
      </p:sp>
    </p:spTree>
    <p:extLst>
      <p:ext uri="{BB962C8B-B14F-4D97-AF65-F5344CB8AC3E}">
        <p14:creationId xmlns:p14="http://schemas.microsoft.com/office/powerpoint/2010/main" val="3430073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D9FB1D3-4BCC-4229-B77B-FE2BCD490CA6}" type="datetimeFigureOut">
              <a:rPr lang="en-US" smtClean="0"/>
              <a:t>6/14/2019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9FA695-EBD0-460B-9E99-EC04AABB5D9D}" type="slidenum">
              <a:rPr lang="en-US" smtClean="0"/>
              <a:t>‹#›</a:t>
            </a:fld>
            <a:endParaRPr lang="en-US"/>
          </a:p>
        </p:txBody>
      </p:sp>
    </p:spTree>
    <p:extLst>
      <p:ext uri="{BB962C8B-B14F-4D97-AF65-F5344CB8AC3E}">
        <p14:creationId xmlns:p14="http://schemas.microsoft.com/office/powerpoint/2010/main" val="922589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9FB1D3-4BCC-4229-B77B-FE2BCD490CA6}" type="datetimeFigureOut">
              <a:rPr lang="en-US" smtClean="0"/>
              <a:t>6/14/2019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9FA695-EBD0-460B-9E99-EC04AABB5D9D}" type="slidenum">
              <a:rPr lang="en-US" smtClean="0"/>
              <a:t>‹#›</a:t>
            </a:fld>
            <a:endParaRPr lang="en-US"/>
          </a:p>
        </p:txBody>
      </p:sp>
    </p:spTree>
    <p:extLst>
      <p:ext uri="{BB962C8B-B14F-4D97-AF65-F5344CB8AC3E}">
        <p14:creationId xmlns:p14="http://schemas.microsoft.com/office/powerpoint/2010/main" val="13957665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D9FB1D3-4BCC-4229-B77B-FE2BCD490CA6}" type="datetimeFigureOut">
              <a:rPr lang="en-US" smtClean="0"/>
              <a:t>6/14/2019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9FA695-EBD0-460B-9E99-EC04AABB5D9D}" type="slidenum">
              <a:rPr lang="en-US" smtClean="0"/>
              <a:t>‹#›</a:t>
            </a:fld>
            <a:endParaRPr lang="en-US"/>
          </a:p>
        </p:txBody>
      </p:sp>
    </p:spTree>
    <p:extLst>
      <p:ext uri="{BB962C8B-B14F-4D97-AF65-F5344CB8AC3E}">
        <p14:creationId xmlns:p14="http://schemas.microsoft.com/office/powerpoint/2010/main" val="22127058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D9FB1D3-4BCC-4229-B77B-FE2BCD490CA6}" type="datetimeFigureOut">
              <a:rPr lang="en-US" smtClean="0"/>
              <a:t>6/14/2019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9FA695-EBD0-460B-9E99-EC04AABB5D9D}" type="slidenum">
              <a:rPr lang="en-US" smtClean="0"/>
              <a:t>‹#›</a:t>
            </a:fld>
            <a:endParaRPr lang="en-US"/>
          </a:p>
        </p:txBody>
      </p:sp>
    </p:spTree>
    <p:extLst>
      <p:ext uri="{BB962C8B-B14F-4D97-AF65-F5344CB8AC3E}">
        <p14:creationId xmlns:p14="http://schemas.microsoft.com/office/powerpoint/2010/main" val="38818588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9FB1D3-4BCC-4229-B77B-FE2BCD490CA6}" type="datetimeFigureOut">
              <a:rPr lang="en-US" smtClean="0"/>
              <a:t>6/14/2019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9FA695-EBD0-460B-9E99-EC04AABB5D9D}" type="slidenum">
              <a:rPr lang="en-US" smtClean="0"/>
              <a:t>‹#›</a:t>
            </a:fld>
            <a:endParaRPr lang="en-US"/>
          </a:p>
        </p:txBody>
      </p:sp>
    </p:spTree>
    <p:extLst>
      <p:ext uri="{BB962C8B-B14F-4D97-AF65-F5344CB8AC3E}">
        <p14:creationId xmlns:p14="http://schemas.microsoft.com/office/powerpoint/2010/main" val="28998675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Layout" Target="../diagrams/layout1.xml"/><Relationship Id="rId7" Type="http://schemas.openxmlformats.org/officeDocument/2006/relationships/image" Target="../media/image11.png"/><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image" Target="../media/image14.png"/><Relationship Id="rId4" Type="http://schemas.openxmlformats.org/officeDocument/2006/relationships/diagramQuickStyle" Target="../diagrams/quickStyle1.xml"/><Relationship Id="rId9"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5.png"/><Relationship Id="rId7"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1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15.png"/><Relationship Id="rId7"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31.png"/><Relationship Id="rId5" Type="http://schemas.openxmlformats.org/officeDocument/2006/relationships/image" Target="../media/image21.png"/><Relationship Id="rId10" Type="http://schemas.openxmlformats.org/officeDocument/2006/relationships/image" Target="../media/image30.png"/><Relationship Id="rId4" Type="http://schemas.openxmlformats.org/officeDocument/2006/relationships/image" Target="../media/image20.png"/><Relationship Id="rId9"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2.xml"/><Relationship Id="rId5" Type="http://schemas.openxmlformats.org/officeDocument/2006/relationships/image" Target="../media/image14.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mailto:slc_lsp@suny.edu" TargetMode="External"/><Relationship Id="rId2" Type="http://schemas.openxmlformats.org/officeDocument/2006/relationships/hyperlink" Target="mailto:SUNY-Cutover@exlibrisgroup.com"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7.tmp"/><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slcny.libguides.com/ld.php?content_id=48366964" TargetMode="External"/><Relationship Id="rId2" Type="http://schemas.openxmlformats.org/officeDocument/2006/relationships/hyperlink" Target="https://slcny.libanswers.com/faq/266453" TargetMode="Externa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1.png"/><Relationship Id="rId4" Type="http://schemas.openxmlformats.org/officeDocument/2006/relationships/hyperlink" Target="https://docs.google.com/spreadsheets/d/1jTBxs4gTb5QmKjCUdV6k2CLxBiqUaxTt_Mxc6Y9vHTo/edit#gid=0"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oclc.org/en/contacts/support.html" TargetMode="Externa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5.png"/><Relationship Id="rId7"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8.tmp"/><Relationship Id="rId4" Type="http://schemas.openxmlformats.org/officeDocument/2006/relationships/image" Target="../media/image11.png"/><Relationship Id="rId9" Type="http://schemas.openxmlformats.org/officeDocument/2006/relationships/image" Target="../media/image17.tm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6/14 SUNY Library Services Platform Project Update</a:t>
            </a:r>
            <a:endParaRPr lang="en-US" dirty="0"/>
          </a:p>
        </p:txBody>
      </p:sp>
      <p:sp>
        <p:nvSpPr>
          <p:cNvPr id="3" name="Subtitle 2"/>
          <p:cNvSpPr>
            <a:spLocks noGrp="1"/>
          </p:cNvSpPr>
          <p:nvPr>
            <p:ph type="subTitle" idx="1"/>
          </p:nvPr>
        </p:nvSpPr>
        <p:spPr>
          <a:xfrm>
            <a:off x="1524000" y="3602038"/>
            <a:ext cx="9144000" cy="945899"/>
          </a:xfrm>
        </p:spPr>
        <p:txBody>
          <a:bodyPr/>
          <a:lstStyle/>
          <a:p>
            <a:r>
              <a:rPr lang="en-US" dirty="0" smtClean="0"/>
              <a:t>Shannon Pritting,</a:t>
            </a:r>
          </a:p>
          <a:p>
            <a:r>
              <a:rPr lang="en-US" dirty="0" smtClean="0"/>
              <a:t>SUNY Shared Library Services</a:t>
            </a:r>
          </a:p>
          <a:p>
            <a:endParaRPr lang="en-US" dirty="0"/>
          </a:p>
        </p:txBody>
      </p:sp>
      <p:pic>
        <p:nvPicPr>
          <p:cNvPr id="4" name="Picture 3"/>
          <p:cNvPicPr>
            <a:picLocks noChangeAspect="1"/>
          </p:cNvPicPr>
          <p:nvPr/>
        </p:nvPicPr>
        <p:blipFill>
          <a:blip r:embed="rId2"/>
          <a:stretch>
            <a:fillRect/>
          </a:stretch>
        </p:blipFill>
        <p:spPr>
          <a:xfrm>
            <a:off x="5183053" y="4699092"/>
            <a:ext cx="1551576" cy="1551576"/>
          </a:xfrm>
          <a:prstGeom prst="rect">
            <a:avLst/>
          </a:prstGeom>
        </p:spPr>
      </p:pic>
    </p:spTree>
    <p:extLst>
      <p:ext uri="{BB962C8B-B14F-4D97-AF65-F5344CB8AC3E}">
        <p14:creationId xmlns:p14="http://schemas.microsoft.com/office/powerpoint/2010/main" val="40325259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680" y="210190"/>
            <a:ext cx="11360800" cy="763600"/>
          </a:xfrm>
        </p:spPr>
        <p:txBody>
          <a:bodyPr>
            <a:normAutofit fontScale="90000"/>
          </a:bodyPr>
          <a:lstStyle/>
          <a:p>
            <a:r>
              <a:rPr lang="en-US" dirty="0"/>
              <a:t>Why Develop a Shared Service for </a:t>
            </a:r>
            <a:r>
              <a:rPr lang="en-US" dirty="0" smtClean="0"/>
              <a:t>SUNY Libraries</a:t>
            </a:r>
            <a:r>
              <a:rPr lang="en-US" dirty="0"/>
              <a:t>?</a:t>
            </a:r>
          </a:p>
        </p:txBody>
      </p:sp>
      <p:graphicFrame>
        <p:nvGraphicFramePr>
          <p:cNvPr id="6" name="Diagram 5"/>
          <p:cNvGraphicFramePr/>
          <p:nvPr>
            <p:extLst>
              <p:ext uri="{D42A27DB-BD31-4B8C-83A1-F6EECF244321}">
                <p14:modId xmlns:p14="http://schemas.microsoft.com/office/powerpoint/2010/main" val="1388260641"/>
              </p:ext>
            </p:extLst>
          </p:nvPr>
        </p:nvGraphicFramePr>
        <p:xfrm>
          <a:off x="525663" y="1410788"/>
          <a:ext cx="10896833" cy="45913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4" name="Google Shape;249;g588fd85008_0_9"/>
          <p:cNvGrpSpPr/>
          <p:nvPr/>
        </p:nvGrpSpPr>
        <p:grpSpPr>
          <a:xfrm>
            <a:off x="5491113" y="6130568"/>
            <a:ext cx="6700887" cy="727432"/>
            <a:chOff x="5487971" y="6144119"/>
            <a:chExt cx="6700887" cy="727432"/>
          </a:xfrm>
        </p:grpSpPr>
        <p:sp>
          <p:nvSpPr>
            <p:cNvPr id="5" name="Google Shape;250;g588fd85008_0_9"/>
            <p:cNvSpPr/>
            <p:nvPr/>
          </p:nvSpPr>
          <p:spPr>
            <a:xfrm>
              <a:off x="5487971" y="6145687"/>
              <a:ext cx="6259398" cy="725864"/>
            </a:xfrm>
            <a:custGeom>
              <a:avLst/>
              <a:gdLst/>
              <a:ahLst/>
              <a:cxnLst/>
              <a:rect l="l" t="t" r="r" b="b"/>
              <a:pathLst>
                <a:path w="6259398" h="725864" extrusionOk="0">
                  <a:moveTo>
                    <a:pt x="0" y="716438"/>
                  </a:moveTo>
                  <a:lnTo>
                    <a:pt x="471340" y="0"/>
                  </a:lnTo>
                  <a:lnTo>
                    <a:pt x="6259398" y="0"/>
                  </a:lnTo>
                  <a:lnTo>
                    <a:pt x="6249971" y="725864"/>
                  </a:lnTo>
                  <a:lnTo>
                    <a:pt x="0" y="716438"/>
                  </a:lnTo>
                  <a:close/>
                </a:path>
              </a:pathLst>
            </a:custGeom>
            <a:solidFill>
              <a:srgbClr val="00B0F0"/>
            </a:solidFill>
            <a:ln>
              <a:noFill/>
            </a:ln>
          </p:spPr>
          <p:txBody>
            <a:bodyPr spcFirstLastPara="1" wrap="square" lIns="91425" tIns="45700" rIns="91425" bIns="45700" anchor="ctr" anchorCtr="0">
              <a:noAutofit/>
            </a:bodyPr>
            <a:lstStyle/>
            <a:p>
              <a:pPr algn="ctr"/>
              <a:endParaRPr>
                <a:solidFill>
                  <a:schemeClr val="lt1"/>
                </a:solidFill>
                <a:latin typeface="Calibri"/>
                <a:ea typeface="Calibri"/>
                <a:cs typeface="Calibri"/>
                <a:sym typeface="Calibri"/>
              </a:endParaRPr>
            </a:p>
          </p:txBody>
        </p:sp>
        <p:sp>
          <p:nvSpPr>
            <p:cNvPr id="7" name="Google Shape;251;g588fd85008_0_9"/>
            <p:cNvSpPr/>
            <p:nvPr/>
          </p:nvSpPr>
          <p:spPr>
            <a:xfrm>
              <a:off x="5929460" y="6144119"/>
              <a:ext cx="6259398" cy="725864"/>
            </a:xfrm>
            <a:custGeom>
              <a:avLst/>
              <a:gdLst/>
              <a:ahLst/>
              <a:cxnLst/>
              <a:rect l="l" t="t" r="r" b="b"/>
              <a:pathLst>
                <a:path w="6259398" h="725864" extrusionOk="0">
                  <a:moveTo>
                    <a:pt x="0" y="716438"/>
                  </a:moveTo>
                  <a:lnTo>
                    <a:pt x="471340" y="0"/>
                  </a:lnTo>
                  <a:lnTo>
                    <a:pt x="6259398" y="0"/>
                  </a:lnTo>
                  <a:lnTo>
                    <a:pt x="6249971" y="725864"/>
                  </a:lnTo>
                  <a:lnTo>
                    <a:pt x="0" y="716438"/>
                  </a:lnTo>
                  <a:close/>
                </a:path>
              </a:pathLst>
            </a:custGeom>
            <a:solidFill>
              <a:srgbClr val="2F5496"/>
            </a:solidFill>
            <a:ln>
              <a:noFill/>
            </a:ln>
          </p:spPr>
          <p:txBody>
            <a:bodyPr spcFirstLastPara="1" wrap="square" lIns="91425" tIns="45700" rIns="91425" bIns="45700" anchor="ctr" anchorCtr="0">
              <a:noAutofit/>
            </a:bodyPr>
            <a:lstStyle/>
            <a:p>
              <a:pPr algn="ctr"/>
              <a:endParaRPr>
                <a:solidFill>
                  <a:schemeClr val="lt1"/>
                </a:solidFill>
                <a:latin typeface="Calibri"/>
                <a:ea typeface="Calibri"/>
                <a:cs typeface="Calibri"/>
                <a:sym typeface="Calibri"/>
              </a:endParaRPr>
            </a:p>
          </p:txBody>
        </p:sp>
        <p:grpSp>
          <p:nvGrpSpPr>
            <p:cNvPr id="8" name="Google Shape;252;g588fd85008_0_9"/>
            <p:cNvGrpSpPr/>
            <p:nvPr/>
          </p:nvGrpSpPr>
          <p:grpSpPr>
            <a:xfrm>
              <a:off x="6320303" y="6287602"/>
              <a:ext cx="5548759" cy="438514"/>
              <a:chOff x="6320303" y="6041112"/>
              <a:chExt cx="5548759" cy="438514"/>
            </a:xfrm>
          </p:grpSpPr>
          <p:pic>
            <p:nvPicPr>
              <p:cNvPr id="9" name="Google Shape;253;g588fd85008_0_9"/>
              <p:cNvPicPr preferRelativeResize="0"/>
              <p:nvPr/>
            </p:nvPicPr>
            <p:blipFill rotWithShape="1">
              <a:blip r:embed="rId7">
                <a:alphaModFix/>
              </a:blip>
              <a:srcRect/>
              <a:stretch/>
            </p:blipFill>
            <p:spPr>
              <a:xfrm>
                <a:off x="10024677" y="6086656"/>
                <a:ext cx="435079" cy="354590"/>
              </a:xfrm>
              <a:prstGeom prst="rect">
                <a:avLst/>
              </a:prstGeom>
              <a:noFill/>
              <a:ln>
                <a:noFill/>
              </a:ln>
            </p:spPr>
          </p:pic>
          <p:pic>
            <p:nvPicPr>
              <p:cNvPr id="10" name="Google Shape;254;g588fd85008_0_9"/>
              <p:cNvPicPr preferRelativeResize="0"/>
              <p:nvPr/>
            </p:nvPicPr>
            <p:blipFill rotWithShape="1">
              <a:blip r:embed="rId8">
                <a:alphaModFix/>
              </a:blip>
              <a:srcRect/>
              <a:stretch/>
            </p:blipFill>
            <p:spPr>
              <a:xfrm>
                <a:off x="10660050" y="6064185"/>
                <a:ext cx="413343" cy="413343"/>
              </a:xfrm>
              <a:prstGeom prst="rect">
                <a:avLst/>
              </a:prstGeom>
              <a:noFill/>
              <a:ln>
                <a:noFill/>
              </a:ln>
            </p:spPr>
          </p:pic>
          <p:sp>
            <p:nvSpPr>
              <p:cNvPr id="11" name="Google Shape;255;g588fd85008_0_9"/>
              <p:cNvSpPr txBox="1"/>
              <p:nvPr/>
            </p:nvSpPr>
            <p:spPr>
              <a:xfrm>
                <a:off x="6320303" y="6041112"/>
                <a:ext cx="2853900" cy="415500"/>
              </a:xfrm>
              <a:prstGeom prst="rect">
                <a:avLst/>
              </a:prstGeom>
              <a:noFill/>
              <a:ln>
                <a:noFill/>
              </a:ln>
            </p:spPr>
            <p:txBody>
              <a:bodyPr spcFirstLastPara="1" wrap="square" lIns="91425" tIns="45700" rIns="91425" bIns="45700" anchor="t" anchorCtr="0">
                <a:noAutofit/>
              </a:bodyPr>
              <a:lstStyle/>
              <a:p>
                <a:pPr algn="r"/>
                <a:r>
                  <a:rPr lang="en-US" sz="2100" dirty="0">
                    <a:solidFill>
                      <a:schemeClr val="lt1"/>
                    </a:solidFill>
                    <a:latin typeface="Calibri"/>
                    <a:ea typeface="Calibri"/>
                    <a:cs typeface="Calibri"/>
                    <a:sym typeface="Calibri"/>
                  </a:rPr>
                  <a:t>www.suny.edu</a:t>
                </a:r>
                <a:endParaRPr sz="2100" dirty="0">
                  <a:solidFill>
                    <a:schemeClr val="lt1"/>
                  </a:solidFill>
                  <a:latin typeface="Calibri"/>
                  <a:ea typeface="Calibri"/>
                  <a:cs typeface="Calibri"/>
                  <a:sym typeface="Calibri"/>
                </a:endParaRPr>
              </a:p>
            </p:txBody>
          </p:sp>
          <p:pic>
            <p:nvPicPr>
              <p:cNvPr id="12" name="Google Shape;256;g588fd85008_0_9"/>
              <p:cNvPicPr preferRelativeResize="0"/>
              <p:nvPr/>
            </p:nvPicPr>
            <p:blipFill rotWithShape="1">
              <a:blip r:embed="rId9">
                <a:alphaModFix/>
              </a:blip>
              <a:srcRect/>
              <a:stretch/>
            </p:blipFill>
            <p:spPr>
              <a:xfrm>
                <a:off x="9367496" y="6062787"/>
                <a:ext cx="413343" cy="416839"/>
              </a:xfrm>
              <a:prstGeom prst="rect">
                <a:avLst/>
              </a:prstGeom>
              <a:noFill/>
              <a:ln>
                <a:noFill/>
              </a:ln>
            </p:spPr>
          </p:pic>
          <p:pic>
            <p:nvPicPr>
              <p:cNvPr id="13" name="Google Shape;257;g588fd85008_0_9"/>
              <p:cNvPicPr preferRelativeResize="0"/>
              <p:nvPr/>
            </p:nvPicPr>
            <p:blipFill rotWithShape="1">
              <a:blip r:embed="rId10">
                <a:alphaModFix/>
              </a:blip>
              <a:srcRect/>
              <a:stretch/>
            </p:blipFill>
            <p:spPr>
              <a:xfrm>
                <a:off x="11325778" y="6072566"/>
                <a:ext cx="543284" cy="382766"/>
              </a:xfrm>
              <a:prstGeom prst="rect">
                <a:avLst/>
              </a:prstGeom>
              <a:noFill/>
              <a:ln>
                <a:noFill/>
              </a:ln>
            </p:spPr>
          </p:pic>
        </p:grpSp>
      </p:grpSp>
    </p:spTree>
    <p:extLst>
      <p:ext uri="{BB962C8B-B14F-4D97-AF65-F5344CB8AC3E}">
        <p14:creationId xmlns:p14="http://schemas.microsoft.com/office/powerpoint/2010/main" val="3867076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pic>
        <p:nvPicPr>
          <p:cNvPr id="248" name="Google Shape;248;g588fd85008_0_9"/>
          <p:cNvPicPr preferRelativeResize="0"/>
          <p:nvPr/>
        </p:nvPicPr>
        <p:blipFill rotWithShape="1">
          <a:blip r:embed="rId3">
            <a:alphaModFix/>
          </a:blip>
          <a:srcRect/>
          <a:stretch/>
        </p:blipFill>
        <p:spPr>
          <a:xfrm>
            <a:off x="359080" y="273554"/>
            <a:ext cx="2096529" cy="1048265"/>
          </a:xfrm>
          <a:prstGeom prst="rect">
            <a:avLst/>
          </a:prstGeom>
          <a:noFill/>
          <a:ln>
            <a:noFill/>
          </a:ln>
        </p:spPr>
      </p:pic>
      <p:grpSp>
        <p:nvGrpSpPr>
          <p:cNvPr id="249" name="Google Shape;249;g588fd85008_0_9"/>
          <p:cNvGrpSpPr/>
          <p:nvPr/>
        </p:nvGrpSpPr>
        <p:grpSpPr>
          <a:xfrm>
            <a:off x="5491113" y="6130568"/>
            <a:ext cx="6700887" cy="727432"/>
            <a:chOff x="5487971" y="6144119"/>
            <a:chExt cx="6700887" cy="727432"/>
          </a:xfrm>
        </p:grpSpPr>
        <p:sp>
          <p:nvSpPr>
            <p:cNvPr id="250" name="Google Shape;250;g588fd85008_0_9"/>
            <p:cNvSpPr/>
            <p:nvPr/>
          </p:nvSpPr>
          <p:spPr>
            <a:xfrm>
              <a:off x="5487971" y="6145687"/>
              <a:ext cx="6259398" cy="725864"/>
            </a:xfrm>
            <a:custGeom>
              <a:avLst/>
              <a:gdLst/>
              <a:ahLst/>
              <a:cxnLst/>
              <a:rect l="l" t="t" r="r" b="b"/>
              <a:pathLst>
                <a:path w="6259398" h="725864" extrusionOk="0">
                  <a:moveTo>
                    <a:pt x="0" y="716438"/>
                  </a:moveTo>
                  <a:lnTo>
                    <a:pt x="471340" y="0"/>
                  </a:lnTo>
                  <a:lnTo>
                    <a:pt x="6259398" y="0"/>
                  </a:lnTo>
                  <a:lnTo>
                    <a:pt x="6249971" y="725864"/>
                  </a:lnTo>
                  <a:lnTo>
                    <a:pt x="0" y="716438"/>
                  </a:lnTo>
                  <a:close/>
                </a:path>
              </a:pathLst>
            </a:custGeom>
            <a:solidFill>
              <a:srgbClr val="00B0F0"/>
            </a:solidFill>
            <a:ln>
              <a:noFill/>
            </a:ln>
          </p:spPr>
          <p:txBody>
            <a:bodyPr spcFirstLastPara="1" wrap="square" lIns="91425" tIns="45700" rIns="91425" bIns="45700" anchor="ctr" anchorCtr="0">
              <a:noAutofit/>
            </a:bodyPr>
            <a:lstStyle/>
            <a:p>
              <a:pPr algn="ctr"/>
              <a:endParaRPr>
                <a:solidFill>
                  <a:schemeClr val="lt1"/>
                </a:solidFill>
                <a:latin typeface="Calibri"/>
                <a:ea typeface="Calibri"/>
                <a:cs typeface="Calibri"/>
                <a:sym typeface="Calibri"/>
              </a:endParaRPr>
            </a:p>
          </p:txBody>
        </p:sp>
        <p:sp>
          <p:nvSpPr>
            <p:cNvPr id="251" name="Google Shape;251;g588fd85008_0_9"/>
            <p:cNvSpPr/>
            <p:nvPr/>
          </p:nvSpPr>
          <p:spPr>
            <a:xfrm>
              <a:off x="5929460" y="6144119"/>
              <a:ext cx="6259398" cy="725864"/>
            </a:xfrm>
            <a:custGeom>
              <a:avLst/>
              <a:gdLst/>
              <a:ahLst/>
              <a:cxnLst/>
              <a:rect l="l" t="t" r="r" b="b"/>
              <a:pathLst>
                <a:path w="6259398" h="725864" extrusionOk="0">
                  <a:moveTo>
                    <a:pt x="0" y="716438"/>
                  </a:moveTo>
                  <a:lnTo>
                    <a:pt x="471340" y="0"/>
                  </a:lnTo>
                  <a:lnTo>
                    <a:pt x="6259398" y="0"/>
                  </a:lnTo>
                  <a:lnTo>
                    <a:pt x="6249971" y="725864"/>
                  </a:lnTo>
                  <a:lnTo>
                    <a:pt x="0" y="716438"/>
                  </a:lnTo>
                  <a:close/>
                </a:path>
              </a:pathLst>
            </a:custGeom>
            <a:solidFill>
              <a:srgbClr val="2F5496"/>
            </a:solidFill>
            <a:ln>
              <a:noFill/>
            </a:ln>
          </p:spPr>
          <p:txBody>
            <a:bodyPr spcFirstLastPara="1" wrap="square" lIns="91425" tIns="45700" rIns="91425" bIns="45700" anchor="ctr" anchorCtr="0">
              <a:noAutofit/>
            </a:bodyPr>
            <a:lstStyle/>
            <a:p>
              <a:pPr algn="ctr"/>
              <a:endParaRPr>
                <a:solidFill>
                  <a:schemeClr val="lt1"/>
                </a:solidFill>
                <a:latin typeface="Calibri"/>
                <a:ea typeface="Calibri"/>
                <a:cs typeface="Calibri"/>
                <a:sym typeface="Calibri"/>
              </a:endParaRPr>
            </a:p>
          </p:txBody>
        </p:sp>
        <p:grpSp>
          <p:nvGrpSpPr>
            <p:cNvPr id="252" name="Google Shape;252;g588fd85008_0_9"/>
            <p:cNvGrpSpPr/>
            <p:nvPr/>
          </p:nvGrpSpPr>
          <p:grpSpPr>
            <a:xfrm>
              <a:off x="6320303" y="6287602"/>
              <a:ext cx="5548759" cy="438514"/>
              <a:chOff x="6320303" y="6041112"/>
              <a:chExt cx="5548759" cy="438514"/>
            </a:xfrm>
          </p:grpSpPr>
          <p:pic>
            <p:nvPicPr>
              <p:cNvPr id="253" name="Google Shape;253;g588fd85008_0_9"/>
              <p:cNvPicPr preferRelativeResize="0"/>
              <p:nvPr/>
            </p:nvPicPr>
            <p:blipFill rotWithShape="1">
              <a:blip r:embed="rId4">
                <a:alphaModFix/>
              </a:blip>
              <a:srcRect/>
              <a:stretch/>
            </p:blipFill>
            <p:spPr>
              <a:xfrm>
                <a:off x="10024677" y="6086656"/>
                <a:ext cx="435079" cy="354590"/>
              </a:xfrm>
              <a:prstGeom prst="rect">
                <a:avLst/>
              </a:prstGeom>
              <a:noFill/>
              <a:ln>
                <a:noFill/>
              </a:ln>
            </p:spPr>
          </p:pic>
          <p:pic>
            <p:nvPicPr>
              <p:cNvPr id="254" name="Google Shape;254;g588fd85008_0_9"/>
              <p:cNvPicPr preferRelativeResize="0"/>
              <p:nvPr/>
            </p:nvPicPr>
            <p:blipFill rotWithShape="1">
              <a:blip r:embed="rId5">
                <a:alphaModFix/>
              </a:blip>
              <a:srcRect/>
              <a:stretch/>
            </p:blipFill>
            <p:spPr>
              <a:xfrm>
                <a:off x="10660050" y="6064185"/>
                <a:ext cx="413343" cy="413343"/>
              </a:xfrm>
              <a:prstGeom prst="rect">
                <a:avLst/>
              </a:prstGeom>
              <a:noFill/>
              <a:ln>
                <a:noFill/>
              </a:ln>
            </p:spPr>
          </p:pic>
          <p:sp>
            <p:nvSpPr>
              <p:cNvPr id="255" name="Google Shape;255;g588fd85008_0_9"/>
              <p:cNvSpPr txBox="1"/>
              <p:nvPr/>
            </p:nvSpPr>
            <p:spPr>
              <a:xfrm>
                <a:off x="6320303" y="6041112"/>
                <a:ext cx="2853900" cy="415500"/>
              </a:xfrm>
              <a:prstGeom prst="rect">
                <a:avLst/>
              </a:prstGeom>
              <a:noFill/>
              <a:ln>
                <a:noFill/>
              </a:ln>
            </p:spPr>
            <p:txBody>
              <a:bodyPr spcFirstLastPara="1" wrap="square" lIns="91425" tIns="45700" rIns="91425" bIns="45700" anchor="t" anchorCtr="0">
                <a:noAutofit/>
              </a:bodyPr>
              <a:lstStyle/>
              <a:p>
                <a:pPr algn="r"/>
                <a:r>
                  <a:rPr lang="en-US" sz="2100">
                    <a:solidFill>
                      <a:schemeClr val="lt1"/>
                    </a:solidFill>
                    <a:latin typeface="Calibri"/>
                    <a:ea typeface="Calibri"/>
                    <a:cs typeface="Calibri"/>
                    <a:sym typeface="Calibri"/>
                  </a:rPr>
                  <a:t>www.suny.edu</a:t>
                </a:r>
                <a:endParaRPr sz="2100">
                  <a:solidFill>
                    <a:schemeClr val="lt1"/>
                  </a:solidFill>
                  <a:latin typeface="Calibri"/>
                  <a:ea typeface="Calibri"/>
                  <a:cs typeface="Calibri"/>
                  <a:sym typeface="Calibri"/>
                </a:endParaRPr>
              </a:p>
            </p:txBody>
          </p:sp>
          <p:pic>
            <p:nvPicPr>
              <p:cNvPr id="256" name="Google Shape;256;g588fd85008_0_9"/>
              <p:cNvPicPr preferRelativeResize="0"/>
              <p:nvPr/>
            </p:nvPicPr>
            <p:blipFill rotWithShape="1">
              <a:blip r:embed="rId6">
                <a:alphaModFix/>
              </a:blip>
              <a:srcRect/>
              <a:stretch/>
            </p:blipFill>
            <p:spPr>
              <a:xfrm>
                <a:off x="9367496" y="6062787"/>
                <a:ext cx="413343" cy="416839"/>
              </a:xfrm>
              <a:prstGeom prst="rect">
                <a:avLst/>
              </a:prstGeom>
              <a:noFill/>
              <a:ln>
                <a:noFill/>
              </a:ln>
            </p:spPr>
          </p:pic>
          <p:pic>
            <p:nvPicPr>
              <p:cNvPr id="257" name="Google Shape;257;g588fd85008_0_9"/>
              <p:cNvPicPr preferRelativeResize="0"/>
              <p:nvPr/>
            </p:nvPicPr>
            <p:blipFill rotWithShape="1">
              <a:blip r:embed="rId7">
                <a:alphaModFix/>
              </a:blip>
              <a:srcRect/>
              <a:stretch/>
            </p:blipFill>
            <p:spPr>
              <a:xfrm>
                <a:off x="11325778" y="6072566"/>
                <a:ext cx="543284" cy="382766"/>
              </a:xfrm>
              <a:prstGeom prst="rect">
                <a:avLst/>
              </a:prstGeom>
              <a:noFill/>
              <a:ln>
                <a:noFill/>
              </a:ln>
            </p:spPr>
          </p:pic>
        </p:grpSp>
      </p:grpSp>
      <p:sp>
        <p:nvSpPr>
          <p:cNvPr id="260" name="Google Shape;260;g588fd85008_0_9"/>
          <p:cNvSpPr txBox="1"/>
          <p:nvPr/>
        </p:nvSpPr>
        <p:spPr>
          <a:xfrm>
            <a:off x="299259" y="1373292"/>
            <a:ext cx="10715106" cy="4056611"/>
          </a:xfrm>
          <a:prstGeom prst="rect">
            <a:avLst/>
          </a:prstGeom>
          <a:noFill/>
          <a:ln>
            <a:noFill/>
          </a:ln>
        </p:spPr>
        <p:txBody>
          <a:bodyPr spcFirstLastPara="1" wrap="square" lIns="91425" tIns="91425" rIns="91425" bIns="91425" anchor="t" anchorCtr="0">
            <a:noAutofit/>
          </a:bodyPr>
          <a:lstStyle/>
          <a:p>
            <a:pPr marL="563028" indent="-342900">
              <a:buSzPts val="1000"/>
              <a:buFont typeface="Wingdings" panose="05000000000000000000" pitchFamily="2" charset="2"/>
              <a:buChar char="§"/>
            </a:pPr>
            <a:r>
              <a:rPr lang="en" sz="2133" dirty="0">
                <a:latin typeface="Calibri" panose="020F0502020204030204" pitchFamily="34" charset="0"/>
              </a:rPr>
              <a:t>Offers high level support for new library technology</a:t>
            </a:r>
          </a:p>
          <a:p>
            <a:pPr marL="563028" indent="-342900">
              <a:buSzPts val="1000"/>
              <a:buFont typeface="Wingdings" panose="05000000000000000000" pitchFamily="2" charset="2"/>
              <a:buChar char="§"/>
            </a:pPr>
            <a:r>
              <a:rPr lang="en-US" sz="2133" dirty="0">
                <a:latin typeface="Calibri" panose="020F0502020204030204" pitchFamily="34" charset="0"/>
              </a:rPr>
              <a:t>SLSS will provide general support and point libraries to FAQs or documentation with documentation on how to resolve their question/issue.</a:t>
            </a:r>
          </a:p>
          <a:p>
            <a:pPr marL="563028" indent="-342900">
              <a:buSzPts val="1000"/>
              <a:buFont typeface="Wingdings" panose="05000000000000000000" pitchFamily="2" charset="2"/>
              <a:buChar char="§"/>
            </a:pPr>
            <a:r>
              <a:rPr lang="en-US" sz="2133" dirty="0">
                <a:latin typeface="Calibri" panose="020F0502020204030204" pitchFamily="34" charset="0"/>
              </a:rPr>
              <a:t>Issues related to NZ level configuration or functionality will be reviewed and resolved if possible.</a:t>
            </a:r>
          </a:p>
          <a:p>
            <a:pPr marL="563028" indent="-342900">
              <a:buSzPts val="1000"/>
              <a:buFont typeface="Wingdings" panose="05000000000000000000" pitchFamily="2" charset="2"/>
              <a:buChar char="§"/>
            </a:pPr>
            <a:r>
              <a:rPr lang="en-US" sz="2133" dirty="0">
                <a:latin typeface="Calibri" panose="020F0502020204030204" pitchFamily="34" charset="0"/>
              </a:rPr>
              <a:t>Occasional all-SUNY webinars on Alma topics.</a:t>
            </a:r>
          </a:p>
          <a:p>
            <a:pPr marL="563028" indent="-342900">
              <a:buSzPts val="1000"/>
              <a:buFont typeface="Wingdings" panose="05000000000000000000" pitchFamily="2" charset="2"/>
              <a:buChar char="§"/>
            </a:pPr>
            <a:r>
              <a:rPr lang="en-US" sz="2133" dirty="0">
                <a:latin typeface="Calibri" panose="020F0502020204030204" pitchFamily="34" charset="0"/>
              </a:rPr>
              <a:t>High-level vendor management with </a:t>
            </a:r>
            <a:r>
              <a:rPr lang="en-US" sz="2133" dirty="0" err="1">
                <a:latin typeface="Calibri" panose="020F0502020204030204" pitchFamily="34" charset="0"/>
              </a:rPr>
              <a:t>ExLibris</a:t>
            </a:r>
            <a:endParaRPr lang="en-US" sz="2133" dirty="0">
              <a:latin typeface="Calibri" panose="020F0502020204030204" pitchFamily="34" charset="0"/>
            </a:endParaRPr>
          </a:p>
          <a:p>
            <a:pPr marL="563028" indent="-342900">
              <a:buSzPts val="1000"/>
              <a:buFont typeface="Wingdings" panose="05000000000000000000" pitchFamily="2" charset="2"/>
              <a:buChar char="§"/>
            </a:pPr>
            <a:r>
              <a:rPr lang="en-US" sz="2133" dirty="0">
                <a:latin typeface="Calibri" panose="020F0502020204030204" pitchFamily="34" charset="0"/>
              </a:rPr>
              <a:t>Configuration and maintenance of Network Zone functionality (does not extend to hosting e-resources in NZ on behalf of campuses or groups).</a:t>
            </a:r>
          </a:p>
          <a:p>
            <a:pPr marL="563028" indent="-342900">
              <a:buSzPts val="1000"/>
              <a:buFont typeface="Wingdings" panose="05000000000000000000" pitchFamily="2" charset="2"/>
              <a:buChar char="§"/>
            </a:pPr>
            <a:r>
              <a:rPr lang="en-US" sz="2133" dirty="0">
                <a:latin typeface="Calibri" panose="020F0502020204030204" pitchFamily="34" charset="0"/>
              </a:rPr>
              <a:t>Limited support for SLC working groups to facilitate best practices and collaborative initiatives.</a:t>
            </a:r>
          </a:p>
          <a:p>
            <a:pPr marL="563028" indent="-342900">
              <a:buSzPts val="1000"/>
              <a:buFont typeface="Wingdings" panose="05000000000000000000" pitchFamily="2" charset="2"/>
              <a:buChar char="§"/>
            </a:pPr>
            <a:r>
              <a:rPr lang="en-US" sz="2133" dirty="0">
                <a:latin typeface="Calibri" panose="020F0502020204030204" pitchFamily="34" charset="0"/>
              </a:rPr>
              <a:t>Creation of SUNY specific documentation and best practices</a:t>
            </a:r>
          </a:p>
          <a:p>
            <a:pPr marL="563028" indent="-342900">
              <a:buSzPts val="1000"/>
              <a:buFont typeface="Wingdings" panose="05000000000000000000" pitchFamily="2" charset="2"/>
              <a:buChar char="§"/>
            </a:pPr>
            <a:r>
              <a:rPr lang="en-US" sz="2133" dirty="0">
                <a:latin typeface="Calibri" panose="020F0502020204030204" pitchFamily="34" charset="0"/>
              </a:rPr>
              <a:t>Communication about new Alma features, functionality, and resolution of known issues</a:t>
            </a:r>
          </a:p>
          <a:p>
            <a:pPr>
              <a:lnSpc>
                <a:spcPct val="114999"/>
              </a:lnSpc>
              <a:spcBef>
                <a:spcPts val="2133"/>
              </a:spcBef>
              <a:spcAft>
                <a:spcPts val="2133"/>
              </a:spcAft>
            </a:pPr>
            <a:endParaRPr lang="en-US" sz="2133" dirty="0"/>
          </a:p>
          <a:p>
            <a:endParaRPr lang="en-US" sz="2133" dirty="0">
              <a:latin typeface="Calibri" panose="020F0502020204030204" pitchFamily="34" charset="0"/>
            </a:endParaRPr>
          </a:p>
          <a:p>
            <a:pPr marL="50799">
              <a:lnSpc>
                <a:spcPct val="90000"/>
              </a:lnSpc>
              <a:spcBef>
                <a:spcPts val="1000"/>
              </a:spcBef>
              <a:buClr>
                <a:schemeClr val="dk1"/>
              </a:buClr>
              <a:buSzPts val="2800"/>
            </a:pPr>
            <a:endParaRPr sz="2133" dirty="0">
              <a:solidFill>
                <a:schemeClr val="dk1"/>
              </a:solidFill>
              <a:latin typeface="Calibri" panose="020F0502020204030204" pitchFamily="34" charset="0"/>
              <a:ea typeface="Calibri"/>
              <a:cs typeface="Calibri"/>
              <a:sym typeface="Calibri"/>
            </a:endParaRPr>
          </a:p>
        </p:txBody>
      </p:sp>
      <p:sp>
        <p:nvSpPr>
          <p:cNvPr id="15" name="Google Shape;104;p21">
            <a:extLst>
              <a:ext uri="{FF2B5EF4-FFF2-40B4-BE49-F238E27FC236}">
                <a16:creationId xmlns:a16="http://schemas.microsoft.com/office/drawing/2014/main" id="{24161A03-20BF-435B-A9FD-3178737782B8}"/>
              </a:ext>
            </a:extLst>
          </p:cNvPr>
          <p:cNvSpPr txBox="1">
            <a:spLocks noGrp="1"/>
          </p:cNvSpPr>
          <p:nvPr/>
        </p:nvSpPr>
        <p:spPr>
          <a:xfrm>
            <a:off x="2968002" y="378067"/>
            <a:ext cx="8993157" cy="831635"/>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US" sz="3733" dirty="0"/>
              <a:t>SLSS Base Services</a:t>
            </a:r>
            <a:endParaRPr lang="en" sz="3733" dirty="0"/>
          </a:p>
        </p:txBody>
      </p:sp>
    </p:spTree>
    <p:extLst>
      <p:ext uri="{BB962C8B-B14F-4D97-AF65-F5344CB8AC3E}">
        <p14:creationId xmlns:p14="http://schemas.microsoft.com/office/powerpoint/2010/main" val="14474933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FT Staffing for SLSS Base Support</a:t>
            </a:r>
            <a:endParaRPr lang="en-US" dirty="0"/>
          </a:p>
        </p:txBody>
      </p:sp>
      <p:sp>
        <p:nvSpPr>
          <p:cNvPr id="3" name="Content Placeholder 2"/>
          <p:cNvSpPr>
            <a:spLocks noGrp="1"/>
          </p:cNvSpPr>
          <p:nvPr>
            <p:ph idx="1"/>
          </p:nvPr>
        </p:nvSpPr>
        <p:spPr>
          <a:xfrm>
            <a:off x="838200" y="1825624"/>
            <a:ext cx="7773785" cy="4782993"/>
          </a:xfrm>
        </p:spPr>
        <p:txBody>
          <a:bodyPr>
            <a:normAutofit lnSpcReduction="10000"/>
          </a:bodyPr>
          <a:lstStyle/>
          <a:p>
            <a:r>
              <a:rPr lang="en-US" dirty="0"/>
              <a:t>SUNY Shared Library Services </a:t>
            </a:r>
            <a:r>
              <a:rPr lang="en-US" dirty="0" smtClean="0"/>
              <a:t>Director (Shannon)</a:t>
            </a:r>
          </a:p>
          <a:p>
            <a:r>
              <a:rPr lang="en-US" dirty="0"/>
              <a:t>Discovery and E-Resource Manager </a:t>
            </a:r>
            <a:r>
              <a:rPr lang="en-US" dirty="0" smtClean="0"/>
              <a:t>(Michelle)</a:t>
            </a:r>
          </a:p>
          <a:p>
            <a:r>
              <a:rPr lang="en-US" dirty="0" smtClean="0"/>
              <a:t>Sr. Alma Support Specialist (Gail)</a:t>
            </a:r>
          </a:p>
          <a:p>
            <a:r>
              <a:rPr lang="en-US" dirty="0" smtClean="0"/>
              <a:t>Logistics </a:t>
            </a:r>
            <a:r>
              <a:rPr lang="en-US" dirty="0"/>
              <a:t>and Communications Support </a:t>
            </a:r>
            <a:r>
              <a:rPr lang="en-US" dirty="0" smtClean="0"/>
              <a:t>(Karen)</a:t>
            </a:r>
          </a:p>
          <a:p>
            <a:r>
              <a:rPr lang="en-US" dirty="0" smtClean="0"/>
              <a:t>NZ Coordinator (Maggie)</a:t>
            </a:r>
          </a:p>
          <a:p>
            <a:r>
              <a:rPr lang="en-US" dirty="0" smtClean="0"/>
              <a:t>Resource Sharing Program Manager (Tim)</a:t>
            </a:r>
          </a:p>
          <a:p>
            <a:r>
              <a:rPr lang="en-US" dirty="0" smtClean="0"/>
              <a:t>Coordinator of Training Development (1-Yr Temp Contract Position)</a:t>
            </a:r>
          </a:p>
          <a:p>
            <a:r>
              <a:rPr lang="en-US" dirty="0" smtClean="0"/>
              <a:t>Procurement, Contract, &amp; Vendor Management (Position Description Being finalized)</a:t>
            </a:r>
          </a:p>
          <a:p>
            <a:endParaRPr lang="en-US" dirty="0"/>
          </a:p>
        </p:txBody>
      </p:sp>
      <p:pic>
        <p:nvPicPr>
          <p:cNvPr id="2050" name="Picture 2" descr="https://static.thenounproject.com/png/19693-20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3967" y="2645815"/>
            <a:ext cx="2359833" cy="2359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33430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pic>
        <p:nvPicPr>
          <p:cNvPr id="539" name="Google Shape;539;p16"/>
          <p:cNvPicPr preferRelativeResize="0"/>
          <p:nvPr/>
        </p:nvPicPr>
        <p:blipFill rotWithShape="1">
          <a:blip r:embed="rId3">
            <a:alphaModFix/>
          </a:blip>
          <a:srcRect/>
          <a:stretch/>
        </p:blipFill>
        <p:spPr>
          <a:xfrm>
            <a:off x="359079" y="273553"/>
            <a:ext cx="2096528" cy="1048264"/>
          </a:xfrm>
          <a:prstGeom prst="rect">
            <a:avLst/>
          </a:prstGeom>
          <a:noFill/>
          <a:ln>
            <a:noFill/>
          </a:ln>
        </p:spPr>
      </p:pic>
      <p:grpSp>
        <p:nvGrpSpPr>
          <p:cNvPr id="540" name="Google Shape;540;p16"/>
          <p:cNvGrpSpPr/>
          <p:nvPr/>
        </p:nvGrpSpPr>
        <p:grpSpPr>
          <a:xfrm>
            <a:off x="5487973" y="6144119"/>
            <a:ext cx="6700887" cy="727432"/>
            <a:chOff x="5487971" y="6144119"/>
            <a:chExt cx="6700887" cy="727432"/>
          </a:xfrm>
        </p:grpSpPr>
        <p:sp>
          <p:nvSpPr>
            <p:cNvPr id="541" name="Google Shape;541;p16"/>
            <p:cNvSpPr/>
            <p:nvPr/>
          </p:nvSpPr>
          <p:spPr>
            <a:xfrm>
              <a:off x="5487971" y="6145687"/>
              <a:ext cx="6259398" cy="725864"/>
            </a:xfrm>
            <a:custGeom>
              <a:avLst/>
              <a:gdLst/>
              <a:ahLst/>
              <a:cxnLst/>
              <a:rect l="l" t="t" r="r" b="b"/>
              <a:pathLst>
                <a:path w="6259398" h="725864" extrusionOk="0">
                  <a:moveTo>
                    <a:pt x="0" y="716438"/>
                  </a:moveTo>
                  <a:lnTo>
                    <a:pt x="471340" y="0"/>
                  </a:lnTo>
                  <a:lnTo>
                    <a:pt x="6259398" y="0"/>
                  </a:lnTo>
                  <a:lnTo>
                    <a:pt x="6249971" y="725864"/>
                  </a:lnTo>
                  <a:lnTo>
                    <a:pt x="0" y="716438"/>
                  </a:lnTo>
                  <a:close/>
                </a:path>
              </a:pathLst>
            </a:custGeom>
            <a:solidFill>
              <a:srgbClr val="00B0F0"/>
            </a:solidFill>
            <a:ln>
              <a:noFill/>
            </a:ln>
          </p:spPr>
          <p:txBody>
            <a:bodyPr spcFirstLastPara="1" wrap="square" lIns="91425" tIns="45700" rIns="91425" bIns="45700" anchor="ctr" anchorCtr="0">
              <a:noAutofit/>
            </a:bodyPr>
            <a:lstStyle/>
            <a:p>
              <a:pPr algn="ctr"/>
              <a:endParaRPr>
                <a:solidFill>
                  <a:schemeClr val="lt1"/>
                </a:solidFill>
                <a:latin typeface="Calibri"/>
                <a:ea typeface="Calibri"/>
                <a:cs typeface="Calibri"/>
                <a:sym typeface="Calibri"/>
              </a:endParaRPr>
            </a:p>
          </p:txBody>
        </p:sp>
        <p:sp>
          <p:nvSpPr>
            <p:cNvPr id="542" name="Google Shape;542;p16"/>
            <p:cNvSpPr/>
            <p:nvPr/>
          </p:nvSpPr>
          <p:spPr>
            <a:xfrm>
              <a:off x="5929460" y="6144119"/>
              <a:ext cx="6259398" cy="725864"/>
            </a:xfrm>
            <a:custGeom>
              <a:avLst/>
              <a:gdLst/>
              <a:ahLst/>
              <a:cxnLst/>
              <a:rect l="l" t="t" r="r" b="b"/>
              <a:pathLst>
                <a:path w="6259398" h="725864" extrusionOk="0">
                  <a:moveTo>
                    <a:pt x="0" y="716438"/>
                  </a:moveTo>
                  <a:lnTo>
                    <a:pt x="471340" y="0"/>
                  </a:lnTo>
                  <a:lnTo>
                    <a:pt x="6259398" y="0"/>
                  </a:lnTo>
                  <a:lnTo>
                    <a:pt x="6249971" y="725864"/>
                  </a:lnTo>
                  <a:lnTo>
                    <a:pt x="0" y="716438"/>
                  </a:lnTo>
                  <a:close/>
                </a:path>
              </a:pathLst>
            </a:custGeom>
            <a:solidFill>
              <a:srgbClr val="2F5496"/>
            </a:solidFill>
            <a:ln>
              <a:noFill/>
            </a:ln>
          </p:spPr>
          <p:txBody>
            <a:bodyPr spcFirstLastPara="1" wrap="square" lIns="91425" tIns="45700" rIns="91425" bIns="45700" anchor="ctr" anchorCtr="0">
              <a:noAutofit/>
            </a:bodyPr>
            <a:lstStyle/>
            <a:p>
              <a:pPr algn="ctr"/>
              <a:endParaRPr>
                <a:solidFill>
                  <a:schemeClr val="lt1"/>
                </a:solidFill>
                <a:latin typeface="Calibri"/>
                <a:ea typeface="Calibri"/>
                <a:cs typeface="Calibri"/>
                <a:sym typeface="Calibri"/>
              </a:endParaRPr>
            </a:p>
          </p:txBody>
        </p:sp>
        <p:grpSp>
          <p:nvGrpSpPr>
            <p:cNvPr id="543" name="Google Shape;543;p16"/>
            <p:cNvGrpSpPr/>
            <p:nvPr/>
          </p:nvGrpSpPr>
          <p:grpSpPr>
            <a:xfrm>
              <a:off x="6320303" y="6287602"/>
              <a:ext cx="5548758" cy="438513"/>
              <a:chOff x="6320303" y="6041112"/>
              <a:chExt cx="5548758" cy="438513"/>
            </a:xfrm>
          </p:grpSpPr>
          <p:pic>
            <p:nvPicPr>
              <p:cNvPr id="544" name="Google Shape;544;p16"/>
              <p:cNvPicPr preferRelativeResize="0"/>
              <p:nvPr/>
            </p:nvPicPr>
            <p:blipFill rotWithShape="1">
              <a:blip r:embed="rId4">
                <a:alphaModFix/>
              </a:blip>
              <a:srcRect/>
              <a:stretch/>
            </p:blipFill>
            <p:spPr>
              <a:xfrm>
                <a:off x="10024677" y="6086656"/>
                <a:ext cx="435078" cy="354589"/>
              </a:xfrm>
              <a:prstGeom prst="rect">
                <a:avLst/>
              </a:prstGeom>
              <a:noFill/>
              <a:ln>
                <a:noFill/>
              </a:ln>
            </p:spPr>
          </p:pic>
          <p:pic>
            <p:nvPicPr>
              <p:cNvPr id="545" name="Google Shape;545;p16"/>
              <p:cNvPicPr preferRelativeResize="0"/>
              <p:nvPr/>
            </p:nvPicPr>
            <p:blipFill rotWithShape="1">
              <a:blip r:embed="rId5">
                <a:alphaModFix/>
              </a:blip>
              <a:srcRect/>
              <a:stretch/>
            </p:blipFill>
            <p:spPr>
              <a:xfrm>
                <a:off x="10660050" y="6064185"/>
                <a:ext cx="413343" cy="413343"/>
              </a:xfrm>
              <a:prstGeom prst="rect">
                <a:avLst/>
              </a:prstGeom>
              <a:noFill/>
              <a:ln>
                <a:noFill/>
              </a:ln>
            </p:spPr>
          </p:pic>
          <p:sp>
            <p:nvSpPr>
              <p:cNvPr id="546" name="Google Shape;546;p16"/>
              <p:cNvSpPr txBox="1"/>
              <p:nvPr/>
            </p:nvSpPr>
            <p:spPr>
              <a:xfrm>
                <a:off x="6320303" y="6041112"/>
                <a:ext cx="2853812" cy="415458"/>
              </a:xfrm>
              <a:prstGeom prst="rect">
                <a:avLst/>
              </a:prstGeom>
              <a:noFill/>
              <a:ln>
                <a:noFill/>
              </a:ln>
            </p:spPr>
            <p:txBody>
              <a:bodyPr spcFirstLastPara="1" wrap="square" lIns="91425" tIns="45700" rIns="91425" bIns="45700" anchor="t" anchorCtr="0">
                <a:spAutoFit/>
              </a:bodyPr>
              <a:lstStyle/>
              <a:p>
                <a:pPr algn="r"/>
                <a:r>
                  <a:rPr lang="en-US" sz="2100" dirty="0">
                    <a:solidFill>
                      <a:schemeClr val="lt1"/>
                    </a:solidFill>
                    <a:latin typeface="Calibri"/>
                    <a:ea typeface="Calibri"/>
                    <a:cs typeface="Calibri"/>
                    <a:sym typeface="Calibri"/>
                  </a:rPr>
                  <a:t>www.suny.edu</a:t>
                </a:r>
                <a:endParaRPr sz="2100" dirty="0">
                  <a:solidFill>
                    <a:schemeClr val="lt1"/>
                  </a:solidFill>
                  <a:latin typeface="Calibri"/>
                  <a:ea typeface="Calibri"/>
                  <a:cs typeface="Calibri"/>
                  <a:sym typeface="Calibri"/>
                </a:endParaRPr>
              </a:p>
            </p:txBody>
          </p:sp>
          <p:pic>
            <p:nvPicPr>
              <p:cNvPr id="547" name="Google Shape;547;p16"/>
              <p:cNvPicPr preferRelativeResize="0"/>
              <p:nvPr/>
            </p:nvPicPr>
            <p:blipFill rotWithShape="1">
              <a:blip r:embed="rId6">
                <a:alphaModFix/>
              </a:blip>
              <a:srcRect/>
              <a:stretch/>
            </p:blipFill>
            <p:spPr>
              <a:xfrm>
                <a:off x="9367496" y="6062787"/>
                <a:ext cx="413343" cy="416838"/>
              </a:xfrm>
              <a:prstGeom prst="rect">
                <a:avLst/>
              </a:prstGeom>
              <a:noFill/>
              <a:ln>
                <a:noFill/>
              </a:ln>
            </p:spPr>
          </p:pic>
          <p:pic>
            <p:nvPicPr>
              <p:cNvPr id="548" name="Google Shape;548;p16"/>
              <p:cNvPicPr preferRelativeResize="0"/>
              <p:nvPr/>
            </p:nvPicPr>
            <p:blipFill rotWithShape="1">
              <a:blip r:embed="rId7">
                <a:alphaModFix/>
              </a:blip>
              <a:srcRect/>
              <a:stretch/>
            </p:blipFill>
            <p:spPr>
              <a:xfrm>
                <a:off x="11325778" y="6072566"/>
                <a:ext cx="543283" cy="382767"/>
              </a:xfrm>
              <a:prstGeom prst="rect">
                <a:avLst/>
              </a:prstGeom>
              <a:noFill/>
              <a:ln>
                <a:noFill/>
              </a:ln>
            </p:spPr>
          </p:pic>
        </p:grpSp>
      </p:grpSp>
      <p:sp>
        <p:nvSpPr>
          <p:cNvPr id="549" name="Google Shape;549;p16"/>
          <p:cNvSpPr/>
          <p:nvPr/>
        </p:nvSpPr>
        <p:spPr>
          <a:xfrm>
            <a:off x="2632700" y="416306"/>
            <a:ext cx="9507792" cy="502726"/>
          </a:xfrm>
          <a:prstGeom prst="rect">
            <a:avLst/>
          </a:prstGeom>
          <a:noFill/>
          <a:ln>
            <a:noFill/>
          </a:ln>
        </p:spPr>
        <p:txBody>
          <a:bodyPr spcFirstLastPara="1" wrap="square" lIns="91425" tIns="45700" rIns="91425" bIns="45700" anchor="t" anchorCtr="0">
            <a:spAutoFit/>
          </a:bodyPr>
          <a:lstStyle/>
          <a:p>
            <a:r>
              <a:rPr lang="en-US" sz="2667" b="1" dirty="0">
                <a:solidFill>
                  <a:schemeClr val="dk1"/>
                </a:solidFill>
              </a:rPr>
              <a:t>Future Goals + Structure Library Shared Services</a:t>
            </a:r>
            <a:endParaRPr sz="2667" b="1" dirty="0">
              <a:solidFill>
                <a:schemeClr val="dk1"/>
              </a:solidFill>
            </a:endParaRPr>
          </a:p>
        </p:txBody>
      </p:sp>
      <p:sp>
        <p:nvSpPr>
          <p:cNvPr id="550" name="Google Shape;550;p16"/>
          <p:cNvSpPr/>
          <p:nvPr/>
        </p:nvSpPr>
        <p:spPr>
          <a:xfrm>
            <a:off x="236221" y="1380744"/>
            <a:ext cx="3202305" cy="621792"/>
          </a:xfrm>
          <a:prstGeom prst="roundRect">
            <a:avLst>
              <a:gd name="adj" fmla="val 16667"/>
            </a:avLst>
          </a:prstGeom>
          <a:solidFill>
            <a:srgbClr val="75707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r>
              <a:rPr lang="en-US" sz="1400">
                <a:solidFill>
                  <a:schemeClr val="lt1"/>
                </a:solidFill>
              </a:rPr>
              <a:t>STRATEGIC PLANNING &amp; MANAGEMENT</a:t>
            </a:r>
            <a:endParaRPr sz="1400"/>
          </a:p>
        </p:txBody>
      </p:sp>
      <p:sp>
        <p:nvSpPr>
          <p:cNvPr id="551" name="Google Shape;551;p16"/>
          <p:cNvSpPr/>
          <p:nvPr/>
        </p:nvSpPr>
        <p:spPr>
          <a:xfrm>
            <a:off x="236221" y="2499614"/>
            <a:ext cx="3202305" cy="2321313"/>
          </a:xfrm>
          <a:prstGeom prst="rect">
            <a:avLst/>
          </a:prstGeom>
          <a:solidFill>
            <a:srgbClr val="FFFFCC">
              <a:alpha val="52156"/>
            </a:srgbClr>
          </a:solidFill>
          <a:ln w="12700" cap="flat" cmpd="sng">
            <a:solidFill>
              <a:srgbClr val="7F7F7F"/>
            </a:solidFill>
            <a:prstDash val="solid"/>
            <a:miter lim="800000"/>
            <a:headEnd type="none" w="sm" len="sm"/>
            <a:tailEnd type="none" w="sm" len="sm"/>
          </a:ln>
        </p:spPr>
        <p:txBody>
          <a:bodyPr spcFirstLastPara="1" wrap="square" lIns="91425" tIns="45700" rIns="91425" bIns="45700" anchor="ctr" anchorCtr="0">
            <a:noAutofit/>
          </a:bodyPr>
          <a:lstStyle/>
          <a:p>
            <a:endParaRPr>
              <a:solidFill>
                <a:schemeClr val="lt1"/>
              </a:solidFill>
            </a:endParaRPr>
          </a:p>
        </p:txBody>
      </p:sp>
      <p:sp>
        <p:nvSpPr>
          <p:cNvPr id="552" name="Google Shape;552;p16"/>
          <p:cNvSpPr txBox="1"/>
          <p:nvPr/>
        </p:nvSpPr>
        <p:spPr>
          <a:xfrm>
            <a:off x="236220" y="2473325"/>
            <a:ext cx="3202305" cy="2308284"/>
          </a:xfrm>
          <a:prstGeom prst="rect">
            <a:avLst/>
          </a:prstGeom>
          <a:noFill/>
          <a:ln>
            <a:noFill/>
          </a:ln>
        </p:spPr>
        <p:txBody>
          <a:bodyPr spcFirstLastPara="1" wrap="square" lIns="91425" tIns="45700" rIns="91425" bIns="45700" anchor="t" anchorCtr="0">
            <a:spAutoFit/>
          </a:bodyPr>
          <a:lstStyle/>
          <a:p>
            <a:pPr algn="ctr">
              <a:lnSpc>
                <a:spcPct val="150000"/>
              </a:lnSpc>
            </a:pPr>
            <a:r>
              <a:rPr lang="en-US" sz="1200">
                <a:solidFill>
                  <a:schemeClr val="dk1"/>
                </a:solidFill>
              </a:rPr>
              <a:t>Policy development</a:t>
            </a:r>
            <a:endParaRPr sz="1400"/>
          </a:p>
          <a:p>
            <a:pPr algn="ctr">
              <a:lnSpc>
                <a:spcPct val="150000"/>
              </a:lnSpc>
            </a:pPr>
            <a:r>
              <a:rPr lang="en-US" sz="1200">
                <a:solidFill>
                  <a:schemeClr val="dk1"/>
                </a:solidFill>
              </a:rPr>
              <a:t>SUNY Provost Liaison</a:t>
            </a:r>
            <a:endParaRPr sz="1400"/>
          </a:p>
          <a:p>
            <a:pPr algn="ctr">
              <a:lnSpc>
                <a:spcPct val="150000"/>
              </a:lnSpc>
            </a:pPr>
            <a:r>
              <a:rPr lang="en-US" sz="1200">
                <a:solidFill>
                  <a:schemeClr val="dk1"/>
                </a:solidFill>
              </a:rPr>
              <a:t>Fiscal Agent</a:t>
            </a:r>
            <a:endParaRPr sz="1400"/>
          </a:p>
          <a:p>
            <a:pPr algn="ctr">
              <a:lnSpc>
                <a:spcPct val="150000"/>
              </a:lnSpc>
            </a:pPr>
            <a:r>
              <a:rPr lang="en-US" sz="1200">
                <a:solidFill>
                  <a:schemeClr val="dk1"/>
                </a:solidFill>
              </a:rPr>
              <a:t>Procurement</a:t>
            </a:r>
            <a:endParaRPr sz="1400"/>
          </a:p>
          <a:p>
            <a:pPr algn="ctr">
              <a:lnSpc>
                <a:spcPct val="150000"/>
              </a:lnSpc>
            </a:pPr>
            <a:r>
              <a:rPr lang="en-US" sz="1200">
                <a:solidFill>
                  <a:schemeClr val="dk1"/>
                </a:solidFill>
              </a:rPr>
              <a:t>Contract &amp; Vendor</a:t>
            </a:r>
            <a:br>
              <a:rPr lang="en-US" sz="1200">
                <a:solidFill>
                  <a:schemeClr val="dk1"/>
                </a:solidFill>
              </a:rPr>
            </a:br>
            <a:r>
              <a:rPr lang="en-US" sz="1200">
                <a:solidFill>
                  <a:schemeClr val="dk1"/>
                </a:solidFill>
              </a:rPr>
              <a:t>Management</a:t>
            </a:r>
            <a:endParaRPr sz="1200">
              <a:solidFill>
                <a:schemeClr val="dk1"/>
              </a:solidFill>
            </a:endParaRPr>
          </a:p>
          <a:p>
            <a:pPr algn="ctr">
              <a:lnSpc>
                <a:spcPct val="150000"/>
              </a:lnSpc>
            </a:pPr>
            <a:r>
              <a:rPr lang="en-US" sz="1200">
                <a:solidFill>
                  <a:schemeClr val="dk1"/>
                </a:solidFill>
              </a:rPr>
              <a:t>Innovation Funding</a:t>
            </a:r>
            <a:endParaRPr sz="1400"/>
          </a:p>
          <a:p>
            <a:pPr algn="ctr">
              <a:lnSpc>
                <a:spcPct val="150000"/>
              </a:lnSpc>
            </a:pPr>
            <a:r>
              <a:rPr lang="en-US" sz="1200">
                <a:solidFill>
                  <a:schemeClr val="dk1"/>
                </a:solidFill>
              </a:rPr>
              <a:t>Partnership Development</a:t>
            </a:r>
            <a:endParaRPr sz="1400"/>
          </a:p>
        </p:txBody>
      </p:sp>
      <p:sp>
        <p:nvSpPr>
          <p:cNvPr id="553" name="Google Shape;553;p16"/>
          <p:cNvSpPr/>
          <p:nvPr/>
        </p:nvSpPr>
        <p:spPr>
          <a:xfrm>
            <a:off x="3933484" y="1365817"/>
            <a:ext cx="4798056" cy="621792"/>
          </a:xfrm>
          <a:prstGeom prst="roundRect">
            <a:avLst>
              <a:gd name="adj" fmla="val 16667"/>
            </a:avLst>
          </a:prstGeom>
          <a:solidFill>
            <a:srgbClr val="7F7F7F"/>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r>
              <a:rPr lang="en-US" sz="1400">
                <a:solidFill>
                  <a:schemeClr val="lt1"/>
                </a:solidFill>
              </a:rPr>
              <a:t>OPERATIONAL SOLUTIONS AND SUPPORT</a:t>
            </a:r>
            <a:endParaRPr sz="1400"/>
          </a:p>
        </p:txBody>
      </p:sp>
      <p:sp>
        <p:nvSpPr>
          <p:cNvPr id="554" name="Google Shape;554;p16"/>
          <p:cNvSpPr/>
          <p:nvPr/>
        </p:nvSpPr>
        <p:spPr>
          <a:xfrm>
            <a:off x="236219" y="2090737"/>
            <a:ext cx="3202303" cy="320675"/>
          </a:xfrm>
          <a:prstGeom prst="rect">
            <a:avLst/>
          </a:prstGeom>
          <a:solidFill>
            <a:srgbClr val="D0CECE"/>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r>
              <a:rPr lang="en-US" sz="1600" b="1">
                <a:solidFill>
                  <a:schemeClr val="lt1"/>
                </a:solidFill>
              </a:rPr>
              <a:t>OLIS</a:t>
            </a:r>
            <a:endParaRPr sz="1600" b="1">
              <a:solidFill>
                <a:schemeClr val="lt1"/>
              </a:solidFill>
            </a:endParaRPr>
          </a:p>
        </p:txBody>
      </p:sp>
      <p:sp>
        <p:nvSpPr>
          <p:cNvPr id="555" name="Google Shape;555;p16"/>
          <p:cNvSpPr/>
          <p:nvPr/>
        </p:nvSpPr>
        <p:spPr>
          <a:xfrm>
            <a:off x="3933484" y="2706818"/>
            <a:ext cx="2276816" cy="2074831"/>
          </a:xfrm>
          <a:prstGeom prst="rect">
            <a:avLst/>
          </a:prstGeom>
          <a:solidFill>
            <a:srgbClr val="FFFFCC">
              <a:alpha val="52156"/>
            </a:srgbClr>
          </a:solidFill>
          <a:ln w="12700" cap="flat" cmpd="sng">
            <a:solidFill>
              <a:srgbClr val="7F7F7F"/>
            </a:solidFill>
            <a:prstDash val="solid"/>
            <a:miter lim="800000"/>
            <a:headEnd type="none" w="sm" len="sm"/>
            <a:tailEnd type="none" w="sm" len="sm"/>
          </a:ln>
        </p:spPr>
        <p:txBody>
          <a:bodyPr spcFirstLastPara="1" wrap="square" lIns="91425" tIns="45700" rIns="91425" bIns="45700" anchor="ctr" anchorCtr="0">
            <a:noAutofit/>
          </a:bodyPr>
          <a:lstStyle/>
          <a:p>
            <a:pPr algn="ctr">
              <a:lnSpc>
                <a:spcPct val="150000"/>
              </a:lnSpc>
            </a:pPr>
            <a:r>
              <a:rPr lang="en-US" sz="1200">
                <a:solidFill>
                  <a:schemeClr val="dk1"/>
                </a:solidFill>
              </a:rPr>
              <a:t>E-Resource Management</a:t>
            </a:r>
            <a:endParaRPr sz="1400"/>
          </a:p>
          <a:p>
            <a:pPr algn="ctr">
              <a:lnSpc>
                <a:spcPct val="150000"/>
              </a:lnSpc>
            </a:pPr>
            <a:r>
              <a:rPr lang="en-US" sz="1200">
                <a:solidFill>
                  <a:schemeClr val="dk1"/>
                </a:solidFill>
              </a:rPr>
              <a:t>Metadata Services</a:t>
            </a:r>
            <a:endParaRPr sz="1400"/>
          </a:p>
          <a:p>
            <a:pPr algn="ctr">
              <a:lnSpc>
                <a:spcPct val="150000"/>
              </a:lnSpc>
            </a:pPr>
            <a:r>
              <a:rPr lang="en-US" sz="1200">
                <a:solidFill>
                  <a:schemeClr val="dk1"/>
                </a:solidFill>
              </a:rPr>
              <a:t>System Analytics</a:t>
            </a:r>
            <a:endParaRPr sz="1400"/>
          </a:p>
          <a:p>
            <a:pPr algn="ctr">
              <a:lnSpc>
                <a:spcPct val="150000"/>
              </a:lnSpc>
            </a:pPr>
            <a:r>
              <a:rPr lang="en-US" sz="1200">
                <a:solidFill>
                  <a:schemeClr val="dk1"/>
                </a:solidFill>
              </a:rPr>
              <a:t>Managed Hosting Solutions</a:t>
            </a:r>
            <a:endParaRPr sz="1400"/>
          </a:p>
          <a:p>
            <a:pPr algn="ctr">
              <a:lnSpc>
                <a:spcPct val="150000"/>
              </a:lnSpc>
            </a:pPr>
            <a:r>
              <a:rPr lang="en-US" sz="1200">
                <a:solidFill>
                  <a:schemeClr val="dk1"/>
                </a:solidFill>
              </a:rPr>
              <a:t>Discovery</a:t>
            </a:r>
            <a:endParaRPr sz="1400"/>
          </a:p>
          <a:p>
            <a:pPr algn="ctr">
              <a:lnSpc>
                <a:spcPct val="150000"/>
              </a:lnSpc>
            </a:pPr>
            <a:r>
              <a:rPr lang="en-US" sz="1200">
                <a:solidFill>
                  <a:schemeClr val="dk1"/>
                </a:solidFill>
              </a:rPr>
              <a:t>Resource Sharing</a:t>
            </a:r>
            <a:endParaRPr sz="1400"/>
          </a:p>
          <a:p>
            <a:pPr algn="ctr">
              <a:lnSpc>
                <a:spcPct val="150000"/>
              </a:lnSpc>
            </a:pPr>
            <a:r>
              <a:rPr lang="en-US" sz="1200">
                <a:solidFill>
                  <a:schemeClr val="dk1"/>
                </a:solidFill>
              </a:rPr>
              <a:t>Training</a:t>
            </a:r>
            <a:endParaRPr sz="1400"/>
          </a:p>
        </p:txBody>
      </p:sp>
      <p:sp>
        <p:nvSpPr>
          <p:cNvPr id="556" name="Google Shape;556;p16"/>
          <p:cNvSpPr/>
          <p:nvPr/>
        </p:nvSpPr>
        <p:spPr>
          <a:xfrm>
            <a:off x="6284239" y="2706818"/>
            <a:ext cx="2438400" cy="2074831"/>
          </a:xfrm>
          <a:prstGeom prst="rect">
            <a:avLst/>
          </a:prstGeom>
          <a:solidFill>
            <a:srgbClr val="FFFFCC">
              <a:alpha val="52156"/>
            </a:srgbClr>
          </a:solidFill>
          <a:ln w="12700" cap="flat" cmpd="sng">
            <a:solidFill>
              <a:srgbClr val="7F7F7F"/>
            </a:solidFill>
            <a:prstDash val="solid"/>
            <a:miter lim="800000"/>
            <a:headEnd type="none" w="sm" len="sm"/>
            <a:tailEnd type="none" w="sm" len="sm"/>
          </a:ln>
        </p:spPr>
        <p:txBody>
          <a:bodyPr spcFirstLastPara="1" wrap="square" lIns="91425" tIns="45700" rIns="91425" bIns="45700" anchor="ctr" anchorCtr="0">
            <a:noAutofit/>
          </a:bodyPr>
          <a:lstStyle/>
          <a:p>
            <a:pPr algn="ctr"/>
            <a:endParaRPr>
              <a:solidFill>
                <a:schemeClr val="lt1"/>
              </a:solidFill>
            </a:endParaRPr>
          </a:p>
        </p:txBody>
      </p:sp>
      <p:sp>
        <p:nvSpPr>
          <p:cNvPr id="558" name="Google Shape;558;p16"/>
          <p:cNvSpPr/>
          <p:nvPr/>
        </p:nvSpPr>
        <p:spPr>
          <a:xfrm>
            <a:off x="3910153" y="2133845"/>
            <a:ext cx="2323481" cy="456955"/>
          </a:xfrm>
          <a:prstGeom prst="rect">
            <a:avLst/>
          </a:prstGeom>
          <a:solidFill>
            <a:srgbClr val="D0CECE"/>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r>
              <a:rPr lang="en-US" sz="1600" b="1">
                <a:solidFill>
                  <a:schemeClr val="lt1"/>
                </a:solidFill>
              </a:rPr>
              <a:t>Library Services Platform</a:t>
            </a:r>
            <a:endParaRPr sz="1600" b="1">
              <a:solidFill>
                <a:schemeClr val="lt1"/>
              </a:solidFill>
            </a:endParaRPr>
          </a:p>
        </p:txBody>
      </p:sp>
      <p:sp>
        <p:nvSpPr>
          <p:cNvPr id="559" name="Google Shape;559;p16"/>
          <p:cNvSpPr/>
          <p:nvPr/>
        </p:nvSpPr>
        <p:spPr>
          <a:xfrm>
            <a:off x="6284239" y="2133845"/>
            <a:ext cx="2438400" cy="456955"/>
          </a:xfrm>
          <a:prstGeom prst="rect">
            <a:avLst/>
          </a:prstGeom>
          <a:solidFill>
            <a:srgbClr val="D0CECE"/>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r>
              <a:rPr lang="en-US" sz="1600" b="1">
                <a:solidFill>
                  <a:schemeClr val="lt1"/>
                </a:solidFill>
              </a:rPr>
              <a:t>SUNY OER Services</a:t>
            </a:r>
            <a:endParaRPr sz="1600" b="1">
              <a:solidFill>
                <a:schemeClr val="lt1"/>
              </a:solidFill>
            </a:endParaRPr>
          </a:p>
        </p:txBody>
      </p:sp>
      <p:sp>
        <p:nvSpPr>
          <p:cNvPr id="561" name="Google Shape;561;p16"/>
          <p:cNvSpPr txBox="1"/>
          <p:nvPr/>
        </p:nvSpPr>
        <p:spPr>
          <a:xfrm>
            <a:off x="6337047" y="2883273"/>
            <a:ext cx="2394493" cy="1754286"/>
          </a:xfrm>
          <a:prstGeom prst="rect">
            <a:avLst/>
          </a:prstGeom>
          <a:noFill/>
          <a:ln>
            <a:noFill/>
          </a:ln>
        </p:spPr>
        <p:txBody>
          <a:bodyPr spcFirstLastPara="1" wrap="square" lIns="91425" tIns="45700" rIns="91425" bIns="45700" anchor="t" anchorCtr="0">
            <a:spAutoFit/>
          </a:bodyPr>
          <a:lstStyle/>
          <a:p>
            <a:pPr algn="ctr">
              <a:lnSpc>
                <a:spcPct val="150000"/>
              </a:lnSpc>
            </a:pPr>
            <a:r>
              <a:rPr lang="en-US" sz="1200">
                <a:solidFill>
                  <a:schemeClr val="dk1"/>
                </a:solidFill>
              </a:rPr>
              <a:t>Curated OER Catalog</a:t>
            </a:r>
            <a:endParaRPr sz="1400"/>
          </a:p>
          <a:p>
            <a:pPr algn="ctr">
              <a:lnSpc>
                <a:spcPct val="150000"/>
              </a:lnSpc>
            </a:pPr>
            <a:r>
              <a:rPr lang="en-US" sz="1200">
                <a:solidFill>
                  <a:schemeClr val="dk1"/>
                </a:solidFill>
              </a:rPr>
              <a:t>Faculty and Professional </a:t>
            </a:r>
            <a:endParaRPr sz="1400"/>
          </a:p>
          <a:p>
            <a:pPr algn="ctr">
              <a:lnSpc>
                <a:spcPct val="150000"/>
              </a:lnSpc>
            </a:pPr>
            <a:r>
              <a:rPr lang="en-US" sz="1200">
                <a:solidFill>
                  <a:schemeClr val="dk1"/>
                </a:solidFill>
              </a:rPr>
              <a:t>Development</a:t>
            </a:r>
            <a:endParaRPr sz="1400"/>
          </a:p>
          <a:p>
            <a:pPr algn="ctr">
              <a:lnSpc>
                <a:spcPct val="150000"/>
              </a:lnSpc>
            </a:pPr>
            <a:r>
              <a:rPr lang="en-US" sz="1200">
                <a:solidFill>
                  <a:schemeClr val="dk1"/>
                </a:solidFill>
              </a:rPr>
              <a:t>Consultation Services:</a:t>
            </a:r>
            <a:endParaRPr sz="1400"/>
          </a:p>
          <a:p>
            <a:pPr algn="ctr">
              <a:lnSpc>
                <a:spcPct val="150000"/>
              </a:lnSpc>
            </a:pPr>
            <a:r>
              <a:rPr lang="en-US" sz="1200">
                <a:solidFill>
                  <a:schemeClr val="dk1"/>
                </a:solidFill>
              </a:rPr>
              <a:t>Sustainability</a:t>
            </a:r>
            <a:endParaRPr sz="1400"/>
          </a:p>
          <a:p>
            <a:pPr algn="ctr">
              <a:lnSpc>
                <a:spcPct val="150000"/>
              </a:lnSpc>
            </a:pPr>
            <a:r>
              <a:rPr lang="en-US" sz="1200">
                <a:solidFill>
                  <a:schemeClr val="dk1"/>
                </a:solidFill>
              </a:rPr>
              <a:t>Change Management</a:t>
            </a:r>
            <a:endParaRPr sz="1400"/>
          </a:p>
        </p:txBody>
      </p:sp>
      <p:sp>
        <p:nvSpPr>
          <p:cNvPr id="563" name="Google Shape;563;p16"/>
          <p:cNvSpPr/>
          <p:nvPr/>
        </p:nvSpPr>
        <p:spPr>
          <a:xfrm>
            <a:off x="9483447" y="2571772"/>
            <a:ext cx="1952615" cy="1845600"/>
          </a:xfrm>
          <a:prstGeom prst="ellipse">
            <a:avLst/>
          </a:prstGeom>
          <a:solidFill>
            <a:srgbClr val="00B0F0"/>
          </a:solidFill>
          <a:ln w="12700" cap="flat" cmpd="sng">
            <a:solidFill>
              <a:srgbClr val="1F3864"/>
            </a:solidFill>
            <a:prstDash val="solid"/>
            <a:miter lim="800000"/>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Calibri"/>
              <a:ea typeface="Calibri"/>
              <a:cs typeface="Calibri"/>
              <a:sym typeface="Calibri"/>
            </a:endParaRPr>
          </a:p>
        </p:txBody>
      </p:sp>
      <p:sp>
        <p:nvSpPr>
          <p:cNvPr id="564" name="Google Shape;564;p16"/>
          <p:cNvSpPr/>
          <p:nvPr/>
        </p:nvSpPr>
        <p:spPr>
          <a:xfrm>
            <a:off x="9714652" y="2714646"/>
            <a:ext cx="1490205" cy="1559855"/>
          </a:xfrm>
          <a:prstGeom prst="ellipse">
            <a:avLst/>
          </a:prstGeom>
          <a:solidFill>
            <a:schemeClr val="accent5">
              <a:lumMod val="20000"/>
              <a:lumOff val="80000"/>
            </a:schemeClr>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Calibri"/>
              <a:ea typeface="Calibri"/>
              <a:cs typeface="Calibri"/>
              <a:sym typeface="Calibri"/>
            </a:endParaRPr>
          </a:p>
        </p:txBody>
      </p:sp>
      <p:sp>
        <p:nvSpPr>
          <p:cNvPr id="565" name="Google Shape;565;p16"/>
          <p:cNvSpPr/>
          <p:nvPr/>
        </p:nvSpPr>
        <p:spPr>
          <a:xfrm>
            <a:off x="8304297" y="2492232"/>
            <a:ext cx="4310912" cy="1923563"/>
          </a:xfrm>
          <a:prstGeom prst="rect">
            <a:avLst/>
          </a:prstGeom>
          <a:noFill/>
          <a:ln>
            <a:noFill/>
          </a:ln>
        </p:spPr>
        <p:txBody>
          <a:bodyPr spcFirstLastPara="1" wrap="square" lIns="91425" tIns="45700" rIns="91425" bIns="45700" anchor="t" anchorCtr="0">
            <a:spAutoFit/>
          </a:bodyPr>
          <a:lstStyle/>
          <a:p>
            <a:pPr algn="ctr"/>
            <a:r>
              <a:rPr lang="en-US" sz="1400" b="1" dirty="0">
                <a:solidFill>
                  <a:schemeClr val="dk1"/>
                </a:solidFill>
              </a:rPr>
              <a:t>CORE PRINCIPLES AND SERVICES</a:t>
            </a:r>
            <a:endParaRPr sz="1400" dirty="0"/>
          </a:p>
          <a:p>
            <a:pPr algn="ctr">
              <a:lnSpc>
                <a:spcPct val="150000"/>
              </a:lnSpc>
            </a:pPr>
            <a:r>
              <a:rPr lang="en-US" sz="1400" b="1" dirty="0">
                <a:solidFill>
                  <a:schemeClr val="dk1"/>
                </a:solidFill>
              </a:rPr>
              <a:t>Change Management</a:t>
            </a:r>
            <a:endParaRPr sz="1400" dirty="0"/>
          </a:p>
          <a:p>
            <a:pPr algn="ctr">
              <a:lnSpc>
                <a:spcPct val="150000"/>
              </a:lnSpc>
            </a:pPr>
            <a:r>
              <a:rPr lang="en-US" sz="1400" b="1" dirty="0">
                <a:solidFill>
                  <a:schemeClr val="dk1"/>
                </a:solidFill>
              </a:rPr>
              <a:t>Investment in Innovation</a:t>
            </a:r>
            <a:endParaRPr sz="1400" dirty="0"/>
          </a:p>
          <a:p>
            <a:pPr algn="ctr">
              <a:lnSpc>
                <a:spcPct val="150000"/>
              </a:lnSpc>
            </a:pPr>
            <a:r>
              <a:rPr lang="en-US" sz="1400" b="1" dirty="0">
                <a:solidFill>
                  <a:schemeClr val="dk1"/>
                </a:solidFill>
              </a:rPr>
              <a:t>Managed Technology Solutions</a:t>
            </a:r>
            <a:endParaRPr sz="1400" dirty="0"/>
          </a:p>
          <a:p>
            <a:pPr algn="ctr">
              <a:lnSpc>
                <a:spcPct val="150000"/>
              </a:lnSpc>
            </a:pPr>
            <a:r>
              <a:rPr lang="en-US" sz="1400" b="1" dirty="0">
                <a:solidFill>
                  <a:schemeClr val="dk1"/>
                </a:solidFill>
              </a:rPr>
              <a:t>Training and Professional Development</a:t>
            </a:r>
            <a:endParaRPr sz="1400" dirty="0"/>
          </a:p>
          <a:p>
            <a:pPr algn="ctr">
              <a:lnSpc>
                <a:spcPct val="150000"/>
              </a:lnSpc>
            </a:pPr>
            <a:r>
              <a:rPr lang="en-US" sz="1400" b="1" dirty="0">
                <a:solidFill>
                  <a:schemeClr val="dk1"/>
                </a:solidFill>
              </a:rPr>
              <a:t>Campus Engagement</a:t>
            </a:r>
            <a:endParaRPr sz="1400" dirty="0"/>
          </a:p>
        </p:txBody>
      </p:sp>
      <p:sp>
        <p:nvSpPr>
          <p:cNvPr id="566" name="Google Shape;566;p16"/>
          <p:cNvSpPr/>
          <p:nvPr/>
        </p:nvSpPr>
        <p:spPr>
          <a:xfrm>
            <a:off x="3910151" y="4837471"/>
            <a:ext cx="4821389" cy="463296"/>
          </a:xfrm>
          <a:prstGeom prst="roundRect">
            <a:avLst>
              <a:gd name="adj" fmla="val 16667"/>
            </a:avLst>
          </a:prstGeom>
          <a:solidFill>
            <a:srgbClr val="7F7F7F"/>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r>
              <a:rPr lang="en-US">
                <a:solidFill>
                  <a:schemeClr val="lt1"/>
                </a:solidFill>
              </a:rPr>
              <a:t>ADVISORY BODIES</a:t>
            </a:r>
            <a:endParaRPr sz="1400"/>
          </a:p>
        </p:txBody>
      </p:sp>
      <p:sp>
        <p:nvSpPr>
          <p:cNvPr id="567" name="Google Shape;567;p16"/>
          <p:cNvSpPr/>
          <p:nvPr/>
        </p:nvSpPr>
        <p:spPr>
          <a:xfrm>
            <a:off x="3910153" y="5364909"/>
            <a:ext cx="2323481" cy="456955"/>
          </a:xfrm>
          <a:prstGeom prst="rect">
            <a:avLst/>
          </a:prstGeom>
          <a:solidFill>
            <a:srgbClr val="D0CECE"/>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r>
              <a:rPr lang="en-US" sz="1600" b="1">
                <a:solidFill>
                  <a:schemeClr val="lt1"/>
                </a:solidFill>
              </a:rPr>
              <a:t>SLC Board</a:t>
            </a:r>
            <a:endParaRPr sz="1600" b="1">
              <a:solidFill>
                <a:schemeClr val="lt1"/>
              </a:solidFill>
            </a:endParaRPr>
          </a:p>
        </p:txBody>
      </p:sp>
      <p:sp>
        <p:nvSpPr>
          <p:cNvPr id="568" name="Google Shape;568;p16"/>
          <p:cNvSpPr/>
          <p:nvPr/>
        </p:nvSpPr>
        <p:spPr>
          <a:xfrm>
            <a:off x="6284239" y="5356589"/>
            <a:ext cx="2438400" cy="456955"/>
          </a:xfrm>
          <a:prstGeom prst="rect">
            <a:avLst/>
          </a:prstGeom>
          <a:solidFill>
            <a:srgbClr val="D0CECE"/>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r>
              <a:rPr lang="en-US" sz="1600" b="1">
                <a:solidFill>
                  <a:schemeClr val="lt1"/>
                </a:solidFill>
              </a:rPr>
              <a:t>OER Advisory Council</a:t>
            </a:r>
            <a:endParaRPr sz="1600" b="1">
              <a:solidFill>
                <a:schemeClr val="lt1"/>
              </a:solidFill>
            </a:endParaRPr>
          </a:p>
        </p:txBody>
      </p:sp>
    </p:spTree>
    <p:extLst>
      <p:ext uri="{BB962C8B-B14F-4D97-AF65-F5344CB8AC3E}">
        <p14:creationId xmlns:p14="http://schemas.microsoft.com/office/powerpoint/2010/main" val="35931632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45" name="Google Shape;575;p17"/>
          <p:cNvSpPr/>
          <p:nvPr/>
        </p:nvSpPr>
        <p:spPr>
          <a:xfrm>
            <a:off x="3600689" y="1087125"/>
            <a:ext cx="2151684" cy="2089235"/>
          </a:xfrm>
          <a:prstGeom prst="rect">
            <a:avLst/>
          </a:prstGeom>
          <a:solidFill>
            <a:srgbClr val="2F5496"/>
          </a:solidFill>
          <a:ln>
            <a:noFill/>
          </a:ln>
        </p:spPr>
        <p:txBody>
          <a:bodyPr spcFirstLastPara="1" wrap="square" lIns="91425" tIns="45700" rIns="91425" bIns="45700" anchor="ctr" anchorCtr="0">
            <a:noAutofit/>
          </a:bodyPr>
          <a:lstStyle/>
          <a:p>
            <a:pPr algn="ctr"/>
            <a:endParaRPr>
              <a:solidFill>
                <a:schemeClr val="lt1"/>
              </a:solidFill>
              <a:latin typeface="Lato Light"/>
              <a:ea typeface="Lato Light"/>
              <a:cs typeface="Lato Light"/>
              <a:sym typeface="Lato Light"/>
            </a:endParaRPr>
          </a:p>
        </p:txBody>
      </p:sp>
      <p:pic>
        <p:nvPicPr>
          <p:cNvPr id="574" name="Google Shape;574;p17"/>
          <p:cNvPicPr preferRelativeResize="0"/>
          <p:nvPr/>
        </p:nvPicPr>
        <p:blipFill rotWithShape="1">
          <a:blip r:embed="rId3">
            <a:alphaModFix/>
          </a:blip>
          <a:srcRect/>
          <a:stretch/>
        </p:blipFill>
        <p:spPr>
          <a:xfrm>
            <a:off x="359079" y="273553"/>
            <a:ext cx="2096528" cy="1048264"/>
          </a:xfrm>
          <a:prstGeom prst="rect">
            <a:avLst/>
          </a:prstGeom>
          <a:noFill/>
          <a:ln>
            <a:noFill/>
          </a:ln>
        </p:spPr>
      </p:pic>
      <p:sp>
        <p:nvSpPr>
          <p:cNvPr id="576" name="Google Shape;576;p17"/>
          <p:cNvSpPr/>
          <p:nvPr/>
        </p:nvSpPr>
        <p:spPr>
          <a:xfrm>
            <a:off x="3588153" y="3785659"/>
            <a:ext cx="2151684" cy="2089235"/>
          </a:xfrm>
          <a:prstGeom prst="rect">
            <a:avLst/>
          </a:prstGeom>
          <a:solidFill>
            <a:srgbClr val="757070"/>
          </a:solidFill>
          <a:ln>
            <a:noFill/>
          </a:ln>
        </p:spPr>
        <p:txBody>
          <a:bodyPr spcFirstLastPara="1" wrap="square" lIns="91425" tIns="45700" rIns="91425" bIns="45700" anchor="ctr" anchorCtr="0">
            <a:noAutofit/>
          </a:bodyPr>
          <a:lstStyle/>
          <a:p>
            <a:pPr algn="ctr"/>
            <a:endParaRPr>
              <a:solidFill>
                <a:schemeClr val="lt1"/>
              </a:solidFill>
              <a:latin typeface="Lato Light"/>
              <a:ea typeface="Lato Light"/>
              <a:cs typeface="Lato Light"/>
              <a:sym typeface="Lato Light"/>
            </a:endParaRPr>
          </a:p>
        </p:txBody>
      </p:sp>
      <p:sp>
        <p:nvSpPr>
          <p:cNvPr id="578" name="Google Shape;578;p17"/>
          <p:cNvSpPr/>
          <p:nvPr/>
        </p:nvSpPr>
        <p:spPr>
          <a:xfrm>
            <a:off x="6311527" y="3716481"/>
            <a:ext cx="2151684" cy="2120323"/>
          </a:xfrm>
          <a:prstGeom prst="rect">
            <a:avLst/>
          </a:prstGeom>
          <a:solidFill>
            <a:srgbClr val="D0CECE"/>
          </a:solidFill>
          <a:ln>
            <a:noFill/>
          </a:ln>
        </p:spPr>
        <p:txBody>
          <a:bodyPr spcFirstLastPara="1" wrap="square" lIns="91425" tIns="45700" rIns="91425" bIns="45700" anchor="ctr" anchorCtr="0">
            <a:noAutofit/>
          </a:bodyPr>
          <a:lstStyle/>
          <a:p>
            <a:pPr algn="ctr"/>
            <a:endParaRPr>
              <a:solidFill>
                <a:schemeClr val="lt1"/>
              </a:solidFill>
              <a:latin typeface="Lato Light"/>
              <a:ea typeface="Lato Light"/>
              <a:cs typeface="Lato Light"/>
              <a:sym typeface="Lato Light"/>
            </a:endParaRPr>
          </a:p>
        </p:txBody>
      </p:sp>
      <p:sp>
        <p:nvSpPr>
          <p:cNvPr id="579" name="Google Shape;579;p17"/>
          <p:cNvSpPr/>
          <p:nvPr/>
        </p:nvSpPr>
        <p:spPr>
          <a:xfrm>
            <a:off x="3133649" y="653235"/>
            <a:ext cx="5744131" cy="5744131"/>
          </a:xfrm>
          <a:prstGeom prst="quadArrow">
            <a:avLst>
              <a:gd name="adj1" fmla="val 2000"/>
              <a:gd name="adj2" fmla="val 4000"/>
              <a:gd name="adj3" fmla="val 5000"/>
            </a:avLst>
          </a:prstGeom>
          <a:solidFill>
            <a:srgbClr val="D8D8D8"/>
          </a:solidFill>
          <a:ln>
            <a:noFill/>
          </a:ln>
        </p:spPr>
        <p:txBody>
          <a:bodyPr spcFirstLastPara="1" wrap="square" lIns="91425" tIns="91425" rIns="91425" bIns="91425" anchor="ctr" anchorCtr="0">
            <a:noAutofit/>
          </a:bodyPr>
          <a:lstStyle/>
          <a:p>
            <a:endParaRPr sz="1400"/>
          </a:p>
        </p:txBody>
      </p:sp>
      <p:sp>
        <p:nvSpPr>
          <p:cNvPr id="580" name="Google Shape;580;p17"/>
          <p:cNvSpPr/>
          <p:nvPr/>
        </p:nvSpPr>
        <p:spPr>
          <a:xfrm>
            <a:off x="8520530" y="1317725"/>
            <a:ext cx="2701421" cy="1569620"/>
          </a:xfrm>
          <a:prstGeom prst="rect">
            <a:avLst/>
          </a:prstGeom>
          <a:noFill/>
          <a:ln>
            <a:noFill/>
          </a:ln>
        </p:spPr>
        <p:txBody>
          <a:bodyPr spcFirstLastPara="1" wrap="square" lIns="91425" tIns="45700" rIns="91425" bIns="45700" anchor="t" anchorCtr="0">
            <a:spAutoFit/>
          </a:bodyPr>
          <a:lstStyle/>
          <a:p>
            <a:r>
              <a:rPr lang="en-US" sz="1600" dirty="0">
                <a:solidFill>
                  <a:schemeClr val="dk1"/>
                </a:solidFill>
                <a:latin typeface="Calibri"/>
              </a:rPr>
              <a:t>We will build the system as a shared SUNY Libraries system, with the understanding that not all campuses will want to nor be able to participate at all levels</a:t>
            </a:r>
            <a:endParaRPr lang="en-US" sz="1600">
              <a:solidFill>
                <a:schemeClr val="dk1"/>
              </a:solidFill>
              <a:latin typeface="Calibri"/>
              <a:ea typeface="Calibri"/>
              <a:cs typeface="Calibri"/>
            </a:endParaRPr>
          </a:p>
        </p:txBody>
      </p:sp>
      <p:sp>
        <p:nvSpPr>
          <p:cNvPr id="581" name="Google Shape;581;p17"/>
          <p:cNvSpPr/>
          <p:nvPr/>
        </p:nvSpPr>
        <p:spPr>
          <a:xfrm>
            <a:off x="8629867" y="4296159"/>
            <a:ext cx="2156175" cy="1077178"/>
          </a:xfrm>
          <a:prstGeom prst="rect">
            <a:avLst/>
          </a:prstGeom>
          <a:noFill/>
          <a:ln>
            <a:noFill/>
          </a:ln>
        </p:spPr>
        <p:txBody>
          <a:bodyPr spcFirstLastPara="1" wrap="square" lIns="91425" tIns="45700" rIns="91425" bIns="45700" anchor="t" anchorCtr="0">
            <a:spAutoFit/>
          </a:bodyPr>
          <a:lstStyle/>
          <a:p>
            <a:r>
              <a:rPr lang="en-US" sz="1600" dirty="0">
                <a:solidFill>
                  <a:schemeClr val="dk1"/>
                </a:solidFill>
                <a:latin typeface="Calibri"/>
              </a:rPr>
              <a:t>The SLC Board and the LSP Task Force will advise us on the services</a:t>
            </a:r>
            <a:endParaRPr sz="1600" dirty="0">
              <a:solidFill>
                <a:schemeClr val="dk1"/>
              </a:solidFill>
              <a:latin typeface="Calibri"/>
              <a:ea typeface="Calibri"/>
              <a:cs typeface="Calibri"/>
              <a:sym typeface="Calibri"/>
            </a:endParaRPr>
          </a:p>
        </p:txBody>
      </p:sp>
      <p:sp>
        <p:nvSpPr>
          <p:cNvPr id="582" name="Google Shape;582;p17"/>
          <p:cNvSpPr/>
          <p:nvPr/>
        </p:nvSpPr>
        <p:spPr>
          <a:xfrm>
            <a:off x="847342" y="1348831"/>
            <a:ext cx="2578351" cy="1815841"/>
          </a:xfrm>
          <a:prstGeom prst="rect">
            <a:avLst/>
          </a:prstGeom>
          <a:noFill/>
          <a:ln>
            <a:noFill/>
          </a:ln>
        </p:spPr>
        <p:txBody>
          <a:bodyPr spcFirstLastPara="1" wrap="square" lIns="91425" tIns="45700" rIns="91425" bIns="45700" anchor="t" anchorCtr="0">
            <a:spAutoFit/>
          </a:bodyPr>
          <a:lstStyle/>
          <a:p>
            <a:pPr algn="r"/>
            <a:r>
              <a:rPr lang="en-US" sz="1400" dirty="0">
                <a:solidFill>
                  <a:schemeClr val="dk1"/>
                </a:solidFill>
              </a:rPr>
              <a:t> </a:t>
            </a:r>
            <a:r>
              <a:rPr lang="en-US" sz="1600" dirty="0">
                <a:solidFill>
                  <a:schemeClr val="dk1"/>
                </a:solidFill>
                <a:latin typeface="Calibri"/>
              </a:rPr>
              <a:t>2 years of seed Funding Starts July 1.</a:t>
            </a:r>
            <a:endParaRPr lang="en-US" sz="2400"/>
          </a:p>
          <a:p>
            <a:pPr algn="r"/>
            <a:endParaRPr sz="1600" dirty="0">
              <a:solidFill>
                <a:schemeClr val="dk1"/>
              </a:solidFill>
              <a:latin typeface="Calibri"/>
            </a:endParaRPr>
          </a:p>
          <a:p>
            <a:pPr algn="r"/>
            <a:r>
              <a:rPr lang="en-US" sz="1600" dirty="0">
                <a:solidFill>
                  <a:schemeClr val="dk1"/>
                </a:solidFill>
                <a:latin typeface="Calibri"/>
              </a:rPr>
              <a:t>After 2 years, library community needs to increase contribution to shared service </a:t>
            </a:r>
            <a:endParaRPr sz="1600">
              <a:solidFill>
                <a:schemeClr val="dk1"/>
              </a:solidFill>
              <a:latin typeface="Calibri"/>
              <a:ea typeface="Calibri"/>
              <a:cs typeface="Calibri"/>
            </a:endParaRPr>
          </a:p>
        </p:txBody>
      </p:sp>
      <p:sp>
        <p:nvSpPr>
          <p:cNvPr id="583" name="Google Shape;583;p17"/>
          <p:cNvSpPr/>
          <p:nvPr/>
        </p:nvSpPr>
        <p:spPr>
          <a:xfrm>
            <a:off x="648654" y="4076664"/>
            <a:ext cx="2790645" cy="1569620"/>
          </a:xfrm>
          <a:prstGeom prst="rect">
            <a:avLst/>
          </a:prstGeom>
          <a:noFill/>
          <a:ln>
            <a:noFill/>
          </a:ln>
        </p:spPr>
        <p:txBody>
          <a:bodyPr spcFirstLastPara="1" wrap="square" lIns="91425" tIns="45700" rIns="91425" bIns="45700" anchor="t" anchorCtr="0">
            <a:spAutoFit/>
          </a:bodyPr>
          <a:lstStyle/>
          <a:p>
            <a:pPr algn="r"/>
            <a:r>
              <a:rPr lang="en-US" sz="1600" dirty="0">
                <a:solidFill>
                  <a:schemeClr val="dk1"/>
                </a:solidFill>
                <a:latin typeface="Calibri"/>
              </a:rPr>
              <a:t>Within the next year we will determine the full suite of extended shared library services we will offer. Costs will be included for these additional services</a:t>
            </a:r>
            <a:endParaRPr lang="en-US" sz="1600" dirty="0">
              <a:solidFill>
                <a:schemeClr val="dk1"/>
              </a:solidFill>
              <a:latin typeface="Calibri"/>
              <a:ea typeface="Calibri"/>
              <a:cs typeface="Calibri"/>
            </a:endParaRPr>
          </a:p>
        </p:txBody>
      </p:sp>
      <p:sp>
        <p:nvSpPr>
          <p:cNvPr id="585" name="Google Shape;585;p17"/>
          <p:cNvSpPr/>
          <p:nvPr/>
        </p:nvSpPr>
        <p:spPr>
          <a:xfrm>
            <a:off x="13035201" y="3651277"/>
            <a:ext cx="600704" cy="628444"/>
          </a:xfrm>
          <a:custGeom>
            <a:avLst/>
            <a:gdLst/>
            <a:ahLst/>
            <a:cxnLst/>
            <a:rect l="l" t="t" r="r" b="b"/>
            <a:pathLst>
              <a:path w="461" h="409" extrusionOk="0">
                <a:moveTo>
                  <a:pt x="451" y="213"/>
                </a:moveTo>
                <a:lnTo>
                  <a:pt x="451" y="213"/>
                </a:lnTo>
                <a:cubicBezTo>
                  <a:pt x="247" y="17"/>
                  <a:pt x="247" y="17"/>
                  <a:pt x="247" y="17"/>
                </a:cubicBezTo>
                <a:cubicBezTo>
                  <a:pt x="238" y="0"/>
                  <a:pt x="221" y="0"/>
                  <a:pt x="212" y="17"/>
                </a:cubicBezTo>
                <a:cubicBezTo>
                  <a:pt x="9" y="213"/>
                  <a:pt x="9" y="213"/>
                  <a:pt x="9" y="213"/>
                </a:cubicBezTo>
                <a:cubicBezTo>
                  <a:pt x="0" y="221"/>
                  <a:pt x="9" y="230"/>
                  <a:pt x="18" y="230"/>
                </a:cubicBezTo>
                <a:cubicBezTo>
                  <a:pt x="62" y="230"/>
                  <a:pt x="62" y="230"/>
                  <a:pt x="62" y="230"/>
                </a:cubicBezTo>
                <a:cubicBezTo>
                  <a:pt x="62" y="390"/>
                  <a:pt x="62" y="390"/>
                  <a:pt x="62" y="390"/>
                </a:cubicBezTo>
                <a:cubicBezTo>
                  <a:pt x="62" y="399"/>
                  <a:pt x="62" y="408"/>
                  <a:pt x="79" y="408"/>
                </a:cubicBezTo>
                <a:cubicBezTo>
                  <a:pt x="177" y="408"/>
                  <a:pt x="177" y="408"/>
                  <a:pt x="177" y="408"/>
                </a:cubicBezTo>
                <a:cubicBezTo>
                  <a:pt x="177" y="248"/>
                  <a:pt x="177" y="248"/>
                  <a:pt x="177" y="248"/>
                </a:cubicBezTo>
                <a:cubicBezTo>
                  <a:pt x="283" y="248"/>
                  <a:pt x="283" y="248"/>
                  <a:pt x="283" y="248"/>
                </a:cubicBezTo>
                <a:cubicBezTo>
                  <a:pt x="283" y="408"/>
                  <a:pt x="283" y="408"/>
                  <a:pt x="283" y="408"/>
                </a:cubicBezTo>
                <a:cubicBezTo>
                  <a:pt x="381" y="408"/>
                  <a:pt x="381" y="408"/>
                  <a:pt x="381" y="408"/>
                </a:cubicBezTo>
                <a:cubicBezTo>
                  <a:pt x="398" y="408"/>
                  <a:pt x="398" y="399"/>
                  <a:pt x="398" y="390"/>
                </a:cubicBezTo>
                <a:cubicBezTo>
                  <a:pt x="398" y="230"/>
                  <a:pt x="398" y="230"/>
                  <a:pt x="398" y="230"/>
                </a:cubicBezTo>
                <a:cubicBezTo>
                  <a:pt x="443" y="230"/>
                  <a:pt x="443" y="230"/>
                  <a:pt x="443" y="230"/>
                </a:cubicBezTo>
                <a:cubicBezTo>
                  <a:pt x="451" y="230"/>
                  <a:pt x="460" y="221"/>
                  <a:pt x="451" y="213"/>
                </a:cubicBezTo>
              </a:path>
            </a:pathLst>
          </a:custGeom>
          <a:solidFill>
            <a:schemeClr val="lt1"/>
          </a:solidFill>
          <a:ln>
            <a:noFill/>
          </a:ln>
        </p:spPr>
        <p:txBody>
          <a:bodyPr spcFirstLastPara="1" wrap="square" lIns="34275" tIns="17125" rIns="34275" bIns="17125" anchor="ctr" anchorCtr="0">
            <a:noAutofit/>
          </a:bodyPr>
          <a:lstStyle/>
          <a:p>
            <a:endParaRPr>
              <a:solidFill>
                <a:schemeClr val="dk1"/>
              </a:solidFill>
              <a:latin typeface="Calibri"/>
              <a:ea typeface="Calibri"/>
              <a:cs typeface="Calibri"/>
              <a:sym typeface="Calibri"/>
            </a:endParaRPr>
          </a:p>
        </p:txBody>
      </p:sp>
      <p:grpSp>
        <p:nvGrpSpPr>
          <p:cNvPr id="607" name="Google Shape;607;p17"/>
          <p:cNvGrpSpPr/>
          <p:nvPr/>
        </p:nvGrpSpPr>
        <p:grpSpPr>
          <a:xfrm>
            <a:off x="6890447" y="6185731"/>
            <a:ext cx="4950335" cy="499791"/>
            <a:chOff x="6898397" y="6122115"/>
            <a:chExt cx="4950335" cy="499791"/>
          </a:xfrm>
        </p:grpSpPr>
        <p:sp>
          <p:nvSpPr>
            <p:cNvPr id="608" name="Google Shape;608;p17"/>
            <p:cNvSpPr txBox="1"/>
            <p:nvPr/>
          </p:nvSpPr>
          <p:spPr>
            <a:xfrm>
              <a:off x="6898397" y="6181194"/>
              <a:ext cx="2071579" cy="415458"/>
            </a:xfrm>
            <a:prstGeom prst="rect">
              <a:avLst/>
            </a:prstGeom>
            <a:noFill/>
            <a:ln>
              <a:noFill/>
            </a:ln>
          </p:spPr>
          <p:txBody>
            <a:bodyPr spcFirstLastPara="1" wrap="square" lIns="91425" tIns="45700" rIns="91425" bIns="45700" anchor="t" anchorCtr="0">
              <a:spAutoFit/>
            </a:bodyPr>
            <a:lstStyle/>
            <a:p>
              <a:pPr algn="r"/>
              <a:r>
                <a:rPr lang="en-US" sz="2100" dirty="0">
                  <a:solidFill>
                    <a:srgbClr val="2F5496"/>
                  </a:solidFill>
                  <a:latin typeface="Calibri"/>
                  <a:ea typeface="Calibri"/>
                  <a:cs typeface="Calibri"/>
                  <a:sym typeface="Calibri"/>
                </a:rPr>
                <a:t>www.suny.edu</a:t>
              </a:r>
              <a:endParaRPr sz="2100" dirty="0">
                <a:solidFill>
                  <a:srgbClr val="2F5496"/>
                </a:solidFill>
                <a:latin typeface="Calibri"/>
                <a:ea typeface="Calibri"/>
                <a:cs typeface="Calibri"/>
                <a:sym typeface="Calibri"/>
              </a:endParaRPr>
            </a:p>
          </p:txBody>
        </p:sp>
        <p:pic>
          <p:nvPicPr>
            <p:cNvPr id="609" name="Google Shape;609;p17"/>
            <p:cNvPicPr preferRelativeResize="0"/>
            <p:nvPr/>
          </p:nvPicPr>
          <p:blipFill rotWithShape="1">
            <a:blip r:embed="rId4">
              <a:alphaModFix/>
            </a:blip>
            <a:srcRect/>
            <a:stretch/>
          </p:blipFill>
          <p:spPr>
            <a:xfrm>
              <a:off x="9296233" y="6122116"/>
              <a:ext cx="487683" cy="491816"/>
            </a:xfrm>
            <a:prstGeom prst="rect">
              <a:avLst/>
            </a:prstGeom>
            <a:noFill/>
            <a:ln>
              <a:noFill/>
            </a:ln>
          </p:spPr>
        </p:pic>
        <p:pic>
          <p:nvPicPr>
            <p:cNvPr id="610" name="Google Shape;610;p17"/>
            <p:cNvPicPr preferRelativeResize="0"/>
            <p:nvPr/>
          </p:nvPicPr>
          <p:blipFill rotWithShape="1">
            <a:blip r:embed="rId5">
              <a:alphaModFix/>
            </a:blip>
            <a:srcRect/>
            <a:stretch/>
          </p:blipFill>
          <p:spPr>
            <a:xfrm>
              <a:off x="9989674" y="6122115"/>
              <a:ext cx="487684" cy="491817"/>
            </a:xfrm>
            <a:prstGeom prst="rect">
              <a:avLst/>
            </a:prstGeom>
            <a:noFill/>
            <a:ln>
              <a:noFill/>
            </a:ln>
          </p:spPr>
        </p:pic>
        <p:pic>
          <p:nvPicPr>
            <p:cNvPr id="611" name="Google Shape;611;p17"/>
            <p:cNvPicPr preferRelativeResize="0"/>
            <p:nvPr/>
          </p:nvPicPr>
          <p:blipFill rotWithShape="1">
            <a:blip r:embed="rId6">
              <a:alphaModFix/>
            </a:blip>
            <a:srcRect/>
            <a:stretch/>
          </p:blipFill>
          <p:spPr>
            <a:xfrm>
              <a:off x="10684654" y="6122115"/>
              <a:ext cx="487683" cy="491816"/>
            </a:xfrm>
            <a:prstGeom prst="rect">
              <a:avLst/>
            </a:prstGeom>
            <a:noFill/>
            <a:ln>
              <a:noFill/>
            </a:ln>
          </p:spPr>
        </p:pic>
        <p:cxnSp>
          <p:nvCxnSpPr>
            <p:cNvPr id="612" name="Google Shape;612;p17"/>
            <p:cNvCxnSpPr/>
            <p:nvPr/>
          </p:nvCxnSpPr>
          <p:spPr>
            <a:xfrm>
              <a:off x="9107520" y="6122115"/>
              <a:ext cx="0" cy="491816"/>
            </a:xfrm>
            <a:prstGeom prst="straightConnector1">
              <a:avLst/>
            </a:prstGeom>
            <a:noFill/>
            <a:ln w="9525" cap="flat" cmpd="sng">
              <a:solidFill>
                <a:schemeClr val="accent1"/>
              </a:solidFill>
              <a:prstDash val="solid"/>
              <a:miter lim="800000"/>
              <a:headEnd type="none" w="sm" len="sm"/>
              <a:tailEnd type="none" w="sm" len="sm"/>
            </a:ln>
          </p:spPr>
        </p:cxnSp>
        <p:pic>
          <p:nvPicPr>
            <p:cNvPr id="613" name="Google Shape;613;p17"/>
            <p:cNvPicPr preferRelativeResize="0"/>
            <p:nvPr/>
          </p:nvPicPr>
          <p:blipFill rotWithShape="1">
            <a:blip r:embed="rId7">
              <a:alphaModFix/>
            </a:blip>
            <a:srcRect/>
            <a:stretch/>
          </p:blipFill>
          <p:spPr>
            <a:xfrm>
              <a:off x="11359511" y="6128540"/>
              <a:ext cx="489221" cy="493366"/>
            </a:xfrm>
            <a:prstGeom prst="rect">
              <a:avLst/>
            </a:prstGeom>
            <a:noFill/>
            <a:ln>
              <a:noFill/>
            </a:ln>
          </p:spPr>
        </p:pic>
      </p:grpSp>
      <p:pic>
        <p:nvPicPr>
          <p:cNvPr id="1026" name="Picture 2" descr="https://static.thenounproject.com/png/1168074-200.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97337" y="1087125"/>
            <a:ext cx="1800880" cy="1800880"/>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https://static.thenounproject.com/png/1894307-200.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72873" y="3965497"/>
            <a:ext cx="1522144" cy="1522144"/>
          </a:xfrm>
          <a:prstGeom prst="rect">
            <a:avLst/>
          </a:prstGeom>
          <a:noFill/>
          <a:extLst>
            <a:ext uri="{909E8E84-426E-40dd-AFC4-6F175D3DCCD1}">
              <a14:hiddenFill xmlns:a14="http://schemas.microsoft.com/office/drawing/2010/main" xmlns="">
                <a:solidFill>
                  <a:srgbClr val="FFFFFF"/>
                </a:solidFill>
              </a14:hiddenFill>
            </a:ext>
          </a:extLst>
        </p:spPr>
      </p:pic>
      <p:sp>
        <p:nvSpPr>
          <p:cNvPr id="46" name="Google Shape;577;p17"/>
          <p:cNvSpPr/>
          <p:nvPr/>
        </p:nvSpPr>
        <p:spPr>
          <a:xfrm>
            <a:off x="6240163" y="1066687"/>
            <a:ext cx="2151684" cy="2089235"/>
          </a:xfrm>
          <a:prstGeom prst="rect">
            <a:avLst/>
          </a:prstGeom>
          <a:solidFill>
            <a:srgbClr val="00B0F0"/>
          </a:solidFill>
          <a:ln>
            <a:noFill/>
          </a:ln>
        </p:spPr>
        <p:txBody>
          <a:bodyPr spcFirstLastPara="1" wrap="square" lIns="91425" tIns="45700" rIns="91425" bIns="45700" anchor="ctr" anchorCtr="0">
            <a:noAutofit/>
          </a:bodyPr>
          <a:lstStyle/>
          <a:p>
            <a:pPr algn="ctr"/>
            <a:endParaRPr>
              <a:solidFill>
                <a:schemeClr val="lt1"/>
              </a:solidFill>
              <a:latin typeface="Lato Light"/>
              <a:ea typeface="Lato Light"/>
              <a:cs typeface="Lato Light"/>
              <a:sym typeface="Lato Light"/>
            </a:endParaRPr>
          </a:p>
        </p:txBody>
      </p:sp>
      <p:pic>
        <p:nvPicPr>
          <p:cNvPr id="1028" name="Picture 4" descr="https://static.thenounproject.com/png/2586699-200.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94536" y="1359013"/>
            <a:ext cx="1592048" cy="1592048"/>
          </a:xfrm>
          <a:prstGeom prst="rect">
            <a:avLst/>
          </a:prstGeom>
          <a:noFill/>
          <a:extLst>
            <a:ext uri="{909E8E84-426E-40dd-AFC4-6F175D3DCCD1}">
              <a14:hiddenFill xmlns:a14="http://schemas.microsoft.com/office/drawing/2010/main" xmlns="">
                <a:solidFill>
                  <a:srgbClr val="FFFFFF"/>
                </a:solidFill>
              </a14:hiddenFill>
            </a:ext>
          </a:extLst>
        </p:spPr>
      </p:pic>
      <p:pic>
        <p:nvPicPr>
          <p:cNvPr id="1032" name="Picture 8" descr="https://static.thenounproject.com/png/421922-200.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523690" y="3965498"/>
            <a:ext cx="1599401" cy="159940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4138599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45" name="Google Shape;575;p17"/>
          <p:cNvSpPr/>
          <p:nvPr/>
        </p:nvSpPr>
        <p:spPr>
          <a:xfrm>
            <a:off x="3595454" y="1036325"/>
            <a:ext cx="2151684" cy="2089235"/>
          </a:xfrm>
          <a:prstGeom prst="rect">
            <a:avLst/>
          </a:prstGeom>
          <a:solidFill>
            <a:srgbClr val="2F5496"/>
          </a:solidFill>
          <a:ln>
            <a:noFill/>
          </a:ln>
        </p:spPr>
        <p:txBody>
          <a:bodyPr spcFirstLastPara="1" wrap="square" lIns="91425" tIns="45700" rIns="91425" bIns="45700" anchor="ctr" anchorCtr="0">
            <a:noAutofit/>
          </a:bodyPr>
          <a:lstStyle/>
          <a:p>
            <a:pPr algn="ctr"/>
            <a:endParaRPr>
              <a:solidFill>
                <a:schemeClr val="lt1"/>
              </a:solidFill>
              <a:latin typeface="Lato Light"/>
              <a:ea typeface="Lato Light"/>
              <a:cs typeface="Lato Light"/>
              <a:sym typeface="Lato Light"/>
            </a:endParaRPr>
          </a:p>
        </p:txBody>
      </p:sp>
      <p:pic>
        <p:nvPicPr>
          <p:cNvPr id="574" name="Google Shape;574;p17"/>
          <p:cNvPicPr preferRelativeResize="0"/>
          <p:nvPr/>
        </p:nvPicPr>
        <p:blipFill rotWithShape="1">
          <a:blip r:embed="rId3">
            <a:alphaModFix/>
          </a:blip>
          <a:srcRect/>
          <a:stretch/>
        </p:blipFill>
        <p:spPr>
          <a:xfrm>
            <a:off x="359079" y="273553"/>
            <a:ext cx="2096528" cy="1048264"/>
          </a:xfrm>
          <a:prstGeom prst="rect">
            <a:avLst/>
          </a:prstGeom>
          <a:noFill/>
          <a:ln>
            <a:noFill/>
          </a:ln>
        </p:spPr>
      </p:pic>
      <p:sp>
        <p:nvSpPr>
          <p:cNvPr id="576" name="Google Shape;576;p17"/>
          <p:cNvSpPr/>
          <p:nvPr/>
        </p:nvSpPr>
        <p:spPr>
          <a:xfrm>
            <a:off x="3588153" y="3785659"/>
            <a:ext cx="2151684" cy="2089235"/>
          </a:xfrm>
          <a:prstGeom prst="rect">
            <a:avLst/>
          </a:prstGeom>
          <a:solidFill>
            <a:srgbClr val="757070"/>
          </a:solidFill>
          <a:ln>
            <a:noFill/>
          </a:ln>
        </p:spPr>
        <p:txBody>
          <a:bodyPr spcFirstLastPara="1" wrap="square" lIns="91425" tIns="45700" rIns="91425" bIns="45700" anchor="ctr" anchorCtr="0">
            <a:noAutofit/>
          </a:bodyPr>
          <a:lstStyle/>
          <a:p>
            <a:pPr algn="ctr"/>
            <a:endParaRPr>
              <a:solidFill>
                <a:schemeClr val="lt1"/>
              </a:solidFill>
              <a:latin typeface="Lato Light"/>
              <a:ea typeface="Lato Light"/>
              <a:cs typeface="Lato Light"/>
              <a:sym typeface="Lato Light"/>
            </a:endParaRPr>
          </a:p>
        </p:txBody>
      </p:sp>
      <p:sp>
        <p:nvSpPr>
          <p:cNvPr id="578" name="Google Shape;578;p17"/>
          <p:cNvSpPr/>
          <p:nvPr/>
        </p:nvSpPr>
        <p:spPr>
          <a:xfrm>
            <a:off x="6311527" y="3716481"/>
            <a:ext cx="2151684" cy="2120323"/>
          </a:xfrm>
          <a:prstGeom prst="rect">
            <a:avLst/>
          </a:prstGeom>
          <a:solidFill>
            <a:srgbClr val="D0CECE"/>
          </a:solidFill>
          <a:ln>
            <a:noFill/>
          </a:ln>
        </p:spPr>
        <p:txBody>
          <a:bodyPr spcFirstLastPara="1" wrap="square" lIns="91425" tIns="45700" rIns="91425" bIns="45700" anchor="ctr" anchorCtr="0">
            <a:noAutofit/>
          </a:bodyPr>
          <a:lstStyle/>
          <a:p>
            <a:pPr algn="ctr"/>
            <a:endParaRPr>
              <a:solidFill>
                <a:schemeClr val="lt1"/>
              </a:solidFill>
              <a:latin typeface="Lato Light"/>
              <a:ea typeface="Lato Light"/>
              <a:cs typeface="Lato Light"/>
              <a:sym typeface="Lato Light"/>
            </a:endParaRPr>
          </a:p>
        </p:txBody>
      </p:sp>
      <p:sp>
        <p:nvSpPr>
          <p:cNvPr id="579" name="Google Shape;579;p17"/>
          <p:cNvSpPr/>
          <p:nvPr/>
        </p:nvSpPr>
        <p:spPr>
          <a:xfrm>
            <a:off x="3133649" y="653235"/>
            <a:ext cx="5744131" cy="5744131"/>
          </a:xfrm>
          <a:prstGeom prst="quadArrow">
            <a:avLst>
              <a:gd name="adj1" fmla="val 2000"/>
              <a:gd name="adj2" fmla="val 4000"/>
              <a:gd name="adj3" fmla="val 5000"/>
            </a:avLst>
          </a:prstGeom>
          <a:solidFill>
            <a:srgbClr val="D8D8D8"/>
          </a:solidFill>
          <a:ln>
            <a:noFill/>
          </a:ln>
        </p:spPr>
        <p:txBody>
          <a:bodyPr spcFirstLastPara="1" wrap="square" lIns="91425" tIns="91425" rIns="91425" bIns="91425" anchor="ctr" anchorCtr="0">
            <a:noAutofit/>
          </a:bodyPr>
          <a:lstStyle/>
          <a:p>
            <a:endParaRPr sz="1400"/>
          </a:p>
        </p:txBody>
      </p:sp>
      <p:sp>
        <p:nvSpPr>
          <p:cNvPr id="580" name="Google Shape;580;p17"/>
          <p:cNvSpPr/>
          <p:nvPr/>
        </p:nvSpPr>
        <p:spPr>
          <a:xfrm>
            <a:off x="8520530" y="1466738"/>
            <a:ext cx="2701421" cy="1076986"/>
          </a:xfrm>
          <a:prstGeom prst="rect">
            <a:avLst/>
          </a:prstGeom>
          <a:noFill/>
          <a:ln>
            <a:noFill/>
          </a:ln>
        </p:spPr>
        <p:txBody>
          <a:bodyPr spcFirstLastPara="1" wrap="square" lIns="91425" tIns="45700" rIns="91425" bIns="45700" anchor="t" anchorCtr="0">
            <a:spAutoFit/>
          </a:bodyPr>
          <a:lstStyle/>
          <a:p>
            <a:r>
              <a:rPr lang="en-US" sz="2133" dirty="0">
                <a:solidFill>
                  <a:schemeClr val="dk1"/>
                </a:solidFill>
                <a:latin typeface="Calibri"/>
                <a:ea typeface="Calibri"/>
                <a:cs typeface="Calibri"/>
              </a:rPr>
              <a:t>Current System Investment: </a:t>
            </a:r>
          </a:p>
          <a:p>
            <a:r>
              <a:rPr lang="en-US" sz="2133" dirty="0">
                <a:solidFill>
                  <a:schemeClr val="dk1"/>
                </a:solidFill>
                <a:latin typeface="Calibri"/>
                <a:ea typeface="Calibri"/>
                <a:cs typeface="Calibri"/>
              </a:rPr>
              <a:t>$275,000</a:t>
            </a:r>
          </a:p>
        </p:txBody>
      </p:sp>
      <p:sp>
        <p:nvSpPr>
          <p:cNvPr id="581" name="Google Shape;581;p17"/>
          <p:cNvSpPr/>
          <p:nvPr/>
        </p:nvSpPr>
        <p:spPr>
          <a:xfrm>
            <a:off x="8877780" y="3525300"/>
            <a:ext cx="3080658" cy="2308284"/>
          </a:xfrm>
          <a:prstGeom prst="rect">
            <a:avLst/>
          </a:prstGeom>
          <a:noFill/>
          <a:ln>
            <a:noFill/>
          </a:ln>
        </p:spPr>
        <p:txBody>
          <a:bodyPr spcFirstLastPara="1" wrap="square" lIns="91425" tIns="45700" rIns="91425" bIns="45700" anchor="t" anchorCtr="0">
            <a:spAutoFit/>
          </a:bodyPr>
          <a:lstStyle/>
          <a:p>
            <a:r>
              <a:rPr lang="en-US" sz="2400" dirty="0">
                <a:solidFill>
                  <a:schemeClr val="dk1"/>
                </a:solidFill>
                <a:latin typeface="Calibri"/>
                <a:ea typeface="Calibri"/>
                <a:cs typeface="Calibri"/>
                <a:sym typeface="Calibri"/>
              </a:rPr>
              <a:t>SUNY Libraries need to decide by 10/2020 if new recharge or system will use </a:t>
            </a:r>
            <a:r>
              <a:rPr lang="en-US" sz="2400" dirty="0" smtClean="0">
                <a:solidFill>
                  <a:schemeClr val="dk1"/>
                </a:solidFill>
                <a:latin typeface="Calibri"/>
                <a:ea typeface="Calibri"/>
                <a:cs typeface="Calibri"/>
                <a:sym typeface="Calibri"/>
              </a:rPr>
              <a:t>Subsidy </a:t>
            </a:r>
            <a:r>
              <a:rPr lang="en-US" sz="2400" dirty="0">
                <a:solidFill>
                  <a:schemeClr val="dk1"/>
                </a:solidFill>
                <a:latin typeface="Calibri"/>
                <a:ea typeface="Calibri"/>
                <a:cs typeface="Calibri"/>
                <a:sym typeface="Calibri"/>
              </a:rPr>
              <a:t>to cover additional costs.</a:t>
            </a:r>
            <a:endParaRPr sz="2400" dirty="0">
              <a:solidFill>
                <a:schemeClr val="dk1"/>
              </a:solidFill>
              <a:latin typeface="Calibri"/>
              <a:ea typeface="Calibri"/>
              <a:cs typeface="Calibri"/>
              <a:sym typeface="Calibri"/>
            </a:endParaRPr>
          </a:p>
        </p:txBody>
      </p:sp>
      <p:sp>
        <p:nvSpPr>
          <p:cNvPr id="582" name="Google Shape;582;p17"/>
          <p:cNvSpPr/>
          <p:nvPr/>
        </p:nvSpPr>
        <p:spPr>
          <a:xfrm>
            <a:off x="874435" y="1443658"/>
            <a:ext cx="2578351" cy="1076986"/>
          </a:xfrm>
          <a:prstGeom prst="rect">
            <a:avLst/>
          </a:prstGeom>
          <a:noFill/>
          <a:ln>
            <a:noFill/>
          </a:ln>
        </p:spPr>
        <p:txBody>
          <a:bodyPr spcFirstLastPara="1" wrap="square" lIns="91425" tIns="45700" rIns="91425" bIns="45700" anchor="t" anchorCtr="0">
            <a:spAutoFit/>
          </a:bodyPr>
          <a:lstStyle/>
          <a:p>
            <a:pPr algn="r"/>
            <a:r>
              <a:rPr lang="en-US" sz="2133" dirty="0">
                <a:solidFill>
                  <a:schemeClr val="dk1"/>
                </a:solidFill>
                <a:latin typeface="Calibri"/>
                <a:cs typeface="Calibri"/>
              </a:rPr>
              <a:t> Current Campus Investment: $235,000.</a:t>
            </a:r>
          </a:p>
        </p:txBody>
      </p:sp>
      <p:sp>
        <p:nvSpPr>
          <p:cNvPr id="583" name="Google Shape;583;p17"/>
          <p:cNvSpPr/>
          <p:nvPr/>
        </p:nvSpPr>
        <p:spPr>
          <a:xfrm>
            <a:off x="420999" y="4305274"/>
            <a:ext cx="2790645" cy="1076986"/>
          </a:xfrm>
          <a:prstGeom prst="rect">
            <a:avLst/>
          </a:prstGeom>
          <a:noFill/>
          <a:ln>
            <a:noFill/>
          </a:ln>
        </p:spPr>
        <p:txBody>
          <a:bodyPr spcFirstLastPara="1" wrap="square" lIns="91425" tIns="45700" rIns="91425" bIns="45700" anchor="t" anchorCtr="0">
            <a:spAutoFit/>
          </a:bodyPr>
          <a:lstStyle/>
          <a:p>
            <a:pPr algn="r"/>
            <a:r>
              <a:rPr lang="en-US" sz="2133" dirty="0">
                <a:solidFill>
                  <a:schemeClr val="dk1"/>
                </a:solidFill>
                <a:latin typeface="Calibri"/>
                <a:ea typeface="Calibri"/>
                <a:cs typeface="Calibri"/>
              </a:rPr>
              <a:t>Extended Services Offered at Additional Cost</a:t>
            </a:r>
          </a:p>
        </p:txBody>
      </p:sp>
      <p:sp>
        <p:nvSpPr>
          <p:cNvPr id="585" name="Google Shape;585;p17"/>
          <p:cNvSpPr/>
          <p:nvPr/>
        </p:nvSpPr>
        <p:spPr>
          <a:xfrm>
            <a:off x="13035201" y="3651277"/>
            <a:ext cx="600704" cy="628444"/>
          </a:xfrm>
          <a:custGeom>
            <a:avLst/>
            <a:gdLst/>
            <a:ahLst/>
            <a:cxnLst/>
            <a:rect l="l" t="t" r="r" b="b"/>
            <a:pathLst>
              <a:path w="461" h="409" extrusionOk="0">
                <a:moveTo>
                  <a:pt x="451" y="213"/>
                </a:moveTo>
                <a:lnTo>
                  <a:pt x="451" y="213"/>
                </a:lnTo>
                <a:cubicBezTo>
                  <a:pt x="247" y="17"/>
                  <a:pt x="247" y="17"/>
                  <a:pt x="247" y="17"/>
                </a:cubicBezTo>
                <a:cubicBezTo>
                  <a:pt x="238" y="0"/>
                  <a:pt x="221" y="0"/>
                  <a:pt x="212" y="17"/>
                </a:cubicBezTo>
                <a:cubicBezTo>
                  <a:pt x="9" y="213"/>
                  <a:pt x="9" y="213"/>
                  <a:pt x="9" y="213"/>
                </a:cubicBezTo>
                <a:cubicBezTo>
                  <a:pt x="0" y="221"/>
                  <a:pt x="9" y="230"/>
                  <a:pt x="18" y="230"/>
                </a:cubicBezTo>
                <a:cubicBezTo>
                  <a:pt x="62" y="230"/>
                  <a:pt x="62" y="230"/>
                  <a:pt x="62" y="230"/>
                </a:cubicBezTo>
                <a:cubicBezTo>
                  <a:pt x="62" y="390"/>
                  <a:pt x="62" y="390"/>
                  <a:pt x="62" y="390"/>
                </a:cubicBezTo>
                <a:cubicBezTo>
                  <a:pt x="62" y="399"/>
                  <a:pt x="62" y="408"/>
                  <a:pt x="79" y="408"/>
                </a:cubicBezTo>
                <a:cubicBezTo>
                  <a:pt x="177" y="408"/>
                  <a:pt x="177" y="408"/>
                  <a:pt x="177" y="408"/>
                </a:cubicBezTo>
                <a:cubicBezTo>
                  <a:pt x="177" y="248"/>
                  <a:pt x="177" y="248"/>
                  <a:pt x="177" y="248"/>
                </a:cubicBezTo>
                <a:cubicBezTo>
                  <a:pt x="283" y="248"/>
                  <a:pt x="283" y="248"/>
                  <a:pt x="283" y="248"/>
                </a:cubicBezTo>
                <a:cubicBezTo>
                  <a:pt x="283" y="408"/>
                  <a:pt x="283" y="408"/>
                  <a:pt x="283" y="408"/>
                </a:cubicBezTo>
                <a:cubicBezTo>
                  <a:pt x="381" y="408"/>
                  <a:pt x="381" y="408"/>
                  <a:pt x="381" y="408"/>
                </a:cubicBezTo>
                <a:cubicBezTo>
                  <a:pt x="398" y="408"/>
                  <a:pt x="398" y="399"/>
                  <a:pt x="398" y="390"/>
                </a:cubicBezTo>
                <a:cubicBezTo>
                  <a:pt x="398" y="230"/>
                  <a:pt x="398" y="230"/>
                  <a:pt x="398" y="230"/>
                </a:cubicBezTo>
                <a:cubicBezTo>
                  <a:pt x="443" y="230"/>
                  <a:pt x="443" y="230"/>
                  <a:pt x="443" y="230"/>
                </a:cubicBezTo>
                <a:cubicBezTo>
                  <a:pt x="451" y="230"/>
                  <a:pt x="460" y="221"/>
                  <a:pt x="451" y="213"/>
                </a:cubicBezTo>
              </a:path>
            </a:pathLst>
          </a:custGeom>
          <a:solidFill>
            <a:schemeClr val="lt1"/>
          </a:solidFill>
          <a:ln>
            <a:noFill/>
          </a:ln>
        </p:spPr>
        <p:txBody>
          <a:bodyPr spcFirstLastPara="1" wrap="square" lIns="34275" tIns="17125" rIns="34275" bIns="17125" anchor="ctr" anchorCtr="0">
            <a:noAutofit/>
          </a:bodyPr>
          <a:lstStyle/>
          <a:p>
            <a:endParaRPr>
              <a:solidFill>
                <a:schemeClr val="dk1"/>
              </a:solidFill>
              <a:latin typeface="Calibri"/>
              <a:ea typeface="Calibri"/>
              <a:cs typeface="Calibri"/>
              <a:sym typeface="Calibri"/>
            </a:endParaRPr>
          </a:p>
        </p:txBody>
      </p:sp>
      <p:grpSp>
        <p:nvGrpSpPr>
          <p:cNvPr id="607" name="Google Shape;607;p17"/>
          <p:cNvGrpSpPr/>
          <p:nvPr/>
        </p:nvGrpSpPr>
        <p:grpSpPr>
          <a:xfrm>
            <a:off x="6890447" y="6185731"/>
            <a:ext cx="4950335" cy="499791"/>
            <a:chOff x="6898397" y="6122115"/>
            <a:chExt cx="4950335" cy="499791"/>
          </a:xfrm>
        </p:grpSpPr>
        <p:sp>
          <p:nvSpPr>
            <p:cNvPr id="608" name="Google Shape;608;p17"/>
            <p:cNvSpPr txBox="1"/>
            <p:nvPr/>
          </p:nvSpPr>
          <p:spPr>
            <a:xfrm>
              <a:off x="6898397" y="6181194"/>
              <a:ext cx="2071579" cy="415458"/>
            </a:xfrm>
            <a:prstGeom prst="rect">
              <a:avLst/>
            </a:prstGeom>
            <a:noFill/>
            <a:ln>
              <a:noFill/>
            </a:ln>
          </p:spPr>
          <p:txBody>
            <a:bodyPr spcFirstLastPara="1" wrap="square" lIns="91425" tIns="45700" rIns="91425" bIns="45700" anchor="t" anchorCtr="0">
              <a:spAutoFit/>
            </a:bodyPr>
            <a:lstStyle/>
            <a:p>
              <a:pPr algn="r"/>
              <a:r>
                <a:rPr lang="en-US" sz="2100" dirty="0">
                  <a:solidFill>
                    <a:srgbClr val="2F5496"/>
                  </a:solidFill>
                  <a:latin typeface="Calibri"/>
                  <a:ea typeface="Calibri"/>
                  <a:cs typeface="Calibri"/>
                  <a:sym typeface="Calibri"/>
                </a:rPr>
                <a:t>www.suny.edu</a:t>
              </a:r>
              <a:endParaRPr sz="2100" dirty="0">
                <a:solidFill>
                  <a:srgbClr val="2F5496"/>
                </a:solidFill>
                <a:latin typeface="Calibri"/>
                <a:ea typeface="Calibri"/>
                <a:cs typeface="Calibri"/>
                <a:sym typeface="Calibri"/>
              </a:endParaRPr>
            </a:p>
          </p:txBody>
        </p:sp>
        <p:pic>
          <p:nvPicPr>
            <p:cNvPr id="609" name="Google Shape;609;p17"/>
            <p:cNvPicPr preferRelativeResize="0"/>
            <p:nvPr/>
          </p:nvPicPr>
          <p:blipFill rotWithShape="1">
            <a:blip r:embed="rId4">
              <a:alphaModFix/>
            </a:blip>
            <a:srcRect/>
            <a:stretch/>
          </p:blipFill>
          <p:spPr>
            <a:xfrm>
              <a:off x="9296233" y="6122116"/>
              <a:ext cx="487683" cy="491816"/>
            </a:xfrm>
            <a:prstGeom prst="rect">
              <a:avLst/>
            </a:prstGeom>
            <a:noFill/>
            <a:ln>
              <a:noFill/>
            </a:ln>
          </p:spPr>
        </p:pic>
        <p:pic>
          <p:nvPicPr>
            <p:cNvPr id="610" name="Google Shape;610;p17"/>
            <p:cNvPicPr preferRelativeResize="0"/>
            <p:nvPr/>
          </p:nvPicPr>
          <p:blipFill rotWithShape="1">
            <a:blip r:embed="rId5">
              <a:alphaModFix/>
            </a:blip>
            <a:srcRect/>
            <a:stretch/>
          </p:blipFill>
          <p:spPr>
            <a:xfrm>
              <a:off x="9989674" y="6122115"/>
              <a:ext cx="487684" cy="491817"/>
            </a:xfrm>
            <a:prstGeom prst="rect">
              <a:avLst/>
            </a:prstGeom>
            <a:noFill/>
            <a:ln>
              <a:noFill/>
            </a:ln>
          </p:spPr>
        </p:pic>
        <p:pic>
          <p:nvPicPr>
            <p:cNvPr id="611" name="Google Shape;611;p17"/>
            <p:cNvPicPr preferRelativeResize="0"/>
            <p:nvPr/>
          </p:nvPicPr>
          <p:blipFill rotWithShape="1">
            <a:blip r:embed="rId6">
              <a:alphaModFix/>
            </a:blip>
            <a:srcRect/>
            <a:stretch/>
          </p:blipFill>
          <p:spPr>
            <a:xfrm>
              <a:off x="10684654" y="6122115"/>
              <a:ext cx="487683" cy="491816"/>
            </a:xfrm>
            <a:prstGeom prst="rect">
              <a:avLst/>
            </a:prstGeom>
            <a:noFill/>
            <a:ln>
              <a:noFill/>
            </a:ln>
          </p:spPr>
        </p:pic>
        <p:cxnSp>
          <p:nvCxnSpPr>
            <p:cNvPr id="612" name="Google Shape;612;p17"/>
            <p:cNvCxnSpPr/>
            <p:nvPr/>
          </p:nvCxnSpPr>
          <p:spPr>
            <a:xfrm>
              <a:off x="9107520" y="6122115"/>
              <a:ext cx="0" cy="491816"/>
            </a:xfrm>
            <a:prstGeom prst="straightConnector1">
              <a:avLst/>
            </a:prstGeom>
            <a:noFill/>
            <a:ln w="9525" cap="flat" cmpd="sng">
              <a:solidFill>
                <a:schemeClr val="accent1"/>
              </a:solidFill>
              <a:prstDash val="solid"/>
              <a:miter lim="800000"/>
              <a:headEnd type="none" w="sm" len="sm"/>
              <a:tailEnd type="none" w="sm" len="sm"/>
            </a:ln>
          </p:spPr>
        </p:cxnSp>
        <p:pic>
          <p:nvPicPr>
            <p:cNvPr id="613" name="Google Shape;613;p17"/>
            <p:cNvPicPr preferRelativeResize="0"/>
            <p:nvPr/>
          </p:nvPicPr>
          <p:blipFill rotWithShape="1">
            <a:blip r:embed="rId7">
              <a:alphaModFix/>
            </a:blip>
            <a:srcRect/>
            <a:stretch/>
          </p:blipFill>
          <p:spPr>
            <a:xfrm>
              <a:off x="11359511" y="6128540"/>
              <a:ext cx="489221" cy="493366"/>
            </a:xfrm>
            <a:prstGeom prst="rect">
              <a:avLst/>
            </a:prstGeom>
            <a:noFill/>
            <a:ln>
              <a:noFill/>
            </a:ln>
          </p:spPr>
        </p:pic>
      </p:grpSp>
      <p:sp>
        <p:nvSpPr>
          <p:cNvPr id="46" name="Google Shape;577;p17"/>
          <p:cNvSpPr/>
          <p:nvPr/>
        </p:nvSpPr>
        <p:spPr>
          <a:xfrm>
            <a:off x="6240163" y="1066687"/>
            <a:ext cx="2151684" cy="2089235"/>
          </a:xfrm>
          <a:prstGeom prst="rect">
            <a:avLst/>
          </a:prstGeom>
          <a:solidFill>
            <a:srgbClr val="00B0F0"/>
          </a:solidFill>
          <a:ln>
            <a:noFill/>
          </a:ln>
        </p:spPr>
        <p:txBody>
          <a:bodyPr spcFirstLastPara="1" wrap="square" lIns="91425" tIns="45700" rIns="91425" bIns="45700" anchor="ctr" anchorCtr="0">
            <a:noAutofit/>
          </a:bodyPr>
          <a:lstStyle/>
          <a:p>
            <a:pPr algn="ctr"/>
            <a:endParaRPr>
              <a:solidFill>
                <a:schemeClr val="lt1"/>
              </a:solidFill>
              <a:latin typeface="Lato Light"/>
              <a:ea typeface="Lato Light"/>
              <a:cs typeface="Lato Light"/>
              <a:sym typeface="Lato Light"/>
            </a:endParaRPr>
          </a:p>
        </p:txBody>
      </p:sp>
      <p:pic>
        <p:nvPicPr>
          <p:cNvPr id="2050" name="Picture 2" descr="https://static.thenounproject.com/png/1662379-200.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47891" y="1359014"/>
            <a:ext cx="1299773" cy="1299773"/>
          </a:xfrm>
          <a:prstGeom prst="rect">
            <a:avLst/>
          </a:prstGeom>
          <a:noFill/>
          <a:extLst>
            <a:ext uri="{909E8E84-426E-40dd-AFC4-6F175D3DCCD1}">
              <a14:hiddenFill xmlns:a14="http://schemas.microsoft.com/office/drawing/2010/main" xmlns="">
                <a:solidFill>
                  <a:srgbClr val="FFFFFF"/>
                </a:solidFill>
              </a14:hiddenFill>
            </a:ext>
          </a:extLst>
        </p:spPr>
      </p:pic>
      <p:pic>
        <p:nvPicPr>
          <p:cNvPr id="2052" name="Picture 4" descr="https://static.thenounproject.com/png/578057-200.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12269" y="1445303"/>
            <a:ext cx="1223631" cy="1223631"/>
          </a:xfrm>
          <a:prstGeom prst="rect">
            <a:avLst/>
          </a:prstGeom>
          <a:noFill/>
          <a:extLst>
            <a:ext uri="{909E8E84-426E-40dd-AFC4-6F175D3DCCD1}">
              <a14:hiddenFill xmlns:a14="http://schemas.microsoft.com/office/drawing/2010/main" xmlns="">
                <a:solidFill>
                  <a:srgbClr val="FFFFFF"/>
                </a:solidFill>
              </a14:hiddenFill>
            </a:ext>
          </a:extLst>
        </p:spPr>
      </p:pic>
      <p:pic>
        <p:nvPicPr>
          <p:cNvPr id="2056" name="Picture 8" descr="https://static.thenounproject.com/png/1951608-200.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26646" y="4143794"/>
            <a:ext cx="1492429" cy="1492429"/>
          </a:xfrm>
          <a:prstGeom prst="rect">
            <a:avLst/>
          </a:prstGeom>
          <a:noFill/>
          <a:extLst>
            <a:ext uri="{909E8E84-426E-40dd-AFC4-6F175D3DCCD1}">
              <a14:hiddenFill xmlns:a14="http://schemas.microsoft.com/office/drawing/2010/main" xmlns="">
                <a:solidFill>
                  <a:srgbClr val="FFFFFF"/>
                </a:solidFill>
              </a14:hiddenFill>
            </a:ext>
          </a:extLst>
        </p:spPr>
      </p:pic>
      <p:pic>
        <p:nvPicPr>
          <p:cNvPr id="2060" name="Picture 12" descr="https://static.thenounproject.com/png/2336571-200.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420846" y="3965498"/>
            <a:ext cx="1737973" cy="173797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351254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SUNY Library Shared Services Optional Extended Services</a:t>
            </a:r>
            <a:endParaRPr lang="en-US" dirty="0"/>
          </a:p>
        </p:txBody>
      </p:sp>
      <p:sp>
        <p:nvSpPr>
          <p:cNvPr id="3" name="Text Placeholder 2"/>
          <p:cNvSpPr>
            <a:spLocks noGrp="1"/>
          </p:cNvSpPr>
          <p:nvPr>
            <p:ph type="body" idx="1"/>
          </p:nvPr>
        </p:nvSpPr>
        <p:spPr>
          <a:xfrm>
            <a:off x="415600" y="1860830"/>
            <a:ext cx="11360800" cy="4555200"/>
          </a:xfrm>
        </p:spPr>
        <p:txBody>
          <a:bodyPr/>
          <a:lstStyle/>
          <a:p>
            <a:r>
              <a:rPr lang="en-US" dirty="0" smtClean="0"/>
              <a:t>Campuses must agree to MOU with funding agreement.  </a:t>
            </a:r>
          </a:p>
          <a:p>
            <a:r>
              <a:rPr lang="en-US" dirty="0" smtClean="0"/>
              <a:t>No 2-year subsidy as with base support.</a:t>
            </a:r>
          </a:p>
          <a:p>
            <a:r>
              <a:rPr lang="en-US" dirty="0" smtClean="0"/>
              <a:t>Costs developed and will be shared soon.</a:t>
            </a:r>
          </a:p>
          <a:p>
            <a:r>
              <a:rPr lang="en-US" dirty="0" smtClean="0"/>
              <a:t>If you’re interested in learning more, let us know.</a:t>
            </a:r>
          </a:p>
          <a:p>
            <a:r>
              <a:rPr lang="en-US" dirty="0" smtClean="0"/>
              <a:t>General Services Offered in near future:</a:t>
            </a:r>
          </a:p>
          <a:p>
            <a:pPr lvl="1"/>
            <a:r>
              <a:rPr lang="en-US" dirty="0" smtClean="0"/>
              <a:t>Comprehensive Management of Alma/Primo for campuses.</a:t>
            </a:r>
          </a:p>
          <a:p>
            <a:pPr lvl="1"/>
            <a:r>
              <a:rPr lang="en-US" dirty="0" smtClean="0"/>
              <a:t>Workflow, training, and metadata consultation services.</a:t>
            </a:r>
          </a:p>
          <a:p>
            <a:pPr lvl="1"/>
            <a:r>
              <a:rPr lang="en-US" dirty="0" smtClean="0"/>
              <a:t>Analytics consultation services.</a:t>
            </a:r>
          </a:p>
          <a:p>
            <a:r>
              <a:rPr lang="en-US" dirty="0" smtClean="0"/>
              <a:t>Other services will be shared very soon.</a:t>
            </a:r>
          </a:p>
          <a:p>
            <a:pPr lvl="1"/>
            <a:endParaRPr lang="en-US" dirty="0"/>
          </a:p>
        </p:txBody>
      </p:sp>
      <p:grpSp>
        <p:nvGrpSpPr>
          <p:cNvPr id="5" name="Google Shape;540;p16"/>
          <p:cNvGrpSpPr/>
          <p:nvPr/>
        </p:nvGrpSpPr>
        <p:grpSpPr>
          <a:xfrm>
            <a:off x="5487973" y="6144119"/>
            <a:ext cx="6700887" cy="727432"/>
            <a:chOff x="5487971" y="6144119"/>
            <a:chExt cx="6700887" cy="727432"/>
          </a:xfrm>
        </p:grpSpPr>
        <p:sp>
          <p:nvSpPr>
            <p:cNvPr id="6" name="Google Shape;541;p16"/>
            <p:cNvSpPr/>
            <p:nvPr/>
          </p:nvSpPr>
          <p:spPr>
            <a:xfrm>
              <a:off x="5487971" y="6145687"/>
              <a:ext cx="6259398" cy="725864"/>
            </a:xfrm>
            <a:custGeom>
              <a:avLst/>
              <a:gdLst/>
              <a:ahLst/>
              <a:cxnLst/>
              <a:rect l="l" t="t" r="r" b="b"/>
              <a:pathLst>
                <a:path w="6259398" h="725864" extrusionOk="0">
                  <a:moveTo>
                    <a:pt x="0" y="716438"/>
                  </a:moveTo>
                  <a:lnTo>
                    <a:pt x="471340" y="0"/>
                  </a:lnTo>
                  <a:lnTo>
                    <a:pt x="6259398" y="0"/>
                  </a:lnTo>
                  <a:lnTo>
                    <a:pt x="6249971" y="725864"/>
                  </a:lnTo>
                  <a:lnTo>
                    <a:pt x="0" y="716438"/>
                  </a:lnTo>
                  <a:close/>
                </a:path>
              </a:pathLst>
            </a:custGeom>
            <a:solidFill>
              <a:srgbClr val="00B0F0"/>
            </a:solidFill>
            <a:ln>
              <a:noFill/>
            </a:ln>
          </p:spPr>
          <p:txBody>
            <a:bodyPr spcFirstLastPara="1" wrap="square" lIns="91425" tIns="45700" rIns="91425" bIns="45700" anchor="ctr" anchorCtr="0">
              <a:noAutofit/>
            </a:bodyPr>
            <a:lstStyle/>
            <a:p>
              <a:pPr algn="ctr"/>
              <a:endParaRPr>
                <a:solidFill>
                  <a:schemeClr val="lt1"/>
                </a:solidFill>
                <a:latin typeface="Calibri"/>
                <a:ea typeface="Calibri"/>
                <a:cs typeface="Calibri"/>
                <a:sym typeface="Calibri"/>
              </a:endParaRPr>
            </a:p>
          </p:txBody>
        </p:sp>
        <p:sp>
          <p:nvSpPr>
            <p:cNvPr id="7" name="Google Shape;542;p16"/>
            <p:cNvSpPr/>
            <p:nvPr/>
          </p:nvSpPr>
          <p:spPr>
            <a:xfrm>
              <a:off x="5929460" y="6144119"/>
              <a:ext cx="6259398" cy="725864"/>
            </a:xfrm>
            <a:custGeom>
              <a:avLst/>
              <a:gdLst/>
              <a:ahLst/>
              <a:cxnLst/>
              <a:rect l="l" t="t" r="r" b="b"/>
              <a:pathLst>
                <a:path w="6259398" h="725864" extrusionOk="0">
                  <a:moveTo>
                    <a:pt x="0" y="716438"/>
                  </a:moveTo>
                  <a:lnTo>
                    <a:pt x="471340" y="0"/>
                  </a:lnTo>
                  <a:lnTo>
                    <a:pt x="6259398" y="0"/>
                  </a:lnTo>
                  <a:lnTo>
                    <a:pt x="6249971" y="725864"/>
                  </a:lnTo>
                  <a:lnTo>
                    <a:pt x="0" y="716438"/>
                  </a:lnTo>
                  <a:close/>
                </a:path>
              </a:pathLst>
            </a:custGeom>
            <a:solidFill>
              <a:srgbClr val="2F5496"/>
            </a:solidFill>
            <a:ln>
              <a:noFill/>
            </a:ln>
          </p:spPr>
          <p:txBody>
            <a:bodyPr spcFirstLastPara="1" wrap="square" lIns="91425" tIns="45700" rIns="91425" bIns="45700" anchor="ctr" anchorCtr="0">
              <a:noAutofit/>
            </a:bodyPr>
            <a:lstStyle/>
            <a:p>
              <a:pPr algn="ctr"/>
              <a:endParaRPr>
                <a:solidFill>
                  <a:schemeClr val="lt1"/>
                </a:solidFill>
                <a:latin typeface="Calibri"/>
                <a:ea typeface="Calibri"/>
                <a:cs typeface="Calibri"/>
                <a:sym typeface="Calibri"/>
              </a:endParaRPr>
            </a:p>
          </p:txBody>
        </p:sp>
        <p:grpSp>
          <p:nvGrpSpPr>
            <p:cNvPr id="8" name="Google Shape;543;p16"/>
            <p:cNvGrpSpPr/>
            <p:nvPr/>
          </p:nvGrpSpPr>
          <p:grpSpPr>
            <a:xfrm>
              <a:off x="6320303" y="6287602"/>
              <a:ext cx="5548758" cy="438513"/>
              <a:chOff x="6320303" y="6041112"/>
              <a:chExt cx="5548758" cy="438513"/>
            </a:xfrm>
          </p:grpSpPr>
          <p:pic>
            <p:nvPicPr>
              <p:cNvPr id="9" name="Google Shape;544;p16"/>
              <p:cNvPicPr preferRelativeResize="0"/>
              <p:nvPr/>
            </p:nvPicPr>
            <p:blipFill rotWithShape="1">
              <a:blip r:embed="rId2">
                <a:alphaModFix/>
              </a:blip>
              <a:srcRect/>
              <a:stretch/>
            </p:blipFill>
            <p:spPr>
              <a:xfrm>
                <a:off x="10024677" y="6086656"/>
                <a:ext cx="435078" cy="354589"/>
              </a:xfrm>
              <a:prstGeom prst="rect">
                <a:avLst/>
              </a:prstGeom>
              <a:noFill/>
              <a:ln>
                <a:noFill/>
              </a:ln>
            </p:spPr>
          </p:pic>
          <p:pic>
            <p:nvPicPr>
              <p:cNvPr id="10" name="Google Shape;545;p16"/>
              <p:cNvPicPr preferRelativeResize="0"/>
              <p:nvPr/>
            </p:nvPicPr>
            <p:blipFill rotWithShape="1">
              <a:blip r:embed="rId3">
                <a:alphaModFix/>
              </a:blip>
              <a:srcRect/>
              <a:stretch/>
            </p:blipFill>
            <p:spPr>
              <a:xfrm>
                <a:off x="10660050" y="6064185"/>
                <a:ext cx="413343" cy="413343"/>
              </a:xfrm>
              <a:prstGeom prst="rect">
                <a:avLst/>
              </a:prstGeom>
              <a:noFill/>
              <a:ln>
                <a:noFill/>
              </a:ln>
            </p:spPr>
          </p:pic>
          <p:sp>
            <p:nvSpPr>
              <p:cNvPr id="11" name="Google Shape;546;p16"/>
              <p:cNvSpPr txBox="1"/>
              <p:nvPr/>
            </p:nvSpPr>
            <p:spPr>
              <a:xfrm>
                <a:off x="6320303" y="6041112"/>
                <a:ext cx="2853812" cy="415458"/>
              </a:xfrm>
              <a:prstGeom prst="rect">
                <a:avLst/>
              </a:prstGeom>
              <a:noFill/>
              <a:ln>
                <a:noFill/>
              </a:ln>
            </p:spPr>
            <p:txBody>
              <a:bodyPr spcFirstLastPara="1" wrap="square" lIns="91425" tIns="45700" rIns="91425" bIns="45700" anchor="t" anchorCtr="0">
                <a:spAutoFit/>
              </a:bodyPr>
              <a:lstStyle/>
              <a:p>
                <a:pPr algn="r"/>
                <a:r>
                  <a:rPr lang="en-US" sz="2100" dirty="0">
                    <a:solidFill>
                      <a:schemeClr val="lt1"/>
                    </a:solidFill>
                    <a:latin typeface="Calibri"/>
                    <a:ea typeface="Calibri"/>
                    <a:cs typeface="Calibri"/>
                    <a:sym typeface="Calibri"/>
                  </a:rPr>
                  <a:t>www.suny.edu</a:t>
                </a:r>
                <a:endParaRPr sz="2100" dirty="0">
                  <a:solidFill>
                    <a:schemeClr val="lt1"/>
                  </a:solidFill>
                  <a:latin typeface="Calibri"/>
                  <a:ea typeface="Calibri"/>
                  <a:cs typeface="Calibri"/>
                  <a:sym typeface="Calibri"/>
                </a:endParaRPr>
              </a:p>
            </p:txBody>
          </p:sp>
          <p:pic>
            <p:nvPicPr>
              <p:cNvPr id="12" name="Google Shape;547;p16"/>
              <p:cNvPicPr preferRelativeResize="0"/>
              <p:nvPr/>
            </p:nvPicPr>
            <p:blipFill rotWithShape="1">
              <a:blip r:embed="rId4">
                <a:alphaModFix/>
              </a:blip>
              <a:srcRect/>
              <a:stretch/>
            </p:blipFill>
            <p:spPr>
              <a:xfrm>
                <a:off x="9367496" y="6062787"/>
                <a:ext cx="413343" cy="416838"/>
              </a:xfrm>
              <a:prstGeom prst="rect">
                <a:avLst/>
              </a:prstGeom>
              <a:noFill/>
              <a:ln>
                <a:noFill/>
              </a:ln>
            </p:spPr>
          </p:pic>
          <p:pic>
            <p:nvPicPr>
              <p:cNvPr id="13" name="Google Shape;548;p16"/>
              <p:cNvPicPr preferRelativeResize="0"/>
              <p:nvPr/>
            </p:nvPicPr>
            <p:blipFill rotWithShape="1">
              <a:blip r:embed="rId5">
                <a:alphaModFix/>
              </a:blip>
              <a:srcRect/>
              <a:stretch/>
            </p:blipFill>
            <p:spPr>
              <a:xfrm>
                <a:off x="11325778" y="6072566"/>
                <a:ext cx="543283" cy="382767"/>
              </a:xfrm>
              <a:prstGeom prst="rect">
                <a:avLst/>
              </a:prstGeom>
              <a:noFill/>
              <a:ln>
                <a:noFill/>
              </a:ln>
            </p:spPr>
          </p:pic>
        </p:grpSp>
      </p:grpSp>
    </p:spTree>
    <p:extLst>
      <p:ext uri="{BB962C8B-B14F-4D97-AF65-F5344CB8AC3E}">
        <p14:creationId xmlns:p14="http://schemas.microsoft.com/office/powerpoint/2010/main" val="33931291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348" y="2360815"/>
            <a:ext cx="9475932" cy="1403639"/>
          </a:xfrm>
        </p:spPr>
        <p:txBody>
          <a:bodyPr>
            <a:normAutofit/>
          </a:bodyPr>
          <a:lstStyle/>
          <a:p>
            <a:pPr algn="ctr"/>
            <a:r>
              <a:rPr lang="en-US" dirty="0" smtClean="0"/>
              <a:t>Cutover Update</a:t>
            </a:r>
            <a:endParaRPr lang="en-US" dirty="0"/>
          </a:p>
        </p:txBody>
      </p:sp>
      <p:sp>
        <p:nvSpPr>
          <p:cNvPr id="4" name="Text Placeholder 3"/>
          <p:cNvSpPr>
            <a:spLocks noGrp="1"/>
          </p:cNvSpPr>
          <p:nvPr>
            <p:ph type="body" idx="1"/>
          </p:nvPr>
        </p:nvSpPr>
        <p:spPr/>
        <p:txBody>
          <a:bodyPr/>
          <a:lstStyle/>
          <a:p>
            <a:pPr algn="ctr"/>
            <a:r>
              <a:rPr lang="en-US" dirty="0" smtClean="0"/>
              <a:t>We’re almost there……</a:t>
            </a:r>
            <a:endParaRPr lang="en-US" dirty="0"/>
          </a:p>
        </p:txBody>
      </p:sp>
    </p:spTree>
    <p:extLst>
      <p:ext uri="{BB962C8B-B14F-4D97-AF65-F5344CB8AC3E}">
        <p14:creationId xmlns:p14="http://schemas.microsoft.com/office/powerpoint/2010/main" val="19526277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to send issues when you’re in the cutover cycle</a:t>
            </a:r>
            <a:endParaRPr lang="en-US" dirty="0"/>
          </a:p>
        </p:txBody>
      </p:sp>
      <p:sp>
        <p:nvSpPr>
          <p:cNvPr id="3" name="Content Placeholder 2"/>
          <p:cNvSpPr>
            <a:spLocks noGrp="1"/>
          </p:cNvSpPr>
          <p:nvPr>
            <p:ph idx="1"/>
          </p:nvPr>
        </p:nvSpPr>
        <p:spPr>
          <a:xfrm>
            <a:off x="838200" y="2166447"/>
            <a:ext cx="10515600" cy="4351338"/>
          </a:xfrm>
        </p:spPr>
        <p:txBody>
          <a:bodyPr/>
          <a:lstStyle/>
          <a:p>
            <a:r>
              <a:rPr lang="en-US" dirty="0" err="1" smtClean="0"/>
              <a:t>ExLibris</a:t>
            </a:r>
            <a:r>
              <a:rPr lang="en-US" dirty="0" smtClean="0"/>
              <a:t> Cutover </a:t>
            </a:r>
            <a:r>
              <a:rPr lang="en-US" dirty="0" err="1" smtClean="0"/>
              <a:t>listserve</a:t>
            </a:r>
            <a:r>
              <a:rPr lang="en-US" dirty="0" smtClean="0"/>
              <a:t>:</a:t>
            </a:r>
          </a:p>
          <a:p>
            <a:pPr lvl="1"/>
            <a:r>
              <a:rPr lang="en-US" u="sng" dirty="0" smtClean="0">
                <a:hlinkClick r:id="rId2"/>
              </a:rPr>
              <a:t>SUNY-Cutover@exlibrisgroup.com</a:t>
            </a:r>
            <a:endParaRPr lang="en-US" u="sng" dirty="0" smtClean="0"/>
          </a:p>
          <a:p>
            <a:r>
              <a:rPr lang="en-US" dirty="0" smtClean="0"/>
              <a:t>SUNY </a:t>
            </a:r>
            <a:r>
              <a:rPr lang="en-US" dirty="0" err="1" smtClean="0"/>
              <a:t>listserve</a:t>
            </a:r>
            <a:r>
              <a:rPr lang="en-US" dirty="0" smtClean="0"/>
              <a:t>:</a:t>
            </a:r>
          </a:p>
          <a:p>
            <a:pPr lvl="1"/>
            <a:r>
              <a:rPr lang="en-US" u="sng" dirty="0" smtClean="0">
                <a:hlinkClick r:id="rId3"/>
              </a:rPr>
              <a:t>slc_lsp@suny.edu</a:t>
            </a:r>
            <a:endParaRPr lang="en-US" u="sng" dirty="0" smtClean="0"/>
          </a:p>
          <a:p>
            <a:pPr lvl="1"/>
            <a:endParaRPr lang="en-US" u="sng" dirty="0"/>
          </a:p>
          <a:p>
            <a:r>
              <a:rPr lang="en-US" dirty="0" smtClean="0"/>
              <a:t>Both </a:t>
            </a:r>
            <a:r>
              <a:rPr lang="en-US" dirty="0" err="1" smtClean="0"/>
              <a:t>listserves</a:t>
            </a:r>
            <a:r>
              <a:rPr lang="en-US" dirty="0"/>
              <a:t> </a:t>
            </a:r>
            <a:r>
              <a:rPr lang="en-US" dirty="0" smtClean="0"/>
              <a:t>continuously monitored.</a:t>
            </a:r>
            <a:endParaRPr lang="en-US" u="sng" dirty="0" smtClean="0"/>
          </a:p>
        </p:txBody>
      </p:sp>
    </p:spTree>
    <p:extLst>
      <p:ext uri="{BB962C8B-B14F-4D97-AF65-F5344CB8AC3E}">
        <p14:creationId xmlns:p14="http://schemas.microsoft.com/office/powerpoint/2010/main" val="13831686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1 Lessons Learned</a:t>
            </a:r>
            <a:endParaRPr lang="en-US" dirty="0"/>
          </a:p>
        </p:txBody>
      </p:sp>
      <p:sp>
        <p:nvSpPr>
          <p:cNvPr id="3" name="Content Placeholder 2"/>
          <p:cNvSpPr>
            <a:spLocks noGrp="1"/>
          </p:cNvSpPr>
          <p:nvPr>
            <p:ph idx="1"/>
          </p:nvPr>
        </p:nvSpPr>
        <p:spPr>
          <a:xfrm>
            <a:off x="838200" y="1825624"/>
            <a:ext cx="8147858" cy="4625051"/>
          </a:xfrm>
        </p:spPr>
        <p:txBody>
          <a:bodyPr/>
          <a:lstStyle/>
          <a:p>
            <a:r>
              <a:rPr lang="en-US" dirty="0" smtClean="0"/>
              <a:t>Data Review Period: Look, but don’t touch.</a:t>
            </a:r>
          </a:p>
          <a:p>
            <a:pPr lvl="1"/>
            <a:r>
              <a:rPr lang="en-US" dirty="0" smtClean="0"/>
              <a:t>From period of Alma release to acceptance of data:</a:t>
            </a:r>
          </a:p>
          <a:p>
            <a:pPr lvl="2"/>
            <a:r>
              <a:rPr lang="en-US" dirty="0" smtClean="0"/>
              <a:t>Review data and file salesforce cases</a:t>
            </a:r>
          </a:p>
          <a:p>
            <a:pPr lvl="2"/>
            <a:r>
              <a:rPr lang="en-US" dirty="0" smtClean="0"/>
              <a:t>Don’t update Alma, which includes:</a:t>
            </a:r>
          </a:p>
          <a:p>
            <a:pPr lvl="3"/>
            <a:r>
              <a:rPr lang="en-US" dirty="0" smtClean="0"/>
              <a:t>No updating bib, user, or other records via jobs or record by record editing.</a:t>
            </a:r>
          </a:p>
          <a:p>
            <a:pPr lvl="3"/>
            <a:r>
              <a:rPr lang="en-US" dirty="0" smtClean="0"/>
              <a:t>Most testing of functionality includes updating records, so the data review is intended to just review data, not test Alma functionality.</a:t>
            </a:r>
          </a:p>
          <a:p>
            <a:pPr lvl="2"/>
            <a:r>
              <a:rPr lang="en-US" dirty="0" smtClean="0"/>
              <a:t>If you need to change staff users to allow them to test data, that’s fine.</a:t>
            </a:r>
          </a:p>
          <a:p>
            <a:pPr marL="914400" lvl="2" indent="0">
              <a:buNone/>
            </a:pPr>
            <a:endParaRPr lang="en-US" dirty="0" smtClean="0"/>
          </a:p>
          <a:p>
            <a:pPr marL="1371600" lvl="3" indent="0">
              <a:buNone/>
            </a:pPr>
            <a:endParaRPr lang="en-US" dirty="0" smtClean="0"/>
          </a:p>
        </p:txBody>
      </p:sp>
      <p:pic>
        <p:nvPicPr>
          <p:cNvPr id="1028" name="Picture 4" descr="https://static.thenounproject.com/png/871228-20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16695" y="2892829"/>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31020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Banner-Alma Integration Update	</a:t>
            </a:r>
            <a:endParaRPr lang="en-US" dirty="0"/>
          </a:p>
        </p:txBody>
      </p:sp>
      <p:sp>
        <p:nvSpPr>
          <p:cNvPr id="3" name="Content Placeholder 2"/>
          <p:cNvSpPr>
            <a:spLocks noGrp="1"/>
          </p:cNvSpPr>
          <p:nvPr>
            <p:ph idx="1"/>
          </p:nvPr>
        </p:nvSpPr>
        <p:spPr>
          <a:xfrm>
            <a:off x="376144" y="1678017"/>
            <a:ext cx="9619211" cy="4342419"/>
          </a:xfrm>
        </p:spPr>
        <p:txBody>
          <a:bodyPr>
            <a:normAutofit fontScale="77500" lnSpcReduction="20000"/>
          </a:bodyPr>
          <a:lstStyle/>
          <a:p>
            <a:r>
              <a:rPr lang="en-US" dirty="0" smtClean="0"/>
              <a:t>Banner patch/SICAS application now available to all SICAS member campuses.</a:t>
            </a:r>
          </a:p>
          <a:p>
            <a:r>
              <a:rPr lang="en-US" dirty="0" smtClean="0"/>
              <a:t>SUNY will support Alma integration when you have an XML file to test.</a:t>
            </a:r>
          </a:p>
          <a:p>
            <a:pPr lvl="1"/>
            <a:r>
              <a:rPr lang="en-US" dirty="0" smtClean="0"/>
              <a:t>We’re happy to set up a meeting with you if desired; we’ve done this with several campuses.</a:t>
            </a:r>
          </a:p>
          <a:p>
            <a:pPr lvl="1"/>
            <a:r>
              <a:rPr lang="en-US" dirty="0" smtClean="0"/>
              <a:t>Or, we can work with you via e-mail.</a:t>
            </a:r>
          </a:p>
          <a:p>
            <a:r>
              <a:rPr lang="en-US" dirty="0" smtClean="0"/>
              <a:t>SICAS will support the Banner application.</a:t>
            </a:r>
          </a:p>
          <a:p>
            <a:pPr lvl="1"/>
            <a:r>
              <a:rPr lang="en-US" dirty="0" smtClean="0"/>
              <a:t>Please use their Service Now portal to submit requests/issues</a:t>
            </a:r>
            <a:r>
              <a:rPr lang="en-US" dirty="0" smtClean="0"/>
              <a:t>.</a:t>
            </a:r>
          </a:p>
          <a:p>
            <a:pPr lvl="1"/>
            <a:r>
              <a:rPr lang="en-US" dirty="0" smtClean="0"/>
              <a:t>Your IT contact has been getting updates on issues encountered, so the cycle to get to test loading should be shorter than just a few weeks ago.</a:t>
            </a:r>
            <a:endParaRPr lang="en-US" dirty="0" smtClean="0"/>
          </a:p>
          <a:p>
            <a:r>
              <a:rPr lang="en-US" dirty="0" smtClean="0"/>
              <a:t>11  Banner campuses have tested SIS integration; 16 total</a:t>
            </a:r>
            <a:r>
              <a:rPr lang="en-US" dirty="0" smtClean="0"/>
              <a:t>.</a:t>
            </a:r>
          </a:p>
          <a:p>
            <a:pPr lvl="1"/>
            <a:r>
              <a:rPr lang="en-US" dirty="0" smtClean="0"/>
              <a:t>About 5-6 more are very close to having this set up.</a:t>
            </a:r>
            <a:endParaRPr lang="en-US" dirty="0" smtClean="0"/>
          </a:p>
          <a:p>
            <a:r>
              <a:rPr lang="en-US" dirty="0" smtClean="0"/>
              <a:t>Please reach out to us before testing SIS synchronization in your live Alma environment.</a:t>
            </a:r>
          </a:p>
          <a:p>
            <a:pPr lvl="1"/>
            <a:r>
              <a:rPr lang="en-US" dirty="0" smtClean="0"/>
              <a:t>Recommend testing with small file of test patrons if you haven’t completed SIS in your test load environment.</a:t>
            </a:r>
          </a:p>
          <a:p>
            <a:pPr marL="0" indent="0">
              <a:buNone/>
            </a:pPr>
            <a:endParaRPr lang="en-US" dirty="0" smtClean="0"/>
          </a:p>
        </p:txBody>
      </p:sp>
      <p:pic>
        <p:nvPicPr>
          <p:cNvPr id="1026" name="Picture 2" descr="https://static.thenounproject.com/png/427492-20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40519" y="1408805"/>
            <a:ext cx="1448782" cy="144878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4220" y="3624349"/>
            <a:ext cx="1701381" cy="1635944"/>
          </a:xfrm>
          <a:prstGeom prst="rect">
            <a:avLst/>
          </a:prstGeom>
        </p:spPr>
      </p:pic>
    </p:spTree>
    <p:extLst>
      <p:ext uri="{BB962C8B-B14F-4D97-AF65-F5344CB8AC3E}">
        <p14:creationId xmlns:p14="http://schemas.microsoft.com/office/powerpoint/2010/main" val="12199552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Go-Live Process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2529710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553290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90064"/>
            <a:ext cx="10515600" cy="1325563"/>
          </a:xfrm>
        </p:spPr>
        <p:txBody>
          <a:bodyPr/>
          <a:lstStyle/>
          <a:p>
            <a:r>
              <a:rPr lang="en-US" dirty="0" smtClean="0"/>
              <a:t>What Responses We Need from Campuses</a:t>
            </a:r>
            <a:endParaRPr lang="en-US" dirty="0"/>
          </a:p>
        </p:txBody>
      </p:sp>
      <p:sp>
        <p:nvSpPr>
          <p:cNvPr id="3" name="Content Placeholder 2"/>
          <p:cNvSpPr>
            <a:spLocks noGrp="1"/>
          </p:cNvSpPr>
          <p:nvPr>
            <p:ph idx="1"/>
          </p:nvPr>
        </p:nvSpPr>
        <p:spPr>
          <a:xfrm>
            <a:off x="838200" y="1825624"/>
            <a:ext cx="9236825" cy="4799619"/>
          </a:xfrm>
        </p:spPr>
        <p:txBody>
          <a:bodyPr>
            <a:normAutofit fontScale="92500" lnSpcReduction="10000"/>
          </a:bodyPr>
          <a:lstStyle/>
          <a:p>
            <a:r>
              <a:rPr lang="en-US" dirty="0" smtClean="0"/>
              <a:t>Response/Reply to our email that you have received our notice that your Alma environment has been delivered.  </a:t>
            </a:r>
          </a:p>
          <a:p>
            <a:pPr lvl="1"/>
            <a:r>
              <a:rPr lang="en-US" dirty="0" smtClean="0"/>
              <a:t>Read receipt is okay.</a:t>
            </a:r>
          </a:p>
          <a:p>
            <a:r>
              <a:rPr lang="en-US" dirty="0" smtClean="0"/>
              <a:t>Notification if there are issues: submit via case.</a:t>
            </a:r>
          </a:p>
          <a:p>
            <a:r>
              <a:rPr lang="en-US" dirty="0" smtClean="0"/>
              <a:t>Notification when you accept Alma data.</a:t>
            </a:r>
          </a:p>
          <a:p>
            <a:pPr lvl="1"/>
            <a:r>
              <a:rPr lang="en-US" dirty="0" smtClean="0"/>
              <a:t>This is email to let </a:t>
            </a:r>
            <a:r>
              <a:rPr lang="en-US" dirty="0" err="1" smtClean="0"/>
              <a:t>ExLibris</a:t>
            </a:r>
            <a:r>
              <a:rPr lang="en-US" dirty="0" smtClean="0"/>
              <a:t> know not to turn on certain jobs.</a:t>
            </a:r>
          </a:p>
          <a:p>
            <a:r>
              <a:rPr lang="en-US" dirty="0"/>
              <a:t>Response/Reply to our email that you have received our notice that your </a:t>
            </a:r>
            <a:r>
              <a:rPr lang="en-US" dirty="0" smtClean="0"/>
              <a:t>Primo VE </a:t>
            </a:r>
            <a:r>
              <a:rPr lang="en-US" dirty="0"/>
              <a:t>environment has been delivered.  </a:t>
            </a:r>
          </a:p>
          <a:p>
            <a:pPr lvl="1"/>
            <a:r>
              <a:rPr lang="en-US" dirty="0"/>
              <a:t>Read receipt is okay.</a:t>
            </a:r>
          </a:p>
          <a:p>
            <a:r>
              <a:rPr lang="en-US" dirty="0" smtClean="0"/>
              <a:t>Notification when you accept Primo VE environment.</a:t>
            </a:r>
          </a:p>
          <a:p>
            <a:r>
              <a:rPr lang="en-US" dirty="0" smtClean="0"/>
              <a:t>Notification when you have begun circulating in your live Alma environment</a:t>
            </a:r>
            <a:endParaRPr lang="en-US" dirty="0"/>
          </a:p>
        </p:txBody>
      </p:sp>
      <p:pic>
        <p:nvPicPr>
          <p:cNvPr id="3074" name="Picture 2" descr="https://static.thenounproject.com/png/1046217-20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47967" y="2793077"/>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88781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the Go-Live Process?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After you accept your data, and the night before you go-live, </a:t>
            </a:r>
            <a:r>
              <a:rPr lang="en-US" dirty="0" err="1" smtClean="0"/>
              <a:t>ExLibris</a:t>
            </a:r>
            <a:r>
              <a:rPr lang="en-US" dirty="0" smtClean="0"/>
              <a:t> will turn on scheduled jobs to run overnight, and run prep. jobs so that your site will be live in the morning.</a:t>
            </a:r>
          </a:p>
          <a:p>
            <a:r>
              <a:rPr lang="en-US" dirty="0" smtClean="0"/>
              <a:t>If you don’t want any jobs to be enabled, please indicate in your acceptance email.</a:t>
            </a:r>
          </a:p>
          <a:p>
            <a:r>
              <a:rPr lang="en-US" dirty="0" err="1" smtClean="0"/>
              <a:t>ExLibris</a:t>
            </a:r>
            <a:r>
              <a:rPr lang="en-US" dirty="0" smtClean="0"/>
              <a:t> will review your jobs, but it’s best if you make explicit what you don’t want turned on.</a:t>
            </a:r>
          </a:p>
          <a:p>
            <a:r>
              <a:rPr lang="en-US" dirty="0" smtClean="0"/>
              <a:t>SUNY has requested that these jobs are turned off for all SUNYs until we determine how we’ll approach as a system:</a:t>
            </a:r>
          </a:p>
          <a:p>
            <a:pPr lvl="1"/>
            <a:r>
              <a:rPr lang="en-US" dirty="0"/>
              <a:t>Authorities - Link BIB Headings</a:t>
            </a:r>
          </a:p>
          <a:p>
            <a:pPr lvl="1"/>
            <a:r>
              <a:rPr lang="en-US" dirty="0"/>
              <a:t>Authorities - Preferred Term Correction</a:t>
            </a:r>
          </a:p>
          <a:p>
            <a:pPr marL="457200" lvl="1" indent="0">
              <a:buNone/>
            </a:pPr>
            <a:endParaRPr lang="en-US" dirty="0"/>
          </a:p>
        </p:txBody>
      </p:sp>
    </p:spTree>
    <p:extLst>
      <p:ext uri="{BB962C8B-B14F-4D97-AF65-F5344CB8AC3E}">
        <p14:creationId xmlns:p14="http://schemas.microsoft.com/office/powerpoint/2010/main" val="21960244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Review Reminders</a:t>
            </a:r>
            <a:endParaRPr lang="en-US" dirty="0"/>
          </a:p>
        </p:txBody>
      </p:sp>
      <p:sp>
        <p:nvSpPr>
          <p:cNvPr id="3" name="Content Placeholder 2"/>
          <p:cNvSpPr>
            <a:spLocks noGrp="1"/>
          </p:cNvSpPr>
          <p:nvPr>
            <p:ph idx="1"/>
          </p:nvPr>
        </p:nvSpPr>
        <p:spPr>
          <a:xfrm>
            <a:off x="838200" y="1825625"/>
            <a:ext cx="8405553" cy="4566862"/>
          </a:xfrm>
        </p:spPr>
        <p:txBody>
          <a:bodyPr>
            <a:normAutofit lnSpcReduction="10000"/>
          </a:bodyPr>
          <a:lstStyle/>
          <a:p>
            <a:r>
              <a:rPr lang="en-US" dirty="0" smtClean="0"/>
              <a:t>Reserves will migrate unless you have deleted records.</a:t>
            </a:r>
          </a:p>
          <a:p>
            <a:r>
              <a:rPr lang="en-US" dirty="0" smtClean="0"/>
              <a:t>Special Parameters for </a:t>
            </a:r>
            <a:r>
              <a:rPr lang="en-US" dirty="0" err="1" smtClean="0"/>
              <a:t>Proquest</a:t>
            </a:r>
            <a:r>
              <a:rPr lang="en-US" dirty="0" smtClean="0"/>
              <a:t>, Gale, etc. should be added by campus.</a:t>
            </a:r>
          </a:p>
          <a:p>
            <a:pPr lvl="1"/>
            <a:r>
              <a:rPr lang="en-US" dirty="0" smtClean="0"/>
              <a:t>Need to wait until your data is accepted.  Can do this between data acceptances and your go-live or at go-live.</a:t>
            </a:r>
          </a:p>
          <a:p>
            <a:r>
              <a:rPr lang="en-US" dirty="0" smtClean="0"/>
              <a:t>User email address will still be “scrubbed” until go-live process/job </a:t>
            </a:r>
            <a:r>
              <a:rPr lang="en-US" dirty="0" err="1" smtClean="0"/>
              <a:t>unscrubs</a:t>
            </a:r>
            <a:r>
              <a:rPr lang="en-US" dirty="0" smtClean="0"/>
              <a:t> them.</a:t>
            </a:r>
          </a:p>
          <a:p>
            <a:r>
              <a:rPr lang="en-US" dirty="0" smtClean="0"/>
              <a:t>Collection Proxy is at the service level—we made this mistake.</a:t>
            </a:r>
          </a:p>
          <a:p>
            <a:r>
              <a:rPr lang="en-US" dirty="0" smtClean="0"/>
              <a:t>Most of your users will come over as external—which means you can’t reset pw.</a:t>
            </a:r>
          </a:p>
          <a:p>
            <a:pPr marL="0" indent="0">
              <a:buNone/>
            </a:pPr>
            <a:endParaRPr lang="en-US" dirty="0"/>
          </a:p>
        </p:txBody>
      </p:sp>
      <p:pic>
        <p:nvPicPr>
          <p:cNvPr id="2050" name="Picture 2" descr="https://static.thenounproject.com/png/2561353-20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81466" y="2809702"/>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27193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Common </a:t>
            </a:r>
            <a:r>
              <a:rPr lang="en-US" dirty="0" smtClean="0"/>
              <a:t>Things to Look For that Came Up in Group 1</a:t>
            </a:r>
            <a:r>
              <a:rPr lang="en-US" dirty="0" smtClean="0"/>
              <a:t>	</a:t>
            </a:r>
            <a:endParaRPr lang="en-US" dirty="0"/>
          </a:p>
        </p:txBody>
      </p:sp>
      <p:sp>
        <p:nvSpPr>
          <p:cNvPr id="3" name="Content Placeholder 2"/>
          <p:cNvSpPr>
            <a:spLocks noGrp="1"/>
          </p:cNvSpPr>
          <p:nvPr>
            <p:ph idx="1"/>
          </p:nvPr>
        </p:nvSpPr>
        <p:spPr>
          <a:xfrm>
            <a:off x="838200" y="1825625"/>
            <a:ext cx="8114607" cy="4683240"/>
          </a:xfrm>
        </p:spPr>
        <p:txBody>
          <a:bodyPr/>
          <a:lstStyle/>
          <a:p>
            <a:r>
              <a:rPr lang="en-US" dirty="0" smtClean="0"/>
              <a:t>These may be resolved before you’re in the go-live cycle.</a:t>
            </a:r>
          </a:p>
          <a:p>
            <a:pPr lvl="1"/>
            <a:r>
              <a:rPr lang="en-US" dirty="0" smtClean="0"/>
              <a:t>Gale linking </a:t>
            </a:r>
            <a:r>
              <a:rPr lang="en-US" dirty="0" smtClean="0"/>
              <a:t>issues</a:t>
            </a:r>
          </a:p>
          <a:p>
            <a:pPr lvl="1"/>
            <a:r>
              <a:rPr lang="en-US" dirty="0" smtClean="0"/>
              <a:t>Course Reserves indexing lag in Primo VE</a:t>
            </a:r>
          </a:p>
          <a:p>
            <a:pPr lvl="1"/>
            <a:r>
              <a:rPr lang="en-US" dirty="0" smtClean="0"/>
              <a:t>Reviewing whether there are other publishing lags or whether part of group 1 overall publishing cycle.</a:t>
            </a:r>
            <a:endParaRPr lang="en-US" dirty="0" smtClean="0"/>
          </a:p>
          <a:p>
            <a:r>
              <a:rPr lang="en-US" dirty="0" smtClean="0"/>
              <a:t>Depending on when your environment is loaded, your analytics may not be ready yet.</a:t>
            </a:r>
          </a:p>
          <a:p>
            <a:pPr lvl="1"/>
            <a:r>
              <a:rPr lang="en-US" dirty="0" smtClean="0"/>
              <a:t>We want to release environments quickly, so will send as soon as they’re ready and won’t check analytics.</a:t>
            </a:r>
          </a:p>
          <a:p>
            <a:pPr marL="457200" lvl="1" indent="0">
              <a:buNone/>
            </a:pPr>
            <a:endParaRPr lang="en-US" dirty="0"/>
          </a:p>
        </p:txBody>
      </p:sp>
      <p:pic>
        <p:nvPicPr>
          <p:cNvPr id="4100" name="Picture 4" descr="https://static.thenounproject.com/png/1560199-20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48957" y="2718262"/>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80614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Offline Circulation</a:t>
            </a:r>
            <a:endParaRPr lang="en-US" dirty="0"/>
          </a:p>
        </p:txBody>
      </p:sp>
      <p:sp>
        <p:nvSpPr>
          <p:cNvPr id="3" name="Content Placeholder 2"/>
          <p:cNvSpPr>
            <a:spLocks noGrp="1"/>
          </p:cNvSpPr>
          <p:nvPr>
            <p:ph idx="1"/>
          </p:nvPr>
        </p:nvSpPr>
        <p:spPr/>
        <p:txBody>
          <a:bodyPr/>
          <a:lstStyle/>
          <a:p>
            <a:r>
              <a:rPr lang="en-US" dirty="0" smtClean="0"/>
              <a:t>Results of Group 1 campuses are generally:</a:t>
            </a:r>
          </a:p>
          <a:p>
            <a:pPr lvl="1"/>
            <a:r>
              <a:rPr lang="en-US" dirty="0" smtClean="0"/>
              <a:t>It’s likely there will be errors, but these don’t seem to be difficult to resolve.</a:t>
            </a:r>
          </a:p>
          <a:p>
            <a:r>
              <a:rPr lang="en-US" dirty="0" smtClean="0"/>
              <a:t>If you’re using more than one workstation, make sure that you combine the file and sort transactions by timestamp.</a:t>
            </a:r>
          </a:p>
          <a:p>
            <a:r>
              <a:rPr lang="en-US" dirty="0" smtClean="0"/>
              <a:t>Must wait until data is reviewed and accepted before loading offline circulation file.</a:t>
            </a:r>
            <a:endParaRPr lang="en-US" dirty="0"/>
          </a:p>
        </p:txBody>
      </p:sp>
    </p:spTree>
    <p:extLst>
      <p:ext uri="{BB962C8B-B14F-4D97-AF65-F5344CB8AC3E}">
        <p14:creationId xmlns:p14="http://schemas.microsoft.com/office/powerpoint/2010/main" val="9418428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Go-Live Process Report: Buffalo State	</a:t>
            </a:r>
            <a:endParaRPr lang="en-US" dirty="0"/>
          </a:p>
        </p:txBody>
      </p:sp>
      <p:sp>
        <p:nvSpPr>
          <p:cNvPr id="3" name="Content Placeholder 2"/>
          <p:cNvSpPr>
            <a:spLocks noGrp="1"/>
          </p:cNvSpPr>
          <p:nvPr>
            <p:ph idx="1"/>
          </p:nvPr>
        </p:nvSpPr>
        <p:spPr/>
        <p:txBody>
          <a:bodyPr/>
          <a:lstStyle/>
          <a:p>
            <a:pPr marL="0" indent="0" algn="ctr">
              <a:buNone/>
            </a:pPr>
            <a:r>
              <a:rPr lang="en-US" dirty="0" smtClean="0"/>
              <a:t>Joe </a:t>
            </a:r>
            <a:r>
              <a:rPr lang="en-US" dirty="0" err="1" smtClean="0"/>
              <a:t>Riggie</a:t>
            </a:r>
            <a:endParaRPr lang="en-US" dirty="0"/>
          </a:p>
        </p:txBody>
      </p:sp>
      <p:pic>
        <p:nvPicPr>
          <p:cNvPr id="3074" name="Picture 2" descr="Moving truck with the words Primo-gration on the side and behind. In the bottom corner is a sticker that says Coming June 20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6971" y="3046614"/>
            <a:ext cx="9753600" cy="238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57609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Go-Live Process Report: Oneonta	</a:t>
            </a:r>
            <a:endParaRPr lang="en-US" dirty="0"/>
          </a:p>
        </p:txBody>
      </p:sp>
      <p:sp>
        <p:nvSpPr>
          <p:cNvPr id="3" name="Content Placeholder 2"/>
          <p:cNvSpPr>
            <a:spLocks noGrp="1"/>
          </p:cNvSpPr>
          <p:nvPr>
            <p:ph idx="1"/>
          </p:nvPr>
        </p:nvSpPr>
        <p:spPr/>
        <p:txBody>
          <a:bodyPr/>
          <a:lstStyle/>
          <a:p>
            <a:pPr marL="0" indent="0">
              <a:buNone/>
            </a:pPr>
            <a:r>
              <a:rPr lang="en-US" dirty="0" smtClean="0"/>
              <a:t>Maggie McGee</a:t>
            </a:r>
            <a:endParaRPr lang="en-US" dirty="0"/>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7699" y="2734887"/>
            <a:ext cx="5655815" cy="3823855"/>
          </a:xfrm>
          <a:prstGeom prst="rect">
            <a:avLst/>
          </a:prstGeom>
        </p:spPr>
      </p:pic>
    </p:spTree>
    <p:extLst>
      <p:ext uri="{BB962C8B-B14F-4D97-AF65-F5344CB8AC3E}">
        <p14:creationId xmlns:p14="http://schemas.microsoft.com/office/powerpoint/2010/main" val="19021758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8194" name="Picture 2" descr="https://static.thenounproject.com/png/1983980-200.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826159" y="2731453"/>
            <a:ext cx="2539682" cy="25396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51319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Primo Speed and Responsiveness</a:t>
            </a:r>
            <a:endParaRPr lang="en-US" dirty="0"/>
          </a:p>
        </p:txBody>
      </p:sp>
      <p:sp>
        <p:nvSpPr>
          <p:cNvPr id="6" name="Content Placeholder 5"/>
          <p:cNvSpPr>
            <a:spLocks noGrp="1"/>
          </p:cNvSpPr>
          <p:nvPr>
            <p:ph sz="half" idx="1"/>
          </p:nvPr>
        </p:nvSpPr>
        <p:spPr/>
        <p:txBody>
          <a:bodyPr>
            <a:normAutofit fontScale="92500" lnSpcReduction="20000"/>
          </a:bodyPr>
          <a:lstStyle/>
          <a:p>
            <a:r>
              <a:rPr lang="en-US" dirty="0" smtClean="0"/>
              <a:t>Meeting with VP of discovery at </a:t>
            </a:r>
            <a:r>
              <a:rPr lang="en-US" dirty="0" err="1" smtClean="0"/>
              <a:t>ExLibris</a:t>
            </a:r>
            <a:r>
              <a:rPr lang="en-US" dirty="0" smtClean="0"/>
              <a:t>, to identify how to continue to engage on speed.</a:t>
            </a:r>
          </a:p>
          <a:p>
            <a:r>
              <a:rPr lang="en-US" dirty="0" err="1" smtClean="0"/>
              <a:t>ExLibris</a:t>
            </a:r>
            <a:r>
              <a:rPr lang="en-US" dirty="0" smtClean="0"/>
              <a:t> released speed enhancement to all environments last week.</a:t>
            </a:r>
          </a:p>
          <a:p>
            <a:r>
              <a:rPr lang="en-US" dirty="0" err="1" smtClean="0"/>
              <a:t>Exlibris</a:t>
            </a:r>
            <a:r>
              <a:rPr lang="en-US" dirty="0" smtClean="0"/>
              <a:t> discovery team indicates some speed improvements will come as result of going live.</a:t>
            </a:r>
          </a:p>
          <a:p>
            <a:r>
              <a:rPr lang="en-US" dirty="0" smtClean="0"/>
              <a:t>SUNY  and SLC Discovery WG is still working to  monitor and escalate speed issues to continue to improve performance.</a:t>
            </a:r>
          </a:p>
        </p:txBody>
      </p:sp>
      <p:pic>
        <p:nvPicPr>
          <p:cNvPr id="8" name="Content Placeholder 7"/>
          <p:cNvPicPr>
            <a:picLocks noGrp="1" noChangeAspect="1"/>
          </p:cNvPicPr>
          <p:nvPr>
            <p:ph sz="half" idx="2"/>
          </p:nvPr>
        </p:nvPicPr>
        <p:blipFill>
          <a:blip r:embed="rId2"/>
          <a:stretch>
            <a:fillRect/>
          </a:stretch>
        </p:blipFill>
        <p:spPr>
          <a:xfrm>
            <a:off x="7454351" y="1444178"/>
            <a:ext cx="3181350" cy="1276350"/>
          </a:xfrm>
          <a:prstGeom prst="rect">
            <a:avLst/>
          </a:prstGeom>
        </p:spPr>
      </p:pic>
      <p:pic>
        <p:nvPicPr>
          <p:cNvPr id="9" name="Picture 8"/>
          <p:cNvPicPr>
            <a:picLocks noChangeAspect="1"/>
          </p:cNvPicPr>
          <p:nvPr/>
        </p:nvPicPr>
        <p:blipFill>
          <a:blip r:embed="rId3"/>
          <a:stretch>
            <a:fillRect/>
          </a:stretch>
        </p:blipFill>
        <p:spPr>
          <a:xfrm>
            <a:off x="6902506" y="3385546"/>
            <a:ext cx="4733925" cy="1381125"/>
          </a:xfrm>
          <a:prstGeom prst="rect">
            <a:avLst/>
          </a:prstGeom>
        </p:spPr>
      </p:pic>
    </p:spTree>
    <p:extLst>
      <p:ext uri="{BB962C8B-B14F-4D97-AF65-F5344CB8AC3E}">
        <p14:creationId xmlns:p14="http://schemas.microsoft.com/office/powerpoint/2010/main" val="32903897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 Sharing Roll Out Plan</a:t>
            </a:r>
            <a:endParaRPr lang="en-US" dirty="0"/>
          </a:p>
        </p:txBody>
      </p:sp>
      <p:sp>
        <p:nvSpPr>
          <p:cNvPr id="3" name="Content Placeholder 2"/>
          <p:cNvSpPr>
            <a:spLocks noGrp="1"/>
          </p:cNvSpPr>
          <p:nvPr>
            <p:ph idx="1"/>
          </p:nvPr>
        </p:nvSpPr>
        <p:spPr>
          <a:xfrm>
            <a:off x="838199" y="1825625"/>
            <a:ext cx="8230985" cy="4367357"/>
          </a:xfrm>
        </p:spPr>
        <p:txBody>
          <a:bodyPr>
            <a:normAutofit fontScale="70000" lnSpcReduction="20000"/>
          </a:bodyPr>
          <a:lstStyle/>
          <a:p>
            <a:r>
              <a:rPr lang="en-US" dirty="0" smtClean="0"/>
              <a:t>Developed by ASRS and approved by LSP TF.</a:t>
            </a:r>
          </a:p>
          <a:p>
            <a:r>
              <a:rPr lang="en-US" dirty="0" smtClean="0"/>
              <a:t>Campuses will go-live in borrowing at their Alma/Primo live date (unless they choose to change this themselves</a:t>
            </a:r>
            <a:r>
              <a:rPr lang="en-US" dirty="0" smtClean="0"/>
              <a:t>).</a:t>
            </a:r>
          </a:p>
          <a:p>
            <a:pPr lvl="1"/>
            <a:r>
              <a:rPr lang="en-US" dirty="0" smtClean="0"/>
              <a:t>How to turn off borrowing: </a:t>
            </a:r>
            <a:r>
              <a:rPr lang="en-US" u="sng" dirty="0">
                <a:hlinkClick r:id="rId2"/>
              </a:rPr>
              <a:t>https://slcny.libanswers.com/faq/266453</a:t>
            </a:r>
            <a:endParaRPr lang="en-US" dirty="0" smtClean="0"/>
          </a:p>
          <a:p>
            <a:r>
              <a:rPr lang="en-US" dirty="0" smtClean="0"/>
              <a:t>Small percentage of campuses live in lending at their go-live.</a:t>
            </a:r>
          </a:p>
          <a:p>
            <a:r>
              <a:rPr lang="en-US" dirty="0" smtClean="0"/>
              <a:t>Only Buff State and Brockport currently live in lending.</a:t>
            </a:r>
          </a:p>
          <a:p>
            <a:r>
              <a:rPr lang="en-US" dirty="0" smtClean="0"/>
              <a:t>Remainder of campuses go live in lending throughout July and into early August.</a:t>
            </a:r>
          </a:p>
          <a:p>
            <a:r>
              <a:rPr lang="en-US" dirty="0" smtClean="0"/>
              <a:t>Link to Overall Plan:</a:t>
            </a:r>
          </a:p>
          <a:p>
            <a:pPr lvl="1"/>
            <a:r>
              <a:rPr lang="en-US" u="sng" dirty="0">
                <a:hlinkClick r:id="rId3"/>
              </a:rPr>
              <a:t>https://</a:t>
            </a:r>
            <a:r>
              <a:rPr lang="en-US" u="sng" dirty="0" smtClean="0">
                <a:hlinkClick r:id="rId3"/>
              </a:rPr>
              <a:t>slcny.libguides.com/ld.php?content_id=48366964</a:t>
            </a:r>
            <a:endParaRPr lang="en-US" u="sng" dirty="0" smtClean="0"/>
          </a:p>
          <a:p>
            <a:r>
              <a:rPr lang="en-US" dirty="0" smtClean="0"/>
              <a:t>Link to Schedule of campuses going live on lending:</a:t>
            </a:r>
          </a:p>
          <a:p>
            <a:pPr lvl="1"/>
            <a:r>
              <a:rPr lang="en-US" u="sng" dirty="0">
                <a:hlinkClick r:id="rId4"/>
              </a:rPr>
              <a:t>https://</a:t>
            </a:r>
            <a:r>
              <a:rPr lang="en-US" u="sng" dirty="0" smtClean="0">
                <a:hlinkClick r:id="rId4"/>
              </a:rPr>
              <a:t>docs.google.com/spreadsheets/d/1jTBxs4gTb5QmKjCUdV6k2CLxBiqUaxTt_Mxc6Y9vHTo/edit#gid=0</a:t>
            </a:r>
            <a:endParaRPr lang="en-US" u="sng" dirty="0" smtClean="0"/>
          </a:p>
          <a:p>
            <a:r>
              <a:rPr lang="en-US" dirty="0" smtClean="0"/>
              <a:t>Conducted </a:t>
            </a:r>
            <a:r>
              <a:rPr lang="en-US" dirty="0" smtClean="0"/>
              <a:t>several RS sessions before cutover began, and will work with campuses to help them go-live with RS lending.</a:t>
            </a:r>
          </a:p>
          <a:p>
            <a:pPr lvl="1"/>
            <a:endParaRPr lang="en-US" dirty="0"/>
          </a:p>
          <a:p>
            <a:pPr lvl="1"/>
            <a:endParaRPr lang="en-US" dirty="0" smtClean="0"/>
          </a:p>
          <a:p>
            <a:endParaRPr lang="en-US" dirty="0"/>
          </a:p>
        </p:txBody>
      </p:sp>
      <p:pic>
        <p:nvPicPr>
          <p:cNvPr id="5" name="Picture 4"/>
          <p:cNvPicPr>
            <a:picLocks noChangeAspect="1"/>
          </p:cNvPicPr>
          <p:nvPr/>
        </p:nvPicPr>
        <p:blipFill>
          <a:blip r:embed="rId5"/>
          <a:stretch>
            <a:fillRect/>
          </a:stretch>
        </p:blipFill>
        <p:spPr>
          <a:xfrm>
            <a:off x="8894397" y="2055645"/>
            <a:ext cx="1551576" cy="1551576"/>
          </a:xfrm>
          <a:prstGeom prst="rect">
            <a:avLst/>
          </a:prstGeom>
        </p:spPr>
      </p:pic>
      <p:pic>
        <p:nvPicPr>
          <p:cNvPr id="5122" name="Picture 2" descr="https://static.thenounproject.com/png/2518612-200.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62404" y="3005537"/>
            <a:ext cx="966641" cy="966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89591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307" y="343410"/>
            <a:ext cx="10923494" cy="785943"/>
          </a:xfrm>
        </p:spPr>
        <p:txBody>
          <a:bodyPr/>
          <a:lstStyle/>
          <a:p>
            <a:r>
              <a:rPr lang="en-US" b="1" dirty="0" smtClean="0"/>
              <a:t>Resource Sharing Rollout Rota Management</a:t>
            </a:r>
            <a:endParaRPr lang="en-US" b="1" dirty="0"/>
          </a:p>
        </p:txBody>
      </p:sp>
      <p:sp>
        <p:nvSpPr>
          <p:cNvPr id="3" name="Content Placeholder 2"/>
          <p:cNvSpPr>
            <a:spLocks noGrp="1"/>
          </p:cNvSpPr>
          <p:nvPr>
            <p:ph idx="1"/>
          </p:nvPr>
        </p:nvSpPr>
        <p:spPr>
          <a:xfrm>
            <a:off x="430308" y="1238597"/>
            <a:ext cx="8954762" cy="5469774"/>
          </a:xfrm>
        </p:spPr>
        <p:txBody>
          <a:bodyPr>
            <a:normAutofit lnSpcReduction="10000"/>
          </a:bodyPr>
          <a:lstStyle/>
          <a:p>
            <a:pPr marL="0" indent="0">
              <a:buNone/>
            </a:pPr>
            <a:r>
              <a:rPr lang="en-US" dirty="0" smtClean="0"/>
              <a:t>Rota Management from June 13 – July 7:</a:t>
            </a:r>
          </a:p>
          <a:p>
            <a:r>
              <a:rPr lang="en-US" sz="2000" dirty="0" smtClean="0"/>
              <a:t>Only 10 campuses will go live with RS lending on their Alma go live date</a:t>
            </a:r>
          </a:p>
          <a:p>
            <a:r>
              <a:rPr lang="en-US" sz="2000" dirty="0" smtClean="0"/>
              <a:t>Single </a:t>
            </a:r>
            <a:r>
              <a:rPr lang="en-US" sz="2000" dirty="0" err="1" smtClean="0"/>
              <a:t>rota</a:t>
            </a:r>
            <a:r>
              <a:rPr lang="en-US" sz="2000" dirty="0" smtClean="0"/>
              <a:t> for all of SUNY distributed from NZ</a:t>
            </a:r>
          </a:p>
          <a:p>
            <a:pPr lvl="1"/>
            <a:r>
              <a:rPr lang="en-US" sz="2000" dirty="0" smtClean="0"/>
              <a:t>Resource sharing partners for campuses not live on lending will be set to inactive in NZ</a:t>
            </a:r>
          </a:p>
          <a:p>
            <a:r>
              <a:rPr lang="en-US" sz="2000" dirty="0" smtClean="0"/>
              <a:t>Single </a:t>
            </a:r>
            <a:r>
              <a:rPr lang="en-US" sz="2000" dirty="0" err="1" smtClean="0"/>
              <a:t>rota</a:t>
            </a:r>
            <a:r>
              <a:rPr lang="en-US" sz="2000" dirty="0" smtClean="0"/>
              <a:t> assignment rule distributed from NZ</a:t>
            </a:r>
          </a:p>
          <a:p>
            <a:endParaRPr lang="en-US" sz="1400" dirty="0"/>
          </a:p>
          <a:p>
            <a:pPr marL="0" indent="0">
              <a:buNone/>
            </a:pPr>
            <a:r>
              <a:rPr lang="en-US" dirty="0" smtClean="0"/>
              <a:t>Rota Management from July 8 – August 5:</a:t>
            </a:r>
          </a:p>
          <a:p>
            <a:r>
              <a:rPr lang="en-US" sz="2000" dirty="0" smtClean="0"/>
              <a:t>Remaining campuses will go live with RS lending in phases starting July 8</a:t>
            </a:r>
          </a:p>
          <a:p>
            <a:r>
              <a:rPr lang="en-US" sz="2000" dirty="0" smtClean="0"/>
              <a:t>Three </a:t>
            </a:r>
            <a:r>
              <a:rPr lang="en-US" sz="2000" dirty="0" err="1" smtClean="0"/>
              <a:t>rotas</a:t>
            </a:r>
            <a:r>
              <a:rPr lang="en-US" sz="2000" dirty="0" smtClean="0"/>
              <a:t> based on ELD hubs (East, West, NYC) distributed from NZ</a:t>
            </a:r>
          </a:p>
          <a:p>
            <a:pPr lvl="1"/>
            <a:r>
              <a:rPr lang="en-US" sz="2000" dirty="0" smtClean="0"/>
              <a:t>Resource sharing partners will be switched from inactive to active in NZ as campuses go live with lending</a:t>
            </a:r>
          </a:p>
          <a:p>
            <a:r>
              <a:rPr lang="en-US" sz="2000" dirty="0" smtClean="0"/>
              <a:t>Three </a:t>
            </a:r>
            <a:r>
              <a:rPr lang="en-US" sz="2000" dirty="0" err="1" smtClean="0"/>
              <a:t>rota</a:t>
            </a:r>
            <a:r>
              <a:rPr lang="en-US" sz="2000" dirty="0" smtClean="0"/>
              <a:t> assignment rules configured in IZ</a:t>
            </a:r>
          </a:p>
          <a:p>
            <a:pPr lvl="1"/>
            <a:r>
              <a:rPr lang="en-US" sz="2000" dirty="0" smtClean="0"/>
              <a:t>SSLS will configure </a:t>
            </a:r>
            <a:r>
              <a:rPr lang="en-US" sz="2000" dirty="0" err="1" smtClean="0"/>
              <a:t>rota</a:t>
            </a:r>
            <a:r>
              <a:rPr lang="en-US" sz="2000" dirty="0" smtClean="0"/>
              <a:t> assignment rules for each campus and </a:t>
            </a:r>
            <a:r>
              <a:rPr lang="en-US" sz="2000" dirty="0"/>
              <a:t>then and order </a:t>
            </a:r>
            <a:r>
              <a:rPr lang="en-US" sz="2000" dirty="0" smtClean="0"/>
              <a:t>them based on the campus’ location</a:t>
            </a:r>
            <a:endParaRPr lang="en-US" sz="2000" dirty="0"/>
          </a:p>
        </p:txBody>
      </p:sp>
      <p:pic>
        <p:nvPicPr>
          <p:cNvPr id="1026" name="Picture 2" descr="https://static.thenounproject.com/png/9866-20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72911" y="2450715"/>
            <a:ext cx="1860374" cy="1860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08415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305" y="246791"/>
            <a:ext cx="11084361" cy="785943"/>
          </a:xfrm>
        </p:spPr>
        <p:txBody>
          <a:bodyPr>
            <a:normAutofit fontScale="90000"/>
          </a:bodyPr>
          <a:lstStyle/>
          <a:p>
            <a:r>
              <a:rPr lang="en-US" b="1" dirty="0" smtClean="0"/>
              <a:t>How to handle requests for items held by non-lenders</a:t>
            </a:r>
            <a:endParaRPr lang="en-US" b="1" dirty="0"/>
          </a:p>
        </p:txBody>
      </p:sp>
      <p:sp>
        <p:nvSpPr>
          <p:cNvPr id="3" name="Content Placeholder 2"/>
          <p:cNvSpPr>
            <a:spLocks noGrp="1"/>
          </p:cNvSpPr>
          <p:nvPr>
            <p:ph idx="1"/>
          </p:nvPr>
        </p:nvSpPr>
        <p:spPr>
          <a:xfrm>
            <a:off x="430306" y="1129552"/>
            <a:ext cx="11446135" cy="5389581"/>
          </a:xfrm>
        </p:spPr>
        <p:txBody>
          <a:bodyPr/>
          <a:lstStyle/>
          <a:p>
            <a:r>
              <a:rPr lang="en-US" sz="2000" dirty="0" smtClean="0"/>
              <a:t>Items held by all libraries in group 1 and some libraries in group 2 are currently visible in Primo, and users can submit requests for those items</a:t>
            </a:r>
          </a:p>
          <a:p>
            <a:r>
              <a:rPr lang="en-US" sz="2000" dirty="0" smtClean="0"/>
              <a:t>Alma will attempt to locate requested items only at libraries that have started lending (Buffalo State and Brockport)</a:t>
            </a:r>
          </a:p>
          <a:p>
            <a:r>
              <a:rPr lang="en-US" sz="2000" dirty="0" smtClean="0"/>
              <a:t>If Alma does not find a requested item at a library that has started lending, it changes the status of the request to “Locate Failed”</a:t>
            </a:r>
          </a:p>
          <a:p>
            <a:r>
              <a:rPr lang="en-US" sz="2000" dirty="0" smtClean="0"/>
              <a:t>Three options for handling requests with a “Locate Failed” status:</a:t>
            </a:r>
          </a:p>
          <a:p>
            <a:pPr marL="800100" lvl="1" indent="-342900">
              <a:buFont typeface="+mj-lt"/>
              <a:buAutoNum type="arabicPeriod"/>
            </a:pPr>
            <a:r>
              <a:rPr lang="en-US" sz="1600" dirty="0" smtClean="0"/>
              <a:t>Auto-cancel requests when the locate process fails</a:t>
            </a:r>
          </a:p>
          <a:p>
            <a:pPr marL="800100" lvl="1" indent="-342900">
              <a:buFont typeface="+mj-lt"/>
              <a:buAutoNum type="arabicPeriod"/>
            </a:pPr>
            <a:r>
              <a:rPr lang="en-US" sz="1600" dirty="0" smtClean="0"/>
              <a:t>Manually cancel requests after the locate process fails</a:t>
            </a:r>
          </a:p>
          <a:p>
            <a:pPr marL="800100" lvl="1" indent="-342900">
              <a:buFont typeface="+mj-lt"/>
              <a:buAutoNum type="arabicPeriod"/>
            </a:pPr>
            <a:r>
              <a:rPr lang="en-US" sz="1600" dirty="0" smtClean="0"/>
              <a:t>Hold requests and rerun the locate process after more libraries have started lending (Binghamton, Cobleskill, Cortland, and </a:t>
            </a:r>
            <a:r>
              <a:rPr lang="en-US" sz="1600" dirty="0" err="1" smtClean="0"/>
              <a:t>Geneseo</a:t>
            </a:r>
            <a:r>
              <a:rPr lang="en-US" sz="1600" dirty="0" smtClean="0"/>
              <a:t> will start lending next week)</a:t>
            </a:r>
          </a:p>
          <a:p>
            <a:r>
              <a:rPr lang="en-US" sz="2000" dirty="0" smtClean="0"/>
              <a:t>For more details on each option</a:t>
            </a:r>
            <a:r>
              <a:rPr lang="en-US" sz="2000" dirty="0"/>
              <a:t>, please see https://slcny.libanswers.com/faq/266728</a:t>
            </a:r>
          </a:p>
        </p:txBody>
      </p:sp>
    </p:spTree>
    <p:extLst>
      <p:ext uri="{BB962C8B-B14F-4D97-AF65-F5344CB8AC3E}">
        <p14:creationId xmlns:p14="http://schemas.microsoft.com/office/powerpoint/2010/main" val="22965587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305" y="246791"/>
            <a:ext cx="11084361" cy="785943"/>
          </a:xfrm>
        </p:spPr>
        <p:txBody>
          <a:bodyPr>
            <a:normAutofit/>
          </a:bodyPr>
          <a:lstStyle/>
          <a:p>
            <a:r>
              <a:rPr lang="en-US" b="1" dirty="0" err="1" smtClean="0"/>
              <a:t>ILLiad</a:t>
            </a:r>
            <a:r>
              <a:rPr lang="en-US" b="1" dirty="0" smtClean="0"/>
              <a:t> Email Import Feature Update</a:t>
            </a:r>
            <a:endParaRPr lang="en-US" b="1" dirty="0"/>
          </a:p>
        </p:txBody>
      </p:sp>
      <p:sp>
        <p:nvSpPr>
          <p:cNvPr id="3" name="Content Placeholder 2"/>
          <p:cNvSpPr>
            <a:spLocks noGrp="1"/>
          </p:cNvSpPr>
          <p:nvPr>
            <p:ph idx="1"/>
          </p:nvPr>
        </p:nvSpPr>
        <p:spPr>
          <a:xfrm>
            <a:off x="430306" y="1129552"/>
            <a:ext cx="7874109" cy="5487379"/>
          </a:xfrm>
        </p:spPr>
        <p:txBody>
          <a:bodyPr/>
          <a:lstStyle/>
          <a:p>
            <a:r>
              <a:rPr lang="en-US" sz="2000" dirty="0" smtClean="0"/>
              <a:t>Requests that cannot be filled within the Network Zone can be transferred from Alma to </a:t>
            </a:r>
            <a:r>
              <a:rPr lang="en-US" sz="2000" dirty="0" err="1" smtClean="0"/>
              <a:t>ILLiad</a:t>
            </a:r>
            <a:r>
              <a:rPr lang="en-US" sz="2000" dirty="0" smtClean="0"/>
              <a:t> for fulfillment via </a:t>
            </a:r>
            <a:r>
              <a:rPr lang="en-US" sz="2000" dirty="0" err="1" smtClean="0"/>
              <a:t>ILLiad’s</a:t>
            </a:r>
            <a:r>
              <a:rPr lang="en-US" sz="2000" dirty="0" smtClean="0"/>
              <a:t> email import feature</a:t>
            </a:r>
          </a:p>
          <a:p>
            <a:r>
              <a:rPr lang="en-US" sz="2000" dirty="0" smtClean="0"/>
              <a:t>The email import feature adds =09 to the end of every value it imports if the publication date field contains a copyright symbol</a:t>
            </a:r>
          </a:p>
          <a:p>
            <a:r>
              <a:rPr lang="en-US" sz="2000" dirty="0" smtClean="0"/>
              <a:t>Testing has revealed that this is an issue for approximately 25-30% of requests</a:t>
            </a:r>
          </a:p>
          <a:p>
            <a:r>
              <a:rPr lang="en-US" sz="2000" dirty="0" smtClean="0"/>
              <a:t>If you are experiencing this issue, please contact OCLC Support</a:t>
            </a:r>
          </a:p>
          <a:p>
            <a:pPr lvl="1"/>
            <a:r>
              <a:rPr lang="en-US" sz="1600" dirty="0">
                <a:hlinkClick r:id="rId2"/>
              </a:rPr>
              <a:t>https://</a:t>
            </a:r>
            <a:r>
              <a:rPr lang="en-US" sz="1600" dirty="0" smtClean="0">
                <a:hlinkClick r:id="rId2"/>
              </a:rPr>
              <a:t>www.oclc.org/en/contacts/support.html</a:t>
            </a:r>
            <a:endParaRPr lang="en-US" sz="1600" dirty="0" smtClean="0"/>
          </a:p>
          <a:p>
            <a:r>
              <a:rPr lang="en-US" sz="2000" dirty="0" smtClean="0"/>
              <a:t>A second option for transferring requests from Alma to </a:t>
            </a:r>
            <a:r>
              <a:rPr lang="en-US" sz="2000" dirty="0" err="1" smtClean="0"/>
              <a:t>ILLiad</a:t>
            </a:r>
            <a:r>
              <a:rPr lang="en-US" sz="2000" dirty="0" smtClean="0"/>
              <a:t> is to send the user a cancellation email containing an </a:t>
            </a:r>
            <a:r>
              <a:rPr lang="en-US" sz="2000" dirty="0" err="1" smtClean="0"/>
              <a:t>OpenURL</a:t>
            </a:r>
            <a:r>
              <a:rPr lang="en-US" sz="2000" dirty="0" smtClean="0"/>
              <a:t> link to </a:t>
            </a:r>
            <a:r>
              <a:rPr lang="en-US" sz="2000" dirty="0" err="1" smtClean="0"/>
              <a:t>ILLiad</a:t>
            </a:r>
            <a:r>
              <a:rPr lang="en-US" sz="2000" dirty="0" smtClean="0"/>
              <a:t> that will auto-populate an </a:t>
            </a:r>
            <a:r>
              <a:rPr lang="en-US" sz="2000" dirty="0" err="1" smtClean="0"/>
              <a:t>ILLiad</a:t>
            </a:r>
            <a:r>
              <a:rPr lang="en-US" sz="2000" dirty="0" smtClean="0"/>
              <a:t> request form</a:t>
            </a:r>
          </a:p>
          <a:p>
            <a:r>
              <a:rPr lang="en-US" sz="2000" dirty="0" smtClean="0"/>
              <a:t>An FAQ on how to add this </a:t>
            </a:r>
            <a:r>
              <a:rPr lang="en-US" sz="2000" dirty="0" err="1" smtClean="0"/>
              <a:t>OpenURL</a:t>
            </a:r>
            <a:r>
              <a:rPr lang="en-US" sz="2000" dirty="0" smtClean="0"/>
              <a:t> link to the Alma cancellation notice will be posted soon</a:t>
            </a:r>
            <a:endParaRPr lang="en-US" sz="2000" dirty="0"/>
          </a:p>
        </p:txBody>
      </p:sp>
      <p:pic>
        <p:nvPicPr>
          <p:cNvPr id="4" name="Google Shape;207;p34"/>
          <p:cNvPicPr preferRelativeResize="0"/>
          <p:nvPr/>
        </p:nvPicPr>
        <p:blipFill>
          <a:blip r:embed="rId3">
            <a:alphaModFix/>
          </a:blip>
          <a:stretch>
            <a:fillRect/>
          </a:stretch>
        </p:blipFill>
        <p:spPr>
          <a:xfrm>
            <a:off x="9389195" y="851903"/>
            <a:ext cx="2187225" cy="1283975"/>
          </a:xfrm>
          <a:prstGeom prst="rect">
            <a:avLst/>
          </a:prstGeom>
          <a:noFill/>
          <a:ln>
            <a:noFill/>
          </a:ln>
        </p:spPr>
      </p:pic>
      <p:cxnSp>
        <p:nvCxnSpPr>
          <p:cNvPr id="5" name="Google Shape;209;p34"/>
          <p:cNvCxnSpPr/>
          <p:nvPr/>
        </p:nvCxnSpPr>
        <p:spPr>
          <a:xfrm>
            <a:off x="11047614" y="2318758"/>
            <a:ext cx="17541" cy="1737363"/>
          </a:xfrm>
          <a:prstGeom prst="straightConnector1">
            <a:avLst/>
          </a:prstGeom>
          <a:noFill/>
          <a:ln w="114300" cap="flat" cmpd="sng">
            <a:solidFill>
              <a:schemeClr val="dk2"/>
            </a:solidFill>
            <a:prstDash val="solid"/>
            <a:round/>
            <a:headEnd type="none" w="med" len="med"/>
            <a:tailEnd type="triangle" w="med" len="med"/>
          </a:ln>
        </p:spPr>
      </p:cxnSp>
      <p:pic>
        <p:nvPicPr>
          <p:cNvPr id="11" name="Google Shape;204;p34"/>
          <p:cNvPicPr preferRelativeResize="0"/>
          <p:nvPr/>
        </p:nvPicPr>
        <p:blipFill>
          <a:blip r:embed="rId4">
            <a:alphaModFix/>
          </a:blip>
          <a:stretch>
            <a:fillRect/>
          </a:stretch>
        </p:blipFill>
        <p:spPr>
          <a:xfrm>
            <a:off x="9312547" y="2645270"/>
            <a:ext cx="1283950" cy="1283950"/>
          </a:xfrm>
          <a:prstGeom prst="rect">
            <a:avLst/>
          </a:prstGeom>
          <a:noFill/>
          <a:ln>
            <a:noFill/>
          </a:ln>
        </p:spPr>
      </p:pic>
      <p:pic>
        <p:nvPicPr>
          <p:cNvPr id="13" name="Google Shape;205;p34"/>
          <p:cNvPicPr preferRelativeResize="0"/>
          <p:nvPr/>
        </p:nvPicPr>
        <p:blipFill>
          <a:blip r:embed="rId5">
            <a:alphaModFix/>
          </a:blip>
          <a:stretch>
            <a:fillRect/>
          </a:stretch>
        </p:blipFill>
        <p:spPr>
          <a:xfrm>
            <a:off x="9010845" y="4620386"/>
            <a:ext cx="2565575" cy="846450"/>
          </a:xfrm>
          <a:prstGeom prst="rect">
            <a:avLst/>
          </a:prstGeom>
          <a:noFill/>
          <a:ln>
            <a:noFill/>
          </a:ln>
        </p:spPr>
      </p:pic>
    </p:spTree>
    <p:extLst>
      <p:ext uri="{BB962C8B-B14F-4D97-AF65-F5344CB8AC3E}">
        <p14:creationId xmlns:p14="http://schemas.microsoft.com/office/powerpoint/2010/main" val="22831920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Support Review and SUNY Shared Library Services</a:t>
            </a:r>
            <a:endParaRPr lang="en-US" dirty="0"/>
          </a:p>
        </p:txBody>
      </p:sp>
      <p:grpSp>
        <p:nvGrpSpPr>
          <p:cNvPr id="6" name="Google Shape;249;g588fd85008_0_9"/>
          <p:cNvGrpSpPr/>
          <p:nvPr/>
        </p:nvGrpSpPr>
        <p:grpSpPr>
          <a:xfrm>
            <a:off x="5491113" y="6130568"/>
            <a:ext cx="6700887" cy="727432"/>
            <a:chOff x="5487971" y="6144119"/>
            <a:chExt cx="6700887" cy="727432"/>
          </a:xfrm>
        </p:grpSpPr>
        <p:sp>
          <p:nvSpPr>
            <p:cNvPr id="7" name="Google Shape;250;g588fd85008_0_9"/>
            <p:cNvSpPr/>
            <p:nvPr/>
          </p:nvSpPr>
          <p:spPr>
            <a:xfrm>
              <a:off x="5487971" y="6145687"/>
              <a:ext cx="6259398" cy="725864"/>
            </a:xfrm>
            <a:custGeom>
              <a:avLst/>
              <a:gdLst/>
              <a:ahLst/>
              <a:cxnLst/>
              <a:rect l="l" t="t" r="r" b="b"/>
              <a:pathLst>
                <a:path w="6259398" h="725864" extrusionOk="0">
                  <a:moveTo>
                    <a:pt x="0" y="716438"/>
                  </a:moveTo>
                  <a:lnTo>
                    <a:pt x="471340" y="0"/>
                  </a:lnTo>
                  <a:lnTo>
                    <a:pt x="6259398" y="0"/>
                  </a:lnTo>
                  <a:lnTo>
                    <a:pt x="6249971" y="725864"/>
                  </a:lnTo>
                  <a:lnTo>
                    <a:pt x="0" y="716438"/>
                  </a:lnTo>
                  <a:close/>
                </a:path>
              </a:pathLst>
            </a:custGeom>
            <a:solidFill>
              <a:srgbClr val="00B0F0"/>
            </a:solidFill>
            <a:ln>
              <a:noFill/>
            </a:ln>
          </p:spPr>
          <p:txBody>
            <a:bodyPr spcFirstLastPara="1" wrap="square" lIns="91425" tIns="45700" rIns="91425" bIns="45700" anchor="ctr" anchorCtr="0">
              <a:noAutofit/>
            </a:bodyPr>
            <a:lstStyle/>
            <a:p>
              <a:pPr algn="ctr"/>
              <a:endParaRPr>
                <a:solidFill>
                  <a:schemeClr val="lt1"/>
                </a:solidFill>
                <a:latin typeface="Calibri"/>
                <a:ea typeface="Calibri"/>
                <a:cs typeface="Calibri"/>
                <a:sym typeface="Calibri"/>
              </a:endParaRPr>
            </a:p>
          </p:txBody>
        </p:sp>
        <p:sp>
          <p:nvSpPr>
            <p:cNvPr id="8" name="Google Shape;251;g588fd85008_0_9"/>
            <p:cNvSpPr/>
            <p:nvPr/>
          </p:nvSpPr>
          <p:spPr>
            <a:xfrm>
              <a:off x="5929460" y="6144119"/>
              <a:ext cx="6259398" cy="725864"/>
            </a:xfrm>
            <a:custGeom>
              <a:avLst/>
              <a:gdLst/>
              <a:ahLst/>
              <a:cxnLst/>
              <a:rect l="l" t="t" r="r" b="b"/>
              <a:pathLst>
                <a:path w="6259398" h="725864" extrusionOk="0">
                  <a:moveTo>
                    <a:pt x="0" y="716438"/>
                  </a:moveTo>
                  <a:lnTo>
                    <a:pt x="471340" y="0"/>
                  </a:lnTo>
                  <a:lnTo>
                    <a:pt x="6259398" y="0"/>
                  </a:lnTo>
                  <a:lnTo>
                    <a:pt x="6249971" y="725864"/>
                  </a:lnTo>
                  <a:lnTo>
                    <a:pt x="0" y="716438"/>
                  </a:lnTo>
                  <a:close/>
                </a:path>
              </a:pathLst>
            </a:custGeom>
            <a:solidFill>
              <a:srgbClr val="2F5496"/>
            </a:solidFill>
            <a:ln>
              <a:noFill/>
            </a:ln>
          </p:spPr>
          <p:txBody>
            <a:bodyPr spcFirstLastPara="1" wrap="square" lIns="91425" tIns="45700" rIns="91425" bIns="45700" anchor="ctr" anchorCtr="0">
              <a:noAutofit/>
            </a:bodyPr>
            <a:lstStyle/>
            <a:p>
              <a:pPr algn="ctr"/>
              <a:endParaRPr>
                <a:solidFill>
                  <a:schemeClr val="lt1"/>
                </a:solidFill>
                <a:latin typeface="Calibri"/>
                <a:ea typeface="Calibri"/>
                <a:cs typeface="Calibri"/>
                <a:sym typeface="Calibri"/>
              </a:endParaRPr>
            </a:p>
          </p:txBody>
        </p:sp>
        <p:grpSp>
          <p:nvGrpSpPr>
            <p:cNvPr id="9" name="Google Shape;252;g588fd85008_0_9"/>
            <p:cNvGrpSpPr/>
            <p:nvPr/>
          </p:nvGrpSpPr>
          <p:grpSpPr>
            <a:xfrm>
              <a:off x="6320303" y="6287602"/>
              <a:ext cx="5548759" cy="438514"/>
              <a:chOff x="6320303" y="6041112"/>
              <a:chExt cx="5548759" cy="438514"/>
            </a:xfrm>
          </p:grpSpPr>
          <p:pic>
            <p:nvPicPr>
              <p:cNvPr id="10" name="Google Shape;253;g588fd85008_0_9"/>
              <p:cNvPicPr preferRelativeResize="0"/>
              <p:nvPr/>
            </p:nvPicPr>
            <p:blipFill rotWithShape="1">
              <a:blip r:embed="rId2">
                <a:alphaModFix/>
              </a:blip>
              <a:srcRect/>
              <a:stretch/>
            </p:blipFill>
            <p:spPr>
              <a:xfrm>
                <a:off x="10024677" y="6086656"/>
                <a:ext cx="435079" cy="354590"/>
              </a:xfrm>
              <a:prstGeom prst="rect">
                <a:avLst/>
              </a:prstGeom>
              <a:noFill/>
              <a:ln>
                <a:noFill/>
              </a:ln>
            </p:spPr>
          </p:pic>
          <p:pic>
            <p:nvPicPr>
              <p:cNvPr id="11" name="Google Shape;254;g588fd85008_0_9"/>
              <p:cNvPicPr preferRelativeResize="0"/>
              <p:nvPr/>
            </p:nvPicPr>
            <p:blipFill rotWithShape="1">
              <a:blip r:embed="rId3">
                <a:alphaModFix/>
              </a:blip>
              <a:srcRect/>
              <a:stretch/>
            </p:blipFill>
            <p:spPr>
              <a:xfrm>
                <a:off x="10660050" y="6064185"/>
                <a:ext cx="413343" cy="413343"/>
              </a:xfrm>
              <a:prstGeom prst="rect">
                <a:avLst/>
              </a:prstGeom>
              <a:noFill/>
              <a:ln>
                <a:noFill/>
              </a:ln>
            </p:spPr>
          </p:pic>
          <p:sp>
            <p:nvSpPr>
              <p:cNvPr id="12" name="Google Shape;255;g588fd85008_0_9"/>
              <p:cNvSpPr txBox="1"/>
              <p:nvPr/>
            </p:nvSpPr>
            <p:spPr>
              <a:xfrm>
                <a:off x="6320303" y="6041112"/>
                <a:ext cx="2853900" cy="415500"/>
              </a:xfrm>
              <a:prstGeom prst="rect">
                <a:avLst/>
              </a:prstGeom>
              <a:noFill/>
              <a:ln>
                <a:noFill/>
              </a:ln>
            </p:spPr>
            <p:txBody>
              <a:bodyPr spcFirstLastPara="1" wrap="square" lIns="91425" tIns="45700" rIns="91425" bIns="45700" anchor="t" anchorCtr="0">
                <a:noAutofit/>
              </a:bodyPr>
              <a:lstStyle/>
              <a:p>
                <a:pPr algn="r"/>
                <a:r>
                  <a:rPr lang="en-US" sz="2100" dirty="0">
                    <a:solidFill>
                      <a:schemeClr val="lt1"/>
                    </a:solidFill>
                    <a:latin typeface="Calibri"/>
                    <a:ea typeface="Calibri"/>
                    <a:cs typeface="Calibri"/>
                    <a:sym typeface="Calibri"/>
                  </a:rPr>
                  <a:t>www.suny.edu</a:t>
                </a:r>
                <a:endParaRPr sz="2100" dirty="0">
                  <a:solidFill>
                    <a:schemeClr val="lt1"/>
                  </a:solidFill>
                  <a:latin typeface="Calibri"/>
                  <a:ea typeface="Calibri"/>
                  <a:cs typeface="Calibri"/>
                  <a:sym typeface="Calibri"/>
                </a:endParaRPr>
              </a:p>
            </p:txBody>
          </p:sp>
          <p:pic>
            <p:nvPicPr>
              <p:cNvPr id="13" name="Google Shape;256;g588fd85008_0_9"/>
              <p:cNvPicPr preferRelativeResize="0"/>
              <p:nvPr/>
            </p:nvPicPr>
            <p:blipFill rotWithShape="1">
              <a:blip r:embed="rId4">
                <a:alphaModFix/>
              </a:blip>
              <a:srcRect/>
              <a:stretch/>
            </p:blipFill>
            <p:spPr>
              <a:xfrm>
                <a:off x="9367496" y="6062787"/>
                <a:ext cx="413343" cy="416839"/>
              </a:xfrm>
              <a:prstGeom prst="rect">
                <a:avLst/>
              </a:prstGeom>
              <a:noFill/>
              <a:ln>
                <a:noFill/>
              </a:ln>
            </p:spPr>
          </p:pic>
          <p:pic>
            <p:nvPicPr>
              <p:cNvPr id="14" name="Google Shape;257;g588fd85008_0_9"/>
              <p:cNvPicPr preferRelativeResize="0"/>
              <p:nvPr/>
            </p:nvPicPr>
            <p:blipFill rotWithShape="1">
              <a:blip r:embed="rId5">
                <a:alphaModFix/>
              </a:blip>
              <a:srcRect/>
              <a:stretch/>
            </p:blipFill>
            <p:spPr>
              <a:xfrm>
                <a:off x="11325778" y="6072566"/>
                <a:ext cx="543284" cy="382766"/>
              </a:xfrm>
              <a:prstGeom prst="rect">
                <a:avLst/>
              </a:prstGeom>
              <a:noFill/>
              <a:ln>
                <a:noFill/>
              </a:ln>
            </p:spPr>
          </p:pic>
        </p:grpSp>
      </p:grpSp>
    </p:spTree>
    <p:extLst>
      <p:ext uri="{BB962C8B-B14F-4D97-AF65-F5344CB8AC3E}">
        <p14:creationId xmlns:p14="http://schemas.microsoft.com/office/powerpoint/2010/main" val="27930262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pic>
        <p:nvPicPr>
          <p:cNvPr id="248" name="Google Shape;248;g588fd85008_0_9"/>
          <p:cNvPicPr preferRelativeResize="0"/>
          <p:nvPr/>
        </p:nvPicPr>
        <p:blipFill rotWithShape="1">
          <a:blip r:embed="rId3">
            <a:alphaModFix/>
          </a:blip>
          <a:srcRect/>
          <a:stretch/>
        </p:blipFill>
        <p:spPr>
          <a:xfrm>
            <a:off x="359080" y="273554"/>
            <a:ext cx="2096529" cy="1048265"/>
          </a:xfrm>
          <a:prstGeom prst="rect">
            <a:avLst/>
          </a:prstGeom>
          <a:noFill/>
          <a:ln>
            <a:noFill/>
          </a:ln>
        </p:spPr>
      </p:pic>
      <p:grpSp>
        <p:nvGrpSpPr>
          <p:cNvPr id="249" name="Google Shape;249;g588fd85008_0_9"/>
          <p:cNvGrpSpPr/>
          <p:nvPr/>
        </p:nvGrpSpPr>
        <p:grpSpPr>
          <a:xfrm>
            <a:off x="934487" y="6144119"/>
            <a:ext cx="6700887" cy="727432"/>
            <a:chOff x="5487971" y="6144119"/>
            <a:chExt cx="6700887" cy="727432"/>
          </a:xfrm>
        </p:grpSpPr>
        <p:sp>
          <p:nvSpPr>
            <p:cNvPr id="250" name="Google Shape;250;g588fd85008_0_9"/>
            <p:cNvSpPr/>
            <p:nvPr/>
          </p:nvSpPr>
          <p:spPr>
            <a:xfrm>
              <a:off x="5487971" y="6145687"/>
              <a:ext cx="6259398" cy="725864"/>
            </a:xfrm>
            <a:custGeom>
              <a:avLst/>
              <a:gdLst/>
              <a:ahLst/>
              <a:cxnLst/>
              <a:rect l="l" t="t" r="r" b="b"/>
              <a:pathLst>
                <a:path w="6259398" h="725864" extrusionOk="0">
                  <a:moveTo>
                    <a:pt x="0" y="716438"/>
                  </a:moveTo>
                  <a:lnTo>
                    <a:pt x="471340" y="0"/>
                  </a:lnTo>
                  <a:lnTo>
                    <a:pt x="6259398" y="0"/>
                  </a:lnTo>
                  <a:lnTo>
                    <a:pt x="6249971" y="725864"/>
                  </a:lnTo>
                  <a:lnTo>
                    <a:pt x="0" y="716438"/>
                  </a:lnTo>
                  <a:close/>
                </a:path>
              </a:pathLst>
            </a:custGeom>
            <a:solidFill>
              <a:srgbClr val="00B0F0"/>
            </a:solidFill>
            <a:ln>
              <a:noFill/>
            </a:ln>
          </p:spPr>
          <p:txBody>
            <a:bodyPr spcFirstLastPara="1" wrap="square" lIns="91425" tIns="45700" rIns="91425" bIns="45700" anchor="ctr" anchorCtr="0">
              <a:noAutofit/>
            </a:bodyPr>
            <a:lstStyle/>
            <a:p>
              <a:pPr algn="ctr"/>
              <a:endParaRPr>
                <a:solidFill>
                  <a:schemeClr val="lt1"/>
                </a:solidFill>
                <a:latin typeface="Calibri"/>
                <a:ea typeface="Calibri"/>
                <a:cs typeface="Calibri"/>
                <a:sym typeface="Calibri"/>
              </a:endParaRPr>
            </a:p>
          </p:txBody>
        </p:sp>
        <p:sp>
          <p:nvSpPr>
            <p:cNvPr id="251" name="Google Shape;251;g588fd85008_0_9"/>
            <p:cNvSpPr/>
            <p:nvPr/>
          </p:nvSpPr>
          <p:spPr>
            <a:xfrm>
              <a:off x="5929460" y="6144119"/>
              <a:ext cx="6259398" cy="725864"/>
            </a:xfrm>
            <a:custGeom>
              <a:avLst/>
              <a:gdLst/>
              <a:ahLst/>
              <a:cxnLst/>
              <a:rect l="l" t="t" r="r" b="b"/>
              <a:pathLst>
                <a:path w="6259398" h="725864" extrusionOk="0">
                  <a:moveTo>
                    <a:pt x="0" y="716438"/>
                  </a:moveTo>
                  <a:lnTo>
                    <a:pt x="471340" y="0"/>
                  </a:lnTo>
                  <a:lnTo>
                    <a:pt x="6259398" y="0"/>
                  </a:lnTo>
                  <a:lnTo>
                    <a:pt x="6249971" y="725864"/>
                  </a:lnTo>
                  <a:lnTo>
                    <a:pt x="0" y="716438"/>
                  </a:lnTo>
                  <a:close/>
                </a:path>
              </a:pathLst>
            </a:custGeom>
            <a:solidFill>
              <a:srgbClr val="2F5496"/>
            </a:solidFill>
            <a:ln>
              <a:noFill/>
            </a:ln>
          </p:spPr>
          <p:txBody>
            <a:bodyPr spcFirstLastPara="1" wrap="square" lIns="91425" tIns="45700" rIns="91425" bIns="45700" anchor="ctr" anchorCtr="0">
              <a:noAutofit/>
            </a:bodyPr>
            <a:lstStyle/>
            <a:p>
              <a:pPr algn="ctr"/>
              <a:endParaRPr>
                <a:solidFill>
                  <a:schemeClr val="lt1"/>
                </a:solidFill>
                <a:latin typeface="Calibri"/>
                <a:ea typeface="Calibri"/>
                <a:cs typeface="Calibri"/>
                <a:sym typeface="Calibri"/>
              </a:endParaRPr>
            </a:p>
          </p:txBody>
        </p:sp>
        <p:grpSp>
          <p:nvGrpSpPr>
            <p:cNvPr id="252" name="Google Shape;252;g588fd85008_0_9"/>
            <p:cNvGrpSpPr/>
            <p:nvPr/>
          </p:nvGrpSpPr>
          <p:grpSpPr>
            <a:xfrm>
              <a:off x="6320303" y="6287602"/>
              <a:ext cx="5548759" cy="438514"/>
              <a:chOff x="6320303" y="6041112"/>
              <a:chExt cx="5548759" cy="438514"/>
            </a:xfrm>
          </p:grpSpPr>
          <p:pic>
            <p:nvPicPr>
              <p:cNvPr id="253" name="Google Shape;253;g588fd85008_0_9"/>
              <p:cNvPicPr preferRelativeResize="0"/>
              <p:nvPr/>
            </p:nvPicPr>
            <p:blipFill rotWithShape="1">
              <a:blip r:embed="rId4">
                <a:alphaModFix/>
              </a:blip>
              <a:srcRect/>
              <a:stretch/>
            </p:blipFill>
            <p:spPr>
              <a:xfrm>
                <a:off x="10024677" y="6086656"/>
                <a:ext cx="435079" cy="354590"/>
              </a:xfrm>
              <a:prstGeom prst="rect">
                <a:avLst/>
              </a:prstGeom>
              <a:noFill/>
              <a:ln>
                <a:noFill/>
              </a:ln>
            </p:spPr>
          </p:pic>
          <p:pic>
            <p:nvPicPr>
              <p:cNvPr id="254" name="Google Shape;254;g588fd85008_0_9"/>
              <p:cNvPicPr preferRelativeResize="0"/>
              <p:nvPr/>
            </p:nvPicPr>
            <p:blipFill rotWithShape="1">
              <a:blip r:embed="rId5">
                <a:alphaModFix/>
              </a:blip>
              <a:srcRect/>
              <a:stretch/>
            </p:blipFill>
            <p:spPr>
              <a:xfrm>
                <a:off x="10660050" y="6064185"/>
                <a:ext cx="413343" cy="413343"/>
              </a:xfrm>
              <a:prstGeom prst="rect">
                <a:avLst/>
              </a:prstGeom>
              <a:noFill/>
              <a:ln>
                <a:noFill/>
              </a:ln>
            </p:spPr>
          </p:pic>
          <p:sp>
            <p:nvSpPr>
              <p:cNvPr id="255" name="Google Shape;255;g588fd85008_0_9"/>
              <p:cNvSpPr txBox="1"/>
              <p:nvPr/>
            </p:nvSpPr>
            <p:spPr>
              <a:xfrm>
                <a:off x="6320303" y="6041112"/>
                <a:ext cx="2853900" cy="415500"/>
              </a:xfrm>
              <a:prstGeom prst="rect">
                <a:avLst/>
              </a:prstGeom>
              <a:noFill/>
              <a:ln>
                <a:noFill/>
              </a:ln>
            </p:spPr>
            <p:txBody>
              <a:bodyPr spcFirstLastPara="1" wrap="square" lIns="91425" tIns="45700" rIns="91425" bIns="45700" anchor="t" anchorCtr="0">
                <a:noAutofit/>
              </a:bodyPr>
              <a:lstStyle/>
              <a:p>
                <a:pPr algn="r"/>
                <a:r>
                  <a:rPr lang="en-US" sz="2100" dirty="0">
                    <a:solidFill>
                      <a:schemeClr val="lt1"/>
                    </a:solidFill>
                    <a:latin typeface="Calibri"/>
                    <a:ea typeface="Calibri"/>
                    <a:cs typeface="Calibri"/>
                    <a:sym typeface="Calibri"/>
                  </a:rPr>
                  <a:t>www.suny.edu</a:t>
                </a:r>
                <a:endParaRPr sz="2100" dirty="0">
                  <a:solidFill>
                    <a:schemeClr val="lt1"/>
                  </a:solidFill>
                  <a:latin typeface="Calibri"/>
                  <a:ea typeface="Calibri"/>
                  <a:cs typeface="Calibri"/>
                  <a:sym typeface="Calibri"/>
                </a:endParaRPr>
              </a:p>
            </p:txBody>
          </p:sp>
          <p:pic>
            <p:nvPicPr>
              <p:cNvPr id="256" name="Google Shape;256;g588fd85008_0_9"/>
              <p:cNvPicPr preferRelativeResize="0"/>
              <p:nvPr/>
            </p:nvPicPr>
            <p:blipFill rotWithShape="1">
              <a:blip r:embed="rId6">
                <a:alphaModFix/>
              </a:blip>
              <a:srcRect/>
              <a:stretch/>
            </p:blipFill>
            <p:spPr>
              <a:xfrm>
                <a:off x="9367496" y="6062787"/>
                <a:ext cx="413343" cy="416839"/>
              </a:xfrm>
              <a:prstGeom prst="rect">
                <a:avLst/>
              </a:prstGeom>
              <a:noFill/>
              <a:ln>
                <a:noFill/>
              </a:ln>
            </p:spPr>
          </p:pic>
          <p:pic>
            <p:nvPicPr>
              <p:cNvPr id="257" name="Google Shape;257;g588fd85008_0_9"/>
              <p:cNvPicPr preferRelativeResize="0"/>
              <p:nvPr/>
            </p:nvPicPr>
            <p:blipFill rotWithShape="1">
              <a:blip r:embed="rId7">
                <a:alphaModFix/>
              </a:blip>
              <a:srcRect/>
              <a:stretch/>
            </p:blipFill>
            <p:spPr>
              <a:xfrm>
                <a:off x="11325778" y="6072566"/>
                <a:ext cx="543284" cy="382766"/>
              </a:xfrm>
              <a:prstGeom prst="rect">
                <a:avLst/>
              </a:prstGeom>
              <a:noFill/>
              <a:ln>
                <a:noFill/>
              </a:ln>
            </p:spPr>
          </p:pic>
        </p:grpSp>
      </p:grpSp>
      <p:sp>
        <p:nvSpPr>
          <p:cNvPr id="260" name="Google Shape;260;g588fd85008_0_9"/>
          <p:cNvSpPr txBox="1"/>
          <p:nvPr/>
        </p:nvSpPr>
        <p:spPr>
          <a:xfrm>
            <a:off x="155375" y="1548251"/>
            <a:ext cx="6389700" cy="4413621"/>
          </a:xfrm>
          <a:prstGeom prst="rect">
            <a:avLst/>
          </a:prstGeom>
          <a:noFill/>
          <a:ln>
            <a:noFill/>
          </a:ln>
        </p:spPr>
        <p:txBody>
          <a:bodyPr spcFirstLastPara="1" wrap="square" lIns="91425" tIns="91425" rIns="91425" bIns="91425" anchor="t" anchorCtr="0">
            <a:noAutofit/>
          </a:bodyPr>
          <a:lstStyle/>
          <a:p>
            <a:r>
              <a:rPr lang="en-US" sz="2133" b="1" dirty="0">
                <a:latin typeface="Calibri" panose="020F0502020204030204" pitchFamily="34" charset="0"/>
              </a:rPr>
              <a:t>16</a:t>
            </a:r>
            <a:r>
              <a:rPr lang="en-US" sz="2133" dirty="0">
                <a:latin typeface="Calibri" panose="020F0502020204030204" pitchFamily="34" charset="0"/>
              </a:rPr>
              <a:t> Full Days of In-Person training</a:t>
            </a:r>
          </a:p>
          <a:p>
            <a:pPr>
              <a:lnSpc>
                <a:spcPct val="114999"/>
              </a:lnSpc>
            </a:pPr>
            <a:r>
              <a:rPr lang="en-US" sz="2133" b="1" dirty="0">
                <a:latin typeface="Calibri" panose="020F0502020204030204" pitchFamily="34" charset="0"/>
              </a:rPr>
              <a:t>400</a:t>
            </a:r>
            <a:r>
              <a:rPr lang="en-US" sz="2133" dirty="0">
                <a:latin typeface="Calibri" panose="020F0502020204030204" pitchFamily="34" charset="0"/>
              </a:rPr>
              <a:t> Documented Workflows</a:t>
            </a:r>
          </a:p>
          <a:p>
            <a:pPr>
              <a:lnSpc>
                <a:spcPct val="114999"/>
              </a:lnSpc>
            </a:pPr>
            <a:r>
              <a:rPr lang="en-US" sz="2133" dirty="0">
                <a:latin typeface="Calibri" panose="020F0502020204030204" pitchFamily="34" charset="0"/>
              </a:rPr>
              <a:t>Over </a:t>
            </a:r>
            <a:r>
              <a:rPr lang="en-US" sz="2133" b="1" dirty="0">
                <a:latin typeface="Calibri" panose="020F0502020204030204" pitchFamily="34" charset="0"/>
              </a:rPr>
              <a:t>225 </a:t>
            </a:r>
            <a:r>
              <a:rPr lang="en-US" sz="2133" dirty="0">
                <a:latin typeface="Calibri" panose="020F0502020204030204" pitchFamily="34" charset="0"/>
              </a:rPr>
              <a:t>Hours of Large Group Webinars Provided</a:t>
            </a:r>
          </a:p>
          <a:p>
            <a:pPr>
              <a:lnSpc>
                <a:spcPct val="114999"/>
              </a:lnSpc>
            </a:pPr>
            <a:r>
              <a:rPr lang="en-US" sz="2133" b="1" dirty="0">
                <a:latin typeface="Calibri" panose="020F0502020204030204" pitchFamily="34" charset="0"/>
              </a:rPr>
              <a:t>175</a:t>
            </a:r>
            <a:r>
              <a:rPr lang="en-US" sz="2133" dirty="0">
                <a:latin typeface="Calibri" panose="020F0502020204030204" pitchFamily="34" charset="0"/>
              </a:rPr>
              <a:t> Hours of One-on-One sessions focused on E-Resources</a:t>
            </a:r>
          </a:p>
          <a:p>
            <a:pPr>
              <a:lnSpc>
                <a:spcPct val="114999"/>
              </a:lnSpc>
            </a:pPr>
            <a:r>
              <a:rPr lang="en-US" sz="2133" b="1" dirty="0">
                <a:latin typeface="Calibri" panose="020F0502020204030204" pitchFamily="34" charset="0"/>
              </a:rPr>
              <a:t>125</a:t>
            </a:r>
            <a:r>
              <a:rPr lang="en-US" sz="2133" dirty="0">
                <a:latin typeface="Calibri" panose="020F0502020204030204" pitchFamily="34" charset="0"/>
              </a:rPr>
              <a:t> Hours of Small-Group sessions for campuses needing extra assistance</a:t>
            </a:r>
          </a:p>
          <a:p>
            <a:pPr>
              <a:lnSpc>
                <a:spcPct val="114999"/>
              </a:lnSpc>
            </a:pPr>
            <a:r>
              <a:rPr lang="en-US" sz="2133" b="1" dirty="0">
                <a:latin typeface="Calibri" panose="020F0502020204030204" pitchFamily="34" charset="0"/>
              </a:rPr>
              <a:t>175</a:t>
            </a:r>
            <a:r>
              <a:rPr lang="en-US" sz="2133" dirty="0">
                <a:latin typeface="Calibri" panose="020F0502020204030204" pitchFamily="34" charset="0"/>
              </a:rPr>
              <a:t> Certifications (100 Total System 75 Discovery)</a:t>
            </a:r>
          </a:p>
          <a:p>
            <a:pPr>
              <a:lnSpc>
                <a:spcPct val="114999"/>
              </a:lnSpc>
            </a:pPr>
            <a:r>
              <a:rPr lang="en-US" sz="2133" b="1" dirty="0">
                <a:latin typeface="Calibri" panose="020F0502020204030204" pitchFamily="34" charset="0"/>
              </a:rPr>
              <a:t>6 </a:t>
            </a:r>
            <a:r>
              <a:rPr lang="en-US" sz="2133" dirty="0">
                <a:latin typeface="Calibri" panose="020F0502020204030204" pitchFamily="34" charset="0"/>
              </a:rPr>
              <a:t>Courses in areas of librarianship developed</a:t>
            </a:r>
          </a:p>
          <a:p>
            <a:pPr>
              <a:lnSpc>
                <a:spcPct val="114999"/>
              </a:lnSpc>
            </a:pPr>
            <a:r>
              <a:rPr lang="en-US" sz="2133" dirty="0">
                <a:latin typeface="Calibri" panose="020F0502020204030204" pitchFamily="34" charset="0"/>
              </a:rPr>
              <a:t>Roughly </a:t>
            </a:r>
            <a:r>
              <a:rPr lang="en-US" sz="2133" b="1" dirty="0">
                <a:latin typeface="Calibri" panose="020F0502020204030204" pitchFamily="34" charset="0"/>
              </a:rPr>
              <a:t>50-75</a:t>
            </a:r>
            <a:r>
              <a:rPr lang="en-US" sz="2133" dirty="0">
                <a:latin typeface="Calibri" panose="020F0502020204030204" pitchFamily="34" charset="0"/>
              </a:rPr>
              <a:t> questions per day monitored and answered by 4 vendor consultants and 4 SUNY staff.</a:t>
            </a:r>
          </a:p>
          <a:p>
            <a:pPr marL="50799">
              <a:lnSpc>
                <a:spcPct val="90000"/>
              </a:lnSpc>
              <a:spcBef>
                <a:spcPts val="1000"/>
              </a:spcBef>
              <a:buClr>
                <a:schemeClr val="dk1"/>
              </a:buClr>
              <a:buSzPts val="2800"/>
            </a:pPr>
            <a:endParaRPr sz="2133" dirty="0">
              <a:solidFill>
                <a:schemeClr val="dk1"/>
              </a:solidFill>
              <a:latin typeface="Calibri" panose="020F0502020204030204" pitchFamily="34" charset="0"/>
              <a:ea typeface="Calibri"/>
              <a:cs typeface="Calibri"/>
              <a:sym typeface="Calibri"/>
            </a:endParaRPr>
          </a:p>
        </p:txBody>
      </p:sp>
      <p:pic>
        <p:nvPicPr>
          <p:cNvPr id="2" name="Picture 1" descr="Screen Clippi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16236" y="416737"/>
            <a:ext cx="4319413" cy="2384487"/>
          </a:xfrm>
          <a:prstGeom prst="rect">
            <a:avLst/>
          </a:prstGeom>
        </p:spPr>
      </p:pic>
      <p:pic>
        <p:nvPicPr>
          <p:cNvPr id="3" name="Picture 2" descr="Screen Clippi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635373" y="1777140"/>
            <a:ext cx="3838923" cy="3030515"/>
          </a:xfrm>
          <a:prstGeom prst="rect">
            <a:avLst/>
          </a:prstGeom>
        </p:spPr>
      </p:pic>
      <p:pic>
        <p:nvPicPr>
          <p:cNvPr id="4" name="Picture 3" descr="Screen Clippin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912966" y="3647606"/>
            <a:ext cx="3245369" cy="3076413"/>
          </a:xfrm>
          <a:prstGeom prst="rect">
            <a:avLst/>
          </a:prstGeom>
        </p:spPr>
      </p:pic>
      <p:sp>
        <p:nvSpPr>
          <p:cNvPr id="5" name="TextBox 4"/>
          <p:cNvSpPr txBox="1"/>
          <p:nvPr/>
        </p:nvSpPr>
        <p:spPr>
          <a:xfrm>
            <a:off x="2934392" y="273554"/>
            <a:ext cx="3281843" cy="954107"/>
          </a:xfrm>
          <a:prstGeom prst="rect">
            <a:avLst/>
          </a:prstGeom>
          <a:noFill/>
        </p:spPr>
        <p:txBody>
          <a:bodyPr wrap="square" rtlCol="0">
            <a:spAutoFit/>
          </a:bodyPr>
          <a:lstStyle/>
          <a:p>
            <a:r>
              <a:rPr lang="en-US" sz="2800" dirty="0" smtClean="0"/>
              <a:t>Surge of Training and Support</a:t>
            </a:r>
            <a:endParaRPr lang="en-US" sz="2800" dirty="0"/>
          </a:p>
        </p:txBody>
      </p:sp>
    </p:spTree>
    <p:extLst>
      <p:ext uri="{BB962C8B-B14F-4D97-AF65-F5344CB8AC3E}">
        <p14:creationId xmlns:p14="http://schemas.microsoft.com/office/powerpoint/2010/main" val="17933258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1104</TotalTime>
  <Words>2286</Words>
  <Application>Microsoft Office PowerPoint</Application>
  <PresentationFormat>Widescreen</PresentationFormat>
  <Paragraphs>252</Paragraphs>
  <Slides>28</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Calibri Light</vt:lpstr>
      <vt:lpstr>Lato Light</vt:lpstr>
      <vt:lpstr>Wingdings</vt:lpstr>
      <vt:lpstr>Office Theme</vt:lpstr>
      <vt:lpstr>6/14 SUNY Library Services Platform Project Update</vt:lpstr>
      <vt:lpstr>Banner-Alma Integration Update </vt:lpstr>
      <vt:lpstr>Primo Speed and Responsiveness</vt:lpstr>
      <vt:lpstr>Resource Sharing Roll Out Plan</vt:lpstr>
      <vt:lpstr>Resource Sharing Rollout Rota Management</vt:lpstr>
      <vt:lpstr>How to handle requests for items held by non-lenders</vt:lpstr>
      <vt:lpstr>ILLiad Email Import Feature Update</vt:lpstr>
      <vt:lpstr>Support Review and SUNY Shared Library Services</vt:lpstr>
      <vt:lpstr>PowerPoint Presentation</vt:lpstr>
      <vt:lpstr>Why Develop a Shared Service for SUNY Libraries?</vt:lpstr>
      <vt:lpstr>PowerPoint Presentation</vt:lpstr>
      <vt:lpstr>FT Staffing for SLSS Base Support</vt:lpstr>
      <vt:lpstr>PowerPoint Presentation</vt:lpstr>
      <vt:lpstr>PowerPoint Presentation</vt:lpstr>
      <vt:lpstr>PowerPoint Presentation</vt:lpstr>
      <vt:lpstr>SUNY Library Shared Services Optional Extended Services</vt:lpstr>
      <vt:lpstr>Cutover Update</vt:lpstr>
      <vt:lpstr>Where to send issues when you’re in the cutover cycle</vt:lpstr>
      <vt:lpstr>Group 1 Lessons Learned</vt:lpstr>
      <vt:lpstr>Go-Live Process</vt:lpstr>
      <vt:lpstr>What Responses We Need from Campuses</vt:lpstr>
      <vt:lpstr>What’s the Go-Live Process?  </vt:lpstr>
      <vt:lpstr>Data Review Reminders</vt:lpstr>
      <vt:lpstr>Some Common Things to Look For that Came Up in Group 1 </vt:lpstr>
      <vt:lpstr>Offline Circulation</vt:lpstr>
      <vt:lpstr>Go-Live Process Report: Buffalo State </vt:lpstr>
      <vt:lpstr>Go-Live Process Report: Oneonta </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5/17 SUNY Library Services Platform Project Update</dc:title>
  <dc:creator>Pritting, Shannon</dc:creator>
  <cp:lastModifiedBy>sprittin</cp:lastModifiedBy>
  <cp:revision>62</cp:revision>
  <dcterms:created xsi:type="dcterms:W3CDTF">2019-05-16T16:37:49Z</dcterms:created>
  <dcterms:modified xsi:type="dcterms:W3CDTF">2019-06-14T17:40:43Z</dcterms:modified>
</cp:coreProperties>
</file>