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64" r:id="rId2"/>
    <p:sldId id="2146847141" r:id="rId3"/>
    <p:sldId id="287" r:id="rId4"/>
    <p:sldId id="2146847145" r:id="rId5"/>
    <p:sldId id="2146847127" r:id="rId6"/>
    <p:sldId id="266" r:id="rId7"/>
    <p:sldId id="291" r:id="rId8"/>
    <p:sldId id="300" r:id="rId9"/>
    <p:sldId id="2147171103" r:id="rId10"/>
    <p:sldId id="2146847138" r:id="rId11"/>
    <p:sldId id="303" r:id="rId12"/>
    <p:sldId id="2147171106" r:id="rId13"/>
    <p:sldId id="267" r:id="rId14"/>
    <p:sldId id="2147171104" r:id="rId15"/>
    <p:sldId id="214684714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BBB"/>
    <a:srgbClr val="97C356"/>
    <a:srgbClr val="243644"/>
    <a:srgbClr val="B3B4C1"/>
    <a:srgbClr val="394B5B"/>
    <a:srgbClr val="D6793F"/>
    <a:srgbClr val="BD4D3B"/>
    <a:srgbClr val="78A742"/>
    <a:srgbClr val="6058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4404" autoAdjust="0"/>
  </p:normalViewPr>
  <p:slideViewPr>
    <p:cSldViewPr snapToGrid="0" snapToObjects="1">
      <p:cViewPr varScale="1">
        <p:scale>
          <a:sx n="70" d="100"/>
          <a:sy n="70" d="100"/>
        </p:scale>
        <p:origin x="8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z Lotz, Lisi" userId="0f526a3e-207f-41ce-bd9e-1a5c0d8114dc" providerId="ADAL" clId="{66D51481-BDD8-4E96-B249-FE27D05D078E}"/>
    <pc:docChg chg="delSld modSld delMainMaster">
      <pc:chgData name="Martinez Lotz, Lisi" userId="0f526a3e-207f-41ce-bd9e-1a5c0d8114dc" providerId="ADAL" clId="{66D51481-BDD8-4E96-B249-FE27D05D078E}" dt="2024-01-22T21:18:36.277" v="39" actId="47"/>
      <pc:docMkLst>
        <pc:docMk/>
      </pc:docMkLst>
      <pc:sldChg chg="del">
        <pc:chgData name="Martinez Lotz, Lisi" userId="0f526a3e-207f-41ce-bd9e-1a5c0d8114dc" providerId="ADAL" clId="{66D51481-BDD8-4E96-B249-FE27D05D078E}" dt="2024-01-22T21:18:28.099" v="20" actId="47"/>
        <pc:sldMkLst>
          <pc:docMk/>
          <pc:sldMk cId="2347869096" sldId="257"/>
        </pc:sldMkLst>
      </pc:sldChg>
      <pc:sldChg chg="del">
        <pc:chgData name="Martinez Lotz, Lisi" userId="0f526a3e-207f-41ce-bd9e-1a5c0d8114dc" providerId="ADAL" clId="{66D51481-BDD8-4E96-B249-FE27D05D078E}" dt="2024-01-22T21:18:24.992" v="5" actId="47"/>
        <pc:sldMkLst>
          <pc:docMk/>
          <pc:sldMk cId="666210894" sldId="259"/>
        </pc:sldMkLst>
      </pc:sldChg>
      <pc:sldChg chg="del">
        <pc:chgData name="Martinez Lotz, Lisi" userId="0f526a3e-207f-41ce-bd9e-1a5c0d8114dc" providerId="ADAL" clId="{66D51481-BDD8-4E96-B249-FE27D05D078E}" dt="2024-01-22T21:18:29.683" v="24" actId="47"/>
        <pc:sldMkLst>
          <pc:docMk/>
          <pc:sldMk cId="3770288596" sldId="260"/>
        </pc:sldMkLst>
      </pc:sldChg>
      <pc:sldChg chg="del">
        <pc:chgData name="Martinez Lotz, Lisi" userId="0f526a3e-207f-41ce-bd9e-1a5c0d8114dc" providerId="ADAL" clId="{66D51481-BDD8-4E96-B249-FE27D05D078E}" dt="2024-01-22T21:18:25.216" v="6" actId="47"/>
        <pc:sldMkLst>
          <pc:docMk/>
          <pc:sldMk cId="2347015175" sldId="261"/>
        </pc:sldMkLst>
      </pc:sldChg>
      <pc:sldChg chg="del">
        <pc:chgData name="Martinez Lotz, Lisi" userId="0f526a3e-207f-41ce-bd9e-1a5c0d8114dc" providerId="ADAL" clId="{66D51481-BDD8-4E96-B249-FE27D05D078E}" dt="2024-01-22T21:18:34.630" v="36" actId="47"/>
        <pc:sldMkLst>
          <pc:docMk/>
          <pc:sldMk cId="3412871016" sldId="263"/>
        </pc:sldMkLst>
      </pc:sldChg>
      <pc:sldChg chg="del">
        <pc:chgData name="Martinez Lotz, Lisi" userId="0f526a3e-207f-41ce-bd9e-1a5c0d8114dc" providerId="ADAL" clId="{66D51481-BDD8-4E96-B249-FE27D05D078E}" dt="2024-01-22T21:18:28.308" v="21" actId="47"/>
        <pc:sldMkLst>
          <pc:docMk/>
          <pc:sldMk cId="3130757092" sldId="265"/>
        </pc:sldMkLst>
      </pc:sldChg>
      <pc:sldChg chg="del">
        <pc:chgData name="Martinez Lotz, Lisi" userId="0f526a3e-207f-41ce-bd9e-1a5c0d8114dc" providerId="ADAL" clId="{66D51481-BDD8-4E96-B249-FE27D05D078E}" dt="2024-01-22T21:18:24.232" v="2" actId="47"/>
        <pc:sldMkLst>
          <pc:docMk/>
          <pc:sldMk cId="391029347" sldId="268"/>
        </pc:sldMkLst>
      </pc:sldChg>
      <pc:sldChg chg="del">
        <pc:chgData name="Martinez Lotz, Lisi" userId="0f526a3e-207f-41ce-bd9e-1a5c0d8114dc" providerId="ADAL" clId="{66D51481-BDD8-4E96-B249-FE27D05D078E}" dt="2024-01-22T21:18:26.468" v="12" actId="47"/>
        <pc:sldMkLst>
          <pc:docMk/>
          <pc:sldMk cId="2464678379" sldId="269"/>
        </pc:sldMkLst>
      </pc:sldChg>
      <pc:sldChg chg="del">
        <pc:chgData name="Martinez Lotz, Lisi" userId="0f526a3e-207f-41ce-bd9e-1a5c0d8114dc" providerId="ADAL" clId="{66D51481-BDD8-4E96-B249-FE27D05D078E}" dt="2024-01-22T21:18:27.878" v="19" actId="47"/>
        <pc:sldMkLst>
          <pc:docMk/>
          <pc:sldMk cId="2282569325" sldId="270"/>
        </pc:sldMkLst>
      </pc:sldChg>
      <pc:sldChg chg="del">
        <pc:chgData name="Martinez Lotz, Lisi" userId="0f526a3e-207f-41ce-bd9e-1a5c0d8114dc" providerId="ADAL" clId="{66D51481-BDD8-4E96-B249-FE27D05D078E}" dt="2024-01-22T21:18:30.066" v="26" actId="47"/>
        <pc:sldMkLst>
          <pc:docMk/>
          <pc:sldMk cId="3933848429" sldId="271"/>
        </pc:sldMkLst>
      </pc:sldChg>
      <pc:sldChg chg="del">
        <pc:chgData name="Martinez Lotz, Lisi" userId="0f526a3e-207f-41ce-bd9e-1a5c0d8114dc" providerId="ADAL" clId="{66D51481-BDD8-4E96-B249-FE27D05D078E}" dt="2024-01-22T21:18:31.701" v="30" actId="47"/>
        <pc:sldMkLst>
          <pc:docMk/>
          <pc:sldMk cId="2121910227" sldId="285"/>
        </pc:sldMkLst>
      </pc:sldChg>
      <pc:sldChg chg="del">
        <pc:chgData name="Martinez Lotz, Lisi" userId="0f526a3e-207f-41ce-bd9e-1a5c0d8114dc" providerId="ADAL" clId="{66D51481-BDD8-4E96-B249-FE27D05D078E}" dt="2024-01-22T21:18:29.436" v="23" actId="47"/>
        <pc:sldMkLst>
          <pc:docMk/>
          <pc:sldMk cId="998844513" sldId="310"/>
        </pc:sldMkLst>
      </pc:sldChg>
      <pc:sldChg chg="del">
        <pc:chgData name="Martinez Lotz, Lisi" userId="0f526a3e-207f-41ce-bd9e-1a5c0d8114dc" providerId="ADAL" clId="{66D51481-BDD8-4E96-B249-FE27D05D078E}" dt="2024-01-22T21:18:28.465" v="22" actId="47"/>
        <pc:sldMkLst>
          <pc:docMk/>
          <pc:sldMk cId="2507477679" sldId="311"/>
        </pc:sldMkLst>
      </pc:sldChg>
      <pc:sldChg chg="del">
        <pc:chgData name="Martinez Lotz, Lisi" userId="0f526a3e-207f-41ce-bd9e-1a5c0d8114dc" providerId="ADAL" clId="{66D51481-BDD8-4E96-B249-FE27D05D078E}" dt="2024-01-22T21:18:26.069" v="10" actId="47"/>
        <pc:sldMkLst>
          <pc:docMk/>
          <pc:sldMk cId="4244828034" sldId="560"/>
        </pc:sldMkLst>
      </pc:sldChg>
      <pc:sldChg chg="del">
        <pc:chgData name="Martinez Lotz, Lisi" userId="0f526a3e-207f-41ce-bd9e-1a5c0d8114dc" providerId="ADAL" clId="{66D51481-BDD8-4E96-B249-FE27D05D078E}" dt="2024-01-22T21:18:26.665" v="13" actId="47"/>
        <pc:sldMkLst>
          <pc:docMk/>
          <pc:sldMk cId="2711784883" sldId="665"/>
        </pc:sldMkLst>
      </pc:sldChg>
      <pc:sldChg chg="del">
        <pc:chgData name="Martinez Lotz, Lisi" userId="0f526a3e-207f-41ce-bd9e-1a5c0d8114dc" providerId="ADAL" clId="{66D51481-BDD8-4E96-B249-FE27D05D078E}" dt="2024-01-22T21:18:26.861" v="14" actId="47"/>
        <pc:sldMkLst>
          <pc:docMk/>
          <pc:sldMk cId="380948071" sldId="666"/>
        </pc:sldMkLst>
      </pc:sldChg>
      <pc:sldChg chg="del">
        <pc:chgData name="Martinez Lotz, Lisi" userId="0f526a3e-207f-41ce-bd9e-1a5c0d8114dc" providerId="ADAL" clId="{66D51481-BDD8-4E96-B249-FE27D05D078E}" dt="2024-01-22T21:18:27.275" v="16" actId="47"/>
        <pc:sldMkLst>
          <pc:docMk/>
          <pc:sldMk cId="3343887186" sldId="669"/>
        </pc:sldMkLst>
      </pc:sldChg>
      <pc:sldChg chg="del">
        <pc:chgData name="Martinez Lotz, Lisi" userId="0f526a3e-207f-41ce-bd9e-1a5c0d8114dc" providerId="ADAL" clId="{66D51481-BDD8-4E96-B249-FE27D05D078E}" dt="2024-01-22T21:18:27.462" v="17" actId="47"/>
        <pc:sldMkLst>
          <pc:docMk/>
          <pc:sldMk cId="1736320350" sldId="671"/>
        </pc:sldMkLst>
      </pc:sldChg>
      <pc:sldChg chg="del">
        <pc:chgData name="Martinez Lotz, Lisi" userId="0f526a3e-207f-41ce-bd9e-1a5c0d8114dc" providerId="ADAL" clId="{66D51481-BDD8-4E96-B249-FE27D05D078E}" dt="2024-01-22T21:18:27.063" v="15" actId="47"/>
        <pc:sldMkLst>
          <pc:docMk/>
          <pc:sldMk cId="4018089341" sldId="672"/>
        </pc:sldMkLst>
      </pc:sldChg>
      <pc:sldChg chg="del">
        <pc:chgData name="Martinez Lotz, Lisi" userId="0f526a3e-207f-41ce-bd9e-1a5c0d8114dc" providerId="ADAL" clId="{66D51481-BDD8-4E96-B249-FE27D05D078E}" dt="2024-01-22T21:18:31.939" v="31" actId="47"/>
        <pc:sldMkLst>
          <pc:docMk/>
          <pc:sldMk cId="4024828997" sldId="2146847098"/>
        </pc:sldMkLst>
      </pc:sldChg>
      <pc:sldChg chg="del">
        <pc:chgData name="Martinez Lotz, Lisi" userId="0f526a3e-207f-41ce-bd9e-1a5c0d8114dc" providerId="ADAL" clId="{66D51481-BDD8-4E96-B249-FE27D05D078E}" dt="2024-01-22T21:18:30.318" v="27" actId="47"/>
        <pc:sldMkLst>
          <pc:docMk/>
          <pc:sldMk cId="1179941047" sldId="2146847100"/>
        </pc:sldMkLst>
      </pc:sldChg>
      <pc:sldChg chg="del">
        <pc:chgData name="Martinez Lotz, Lisi" userId="0f526a3e-207f-41ce-bd9e-1a5c0d8114dc" providerId="ADAL" clId="{66D51481-BDD8-4E96-B249-FE27D05D078E}" dt="2024-01-22T21:18:30.540" v="28" actId="47"/>
        <pc:sldMkLst>
          <pc:docMk/>
          <pc:sldMk cId="0" sldId="2146847105"/>
        </pc:sldMkLst>
      </pc:sldChg>
      <pc:sldChg chg="del">
        <pc:chgData name="Martinez Lotz, Lisi" userId="0f526a3e-207f-41ce-bd9e-1a5c0d8114dc" providerId="ADAL" clId="{66D51481-BDD8-4E96-B249-FE27D05D078E}" dt="2024-01-22T21:18:32.696" v="32" actId="47"/>
        <pc:sldMkLst>
          <pc:docMk/>
          <pc:sldMk cId="808705587" sldId="2146847115"/>
        </pc:sldMkLst>
      </pc:sldChg>
      <pc:sldChg chg="del">
        <pc:chgData name="Martinez Lotz, Lisi" userId="0f526a3e-207f-41ce-bd9e-1a5c0d8114dc" providerId="ADAL" clId="{66D51481-BDD8-4E96-B249-FE27D05D078E}" dt="2024-01-22T21:18:33.153" v="33" actId="47"/>
        <pc:sldMkLst>
          <pc:docMk/>
          <pc:sldMk cId="2529170424" sldId="2146847120"/>
        </pc:sldMkLst>
      </pc:sldChg>
      <pc:sldChg chg="del">
        <pc:chgData name="Martinez Lotz, Lisi" userId="0f526a3e-207f-41ce-bd9e-1a5c0d8114dc" providerId="ADAL" clId="{66D51481-BDD8-4E96-B249-FE27D05D078E}" dt="2024-01-22T21:18:31.099" v="29" actId="47"/>
        <pc:sldMkLst>
          <pc:docMk/>
          <pc:sldMk cId="662063757" sldId="2146847121"/>
        </pc:sldMkLst>
      </pc:sldChg>
      <pc:sldChg chg="del">
        <pc:chgData name="Martinez Lotz, Lisi" userId="0f526a3e-207f-41ce-bd9e-1a5c0d8114dc" providerId="ADAL" clId="{66D51481-BDD8-4E96-B249-FE27D05D078E}" dt="2024-01-22T21:18:35.123" v="37" actId="47"/>
        <pc:sldMkLst>
          <pc:docMk/>
          <pc:sldMk cId="3124415355" sldId="2146847123"/>
        </pc:sldMkLst>
      </pc:sldChg>
      <pc:sldChg chg="del">
        <pc:chgData name="Martinez Lotz, Lisi" userId="0f526a3e-207f-41ce-bd9e-1a5c0d8114dc" providerId="ADAL" clId="{66D51481-BDD8-4E96-B249-FE27D05D078E}" dt="2024-01-22T21:18:35.633" v="38" actId="47"/>
        <pc:sldMkLst>
          <pc:docMk/>
          <pc:sldMk cId="2964065596" sldId="2146847124"/>
        </pc:sldMkLst>
      </pc:sldChg>
      <pc:sldChg chg="del">
        <pc:chgData name="Martinez Lotz, Lisi" userId="0f526a3e-207f-41ce-bd9e-1a5c0d8114dc" providerId="ADAL" clId="{66D51481-BDD8-4E96-B249-FE27D05D078E}" dt="2024-01-22T21:18:36.277" v="39" actId="47"/>
        <pc:sldMkLst>
          <pc:docMk/>
          <pc:sldMk cId="2699091402" sldId="2146847125"/>
        </pc:sldMkLst>
      </pc:sldChg>
      <pc:sldChg chg="del">
        <pc:chgData name="Martinez Lotz, Lisi" userId="0f526a3e-207f-41ce-bd9e-1a5c0d8114dc" providerId="ADAL" clId="{66D51481-BDD8-4E96-B249-FE27D05D078E}" dt="2024-01-22T21:18:24.746" v="4" actId="47"/>
        <pc:sldMkLst>
          <pc:docMk/>
          <pc:sldMk cId="3290920248" sldId="2146847129"/>
        </pc:sldMkLst>
      </pc:sldChg>
      <pc:sldChg chg="del">
        <pc:chgData name="Martinez Lotz, Lisi" userId="0f526a3e-207f-41ce-bd9e-1a5c0d8114dc" providerId="ADAL" clId="{66D51481-BDD8-4E96-B249-FE27D05D078E}" dt="2024-01-22T21:18:25.440" v="7" actId="47"/>
        <pc:sldMkLst>
          <pc:docMk/>
          <pc:sldMk cId="2664074217" sldId="2146847130"/>
        </pc:sldMkLst>
      </pc:sldChg>
      <pc:sldChg chg="del">
        <pc:chgData name="Martinez Lotz, Lisi" userId="0f526a3e-207f-41ce-bd9e-1a5c0d8114dc" providerId="ADAL" clId="{66D51481-BDD8-4E96-B249-FE27D05D078E}" dt="2024-01-22T21:18:25.643" v="8" actId="47"/>
        <pc:sldMkLst>
          <pc:docMk/>
          <pc:sldMk cId="1320681484" sldId="2146847131"/>
        </pc:sldMkLst>
      </pc:sldChg>
      <pc:sldChg chg="del">
        <pc:chgData name="Martinez Lotz, Lisi" userId="0f526a3e-207f-41ce-bd9e-1a5c0d8114dc" providerId="ADAL" clId="{66D51481-BDD8-4E96-B249-FE27D05D078E}" dt="2024-01-22T21:18:25.859" v="9" actId="47"/>
        <pc:sldMkLst>
          <pc:docMk/>
          <pc:sldMk cId="3194006500" sldId="2146847132"/>
        </pc:sldMkLst>
      </pc:sldChg>
      <pc:sldChg chg="del">
        <pc:chgData name="Martinez Lotz, Lisi" userId="0f526a3e-207f-41ce-bd9e-1a5c0d8114dc" providerId="ADAL" clId="{66D51481-BDD8-4E96-B249-FE27D05D078E}" dt="2024-01-22T21:18:24.503" v="3" actId="47"/>
        <pc:sldMkLst>
          <pc:docMk/>
          <pc:sldMk cId="252519705" sldId="2146847134"/>
        </pc:sldMkLst>
      </pc:sldChg>
      <pc:sldChg chg="del">
        <pc:chgData name="Martinez Lotz, Lisi" userId="0f526a3e-207f-41ce-bd9e-1a5c0d8114dc" providerId="ADAL" clId="{66D51481-BDD8-4E96-B249-FE27D05D078E}" dt="2024-01-22T21:18:34.185" v="35" actId="47"/>
        <pc:sldMkLst>
          <pc:docMk/>
          <pc:sldMk cId="123655953" sldId="2146847140"/>
        </pc:sldMkLst>
      </pc:sldChg>
      <pc:sldChg chg="modSp mod">
        <pc:chgData name="Martinez Lotz, Lisi" userId="0f526a3e-207f-41ce-bd9e-1a5c0d8114dc" providerId="ADAL" clId="{66D51481-BDD8-4E96-B249-FE27D05D078E}" dt="2024-01-22T21:18:09.914" v="0" actId="20577"/>
        <pc:sldMkLst>
          <pc:docMk/>
          <pc:sldMk cId="1737915251" sldId="2147171103"/>
        </pc:sldMkLst>
        <pc:spChg chg="mod">
          <ac:chgData name="Martinez Lotz, Lisi" userId="0f526a3e-207f-41ce-bd9e-1a5c0d8114dc" providerId="ADAL" clId="{66D51481-BDD8-4E96-B249-FE27D05D078E}" dt="2024-01-22T21:18:09.914" v="0" actId="20577"/>
          <ac:spMkLst>
            <pc:docMk/>
            <pc:sldMk cId="1737915251" sldId="2147171103"/>
            <ac:spMk id="9" creationId="{B9597D2F-4F92-F68E-6872-5CD6588F55FD}"/>
          </ac:spMkLst>
        </pc:spChg>
      </pc:sldChg>
      <pc:sldChg chg="del">
        <pc:chgData name="Martinez Lotz, Lisi" userId="0f526a3e-207f-41ce-bd9e-1a5c0d8114dc" providerId="ADAL" clId="{66D51481-BDD8-4E96-B249-FE27D05D078E}" dt="2024-01-22T21:18:23.934" v="1" actId="47"/>
        <pc:sldMkLst>
          <pc:docMk/>
          <pc:sldMk cId="3752895493" sldId="2147171107"/>
        </pc:sldMkLst>
      </pc:sldChg>
      <pc:sldChg chg="del">
        <pc:chgData name="Martinez Lotz, Lisi" userId="0f526a3e-207f-41ce-bd9e-1a5c0d8114dc" providerId="ADAL" clId="{66D51481-BDD8-4E96-B249-FE27D05D078E}" dt="2024-01-22T21:18:26.249" v="11" actId="47"/>
        <pc:sldMkLst>
          <pc:docMk/>
          <pc:sldMk cId="3233456341" sldId="2147171108"/>
        </pc:sldMkLst>
      </pc:sldChg>
      <pc:sldChg chg="del">
        <pc:chgData name="Martinez Lotz, Lisi" userId="0f526a3e-207f-41ce-bd9e-1a5c0d8114dc" providerId="ADAL" clId="{66D51481-BDD8-4E96-B249-FE27D05D078E}" dt="2024-01-22T21:18:27.662" v="18" actId="47"/>
        <pc:sldMkLst>
          <pc:docMk/>
          <pc:sldMk cId="3741702119" sldId="2147171109"/>
        </pc:sldMkLst>
      </pc:sldChg>
      <pc:sldChg chg="del">
        <pc:chgData name="Martinez Lotz, Lisi" userId="0f526a3e-207f-41ce-bd9e-1a5c0d8114dc" providerId="ADAL" clId="{66D51481-BDD8-4E96-B249-FE27D05D078E}" dt="2024-01-22T21:18:29.873" v="25" actId="47"/>
        <pc:sldMkLst>
          <pc:docMk/>
          <pc:sldMk cId="3268755221" sldId="2147171110"/>
        </pc:sldMkLst>
      </pc:sldChg>
      <pc:sldChg chg="del">
        <pc:chgData name="Martinez Lotz, Lisi" userId="0f526a3e-207f-41ce-bd9e-1a5c0d8114dc" providerId="ADAL" clId="{66D51481-BDD8-4E96-B249-FE27D05D078E}" dt="2024-01-22T21:18:33.820" v="34" actId="47"/>
        <pc:sldMkLst>
          <pc:docMk/>
          <pc:sldMk cId="2728191056" sldId="2147171111"/>
        </pc:sldMkLst>
      </pc:sldChg>
      <pc:sldMasterChg chg="delSldLayout">
        <pc:chgData name="Martinez Lotz, Lisi" userId="0f526a3e-207f-41ce-bd9e-1a5c0d8114dc" providerId="ADAL" clId="{66D51481-BDD8-4E96-B249-FE27D05D078E}" dt="2024-01-22T21:18:33.153" v="33" actId="47"/>
        <pc:sldMasterMkLst>
          <pc:docMk/>
          <pc:sldMasterMk cId="1215347331" sldId="2147483648"/>
        </pc:sldMasterMkLst>
        <pc:sldLayoutChg chg="del">
          <pc:chgData name="Martinez Lotz, Lisi" userId="0f526a3e-207f-41ce-bd9e-1a5c0d8114dc" providerId="ADAL" clId="{66D51481-BDD8-4E96-B249-FE27D05D078E}" dt="2024-01-22T21:18:33.153" v="33" actId="47"/>
          <pc:sldLayoutMkLst>
            <pc:docMk/>
            <pc:sldMasterMk cId="1215347331" sldId="2147483648"/>
            <pc:sldLayoutMk cId="301456232" sldId="2147483660"/>
          </pc:sldLayoutMkLst>
        </pc:sldLayoutChg>
      </pc:sldMasterChg>
      <pc:sldMasterChg chg="del delSldLayout">
        <pc:chgData name="Martinez Lotz, Lisi" userId="0f526a3e-207f-41ce-bd9e-1a5c0d8114dc" providerId="ADAL" clId="{66D51481-BDD8-4E96-B249-FE27D05D078E}" dt="2024-01-22T21:18:29.683" v="24" actId="47"/>
        <pc:sldMasterMkLst>
          <pc:docMk/>
          <pc:sldMasterMk cId="2054470186" sldId="2147483661"/>
        </pc:sldMasterMkLst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369476221" sldId="2147483662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3604199404" sldId="2147483663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3942170763" sldId="2147483664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887493853" sldId="2147483665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559039970" sldId="2147483666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1070140870" sldId="2147483667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611937262" sldId="2147483668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464033775" sldId="2147483669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2507621327" sldId="2147483670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3684998043" sldId="2147483671"/>
          </pc:sldLayoutMkLst>
        </pc:sldLayoutChg>
        <pc:sldLayoutChg chg="del">
          <pc:chgData name="Martinez Lotz, Lisi" userId="0f526a3e-207f-41ce-bd9e-1a5c0d8114dc" providerId="ADAL" clId="{66D51481-BDD8-4E96-B249-FE27D05D078E}" dt="2024-01-22T21:18:29.683" v="24" actId="47"/>
          <pc:sldLayoutMkLst>
            <pc:docMk/>
            <pc:sldMasterMk cId="2054470186" sldId="2147483661"/>
            <pc:sldLayoutMk cId="410171984" sldId="2147483672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ar\folders\n6\9z5ly4c92j5_g_0c9kcn0l0c0000gq\T\com.microsoft.Outlook\Outlook%20Temp\Charts%20for%20BOG%20presentation%5b1%5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93972927831195E-2"/>
          <c:y val="0.15695143619696597"/>
          <c:w val="0.83896406069634422"/>
          <c:h val="0.70015814907200735"/>
        </c:manualLayout>
      </c:layout>
      <c:pieChart>
        <c:varyColors val="1"/>
        <c:ser>
          <c:idx val="0"/>
          <c:order val="0"/>
          <c:tx>
            <c:strRef>
              <c:f>'Overview - FY18 State Expenses'!$B$1</c:f>
              <c:strCache>
                <c:ptCount val="1"/>
                <c:pt idx="0">
                  <c:v>FY18 State Expenses </c:v>
                </c:pt>
              </c:strCache>
            </c:strRef>
          </c:tx>
          <c:spPr>
            <a:effectLst>
              <a:outerShdw sx="1000" sy="1000" algn="ctr" rotWithShape="0">
                <a:prstClr val="black"/>
              </a:outerShdw>
            </a:effectLst>
          </c:spPr>
          <c:dPt>
            <c:idx val="0"/>
            <c:bubble3D val="0"/>
            <c:spPr>
              <a:solidFill>
                <a:srgbClr val="394B5B"/>
              </a:solidFill>
              <a:ln>
                <a:noFill/>
              </a:ln>
              <a:effectLst>
                <a:outerShdw sx="1000" sy="1000" algn="ctr" rotWithShape="0">
                  <a:prstClr val="black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AC4-F048-A701-1CFC7677F377}"/>
              </c:ext>
            </c:extLst>
          </c:dPt>
          <c:dPt>
            <c:idx val="1"/>
            <c:bubble3D val="0"/>
            <c:spPr>
              <a:solidFill>
                <a:srgbClr val="D6793F"/>
              </a:solidFill>
              <a:ln>
                <a:noFill/>
              </a:ln>
              <a:effectLst>
                <a:outerShdw sx="1000" sy="1000" algn="ctr" rotWithShape="0">
                  <a:prstClr val="black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AC4-F048-A701-1CFC7677F377}"/>
              </c:ext>
            </c:extLst>
          </c:dPt>
          <c:dPt>
            <c:idx val="2"/>
            <c:bubble3D val="0"/>
            <c:spPr>
              <a:solidFill>
                <a:srgbClr val="6FA1D3"/>
              </a:solidFill>
              <a:ln>
                <a:noFill/>
              </a:ln>
              <a:effectLst>
                <a:outerShdw sx="1000" sy="1000" algn="ctr" rotWithShape="0">
                  <a:prstClr val="black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AC4-F048-A701-1CFC7677F377}"/>
              </c:ext>
            </c:extLst>
          </c:dPt>
          <c:dPt>
            <c:idx val="3"/>
            <c:bubble3D val="0"/>
            <c:spPr>
              <a:solidFill>
                <a:srgbClr val="97C356"/>
              </a:solidFill>
              <a:ln>
                <a:noFill/>
              </a:ln>
              <a:effectLst>
                <a:outerShdw sx="1000" sy="1000" algn="ctr" rotWithShape="0">
                  <a:prstClr val="black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AC4-F048-A701-1CFC7677F377}"/>
              </c:ext>
            </c:extLst>
          </c:dPt>
          <c:dLbls>
            <c:dLbl>
              <c:idx val="0"/>
              <c:layout>
                <c:manualLayout>
                  <c:x val="6.3355310326270356E-2"/>
                  <c:y val="3.628873914954553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spc="0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CD8CF346-2C80-B843-B189-5863A47AD50C}" type="CATEGORYNAME">
                      <a:rPr lang="en-US" sz="1050" b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050" b="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
</a:t>
                    </a:r>
                    <a:fld id="{A7719170-5EBD-4745-BC32-315A97683CDD}" type="PERCENTAGE">
                      <a:rPr lang="en-US" sz="1050" b="1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050" b="0" baseline="0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spc="0" baseline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AC4-F048-A701-1CFC7677F377}"/>
                </c:ext>
              </c:extLst>
            </c:dLbl>
            <c:dLbl>
              <c:idx val="1"/>
              <c:layout>
                <c:manualLayout>
                  <c:x val="-4.1612482272074383E-2"/>
                  <c:y val="-1.56970420005596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spc="0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D8692F6F-AD41-DA40-8ECC-D7C214A5B791}" type="CATEGORYNAME">
                      <a:rPr lang="en-US" sz="1050" b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050" b="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
</a:t>
                    </a:r>
                    <a:fld id="{38CB916C-DB72-D44B-9621-E8D97AAA8399}" type="PERCENTAGE">
                      <a:rPr lang="en-US" sz="1050" b="1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050" b="0" baseline="0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spc="0" baseline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AC4-F048-A701-1CFC7677F377}"/>
                </c:ext>
              </c:extLst>
            </c:dLbl>
            <c:dLbl>
              <c:idx val="2"/>
              <c:layout>
                <c:manualLayout>
                  <c:x val="-1.89121109659223E-2"/>
                  <c:y val="-2.29549635106602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spc="0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65A483C5-B90B-DC47-92EC-9496E26E8794}" type="CATEGORYNAME">
                      <a:rPr lang="en-US" sz="1050" b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050" b="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
</a:t>
                    </a:r>
                    <a:fld id="{AF007A83-6F56-8440-9F0A-34D8CFB5FA9A}" type="PERCENTAGE">
                      <a:rPr lang="en-US" sz="1050" b="1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050" b="0" baseline="0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spc="0" baseline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AC4-F048-A701-1CFC7677F377}"/>
                </c:ext>
              </c:extLst>
            </c:dLbl>
            <c:dLbl>
              <c:idx val="3"/>
              <c:layout>
                <c:manualLayout>
                  <c:x val="5.5384845425036272E-2"/>
                  <c:y val="-3.32779930350769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spc="0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6FA8B588-D6B6-624B-81BA-F805D93F8AE0}" type="CATEGORYNAME">
                      <a:rPr lang="en-US" sz="1050" b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050" b="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
</a:t>
                    </a:r>
                    <a:fld id="{D4A747F0-6C71-3340-96EA-7A476472924B}" type="PERCENTAGE">
                      <a:rPr lang="en-US" sz="1050" b="1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050" b="0" baseline="0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spc="0" baseline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AC4-F048-A701-1CFC7677F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spc="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'Overview - FY18 State Expenses'!$A$2:$A$5</c:f>
              <c:strCache>
                <c:ptCount val="4"/>
                <c:pt idx="0">
                  <c:v>Regional AHEC Funding</c:v>
                </c:pt>
                <c:pt idx="1">
                  <c:v>Residency Funds</c:v>
                </c:pt>
                <c:pt idx="2">
                  <c:v>UNC - Chapel Hill Units</c:v>
                </c:pt>
                <c:pt idx="3">
                  <c:v>NC AHEC Program Office</c:v>
                </c:pt>
              </c:strCache>
            </c:strRef>
          </c:cat>
          <c:val>
            <c:numRef>
              <c:f>'Overview - FY18 State Expenses'!$B$2:$B$5</c:f>
              <c:numCache>
                <c:formatCode>_(* #,##0.00_);_(* \(#,##0.00\);_(* "-"??_);_(@_)</c:formatCode>
                <c:ptCount val="4"/>
                <c:pt idx="0">
                  <c:v>36903171.460000001</c:v>
                </c:pt>
                <c:pt idx="1">
                  <c:v>3455649</c:v>
                </c:pt>
                <c:pt idx="2">
                  <c:v>3922591.0999999996</c:v>
                </c:pt>
                <c:pt idx="3">
                  <c:v>3918126.37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C4-F048-A701-1CFC7677F37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17A47-F14D-454C-8C68-D0FD8577DF1F}" type="doc">
      <dgm:prSet loTypeId="urn:microsoft.com/office/officeart/2005/8/layout/lProcess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C028B0-63DB-8C49-A1CC-E4B0D9A47A66}">
      <dgm:prSet phldrT="[Text]" custT="1"/>
      <dgm:spPr>
        <a:solidFill>
          <a:srgbClr val="243644"/>
        </a:solidFill>
      </dgm:spPr>
      <dgm:t>
        <a:bodyPr/>
        <a:lstStyle/>
        <a:p>
          <a:r>
            <a:rPr lang="en-US" sz="3200" b="0" dirty="0"/>
            <a:t>Recruit</a:t>
          </a:r>
        </a:p>
      </dgm:t>
    </dgm:pt>
    <dgm:pt modelId="{21DD3C3A-DB80-C441-B84F-41152C6EFFCC}" type="parTrans" cxnId="{62B8D63D-F163-894D-9840-785C249A86DC}">
      <dgm:prSet/>
      <dgm:spPr/>
      <dgm:t>
        <a:bodyPr/>
        <a:lstStyle/>
        <a:p>
          <a:endParaRPr lang="en-US"/>
        </a:p>
      </dgm:t>
    </dgm:pt>
    <dgm:pt modelId="{B59DBA08-A527-B44D-A6CA-F2FB14DB3706}" type="sibTrans" cxnId="{62B8D63D-F163-894D-9840-785C249A86DC}">
      <dgm:prSet/>
      <dgm:spPr/>
      <dgm:t>
        <a:bodyPr/>
        <a:lstStyle/>
        <a:p>
          <a:endParaRPr lang="en-US"/>
        </a:p>
      </dgm:t>
    </dgm:pt>
    <dgm:pt modelId="{C1324D66-EC74-8E4A-91E3-A5054CC46D76}">
      <dgm:prSet/>
      <dgm:spPr>
        <a:solidFill>
          <a:srgbClr val="243644"/>
        </a:solidFill>
      </dgm:spPr>
      <dgm:t>
        <a:bodyPr/>
        <a:lstStyle/>
        <a:p>
          <a:r>
            <a:rPr lang="en-US" dirty="0"/>
            <a:t>Train</a:t>
          </a:r>
        </a:p>
      </dgm:t>
    </dgm:pt>
    <dgm:pt modelId="{E8479ABD-4442-874B-BFA1-B9E4641E8128}" type="parTrans" cxnId="{BCF65357-F990-FF4E-8B6E-B0663E1F63EE}">
      <dgm:prSet/>
      <dgm:spPr/>
      <dgm:t>
        <a:bodyPr/>
        <a:lstStyle/>
        <a:p>
          <a:endParaRPr lang="en-US"/>
        </a:p>
      </dgm:t>
    </dgm:pt>
    <dgm:pt modelId="{E55D827A-FCA7-854E-8005-809FFDB8D744}" type="sibTrans" cxnId="{BCF65357-F990-FF4E-8B6E-B0663E1F63EE}">
      <dgm:prSet/>
      <dgm:spPr/>
      <dgm:t>
        <a:bodyPr/>
        <a:lstStyle/>
        <a:p>
          <a:endParaRPr lang="en-US"/>
        </a:p>
      </dgm:t>
    </dgm:pt>
    <dgm:pt modelId="{4E4EF828-3402-134E-85DC-2C9428F3DB40}">
      <dgm:prSet/>
      <dgm:spPr>
        <a:solidFill>
          <a:srgbClr val="243644"/>
        </a:solidFill>
      </dgm:spPr>
      <dgm:t>
        <a:bodyPr/>
        <a:lstStyle/>
        <a:p>
          <a:r>
            <a:rPr lang="en-US" dirty="0"/>
            <a:t>Retain</a:t>
          </a:r>
        </a:p>
      </dgm:t>
    </dgm:pt>
    <dgm:pt modelId="{80906447-7C6E-AB4D-8905-DFDF25CE8EA7}" type="parTrans" cxnId="{5164C68C-BCC6-6640-BC77-0DCFC9535410}">
      <dgm:prSet/>
      <dgm:spPr/>
      <dgm:t>
        <a:bodyPr/>
        <a:lstStyle/>
        <a:p>
          <a:endParaRPr lang="en-US"/>
        </a:p>
      </dgm:t>
    </dgm:pt>
    <dgm:pt modelId="{FD6924D5-AD2D-FD4C-B3DD-23931BF12602}" type="sibTrans" cxnId="{5164C68C-BCC6-6640-BC77-0DCFC9535410}">
      <dgm:prSet/>
      <dgm:spPr/>
      <dgm:t>
        <a:bodyPr/>
        <a:lstStyle/>
        <a:p>
          <a:endParaRPr lang="en-US"/>
        </a:p>
      </dgm:t>
    </dgm:pt>
    <dgm:pt modelId="{824B163F-7CFB-9047-A76D-7D61179DD20E}">
      <dgm:prSet phldrT="[Text]" custT="1"/>
      <dgm:spPr/>
      <dgm:t>
        <a:bodyPr/>
        <a:lstStyle/>
        <a:p>
          <a:r>
            <a:rPr lang="en-US" sz="1400" dirty="0"/>
            <a:t>To ensure an appropriate supply of trainees/students to pursue health careers, particularly those who reflect their communities</a:t>
          </a:r>
          <a:endParaRPr lang="en-US" sz="1400" b="1" dirty="0"/>
        </a:p>
      </dgm:t>
    </dgm:pt>
    <dgm:pt modelId="{E57CA340-CC1D-994E-B71C-5C89BBD597CD}" type="parTrans" cxnId="{CDAEEBF4-6A6F-3D4C-ADE2-77364993B684}">
      <dgm:prSet/>
      <dgm:spPr/>
      <dgm:t>
        <a:bodyPr/>
        <a:lstStyle/>
        <a:p>
          <a:endParaRPr lang="en-US"/>
        </a:p>
      </dgm:t>
    </dgm:pt>
    <dgm:pt modelId="{1B50D207-3BED-3C41-9EE2-B7BF31815FF4}" type="sibTrans" cxnId="{CDAEEBF4-6A6F-3D4C-ADE2-77364993B684}">
      <dgm:prSet/>
      <dgm:spPr/>
      <dgm:t>
        <a:bodyPr/>
        <a:lstStyle/>
        <a:p>
          <a:endParaRPr lang="en-US"/>
        </a:p>
      </dgm:t>
    </dgm:pt>
    <dgm:pt modelId="{4EEA9451-51B2-C241-9574-D00565B988EE}">
      <dgm:prSet custT="1"/>
      <dgm:spPr/>
      <dgm:t>
        <a:bodyPr/>
        <a:lstStyle/>
        <a:p>
          <a:r>
            <a:rPr lang="en-US" sz="1400" dirty="0"/>
            <a:t>To encourage health professions trainees/students and healthcare professionals to practice in interprofessional and primary care settings in rural and under-resourced communities</a:t>
          </a:r>
        </a:p>
      </dgm:t>
    </dgm:pt>
    <dgm:pt modelId="{572D6FF3-AC3C-2941-9C11-46B73EC66A5C}" type="parTrans" cxnId="{057ECEC4-20A3-D943-9841-1A2101F59C0C}">
      <dgm:prSet/>
      <dgm:spPr/>
      <dgm:t>
        <a:bodyPr/>
        <a:lstStyle/>
        <a:p>
          <a:endParaRPr lang="en-US"/>
        </a:p>
      </dgm:t>
    </dgm:pt>
    <dgm:pt modelId="{B9549A43-CEF8-A24A-88D5-D7739DCD0ECD}" type="sibTrans" cxnId="{057ECEC4-20A3-D943-9841-1A2101F59C0C}">
      <dgm:prSet/>
      <dgm:spPr/>
      <dgm:t>
        <a:bodyPr/>
        <a:lstStyle/>
        <a:p>
          <a:endParaRPr lang="en-US"/>
        </a:p>
      </dgm:t>
    </dgm:pt>
    <dgm:pt modelId="{F9E7556F-7535-0B41-AE42-B0BBCE650B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To retain the health workforce with a focus on the diversity of providers, interprofessional teams, and primary care settings in rural and under-resourced communities</a:t>
          </a:r>
        </a:p>
      </dgm:t>
    </dgm:pt>
    <dgm:pt modelId="{FB73F666-3A09-2F48-98AF-AAD7F644E3CB}" type="parTrans" cxnId="{F52338D8-CEE5-934F-8617-E691F1794B15}">
      <dgm:prSet/>
      <dgm:spPr/>
      <dgm:t>
        <a:bodyPr/>
        <a:lstStyle/>
        <a:p>
          <a:endParaRPr lang="en-US"/>
        </a:p>
      </dgm:t>
    </dgm:pt>
    <dgm:pt modelId="{11B8EE18-82B1-9E4B-8AA4-ABF4D9F54705}" type="sibTrans" cxnId="{F52338D8-CEE5-934F-8617-E691F1794B15}">
      <dgm:prSet/>
      <dgm:spPr/>
      <dgm:t>
        <a:bodyPr/>
        <a:lstStyle/>
        <a:p>
          <a:endParaRPr lang="en-US"/>
        </a:p>
      </dgm:t>
    </dgm:pt>
    <dgm:pt modelId="{523884AD-945D-384A-B86C-0A7E6F11D45D}" type="pres">
      <dgm:prSet presAssocID="{02E17A47-F14D-454C-8C68-D0FD8577DF1F}" presName="Name0" presStyleCnt="0">
        <dgm:presLayoutVars>
          <dgm:dir/>
          <dgm:animLvl val="lvl"/>
          <dgm:resizeHandles val="exact"/>
        </dgm:presLayoutVars>
      </dgm:prSet>
      <dgm:spPr/>
    </dgm:pt>
    <dgm:pt modelId="{57546D00-C7CA-1E40-85EB-70F5BA039356}" type="pres">
      <dgm:prSet presAssocID="{02C028B0-63DB-8C49-A1CC-E4B0D9A47A66}" presName="vertFlow" presStyleCnt="0"/>
      <dgm:spPr/>
    </dgm:pt>
    <dgm:pt modelId="{3D748C88-7FE8-544E-8704-C4FEDA82265E}" type="pres">
      <dgm:prSet presAssocID="{02C028B0-63DB-8C49-A1CC-E4B0D9A47A66}" presName="header" presStyleLbl="node1" presStyleIdx="0" presStyleCnt="3"/>
      <dgm:spPr/>
    </dgm:pt>
    <dgm:pt modelId="{25149CB8-9497-554B-A0FD-69CE0FF5178B}" type="pres">
      <dgm:prSet presAssocID="{E57CA340-CC1D-994E-B71C-5C89BBD597CD}" presName="parTrans" presStyleLbl="sibTrans2D1" presStyleIdx="0" presStyleCnt="3"/>
      <dgm:spPr/>
    </dgm:pt>
    <dgm:pt modelId="{0CE107C1-E653-8F47-BD6F-13A5F0D910BF}" type="pres">
      <dgm:prSet presAssocID="{824B163F-7CFB-9047-A76D-7D61179DD20E}" presName="child" presStyleLbl="alignAccFollowNode1" presStyleIdx="0" presStyleCnt="3" custScaleY="276137">
        <dgm:presLayoutVars>
          <dgm:chMax val="0"/>
          <dgm:bulletEnabled val="1"/>
        </dgm:presLayoutVars>
      </dgm:prSet>
      <dgm:spPr/>
    </dgm:pt>
    <dgm:pt modelId="{9A45AA85-F273-BE4C-BBE3-70619000FA93}" type="pres">
      <dgm:prSet presAssocID="{02C028B0-63DB-8C49-A1CC-E4B0D9A47A66}" presName="hSp" presStyleCnt="0"/>
      <dgm:spPr/>
    </dgm:pt>
    <dgm:pt modelId="{87C27433-18D2-B740-BB68-C3ACD7BE5660}" type="pres">
      <dgm:prSet presAssocID="{C1324D66-EC74-8E4A-91E3-A5054CC46D76}" presName="vertFlow" presStyleCnt="0"/>
      <dgm:spPr/>
    </dgm:pt>
    <dgm:pt modelId="{F88E905B-21A7-D24C-A01C-D200C3FAAB56}" type="pres">
      <dgm:prSet presAssocID="{C1324D66-EC74-8E4A-91E3-A5054CC46D76}" presName="header" presStyleLbl="node1" presStyleIdx="1" presStyleCnt="3"/>
      <dgm:spPr/>
    </dgm:pt>
    <dgm:pt modelId="{D59798E2-CCCD-A04B-9432-E005005BB3BD}" type="pres">
      <dgm:prSet presAssocID="{572D6FF3-AC3C-2941-9C11-46B73EC66A5C}" presName="parTrans" presStyleLbl="sibTrans2D1" presStyleIdx="1" presStyleCnt="3"/>
      <dgm:spPr/>
    </dgm:pt>
    <dgm:pt modelId="{72ADA6E2-EABA-F94E-97C1-2025E5CDA925}" type="pres">
      <dgm:prSet presAssocID="{4EEA9451-51B2-C241-9574-D00565B988EE}" presName="child" presStyleLbl="alignAccFollowNode1" presStyleIdx="1" presStyleCnt="3" custScaleY="266065">
        <dgm:presLayoutVars>
          <dgm:chMax val="0"/>
          <dgm:bulletEnabled val="1"/>
        </dgm:presLayoutVars>
      </dgm:prSet>
      <dgm:spPr/>
    </dgm:pt>
    <dgm:pt modelId="{C17747DC-2528-9845-BCD7-E54BF543BB52}" type="pres">
      <dgm:prSet presAssocID="{C1324D66-EC74-8E4A-91E3-A5054CC46D76}" presName="hSp" presStyleCnt="0"/>
      <dgm:spPr/>
    </dgm:pt>
    <dgm:pt modelId="{1AE20306-2486-8A46-A1B5-AAC588E64F3A}" type="pres">
      <dgm:prSet presAssocID="{4E4EF828-3402-134E-85DC-2C9428F3DB40}" presName="vertFlow" presStyleCnt="0"/>
      <dgm:spPr/>
    </dgm:pt>
    <dgm:pt modelId="{D390FCFD-5FEF-744D-939D-EC919E3F6408}" type="pres">
      <dgm:prSet presAssocID="{4E4EF828-3402-134E-85DC-2C9428F3DB40}" presName="header" presStyleLbl="node1" presStyleIdx="2" presStyleCnt="3"/>
      <dgm:spPr/>
    </dgm:pt>
    <dgm:pt modelId="{9450923C-5E8E-D24D-ADA6-057DCFBD540D}" type="pres">
      <dgm:prSet presAssocID="{FB73F666-3A09-2F48-98AF-AAD7F644E3CB}" presName="parTrans" presStyleLbl="sibTrans2D1" presStyleIdx="2" presStyleCnt="3"/>
      <dgm:spPr/>
    </dgm:pt>
    <dgm:pt modelId="{6F65DF32-9A87-D24C-B4D1-A3CB5FB66464}" type="pres">
      <dgm:prSet presAssocID="{F9E7556F-7535-0B41-AE42-B0BBCE650B1F}" presName="child" presStyleLbl="alignAccFollowNode1" presStyleIdx="2" presStyleCnt="3" custScaleY="281173" custLinFactNeighborX="828" custLinFactNeighborY="6109">
        <dgm:presLayoutVars>
          <dgm:chMax val="0"/>
          <dgm:bulletEnabled val="1"/>
        </dgm:presLayoutVars>
      </dgm:prSet>
      <dgm:spPr/>
    </dgm:pt>
  </dgm:ptLst>
  <dgm:cxnLst>
    <dgm:cxn modelId="{D21F7707-D8D5-BE4C-9F4A-AD730B3A6294}" type="presOf" srcId="{4EEA9451-51B2-C241-9574-D00565B988EE}" destId="{72ADA6E2-EABA-F94E-97C1-2025E5CDA925}" srcOrd="0" destOrd="0" presId="urn:microsoft.com/office/officeart/2005/8/layout/lProcess1"/>
    <dgm:cxn modelId="{C44CB13B-3F33-6141-BF1E-E982E0361A33}" type="presOf" srcId="{4E4EF828-3402-134E-85DC-2C9428F3DB40}" destId="{D390FCFD-5FEF-744D-939D-EC919E3F6408}" srcOrd="0" destOrd="0" presId="urn:microsoft.com/office/officeart/2005/8/layout/lProcess1"/>
    <dgm:cxn modelId="{62B8D63D-F163-894D-9840-785C249A86DC}" srcId="{02E17A47-F14D-454C-8C68-D0FD8577DF1F}" destId="{02C028B0-63DB-8C49-A1CC-E4B0D9A47A66}" srcOrd="0" destOrd="0" parTransId="{21DD3C3A-DB80-C441-B84F-41152C6EFFCC}" sibTransId="{B59DBA08-A527-B44D-A6CA-F2FB14DB3706}"/>
    <dgm:cxn modelId="{BCF65357-F990-FF4E-8B6E-B0663E1F63EE}" srcId="{02E17A47-F14D-454C-8C68-D0FD8577DF1F}" destId="{C1324D66-EC74-8E4A-91E3-A5054CC46D76}" srcOrd="1" destOrd="0" parTransId="{E8479ABD-4442-874B-BFA1-B9E4641E8128}" sibTransId="{E55D827A-FCA7-854E-8005-809FFDB8D744}"/>
    <dgm:cxn modelId="{CC86A983-FE21-DE48-9A66-18865D86D1D0}" type="presOf" srcId="{824B163F-7CFB-9047-A76D-7D61179DD20E}" destId="{0CE107C1-E653-8F47-BD6F-13A5F0D910BF}" srcOrd="0" destOrd="0" presId="urn:microsoft.com/office/officeart/2005/8/layout/lProcess1"/>
    <dgm:cxn modelId="{BCAD7C84-D65D-BA41-A7E8-219403A5CA6D}" type="presOf" srcId="{02C028B0-63DB-8C49-A1CC-E4B0D9A47A66}" destId="{3D748C88-7FE8-544E-8704-C4FEDA82265E}" srcOrd="0" destOrd="0" presId="urn:microsoft.com/office/officeart/2005/8/layout/lProcess1"/>
    <dgm:cxn modelId="{5164C68C-BCC6-6640-BC77-0DCFC9535410}" srcId="{02E17A47-F14D-454C-8C68-D0FD8577DF1F}" destId="{4E4EF828-3402-134E-85DC-2C9428F3DB40}" srcOrd="2" destOrd="0" parTransId="{80906447-7C6E-AB4D-8905-DFDF25CE8EA7}" sibTransId="{FD6924D5-AD2D-FD4C-B3DD-23931BF12602}"/>
    <dgm:cxn modelId="{8C3397B0-3AEB-524A-93A0-B45546643B52}" type="presOf" srcId="{C1324D66-EC74-8E4A-91E3-A5054CC46D76}" destId="{F88E905B-21A7-D24C-A01C-D200C3FAAB56}" srcOrd="0" destOrd="0" presId="urn:microsoft.com/office/officeart/2005/8/layout/lProcess1"/>
    <dgm:cxn modelId="{057ECEC4-20A3-D943-9841-1A2101F59C0C}" srcId="{C1324D66-EC74-8E4A-91E3-A5054CC46D76}" destId="{4EEA9451-51B2-C241-9574-D00565B988EE}" srcOrd="0" destOrd="0" parTransId="{572D6FF3-AC3C-2941-9C11-46B73EC66A5C}" sibTransId="{B9549A43-CEF8-A24A-88D5-D7739DCD0ECD}"/>
    <dgm:cxn modelId="{663B02C8-FAFD-154C-B831-43B7855ECB0D}" type="presOf" srcId="{F9E7556F-7535-0B41-AE42-B0BBCE650B1F}" destId="{6F65DF32-9A87-D24C-B4D1-A3CB5FB66464}" srcOrd="0" destOrd="0" presId="urn:microsoft.com/office/officeart/2005/8/layout/lProcess1"/>
    <dgm:cxn modelId="{C7C221C8-33B6-FE4F-BAF5-51DCAA2CE5F4}" type="presOf" srcId="{572D6FF3-AC3C-2941-9C11-46B73EC66A5C}" destId="{D59798E2-CCCD-A04B-9432-E005005BB3BD}" srcOrd="0" destOrd="0" presId="urn:microsoft.com/office/officeart/2005/8/layout/lProcess1"/>
    <dgm:cxn modelId="{C2501BCE-60BF-FB48-BC8F-BF1712332A40}" type="presOf" srcId="{FB73F666-3A09-2F48-98AF-AAD7F644E3CB}" destId="{9450923C-5E8E-D24D-ADA6-057DCFBD540D}" srcOrd="0" destOrd="0" presId="urn:microsoft.com/office/officeart/2005/8/layout/lProcess1"/>
    <dgm:cxn modelId="{F52338D8-CEE5-934F-8617-E691F1794B15}" srcId="{4E4EF828-3402-134E-85DC-2C9428F3DB40}" destId="{F9E7556F-7535-0B41-AE42-B0BBCE650B1F}" srcOrd="0" destOrd="0" parTransId="{FB73F666-3A09-2F48-98AF-AAD7F644E3CB}" sibTransId="{11B8EE18-82B1-9E4B-8AA4-ABF4D9F54705}"/>
    <dgm:cxn modelId="{A9E604DB-8A18-3947-A9E6-2398C9EC26EC}" type="presOf" srcId="{02E17A47-F14D-454C-8C68-D0FD8577DF1F}" destId="{523884AD-945D-384A-B86C-0A7E6F11D45D}" srcOrd="0" destOrd="0" presId="urn:microsoft.com/office/officeart/2005/8/layout/lProcess1"/>
    <dgm:cxn modelId="{84D27BEF-4DF3-1749-A1F6-C682B9457ED1}" type="presOf" srcId="{E57CA340-CC1D-994E-B71C-5C89BBD597CD}" destId="{25149CB8-9497-554B-A0FD-69CE0FF5178B}" srcOrd="0" destOrd="0" presId="urn:microsoft.com/office/officeart/2005/8/layout/lProcess1"/>
    <dgm:cxn modelId="{CDAEEBF4-6A6F-3D4C-ADE2-77364993B684}" srcId="{02C028B0-63DB-8C49-A1CC-E4B0D9A47A66}" destId="{824B163F-7CFB-9047-A76D-7D61179DD20E}" srcOrd="0" destOrd="0" parTransId="{E57CA340-CC1D-994E-B71C-5C89BBD597CD}" sibTransId="{1B50D207-3BED-3C41-9EE2-B7BF31815FF4}"/>
    <dgm:cxn modelId="{D95420A2-4ECF-794E-AF85-A42432777814}" type="presParOf" srcId="{523884AD-945D-384A-B86C-0A7E6F11D45D}" destId="{57546D00-C7CA-1E40-85EB-70F5BA039356}" srcOrd="0" destOrd="0" presId="urn:microsoft.com/office/officeart/2005/8/layout/lProcess1"/>
    <dgm:cxn modelId="{6742421C-4B16-EC4D-B0E5-4054A8DA7FF7}" type="presParOf" srcId="{57546D00-C7CA-1E40-85EB-70F5BA039356}" destId="{3D748C88-7FE8-544E-8704-C4FEDA82265E}" srcOrd="0" destOrd="0" presId="urn:microsoft.com/office/officeart/2005/8/layout/lProcess1"/>
    <dgm:cxn modelId="{8DA3A6ED-50F2-1540-A758-2832E1CD0F26}" type="presParOf" srcId="{57546D00-C7CA-1E40-85EB-70F5BA039356}" destId="{25149CB8-9497-554B-A0FD-69CE0FF5178B}" srcOrd="1" destOrd="0" presId="urn:microsoft.com/office/officeart/2005/8/layout/lProcess1"/>
    <dgm:cxn modelId="{EA3E17CA-BAE8-4446-B243-4B052B0F0981}" type="presParOf" srcId="{57546D00-C7CA-1E40-85EB-70F5BA039356}" destId="{0CE107C1-E653-8F47-BD6F-13A5F0D910BF}" srcOrd="2" destOrd="0" presId="urn:microsoft.com/office/officeart/2005/8/layout/lProcess1"/>
    <dgm:cxn modelId="{C2DFD47E-9A63-D94D-8EE9-E1F3746429C2}" type="presParOf" srcId="{523884AD-945D-384A-B86C-0A7E6F11D45D}" destId="{9A45AA85-F273-BE4C-BBE3-70619000FA93}" srcOrd="1" destOrd="0" presId="urn:microsoft.com/office/officeart/2005/8/layout/lProcess1"/>
    <dgm:cxn modelId="{3427307D-C001-514A-95B9-32B26811F1E9}" type="presParOf" srcId="{523884AD-945D-384A-B86C-0A7E6F11D45D}" destId="{87C27433-18D2-B740-BB68-C3ACD7BE5660}" srcOrd="2" destOrd="0" presId="urn:microsoft.com/office/officeart/2005/8/layout/lProcess1"/>
    <dgm:cxn modelId="{3CC5B0D6-4CC9-5A4F-8108-8D13D6FBCD47}" type="presParOf" srcId="{87C27433-18D2-B740-BB68-C3ACD7BE5660}" destId="{F88E905B-21A7-D24C-A01C-D200C3FAAB56}" srcOrd="0" destOrd="0" presId="urn:microsoft.com/office/officeart/2005/8/layout/lProcess1"/>
    <dgm:cxn modelId="{137DC3AB-1134-1540-885D-61BB8E5E16FC}" type="presParOf" srcId="{87C27433-18D2-B740-BB68-C3ACD7BE5660}" destId="{D59798E2-CCCD-A04B-9432-E005005BB3BD}" srcOrd="1" destOrd="0" presId="urn:microsoft.com/office/officeart/2005/8/layout/lProcess1"/>
    <dgm:cxn modelId="{8AE75B9E-F7EB-344D-88C0-3F2F2967ACB3}" type="presParOf" srcId="{87C27433-18D2-B740-BB68-C3ACD7BE5660}" destId="{72ADA6E2-EABA-F94E-97C1-2025E5CDA925}" srcOrd="2" destOrd="0" presId="urn:microsoft.com/office/officeart/2005/8/layout/lProcess1"/>
    <dgm:cxn modelId="{49DC5A79-51CD-5D4E-97F4-AA7A9EFCB7E4}" type="presParOf" srcId="{523884AD-945D-384A-B86C-0A7E6F11D45D}" destId="{C17747DC-2528-9845-BCD7-E54BF543BB52}" srcOrd="3" destOrd="0" presId="urn:microsoft.com/office/officeart/2005/8/layout/lProcess1"/>
    <dgm:cxn modelId="{F526CCDF-EFE7-2B47-8682-B2D6390883B2}" type="presParOf" srcId="{523884AD-945D-384A-B86C-0A7E6F11D45D}" destId="{1AE20306-2486-8A46-A1B5-AAC588E64F3A}" srcOrd="4" destOrd="0" presId="urn:microsoft.com/office/officeart/2005/8/layout/lProcess1"/>
    <dgm:cxn modelId="{A65E66F9-35CD-6941-9412-841E7AF7A2D7}" type="presParOf" srcId="{1AE20306-2486-8A46-A1B5-AAC588E64F3A}" destId="{D390FCFD-5FEF-744D-939D-EC919E3F6408}" srcOrd="0" destOrd="0" presId="urn:microsoft.com/office/officeart/2005/8/layout/lProcess1"/>
    <dgm:cxn modelId="{92A319D7-378A-8B41-915F-A06DAA277D4B}" type="presParOf" srcId="{1AE20306-2486-8A46-A1B5-AAC588E64F3A}" destId="{9450923C-5E8E-D24D-ADA6-057DCFBD540D}" srcOrd="1" destOrd="0" presId="urn:microsoft.com/office/officeart/2005/8/layout/lProcess1"/>
    <dgm:cxn modelId="{0B77DA51-2143-9D4A-8AF2-3487414491AA}" type="presParOf" srcId="{1AE20306-2486-8A46-A1B5-AAC588E64F3A}" destId="{6F65DF32-9A87-D24C-B4D1-A3CB5FB66464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E17A47-F14D-454C-8C68-D0FD8577DF1F}" type="doc">
      <dgm:prSet loTypeId="urn:microsoft.com/office/officeart/2005/8/layout/lProcess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C028B0-63DB-8C49-A1CC-E4B0D9A47A66}">
      <dgm:prSet phldrT="[Text]" custT="1"/>
      <dgm:spPr>
        <a:solidFill>
          <a:srgbClr val="448BBB"/>
        </a:solidFill>
        <a:ln>
          <a:solidFill>
            <a:schemeClr val="lt1">
              <a:hueOff val="0"/>
              <a:satOff val="0"/>
              <a:lumOff val="0"/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Health Careers &amp; </a:t>
          </a:r>
          <a:b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Workforce Diversity</a:t>
          </a:r>
        </a:p>
      </dgm:t>
    </dgm:pt>
    <dgm:pt modelId="{21DD3C3A-DB80-C441-B84F-41152C6EFFCC}" type="parTrans" cxnId="{62B8D63D-F163-894D-9840-785C249A86DC}">
      <dgm:prSet/>
      <dgm:spPr/>
      <dgm:t>
        <a:bodyPr/>
        <a:lstStyle/>
        <a:p>
          <a:endParaRPr lang="en-US"/>
        </a:p>
      </dgm:t>
    </dgm:pt>
    <dgm:pt modelId="{B59DBA08-A527-B44D-A6CA-F2FB14DB3706}" type="sibTrans" cxnId="{62B8D63D-F163-894D-9840-785C249A86DC}">
      <dgm:prSet/>
      <dgm:spPr/>
      <dgm:t>
        <a:bodyPr/>
        <a:lstStyle/>
        <a:p>
          <a:endParaRPr lang="en-US"/>
        </a:p>
      </dgm:t>
    </dgm:pt>
    <dgm:pt modelId="{09602B1A-4BEF-6C48-86C4-FB7A2E9F7B1D}">
      <dgm:prSet phldrT="[Text]" custT="1"/>
      <dgm:spPr>
        <a:solidFill>
          <a:srgbClr val="BD4D3B"/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Student Services</a:t>
          </a:r>
        </a:p>
      </dgm:t>
    </dgm:pt>
    <dgm:pt modelId="{A655A2E8-4434-BB40-975A-EA8F4E297550}" type="parTrans" cxnId="{640F40A7-7423-0D41-9DD3-A6F9772BFF73}">
      <dgm:prSet/>
      <dgm:spPr>
        <a:noFill/>
      </dgm:spPr>
      <dgm:t>
        <a:bodyPr/>
        <a:lstStyle/>
        <a:p>
          <a:endParaRPr lang="en-US"/>
        </a:p>
      </dgm:t>
    </dgm:pt>
    <dgm:pt modelId="{FE2A5DD8-E81F-5243-B926-BC10A4472893}" type="sibTrans" cxnId="{640F40A7-7423-0D41-9DD3-A6F9772BFF73}">
      <dgm:prSet/>
      <dgm:spPr>
        <a:noFill/>
      </dgm:spPr>
      <dgm:t>
        <a:bodyPr/>
        <a:lstStyle/>
        <a:p>
          <a:endParaRPr lang="en-US"/>
        </a:p>
      </dgm:t>
    </dgm:pt>
    <dgm:pt modelId="{1C292080-C265-2A41-A495-CA9F99229E3E}">
      <dgm:prSet phldrT="[Text]" custT="1"/>
      <dgm:spPr>
        <a:solidFill>
          <a:srgbClr val="243644"/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Graduate Medical </a:t>
          </a:r>
          <a:b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Education Support</a:t>
          </a:r>
        </a:p>
      </dgm:t>
    </dgm:pt>
    <dgm:pt modelId="{18DF4149-805C-1941-80ED-E5AA59551839}" type="parTrans" cxnId="{D2059A79-1E94-3740-8698-B1C6FD5F1804}">
      <dgm:prSet/>
      <dgm:spPr/>
      <dgm:t>
        <a:bodyPr/>
        <a:lstStyle/>
        <a:p>
          <a:endParaRPr lang="en-US"/>
        </a:p>
      </dgm:t>
    </dgm:pt>
    <dgm:pt modelId="{33CDE9A8-EA7A-314B-B8DA-B68BBEE82E6F}" type="sibTrans" cxnId="{D2059A79-1E94-3740-8698-B1C6FD5F1804}">
      <dgm:prSet/>
      <dgm:spPr/>
      <dgm:t>
        <a:bodyPr/>
        <a:lstStyle/>
        <a:p>
          <a:endParaRPr lang="en-US"/>
        </a:p>
      </dgm:t>
    </dgm:pt>
    <dgm:pt modelId="{8467384C-D081-DF4D-A77C-E8650E9E30F4}">
      <dgm:prSet phldrT="[Text]" custT="1"/>
      <dgm:spPr>
        <a:solidFill>
          <a:srgbClr val="97C356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Continuing Professional Development</a:t>
          </a:r>
        </a:p>
      </dgm:t>
    </dgm:pt>
    <dgm:pt modelId="{2959800B-C88B-6944-909C-18C199D775FC}" type="parTrans" cxnId="{1B298BF7-1269-3947-B450-9D01505EB1B7}">
      <dgm:prSet/>
      <dgm:spPr/>
      <dgm:t>
        <a:bodyPr/>
        <a:lstStyle/>
        <a:p>
          <a:endParaRPr lang="en-US"/>
        </a:p>
      </dgm:t>
    </dgm:pt>
    <dgm:pt modelId="{25ED97A5-B509-5C4A-83D0-B4AA034B3987}" type="sibTrans" cxnId="{1B298BF7-1269-3947-B450-9D01505EB1B7}">
      <dgm:prSet/>
      <dgm:spPr/>
      <dgm:t>
        <a:bodyPr/>
        <a:lstStyle/>
        <a:p>
          <a:endParaRPr lang="en-US"/>
        </a:p>
      </dgm:t>
    </dgm:pt>
    <dgm:pt modelId="{49DF85AE-06F6-4A40-85DA-9E2AF41E9F6B}">
      <dgm:prSet phldrT="[Text]" custT="1"/>
      <dgm:spPr>
        <a:solidFill>
          <a:srgbClr val="605891"/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Practice Support</a:t>
          </a:r>
        </a:p>
      </dgm:t>
    </dgm:pt>
    <dgm:pt modelId="{9732BE5E-1CE3-7741-8932-8F243A7FD0DC}" type="parTrans" cxnId="{09801C8A-F417-7A4A-B54A-1631DA20EB18}">
      <dgm:prSet/>
      <dgm:spPr>
        <a:noFill/>
      </dgm:spPr>
      <dgm:t>
        <a:bodyPr/>
        <a:lstStyle/>
        <a:p>
          <a:endParaRPr lang="en-US"/>
        </a:p>
      </dgm:t>
    </dgm:pt>
    <dgm:pt modelId="{1ABEB6F3-4E80-6E41-BBDD-0B64BE1EB8A2}" type="sibTrans" cxnId="{09801C8A-F417-7A4A-B54A-1631DA20EB18}">
      <dgm:prSet/>
      <dgm:spPr>
        <a:noFill/>
      </dgm:spPr>
      <dgm:t>
        <a:bodyPr/>
        <a:lstStyle/>
        <a:p>
          <a:endParaRPr lang="en-US"/>
        </a:p>
      </dgm:t>
    </dgm:pt>
    <dgm:pt modelId="{C74C1245-46A6-024E-A36D-B93ACD1D31E1}">
      <dgm:prSet phldrT="[Text]" custT="1"/>
      <dgm:spPr>
        <a:solidFill>
          <a:srgbClr val="D6793F"/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Library Services</a:t>
          </a:r>
        </a:p>
      </dgm:t>
    </dgm:pt>
    <dgm:pt modelId="{25BA2850-1DCC-3548-80D4-0B8EA1CBC445}" type="parTrans" cxnId="{E7F783F8-46F4-E94C-9519-6DDDA7C54733}">
      <dgm:prSet/>
      <dgm:spPr/>
      <dgm:t>
        <a:bodyPr/>
        <a:lstStyle/>
        <a:p>
          <a:endParaRPr lang="en-US"/>
        </a:p>
      </dgm:t>
    </dgm:pt>
    <dgm:pt modelId="{E08CAEBD-24AC-8041-9309-337056C87A64}" type="sibTrans" cxnId="{E7F783F8-46F4-E94C-9519-6DDDA7C54733}">
      <dgm:prSet/>
      <dgm:spPr/>
      <dgm:t>
        <a:bodyPr/>
        <a:lstStyle/>
        <a:p>
          <a:endParaRPr lang="en-US"/>
        </a:p>
      </dgm:t>
    </dgm:pt>
    <dgm:pt modelId="{523884AD-945D-384A-B86C-0A7E6F11D45D}" type="pres">
      <dgm:prSet presAssocID="{02E17A47-F14D-454C-8C68-D0FD8577DF1F}" presName="Name0" presStyleCnt="0">
        <dgm:presLayoutVars>
          <dgm:dir/>
          <dgm:animLvl val="lvl"/>
          <dgm:resizeHandles val="exact"/>
        </dgm:presLayoutVars>
      </dgm:prSet>
      <dgm:spPr/>
    </dgm:pt>
    <dgm:pt modelId="{57546D00-C7CA-1E40-85EB-70F5BA039356}" type="pres">
      <dgm:prSet presAssocID="{02C028B0-63DB-8C49-A1CC-E4B0D9A47A66}" presName="vertFlow" presStyleCnt="0"/>
      <dgm:spPr/>
    </dgm:pt>
    <dgm:pt modelId="{3D748C88-7FE8-544E-8704-C4FEDA82265E}" type="pres">
      <dgm:prSet presAssocID="{02C028B0-63DB-8C49-A1CC-E4B0D9A47A66}" presName="header" presStyleLbl="node1" presStyleIdx="0" presStyleCnt="2"/>
      <dgm:spPr/>
    </dgm:pt>
    <dgm:pt modelId="{98EA8683-9C62-6C4F-970A-E1F2F4709C43}" type="pres">
      <dgm:prSet presAssocID="{A655A2E8-4434-BB40-975A-EA8F4E297550}" presName="parTrans" presStyleLbl="sibTrans2D1" presStyleIdx="0" presStyleCnt="4"/>
      <dgm:spPr/>
    </dgm:pt>
    <dgm:pt modelId="{4D46AF65-E49A-0E4A-A872-9E6F9D329A26}" type="pres">
      <dgm:prSet presAssocID="{09602B1A-4BEF-6C48-86C4-FB7A2E9F7B1D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3BF81FFE-2E44-794E-9668-D36CD0FAC687}" type="pres">
      <dgm:prSet presAssocID="{FE2A5DD8-E81F-5243-B926-BC10A4472893}" presName="sibTrans" presStyleLbl="sibTrans2D1" presStyleIdx="1" presStyleCnt="4"/>
      <dgm:spPr/>
    </dgm:pt>
    <dgm:pt modelId="{0BFCD5C7-EB23-DA43-9E6E-873AD0D5BCBE}" type="pres">
      <dgm:prSet presAssocID="{1C292080-C265-2A41-A495-CA9F99229E3E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9A45AA85-F273-BE4C-BBE3-70619000FA93}" type="pres">
      <dgm:prSet presAssocID="{02C028B0-63DB-8C49-A1CC-E4B0D9A47A66}" presName="hSp" presStyleCnt="0"/>
      <dgm:spPr/>
    </dgm:pt>
    <dgm:pt modelId="{48697A6B-16AF-374E-946B-D0D90276C3FA}" type="pres">
      <dgm:prSet presAssocID="{8467384C-D081-DF4D-A77C-E8650E9E30F4}" presName="vertFlow" presStyleCnt="0"/>
      <dgm:spPr/>
    </dgm:pt>
    <dgm:pt modelId="{B09CF5BE-F231-2B4A-8353-B6E402716E2D}" type="pres">
      <dgm:prSet presAssocID="{8467384C-D081-DF4D-A77C-E8650E9E30F4}" presName="header" presStyleLbl="node1" presStyleIdx="1" presStyleCnt="2"/>
      <dgm:spPr/>
    </dgm:pt>
    <dgm:pt modelId="{522788B2-3463-8041-97EC-5B93C487FA7B}" type="pres">
      <dgm:prSet presAssocID="{9732BE5E-1CE3-7741-8932-8F243A7FD0DC}" presName="parTrans" presStyleLbl="sibTrans2D1" presStyleIdx="2" presStyleCnt="4"/>
      <dgm:spPr/>
    </dgm:pt>
    <dgm:pt modelId="{09EF33B6-5E1E-0B4B-8F17-85137F29E25D}" type="pres">
      <dgm:prSet presAssocID="{49DF85AE-06F6-4A40-85DA-9E2AF41E9F6B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0CCFBC5F-AEC1-BF4F-9987-1B5D7F00256B}" type="pres">
      <dgm:prSet presAssocID="{1ABEB6F3-4E80-6E41-BBDD-0B64BE1EB8A2}" presName="sibTrans" presStyleLbl="sibTrans2D1" presStyleIdx="3" presStyleCnt="4"/>
      <dgm:spPr/>
    </dgm:pt>
    <dgm:pt modelId="{9A905050-780B-1644-8A66-E4753A935E79}" type="pres">
      <dgm:prSet presAssocID="{C74C1245-46A6-024E-A36D-B93ACD1D31E1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E2A1AA2F-6D64-1F4F-B32E-2A9E28E61348}" type="presOf" srcId="{8467384C-D081-DF4D-A77C-E8650E9E30F4}" destId="{B09CF5BE-F231-2B4A-8353-B6E402716E2D}" srcOrd="0" destOrd="0" presId="urn:microsoft.com/office/officeart/2005/8/layout/lProcess1"/>
    <dgm:cxn modelId="{62B8D63D-F163-894D-9840-785C249A86DC}" srcId="{02E17A47-F14D-454C-8C68-D0FD8577DF1F}" destId="{02C028B0-63DB-8C49-A1CC-E4B0D9A47A66}" srcOrd="0" destOrd="0" parTransId="{21DD3C3A-DB80-C441-B84F-41152C6EFFCC}" sibTransId="{B59DBA08-A527-B44D-A6CA-F2FB14DB3706}"/>
    <dgm:cxn modelId="{E2960F5C-9B82-3548-B7AA-42BA70E5CB56}" type="presOf" srcId="{49DF85AE-06F6-4A40-85DA-9E2AF41E9F6B}" destId="{09EF33B6-5E1E-0B4B-8F17-85137F29E25D}" srcOrd="0" destOrd="0" presId="urn:microsoft.com/office/officeart/2005/8/layout/lProcess1"/>
    <dgm:cxn modelId="{942A5765-BFE9-4644-A80A-D75DA1F48F82}" type="presOf" srcId="{9732BE5E-1CE3-7741-8932-8F243A7FD0DC}" destId="{522788B2-3463-8041-97EC-5B93C487FA7B}" srcOrd="0" destOrd="0" presId="urn:microsoft.com/office/officeart/2005/8/layout/lProcess1"/>
    <dgm:cxn modelId="{41745A68-04B1-7C44-A5E1-8CA7DF8769BD}" type="presOf" srcId="{1ABEB6F3-4E80-6E41-BBDD-0B64BE1EB8A2}" destId="{0CCFBC5F-AEC1-BF4F-9987-1B5D7F00256B}" srcOrd="0" destOrd="0" presId="urn:microsoft.com/office/officeart/2005/8/layout/lProcess1"/>
    <dgm:cxn modelId="{51A6754C-C967-284E-AA07-738E27640413}" type="presOf" srcId="{A655A2E8-4434-BB40-975A-EA8F4E297550}" destId="{98EA8683-9C62-6C4F-970A-E1F2F4709C43}" srcOrd="0" destOrd="0" presId="urn:microsoft.com/office/officeart/2005/8/layout/lProcess1"/>
    <dgm:cxn modelId="{D2059A79-1E94-3740-8698-B1C6FD5F1804}" srcId="{02C028B0-63DB-8C49-A1CC-E4B0D9A47A66}" destId="{1C292080-C265-2A41-A495-CA9F99229E3E}" srcOrd="1" destOrd="0" parTransId="{18DF4149-805C-1941-80ED-E5AA59551839}" sibTransId="{33CDE9A8-EA7A-314B-B8DA-B68BBEE82E6F}"/>
    <dgm:cxn modelId="{BCAD7C84-D65D-BA41-A7E8-219403A5CA6D}" type="presOf" srcId="{02C028B0-63DB-8C49-A1CC-E4B0D9A47A66}" destId="{3D748C88-7FE8-544E-8704-C4FEDA82265E}" srcOrd="0" destOrd="0" presId="urn:microsoft.com/office/officeart/2005/8/layout/lProcess1"/>
    <dgm:cxn modelId="{09801C8A-F417-7A4A-B54A-1631DA20EB18}" srcId="{8467384C-D081-DF4D-A77C-E8650E9E30F4}" destId="{49DF85AE-06F6-4A40-85DA-9E2AF41E9F6B}" srcOrd="0" destOrd="0" parTransId="{9732BE5E-1CE3-7741-8932-8F243A7FD0DC}" sibTransId="{1ABEB6F3-4E80-6E41-BBDD-0B64BE1EB8A2}"/>
    <dgm:cxn modelId="{640F40A7-7423-0D41-9DD3-A6F9772BFF73}" srcId="{02C028B0-63DB-8C49-A1CC-E4B0D9A47A66}" destId="{09602B1A-4BEF-6C48-86C4-FB7A2E9F7B1D}" srcOrd="0" destOrd="0" parTransId="{A655A2E8-4434-BB40-975A-EA8F4E297550}" sibTransId="{FE2A5DD8-E81F-5243-B926-BC10A4472893}"/>
    <dgm:cxn modelId="{479731AB-8179-0947-92F3-593BE1A979E8}" type="presOf" srcId="{09602B1A-4BEF-6C48-86C4-FB7A2E9F7B1D}" destId="{4D46AF65-E49A-0E4A-A872-9E6F9D329A26}" srcOrd="0" destOrd="0" presId="urn:microsoft.com/office/officeart/2005/8/layout/lProcess1"/>
    <dgm:cxn modelId="{521821BD-0A06-3543-8DF1-E4FEFC560435}" type="presOf" srcId="{1C292080-C265-2A41-A495-CA9F99229E3E}" destId="{0BFCD5C7-EB23-DA43-9E6E-873AD0D5BCBE}" srcOrd="0" destOrd="0" presId="urn:microsoft.com/office/officeart/2005/8/layout/lProcess1"/>
    <dgm:cxn modelId="{A09964D6-0C71-2C4A-9852-128BBEDBF880}" type="presOf" srcId="{C74C1245-46A6-024E-A36D-B93ACD1D31E1}" destId="{9A905050-780B-1644-8A66-E4753A935E79}" srcOrd="0" destOrd="0" presId="urn:microsoft.com/office/officeart/2005/8/layout/lProcess1"/>
    <dgm:cxn modelId="{A9E604DB-8A18-3947-A9E6-2398C9EC26EC}" type="presOf" srcId="{02E17A47-F14D-454C-8C68-D0FD8577DF1F}" destId="{523884AD-945D-384A-B86C-0A7E6F11D45D}" srcOrd="0" destOrd="0" presId="urn:microsoft.com/office/officeart/2005/8/layout/lProcess1"/>
    <dgm:cxn modelId="{E8081BF7-1179-D442-B8EA-9576CB8289CC}" type="presOf" srcId="{FE2A5DD8-E81F-5243-B926-BC10A4472893}" destId="{3BF81FFE-2E44-794E-9668-D36CD0FAC687}" srcOrd="0" destOrd="0" presId="urn:microsoft.com/office/officeart/2005/8/layout/lProcess1"/>
    <dgm:cxn modelId="{1B298BF7-1269-3947-B450-9D01505EB1B7}" srcId="{02E17A47-F14D-454C-8C68-D0FD8577DF1F}" destId="{8467384C-D081-DF4D-A77C-E8650E9E30F4}" srcOrd="1" destOrd="0" parTransId="{2959800B-C88B-6944-909C-18C199D775FC}" sibTransId="{25ED97A5-B509-5C4A-83D0-B4AA034B3987}"/>
    <dgm:cxn modelId="{E7F783F8-46F4-E94C-9519-6DDDA7C54733}" srcId="{8467384C-D081-DF4D-A77C-E8650E9E30F4}" destId="{C74C1245-46A6-024E-A36D-B93ACD1D31E1}" srcOrd="1" destOrd="0" parTransId="{25BA2850-1DCC-3548-80D4-0B8EA1CBC445}" sibTransId="{E08CAEBD-24AC-8041-9309-337056C87A64}"/>
    <dgm:cxn modelId="{D95420A2-4ECF-794E-AF85-A42432777814}" type="presParOf" srcId="{523884AD-945D-384A-B86C-0A7E6F11D45D}" destId="{57546D00-C7CA-1E40-85EB-70F5BA039356}" srcOrd="0" destOrd="0" presId="urn:microsoft.com/office/officeart/2005/8/layout/lProcess1"/>
    <dgm:cxn modelId="{6742421C-4B16-EC4D-B0E5-4054A8DA7FF7}" type="presParOf" srcId="{57546D00-C7CA-1E40-85EB-70F5BA039356}" destId="{3D748C88-7FE8-544E-8704-C4FEDA82265E}" srcOrd="0" destOrd="0" presId="urn:microsoft.com/office/officeart/2005/8/layout/lProcess1"/>
    <dgm:cxn modelId="{682ECBA1-467D-C649-936A-003C66DCA478}" type="presParOf" srcId="{57546D00-C7CA-1E40-85EB-70F5BA039356}" destId="{98EA8683-9C62-6C4F-970A-E1F2F4709C43}" srcOrd="1" destOrd="0" presId="urn:microsoft.com/office/officeart/2005/8/layout/lProcess1"/>
    <dgm:cxn modelId="{5BCD879A-2660-E143-834B-4F797ABC8835}" type="presParOf" srcId="{57546D00-C7CA-1E40-85EB-70F5BA039356}" destId="{4D46AF65-E49A-0E4A-A872-9E6F9D329A26}" srcOrd="2" destOrd="0" presId="urn:microsoft.com/office/officeart/2005/8/layout/lProcess1"/>
    <dgm:cxn modelId="{20457412-F87C-4E4C-B666-B3BC6EB554F2}" type="presParOf" srcId="{57546D00-C7CA-1E40-85EB-70F5BA039356}" destId="{3BF81FFE-2E44-794E-9668-D36CD0FAC687}" srcOrd="3" destOrd="0" presId="urn:microsoft.com/office/officeart/2005/8/layout/lProcess1"/>
    <dgm:cxn modelId="{74277200-C440-F349-AD7B-AE8FC75CCF87}" type="presParOf" srcId="{57546D00-C7CA-1E40-85EB-70F5BA039356}" destId="{0BFCD5C7-EB23-DA43-9E6E-873AD0D5BCBE}" srcOrd="4" destOrd="0" presId="urn:microsoft.com/office/officeart/2005/8/layout/lProcess1"/>
    <dgm:cxn modelId="{C2DFD47E-9A63-D94D-8EE9-E1F3746429C2}" type="presParOf" srcId="{523884AD-945D-384A-B86C-0A7E6F11D45D}" destId="{9A45AA85-F273-BE4C-BBE3-70619000FA93}" srcOrd="1" destOrd="0" presId="urn:microsoft.com/office/officeart/2005/8/layout/lProcess1"/>
    <dgm:cxn modelId="{F3D79D23-F211-3047-96A6-78CC5F86D503}" type="presParOf" srcId="{523884AD-945D-384A-B86C-0A7E6F11D45D}" destId="{48697A6B-16AF-374E-946B-D0D90276C3FA}" srcOrd="2" destOrd="0" presId="urn:microsoft.com/office/officeart/2005/8/layout/lProcess1"/>
    <dgm:cxn modelId="{9BA06049-9C95-1444-A6BA-258737AB9AE1}" type="presParOf" srcId="{48697A6B-16AF-374E-946B-D0D90276C3FA}" destId="{B09CF5BE-F231-2B4A-8353-B6E402716E2D}" srcOrd="0" destOrd="0" presId="urn:microsoft.com/office/officeart/2005/8/layout/lProcess1"/>
    <dgm:cxn modelId="{07D9A88B-31FC-EE4F-B207-84EDB6DB1036}" type="presParOf" srcId="{48697A6B-16AF-374E-946B-D0D90276C3FA}" destId="{522788B2-3463-8041-97EC-5B93C487FA7B}" srcOrd="1" destOrd="0" presId="urn:microsoft.com/office/officeart/2005/8/layout/lProcess1"/>
    <dgm:cxn modelId="{7D508C02-BF5C-AF4F-BA33-3FA032289610}" type="presParOf" srcId="{48697A6B-16AF-374E-946B-D0D90276C3FA}" destId="{09EF33B6-5E1E-0B4B-8F17-85137F29E25D}" srcOrd="2" destOrd="0" presId="urn:microsoft.com/office/officeart/2005/8/layout/lProcess1"/>
    <dgm:cxn modelId="{1FD5B2F8-77B6-3E46-BFBC-92B443661DFB}" type="presParOf" srcId="{48697A6B-16AF-374E-946B-D0D90276C3FA}" destId="{0CCFBC5F-AEC1-BF4F-9987-1B5D7F00256B}" srcOrd="3" destOrd="0" presId="urn:microsoft.com/office/officeart/2005/8/layout/lProcess1"/>
    <dgm:cxn modelId="{19411353-9EF9-CB4D-95E0-4C6A0DDE8105}" type="presParOf" srcId="{48697A6B-16AF-374E-946B-D0D90276C3FA}" destId="{9A905050-780B-1644-8A66-E4753A935E79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48C88-7FE8-544E-8704-C4FEDA82265E}">
      <dsp:nvSpPr>
        <dsp:cNvPr id="0" name=""/>
        <dsp:cNvSpPr/>
      </dsp:nvSpPr>
      <dsp:spPr>
        <a:xfrm>
          <a:off x="4798" y="618643"/>
          <a:ext cx="2420915" cy="605228"/>
        </a:xfrm>
        <a:prstGeom prst="roundRect">
          <a:avLst>
            <a:gd name="adj" fmla="val 10000"/>
          </a:avLst>
        </a:prstGeom>
        <a:solidFill>
          <a:srgbClr val="24364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/>
            <a:t>Recruit</a:t>
          </a:r>
        </a:p>
      </dsp:txBody>
      <dsp:txXfrm>
        <a:off x="22525" y="636370"/>
        <a:ext cx="2385461" cy="569774"/>
      </dsp:txXfrm>
    </dsp:sp>
    <dsp:sp modelId="{25149CB8-9497-554B-A0FD-69CE0FF5178B}">
      <dsp:nvSpPr>
        <dsp:cNvPr id="0" name=""/>
        <dsp:cNvSpPr/>
      </dsp:nvSpPr>
      <dsp:spPr>
        <a:xfrm rot="5400000">
          <a:off x="1162298" y="1276830"/>
          <a:ext cx="105915" cy="1059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E107C1-E653-8F47-BD6F-13A5F0D910BF}">
      <dsp:nvSpPr>
        <dsp:cNvPr id="0" name=""/>
        <dsp:cNvSpPr/>
      </dsp:nvSpPr>
      <dsp:spPr>
        <a:xfrm>
          <a:off x="4798" y="1435702"/>
          <a:ext cx="2420915" cy="167126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 ensure an appropriate supply of trainees/students to pursue health careers, particularly those who reflect their communities</a:t>
          </a:r>
          <a:endParaRPr lang="en-US" sz="1400" b="1" kern="1200" dirty="0"/>
        </a:p>
      </dsp:txBody>
      <dsp:txXfrm>
        <a:off x="53748" y="1484652"/>
        <a:ext cx="2323015" cy="1573360"/>
      </dsp:txXfrm>
    </dsp:sp>
    <dsp:sp modelId="{F88E905B-21A7-D24C-A01C-D200C3FAAB56}">
      <dsp:nvSpPr>
        <dsp:cNvPr id="0" name=""/>
        <dsp:cNvSpPr/>
      </dsp:nvSpPr>
      <dsp:spPr>
        <a:xfrm>
          <a:off x="2764642" y="618643"/>
          <a:ext cx="2420915" cy="605228"/>
        </a:xfrm>
        <a:prstGeom prst="roundRect">
          <a:avLst>
            <a:gd name="adj" fmla="val 10000"/>
          </a:avLst>
        </a:prstGeom>
        <a:solidFill>
          <a:srgbClr val="24364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Train</a:t>
          </a:r>
        </a:p>
      </dsp:txBody>
      <dsp:txXfrm>
        <a:off x="2782369" y="636370"/>
        <a:ext cx="2385461" cy="569774"/>
      </dsp:txXfrm>
    </dsp:sp>
    <dsp:sp modelId="{D59798E2-CCCD-A04B-9432-E005005BB3BD}">
      <dsp:nvSpPr>
        <dsp:cNvPr id="0" name=""/>
        <dsp:cNvSpPr/>
      </dsp:nvSpPr>
      <dsp:spPr>
        <a:xfrm rot="5400000">
          <a:off x="3922142" y="1276830"/>
          <a:ext cx="105915" cy="1059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2ADA6E2-EABA-F94E-97C1-2025E5CDA925}">
      <dsp:nvSpPr>
        <dsp:cNvPr id="0" name=""/>
        <dsp:cNvSpPr/>
      </dsp:nvSpPr>
      <dsp:spPr>
        <a:xfrm>
          <a:off x="2764642" y="1435702"/>
          <a:ext cx="2420915" cy="16103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 encourage health professions trainees/students and healthcare professionals to practice in interprofessional and primary care settings in rural and under-resourced communities</a:t>
          </a:r>
        </a:p>
      </dsp:txBody>
      <dsp:txXfrm>
        <a:off x="2811806" y="1482866"/>
        <a:ext cx="2326587" cy="1515974"/>
      </dsp:txXfrm>
    </dsp:sp>
    <dsp:sp modelId="{D390FCFD-5FEF-744D-939D-EC919E3F6408}">
      <dsp:nvSpPr>
        <dsp:cNvPr id="0" name=""/>
        <dsp:cNvSpPr/>
      </dsp:nvSpPr>
      <dsp:spPr>
        <a:xfrm>
          <a:off x="5524485" y="618643"/>
          <a:ext cx="2420915" cy="605228"/>
        </a:xfrm>
        <a:prstGeom prst="roundRect">
          <a:avLst>
            <a:gd name="adj" fmla="val 10000"/>
          </a:avLst>
        </a:prstGeom>
        <a:solidFill>
          <a:srgbClr val="24364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Retain</a:t>
          </a:r>
        </a:p>
      </dsp:txBody>
      <dsp:txXfrm>
        <a:off x="5542212" y="636370"/>
        <a:ext cx="2385461" cy="569774"/>
      </dsp:txXfrm>
    </dsp:sp>
    <dsp:sp modelId="{9450923C-5E8E-D24D-ADA6-057DCFBD540D}">
      <dsp:nvSpPr>
        <dsp:cNvPr id="0" name=""/>
        <dsp:cNvSpPr/>
      </dsp:nvSpPr>
      <dsp:spPr>
        <a:xfrm rot="5388031">
          <a:off x="6680195" y="1283300"/>
          <a:ext cx="112386" cy="1059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65DF32-9A87-D24C-B4D1-A3CB5FB66464}">
      <dsp:nvSpPr>
        <dsp:cNvPr id="0" name=""/>
        <dsp:cNvSpPr/>
      </dsp:nvSpPr>
      <dsp:spPr>
        <a:xfrm>
          <a:off x="5529284" y="1448643"/>
          <a:ext cx="2420915" cy="17017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 retain the health workforce with a focus on the diversity of providers, interprofessional teams, and primary care settings in rural and under-resourced communities</a:t>
          </a:r>
        </a:p>
      </dsp:txBody>
      <dsp:txXfrm>
        <a:off x="5579126" y="1498485"/>
        <a:ext cx="2321231" cy="1602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48C88-7FE8-544E-8704-C4FEDA82265E}">
      <dsp:nvSpPr>
        <dsp:cNvPr id="0" name=""/>
        <dsp:cNvSpPr/>
      </dsp:nvSpPr>
      <dsp:spPr>
        <a:xfrm>
          <a:off x="3184" y="161210"/>
          <a:ext cx="3712070" cy="928017"/>
        </a:xfrm>
        <a:prstGeom prst="roundRect">
          <a:avLst>
            <a:gd name="adj" fmla="val 10000"/>
          </a:avLst>
        </a:prstGeom>
        <a:solidFill>
          <a:srgbClr val="448BBB"/>
        </a:solidFill>
        <a:ln w="12700" cap="flat" cmpd="sng" algn="ctr">
          <a:solidFill>
            <a:schemeClr val="lt1">
              <a:hueOff val="0"/>
              <a:satOff val="0"/>
              <a:lumOff val="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Health Careers &amp; </a:t>
          </a:r>
          <a:b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Workforce Diversity</a:t>
          </a:r>
        </a:p>
      </dsp:txBody>
      <dsp:txXfrm>
        <a:off x="30365" y="188391"/>
        <a:ext cx="3657708" cy="873655"/>
      </dsp:txXfrm>
    </dsp:sp>
    <dsp:sp modelId="{98EA8683-9C62-6C4F-970A-E1F2F4709C43}">
      <dsp:nvSpPr>
        <dsp:cNvPr id="0" name=""/>
        <dsp:cNvSpPr/>
      </dsp:nvSpPr>
      <dsp:spPr>
        <a:xfrm rot="5400000">
          <a:off x="1778018" y="1170430"/>
          <a:ext cx="162403" cy="162403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6AF65-E49A-0E4A-A872-9E6F9D329A26}">
      <dsp:nvSpPr>
        <dsp:cNvPr id="0" name=""/>
        <dsp:cNvSpPr/>
      </dsp:nvSpPr>
      <dsp:spPr>
        <a:xfrm>
          <a:off x="3184" y="1414034"/>
          <a:ext cx="3712070" cy="928017"/>
        </a:xfrm>
        <a:prstGeom prst="roundRect">
          <a:avLst>
            <a:gd name="adj" fmla="val 10000"/>
          </a:avLst>
        </a:prstGeom>
        <a:solidFill>
          <a:srgbClr val="BD4D3B"/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Student Services</a:t>
          </a:r>
        </a:p>
      </dsp:txBody>
      <dsp:txXfrm>
        <a:off x="30365" y="1441215"/>
        <a:ext cx="3657708" cy="873655"/>
      </dsp:txXfrm>
    </dsp:sp>
    <dsp:sp modelId="{3BF81FFE-2E44-794E-9668-D36CD0FAC687}">
      <dsp:nvSpPr>
        <dsp:cNvPr id="0" name=""/>
        <dsp:cNvSpPr/>
      </dsp:nvSpPr>
      <dsp:spPr>
        <a:xfrm rot="5400000">
          <a:off x="1778018" y="2423253"/>
          <a:ext cx="162403" cy="162403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CD5C7-EB23-DA43-9E6E-873AD0D5BCBE}">
      <dsp:nvSpPr>
        <dsp:cNvPr id="0" name=""/>
        <dsp:cNvSpPr/>
      </dsp:nvSpPr>
      <dsp:spPr>
        <a:xfrm>
          <a:off x="3184" y="2666858"/>
          <a:ext cx="3712070" cy="928017"/>
        </a:xfrm>
        <a:prstGeom prst="roundRect">
          <a:avLst>
            <a:gd name="adj" fmla="val 10000"/>
          </a:avLst>
        </a:prstGeom>
        <a:solidFill>
          <a:srgbClr val="243644"/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Graduate Medical </a:t>
          </a:r>
          <a:b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Education Support</a:t>
          </a:r>
        </a:p>
      </dsp:txBody>
      <dsp:txXfrm>
        <a:off x="30365" y="2694039"/>
        <a:ext cx="3657708" cy="873655"/>
      </dsp:txXfrm>
    </dsp:sp>
    <dsp:sp modelId="{B09CF5BE-F231-2B4A-8353-B6E402716E2D}">
      <dsp:nvSpPr>
        <dsp:cNvPr id="0" name=""/>
        <dsp:cNvSpPr/>
      </dsp:nvSpPr>
      <dsp:spPr>
        <a:xfrm>
          <a:off x="4234944" y="161210"/>
          <a:ext cx="3712070" cy="928017"/>
        </a:xfrm>
        <a:prstGeom prst="roundRect">
          <a:avLst>
            <a:gd name="adj" fmla="val 10000"/>
          </a:avLst>
        </a:prstGeom>
        <a:solidFill>
          <a:srgbClr val="97C356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Continuing Professional Development</a:t>
          </a:r>
        </a:p>
      </dsp:txBody>
      <dsp:txXfrm>
        <a:off x="4262125" y="188391"/>
        <a:ext cx="3657708" cy="873655"/>
      </dsp:txXfrm>
    </dsp:sp>
    <dsp:sp modelId="{522788B2-3463-8041-97EC-5B93C487FA7B}">
      <dsp:nvSpPr>
        <dsp:cNvPr id="0" name=""/>
        <dsp:cNvSpPr/>
      </dsp:nvSpPr>
      <dsp:spPr>
        <a:xfrm rot="5400000">
          <a:off x="6009778" y="1170430"/>
          <a:ext cx="162403" cy="162403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F33B6-5E1E-0B4B-8F17-85137F29E25D}">
      <dsp:nvSpPr>
        <dsp:cNvPr id="0" name=""/>
        <dsp:cNvSpPr/>
      </dsp:nvSpPr>
      <dsp:spPr>
        <a:xfrm>
          <a:off x="4234944" y="1414034"/>
          <a:ext cx="3712070" cy="928017"/>
        </a:xfrm>
        <a:prstGeom prst="roundRect">
          <a:avLst>
            <a:gd name="adj" fmla="val 10000"/>
          </a:avLst>
        </a:prstGeom>
        <a:solidFill>
          <a:srgbClr val="605891"/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Practice Support</a:t>
          </a:r>
        </a:p>
      </dsp:txBody>
      <dsp:txXfrm>
        <a:off x="4262125" y="1441215"/>
        <a:ext cx="3657708" cy="873655"/>
      </dsp:txXfrm>
    </dsp:sp>
    <dsp:sp modelId="{0CCFBC5F-AEC1-BF4F-9987-1B5D7F00256B}">
      <dsp:nvSpPr>
        <dsp:cNvPr id="0" name=""/>
        <dsp:cNvSpPr/>
      </dsp:nvSpPr>
      <dsp:spPr>
        <a:xfrm rot="5400000">
          <a:off x="6009778" y="2423253"/>
          <a:ext cx="162403" cy="162403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05050-780B-1644-8A66-E4753A935E79}">
      <dsp:nvSpPr>
        <dsp:cNvPr id="0" name=""/>
        <dsp:cNvSpPr/>
      </dsp:nvSpPr>
      <dsp:spPr>
        <a:xfrm>
          <a:off x="4234944" y="2666858"/>
          <a:ext cx="3712070" cy="928017"/>
        </a:xfrm>
        <a:prstGeom prst="roundRect">
          <a:avLst>
            <a:gd name="adj" fmla="val 10000"/>
          </a:avLst>
        </a:prstGeom>
        <a:solidFill>
          <a:srgbClr val="D6793F"/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Library Services</a:t>
          </a:r>
        </a:p>
      </dsp:txBody>
      <dsp:txXfrm>
        <a:off x="4262125" y="2694039"/>
        <a:ext cx="3657708" cy="873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0D81A-227B-064A-A6C3-64F388D29EF1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AE0EF-AB85-1A42-AB1D-5A4EF01B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2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AE0EF-AB85-1A42-AB1D-5A4EF01B16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0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AE0EF-AB85-1A42-AB1D-5A4EF01B16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44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434A53"/>
                </a:solidFill>
                <a:effectLst/>
                <a:latin typeface="Inter"/>
              </a:rPr>
              <a:t>Claire</a:t>
            </a:r>
          </a:p>
          <a:p>
            <a:pPr algn="l"/>
            <a:endParaRPr lang="en-US" b="1" i="0" dirty="0">
              <a:solidFill>
                <a:srgbClr val="434A53"/>
              </a:solidFill>
              <a:effectLst/>
              <a:latin typeface="Inter"/>
            </a:endParaRPr>
          </a:p>
          <a:p>
            <a:pPr algn="l"/>
            <a:r>
              <a:rPr lang="en-US" b="1" i="0" dirty="0">
                <a:solidFill>
                  <a:srgbClr val="434A53"/>
                </a:solidFill>
                <a:effectLst/>
                <a:latin typeface="Inter"/>
              </a:rPr>
              <a:t>What is RBA?</a:t>
            </a:r>
          </a:p>
          <a:p>
            <a:pPr algn="l"/>
            <a:endParaRPr lang="en-US" b="0" i="0" dirty="0">
              <a:solidFill>
                <a:srgbClr val="434A53"/>
              </a:solidFill>
              <a:effectLst/>
              <a:latin typeface="Inter"/>
            </a:endParaRPr>
          </a:p>
          <a:p>
            <a:pPr algn="l"/>
            <a:r>
              <a:rPr lang="en-US" b="0" i="0" dirty="0">
                <a:solidFill>
                  <a:srgbClr val="434A53"/>
                </a:solidFill>
                <a:effectLst/>
                <a:latin typeface="Inter"/>
              </a:rPr>
              <a:t>RBA is a straightforward method of measuring impact that starts with the aim in mind and works backward to the means. It is a method of thinking and doing that can be used to enhance the lives in communities, cities, counties, states, countries, and program performance.</a:t>
            </a:r>
          </a:p>
          <a:p>
            <a:pPr algn="l"/>
            <a:r>
              <a:rPr lang="en-US" b="0" i="0" dirty="0">
                <a:solidFill>
                  <a:srgbClr val="434A53"/>
                </a:solidFill>
                <a:effectLst/>
                <a:latin typeface="Inter"/>
              </a:rPr>
              <a:t> </a:t>
            </a: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1595"/>
              </a:spcBef>
              <a:spcAft>
                <a:spcPts val="159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RBA was developed by Mark Friedman and described in his book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Trying Hard is Not Good Enough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1595"/>
              </a:spcBef>
              <a:spcAft>
                <a:spcPts val="159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1595"/>
              </a:spcBef>
              <a:spcAft>
                <a:spcPts val="159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RBA is being used in all 50 States and in more than a dozen countries around the world to create measurable change in people’s lives, communities, and organizations.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7000"/>
              </a:lnSpc>
              <a:spcBef>
                <a:spcPts val="1595"/>
              </a:spcBef>
              <a:spcAft>
                <a:spcPts val="159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 examples of who using it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7000"/>
              </a:lnSpc>
              <a:spcBef>
                <a:spcPts val="1595"/>
              </a:spcBef>
              <a:spcAft>
                <a:spcPts val="159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RBA being used in North Carolina?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SHA -SHIP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CHA-CHIP-SOTCH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Strategic Plans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Hospitals/health systems beginning to use it in their community health improvement work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Funders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7000"/>
              </a:lnSpc>
              <a:spcBef>
                <a:spcPts val="1595"/>
              </a:spcBef>
              <a:spcAft>
                <a:spcPts val="159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4F098E-0E94-483A-BC93-2EFBCE928D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592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AE0EF-AB85-1A42-AB1D-5A4EF01B16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64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3D49-513A-5140-8370-C9CE5CD04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45F5C-C64F-AF4C-BE44-2D1F5DEDA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B60FC-09DB-3B47-AE84-D40316BB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D8F83-1DFE-6348-800D-08CA1ECC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460BD-A60D-984A-9B16-23043DB0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3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6531B-D215-4C4A-B0A8-3499F550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5D741-EB0C-9344-AB2B-D0847A466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2375-09AF-7843-BAA6-80228E4D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60FD2-946F-E14E-A00A-03004A32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C8ECD-EFE0-4D40-804B-189CA731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3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F5825-5E80-A74B-ACE3-875BB6666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1AC6F-BF8D-304C-938F-5ED626575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77D12-43D8-A14D-AE5A-AF68368C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5EC20-249B-AC4A-BBDD-E6E664C53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4DC9-974C-A143-838E-67F0BABA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4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7C81B-27A6-4A40-B5C6-6921F52D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79A21-E884-7041-9174-9BD603BED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2ACAF-F56E-E44B-8EA9-4C58DAD91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4A30B-F604-B846-8BD2-AD70A799D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C3825-75FA-024B-8872-4C263455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E849-D5E4-E64E-9470-05CB1FD74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02947-F460-334A-9B60-78D1A1812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7AD94-EAB8-A547-ABB7-9774727AB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369CF-D500-D84B-8D04-907FDBC9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8716A-90CE-8948-AFB4-2BED6CA8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1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F9A1-D5B4-C147-917E-74FC4FB6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A9B84-28A0-2848-8F01-8F5E979A7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148A0-4966-F347-8787-E9406C362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12CB5-5070-D649-891C-842B42AB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37CDA-5D95-0845-933C-0983DBB6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07CBB-E573-ED44-9D77-DD73F36F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AFDF5-115B-9043-92BA-53A3B14D4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4AD78-9DC2-9D4B-94C9-8E5556F7D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6EA3B-01ED-534E-AD63-E446D6E70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AB0E0-2425-624D-A3E8-FB54C3F75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DF412-1497-254E-8465-53398FCBC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C09A2-871B-6F49-A150-ACDD65D2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51D02-61AE-B042-A577-6A69D3AB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2DB95-1B2D-6643-BF25-9994F72C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1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C785-2264-804A-AB85-9BBB28E2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057DD-0F93-D544-99C3-2E5E9C22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06B91-CF2F-2C42-8B74-B73B26AD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DF1C5-FA2E-5F44-834F-D1867352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7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32844-AAF6-0142-B1B4-81B7E56F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A5FA9-808C-D24E-A36F-9FF441B0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CDA82-C361-C248-B9CD-ABEC616F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9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27E0-D799-8B42-AC15-1A68DDEA8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41B28-CF96-AA45-A320-288FC5A8E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08320-CE3C-9F49-97A4-2E2560196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B05B2-1AF9-6B4B-9E4E-B999F6207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BBE6B-85CB-2845-B16C-185FBA20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9BACA-F0AE-484E-ADF6-E08F01CA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6710-7DDA-0D43-A59C-49B579D0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BD3833-240D-AA42-B286-600BDBCF1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F75F8-0C1D-E54D-83B2-D9E9D2271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5F860-22E4-914C-ABA4-E7A337EC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686A6-AAED-844C-849E-8EB8F6B2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C1195-BDDE-7D4C-86C0-43265864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4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F76915-425E-CF46-BB5A-1D2F0942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0C960-94D0-9A46-810D-8E618BAB6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63FAB-5B98-484C-84D3-B9927ABE7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B824-4131-344E-B42E-66EC60D8919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6919E-0193-B24D-95E8-60C11A2B1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5B0D2-905E-A644-B60F-3CB294F0C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4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campaigner.com/CSB/Public/Form.aspx?fid=1907067&amp;ac=enk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.3.basecamp.com/p/ZKtRcDX2CUvY2T3LjboF54oV/vaul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3.basecamp.com/3618290/p/ZKtRcDX2CUvY2T3LjboF54oV/vault/657404369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6413516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nationalahec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3.basecamp.com/3618290/p/ZKtRcDX2CUvY2T3LjboF54oV/vault/657404369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AB1BEF-39DD-47C3-BC80-BB2EBC56E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659639"/>
            <a:ext cx="7772400" cy="15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6A01C32-C135-4335-AF7A-7BDB8590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" y="336550"/>
            <a:ext cx="11731752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Infusing Results-Based Accountability (RBA) Concepts in NC AHEC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8EF79D-BB58-4235-B848-299D27C4A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167" y="1710912"/>
            <a:ext cx="10778356" cy="4351338"/>
          </a:xfrm>
        </p:spPr>
        <p:txBody>
          <a:bodyPr>
            <a:normAutofit fontScale="85000" lnSpcReduction="20000"/>
          </a:bodyPr>
          <a:lstStyle/>
          <a:p>
            <a:pPr marL="347472" indent="-347472">
              <a:lnSpc>
                <a:spcPct val="110000"/>
              </a:lnSpc>
              <a:buClr>
                <a:srgbClr val="FF0000"/>
              </a:buClr>
            </a:pPr>
            <a:r>
              <a:rPr lang="en-US" sz="2400" dirty="0">
                <a:solidFill>
                  <a:srgbClr val="0043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NC AHEC Strategic Plan adopted Results-Based Accountability as our framework to translate strategies into program results. </a:t>
            </a:r>
          </a:p>
          <a:p>
            <a:pPr marL="347472" indent="-347472">
              <a:lnSpc>
                <a:spcPct val="110000"/>
              </a:lnSpc>
              <a:buClr>
                <a:srgbClr val="FF0000"/>
              </a:buClr>
            </a:pPr>
            <a:r>
              <a:rPr lang="en-US" sz="2400" dirty="0">
                <a:solidFill>
                  <a:srgbClr val="0043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RBA teaches there are two types of accountability: population accountability and performance accountability. Being accountable for the performance of our programs is our </a:t>
            </a:r>
            <a:r>
              <a:rPr lang="en-US" sz="2400" u="sng" dirty="0">
                <a:solidFill>
                  <a:srgbClr val="0043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</a:t>
            </a:r>
            <a:r>
              <a:rPr lang="en-US" sz="2400" dirty="0">
                <a:solidFill>
                  <a:srgbClr val="0043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responsibility. We use data and disciplined thinking to tell how much we do, how well we do it, and most importantly, if anyone is better off from the service(s) we provide.</a:t>
            </a:r>
          </a:p>
          <a:p>
            <a:pPr marL="347472" indent="-347472">
              <a:lnSpc>
                <a:spcPct val="110000"/>
              </a:lnSpc>
              <a:buClr>
                <a:srgbClr val="FF0000"/>
              </a:buClr>
            </a:pPr>
            <a:r>
              <a:rPr lang="en-US" sz="2400" dirty="0">
                <a:solidFill>
                  <a:srgbClr val="0043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RBA “turn the curve thinking” ensures accountability for the performance of our programs and demonstrates our </a:t>
            </a:r>
            <a:r>
              <a:rPr lang="en-US" sz="2400" u="sng" dirty="0">
                <a:solidFill>
                  <a:srgbClr val="0043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contribution</a:t>
            </a:r>
            <a:r>
              <a:rPr lang="en-US" sz="2400" dirty="0">
                <a:solidFill>
                  <a:srgbClr val="0043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toward achieving the NC AHEC population result: “</a:t>
            </a:r>
            <a:r>
              <a:rPr lang="en-US" sz="2400" i="1" dirty="0">
                <a:solidFill>
                  <a:srgbClr val="0043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Everyone in North Carolina is healthy and supported by an appropriate and highly competent health workforce that reflects the communities it serves.”</a:t>
            </a:r>
            <a:endParaRPr lang="en-US" sz="2400" dirty="0">
              <a:solidFill>
                <a:srgbClr val="0043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7472" indent="-347472">
              <a:lnSpc>
                <a:spcPct val="110000"/>
              </a:lnSpc>
              <a:buClr>
                <a:srgbClr val="FF0000"/>
              </a:buClr>
            </a:pPr>
            <a:r>
              <a:rPr lang="en-US" sz="2400" dirty="0">
                <a:solidFill>
                  <a:srgbClr val="0043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 AHEC and the Program Office have at least one certified RBA professional as their in-house resource.</a:t>
            </a:r>
          </a:p>
          <a:p>
            <a:pPr marL="347472" indent="-347472">
              <a:lnSpc>
                <a:spcPct val="110000"/>
              </a:lnSpc>
              <a:buClr>
                <a:srgbClr val="FF0000"/>
              </a:buClr>
            </a:pPr>
            <a:endParaRPr lang="en-US" sz="2400" dirty="0">
              <a:solidFill>
                <a:srgbClr val="004363"/>
              </a:solidFill>
              <a:latin typeface="Roboto Slab" pitchFamily="2" charset="0"/>
              <a:ea typeface="Roboto Slab" pitchFamily="2" charset="0"/>
              <a:cs typeface="Roboto Slab" pitchFamily="2" charset="0"/>
            </a:endParaRPr>
          </a:p>
          <a:p>
            <a:pPr marL="347472" indent="-347472">
              <a:lnSpc>
                <a:spcPct val="110000"/>
              </a:lnSpc>
              <a:buClr>
                <a:srgbClr val="FF0000"/>
              </a:buClr>
            </a:pPr>
            <a:endParaRPr lang="en-US" sz="2400" dirty="0">
              <a:solidFill>
                <a:srgbClr val="004363"/>
              </a:solidFill>
              <a:latin typeface="Roboto Slab" pitchFamily="2" charset="0"/>
              <a:ea typeface="Roboto Slab" pitchFamily="2" charset="0"/>
              <a:cs typeface="Roboto Slab" pitchFamily="2" charset="0"/>
            </a:endParaRPr>
          </a:p>
          <a:p>
            <a:pPr marL="347472" indent="-347472">
              <a:lnSpc>
                <a:spcPct val="110000"/>
              </a:lnSpc>
              <a:buClr>
                <a:srgbClr val="FF0000"/>
              </a:buClr>
            </a:pPr>
            <a:endParaRPr lang="en-US" sz="2400" dirty="0">
              <a:solidFill>
                <a:srgbClr val="004363"/>
              </a:solidFill>
              <a:latin typeface="Roboto Slab" pitchFamily="2" charset="0"/>
              <a:ea typeface="Roboto Slab" pitchFamily="2" charset="0"/>
              <a:cs typeface="Roboto Slab" pitchFamily="2" charset="0"/>
            </a:endParaRPr>
          </a:p>
          <a:p>
            <a:pPr marL="347472" indent="-347472">
              <a:lnSpc>
                <a:spcPct val="110000"/>
              </a:lnSpc>
              <a:buClr>
                <a:srgbClr val="FF0000"/>
              </a:buClr>
            </a:pPr>
            <a:endParaRPr lang="en-US" sz="2400" dirty="0">
              <a:solidFill>
                <a:srgbClr val="004363"/>
              </a:solidFill>
              <a:latin typeface="Roboto Slab" pitchFamily="2" charset="0"/>
              <a:ea typeface="Roboto Slab" pitchFamily="2" charset="0"/>
              <a:cs typeface="Roboto Slab" pitchFamily="2" charset="0"/>
            </a:endParaRPr>
          </a:p>
          <a:p>
            <a:pPr marL="804672" lvl="1" indent="-347472">
              <a:lnSpc>
                <a:spcPct val="110000"/>
              </a:lnSpc>
              <a:buClr>
                <a:srgbClr val="FF0000"/>
              </a:buClr>
            </a:pPr>
            <a:endParaRPr lang="en-US" sz="2000" dirty="0">
              <a:solidFill>
                <a:srgbClr val="004363"/>
              </a:solidFill>
              <a:latin typeface="Roboto Slab" pitchFamily="2" charset="0"/>
              <a:ea typeface="Roboto Slab" pitchFamily="2" charset="0"/>
              <a:cs typeface="Roboto Slab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A91F9E-4DEC-7218-59F8-D97FDF734349}"/>
              </a:ext>
            </a:extLst>
          </p:cNvPr>
          <p:cNvSpPr/>
          <p:nvPr/>
        </p:nvSpPr>
        <p:spPr>
          <a:xfrm>
            <a:off x="0" y="6339015"/>
            <a:ext cx="12192000" cy="619929"/>
          </a:xfrm>
          <a:prstGeom prst="rect">
            <a:avLst/>
          </a:prstGeom>
          <a:solidFill>
            <a:srgbClr val="004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D3E5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B48D0C-695B-1FB6-7567-99CE8D8A7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630" y="6610090"/>
            <a:ext cx="1616376" cy="2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9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38"/>
            <a:ext cx="12192000" cy="8773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 – CORE SERVICE LINES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11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45D597-16F6-3B46-B455-2BF11CB7709B}"/>
              </a:ext>
            </a:extLst>
          </p:cNvPr>
          <p:cNvSpPr txBox="1"/>
          <p:nvPr/>
        </p:nvSpPr>
        <p:spPr>
          <a:xfrm>
            <a:off x="0" y="1134238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weaves through all sectors of health care education and workforce</a:t>
            </a:r>
            <a:r>
              <a:rPr lang="en-US" sz="2000" dirty="0"/>
              <a:t>.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A5FBDAD-0520-634D-AF7C-385A24B03B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6551896"/>
              </p:ext>
            </p:extLst>
          </p:nvPr>
        </p:nvGraphicFramePr>
        <p:xfrm>
          <a:off x="2120900" y="1947578"/>
          <a:ext cx="7950200" cy="37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B7D286B-D941-9870-C1AD-A10AF7279F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29630" y="6427561"/>
            <a:ext cx="1550807" cy="30777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E5F038-2C0E-CF1B-F095-59C447B4FB48}"/>
              </a:ext>
            </a:extLst>
          </p:cNvPr>
          <p:cNvSpPr/>
          <p:nvPr/>
        </p:nvSpPr>
        <p:spPr>
          <a:xfrm>
            <a:off x="0" y="6339015"/>
            <a:ext cx="12192000" cy="619929"/>
          </a:xfrm>
          <a:prstGeom prst="rect">
            <a:avLst/>
          </a:prstGeom>
          <a:solidFill>
            <a:srgbClr val="004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D3E5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13A418-5B0A-792C-7841-A44F0F5150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29630" y="6610090"/>
            <a:ext cx="1616376" cy="2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4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A6299-202F-BCB8-041C-E3E9CF1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HEALTH CAREERS &amp; </a:t>
            </a:r>
            <a:br>
              <a:rPr lang="en-US" sz="5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WORKFORCE DIVERSITY</a:t>
            </a:r>
          </a:p>
        </p:txBody>
      </p:sp>
    </p:spTree>
    <p:extLst>
      <p:ext uri="{BB962C8B-B14F-4D97-AF65-F5344CB8AC3E}">
        <p14:creationId xmlns:p14="http://schemas.microsoft.com/office/powerpoint/2010/main" val="2867117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>
            <a:extLst>
              <a:ext uri="{FF2B5EF4-FFF2-40B4-BE49-F238E27FC236}">
                <a16:creationId xmlns:a16="http://schemas.microsoft.com/office/drawing/2014/main" id="{299C041A-EFCA-D743-8B26-9ECCB672AF4F}"/>
              </a:ext>
            </a:extLst>
          </p:cNvPr>
          <p:cNvSpPr/>
          <p:nvPr/>
        </p:nvSpPr>
        <p:spPr>
          <a:xfrm>
            <a:off x="1557868" y="1252727"/>
            <a:ext cx="9245600" cy="4335273"/>
          </a:xfrm>
          <a:prstGeom prst="round1Rect">
            <a:avLst/>
          </a:prstGeom>
          <a:solidFill>
            <a:srgbClr val="FFFFFF"/>
          </a:solidFill>
          <a:ln>
            <a:solidFill>
              <a:srgbClr val="6FA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starts early with NC AHEC.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K-12th grade students, particularly from racially and ethnically diverse, rural, and under-resourced communities, are exposed to various health professions allowing them to consider those professions as possible future careers.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Upon graduation from the AHEC Scholars Program, students enter the health workforce, preferably in NC and in a rural and/or under-resourced community 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13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665784-11A0-FC44-B2D7-23480288B9EF}"/>
              </a:ext>
            </a:extLst>
          </p:cNvPr>
          <p:cNvGrpSpPr/>
          <p:nvPr/>
        </p:nvGrpSpPr>
        <p:grpSpPr>
          <a:xfrm>
            <a:off x="960052" y="551992"/>
            <a:ext cx="3712070" cy="928017"/>
            <a:chOff x="3184" y="161210"/>
            <a:chExt cx="3712070" cy="928017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4866D431-9765-F748-A8BF-5B42BCCD47BF}"/>
                </a:ext>
              </a:extLst>
            </p:cNvPr>
            <p:cNvSpPr/>
            <p:nvPr/>
          </p:nvSpPr>
          <p:spPr>
            <a:xfrm>
              <a:off x="3184" y="161210"/>
              <a:ext cx="3712070" cy="928017"/>
            </a:xfrm>
            <a:prstGeom prst="roundRect">
              <a:avLst>
                <a:gd name="adj" fmla="val 10000"/>
              </a:avLst>
            </a:prstGeom>
            <a:solidFill>
              <a:srgbClr val="448BBB"/>
            </a:solidFill>
            <a:ln>
              <a:solidFill>
                <a:schemeClr val="lt1">
                  <a:hueOff val="0"/>
                  <a:satOff val="0"/>
                  <a:lumOff val="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ounded Rectangle 4">
              <a:extLst>
                <a:ext uri="{FF2B5EF4-FFF2-40B4-BE49-F238E27FC236}">
                  <a16:creationId xmlns:a16="http://schemas.microsoft.com/office/drawing/2014/main" id="{54FB1ED7-8C35-7441-9490-030F2FD43FC5}"/>
                </a:ext>
              </a:extLst>
            </p:cNvPr>
            <p:cNvSpPr txBox="1"/>
            <p:nvPr/>
          </p:nvSpPr>
          <p:spPr>
            <a:xfrm>
              <a:off x="30365" y="188391"/>
              <a:ext cx="3657708" cy="873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Health Careers &amp; </a:t>
              </a:r>
              <a:b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Workforce Diversity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9C5E661-8121-1533-D84B-16293FCD394F}"/>
              </a:ext>
            </a:extLst>
          </p:cNvPr>
          <p:cNvSpPr/>
          <p:nvPr/>
        </p:nvSpPr>
        <p:spPr>
          <a:xfrm>
            <a:off x="0" y="6437968"/>
            <a:ext cx="12192000" cy="520976"/>
          </a:xfrm>
          <a:prstGeom prst="rect">
            <a:avLst/>
          </a:prstGeom>
          <a:solidFill>
            <a:srgbClr val="004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D3E55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F9472C-F5DB-8627-AEF8-B859F0210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630" y="6610090"/>
            <a:ext cx="1616376" cy="2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79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>
            <a:extLst>
              <a:ext uri="{FF2B5EF4-FFF2-40B4-BE49-F238E27FC236}">
                <a16:creationId xmlns:a16="http://schemas.microsoft.com/office/drawing/2014/main" id="{299C041A-EFCA-D743-8B26-9ECCB672AF4F}"/>
              </a:ext>
            </a:extLst>
          </p:cNvPr>
          <p:cNvSpPr/>
          <p:nvPr/>
        </p:nvSpPr>
        <p:spPr>
          <a:xfrm>
            <a:off x="1557868" y="1016001"/>
            <a:ext cx="4538132" cy="4926456"/>
          </a:xfrm>
          <a:prstGeom prst="round1Rect">
            <a:avLst/>
          </a:prstGeom>
          <a:solidFill>
            <a:srgbClr val="FFFFFF"/>
          </a:solidFill>
          <a:ln>
            <a:solidFill>
              <a:srgbClr val="6FA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Launched NC AHEC Pathways to Maternal Health Careers Summit in collaboration with Maternal Health Innovation (MHI) team in NC DHHS’s Women’s Health Branch</a:t>
            </a: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HCWDEI team successfully developed and executed core Statewide Common Core Curriculum delivery for AHEC Scholars </a:t>
            </a: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AHEC Scholars curriculum for 8 HRSA core topics was delivered virtually</a:t>
            </a: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Pathway program efforts were showcased in the North Carolina Medical Journal (NCMJ with a key emphasis on the Perinatal Workforce Pipeline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665784-11A0-FC44-B2D7-23480288B9EF}"/>
              </a:ext>
            </a:extLst>
          </p:cNvPr>
          <p:cNvGrpSpPr/>
          <p:nvPr/>
        </p:nvGrpSpPr>
        <p:grpSpPr>
          <a:xfrm>
            <a:off x="996461" y="420214"/>
            <a:ext cx="4584851" cy="1072255"/>
            <a:chOff x="3184" y="161210"/>
            <a:chExt cx="3712070" cy="928017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4866D431-9765-F748-A8BF-5B42BCCD47BF}"/>
                </a:ext>
              </a:extLst>
            </p:cNvPr>
            <p:cNvSpPr/>
            <p:nvPr/>
          </p:nvSpPr>
          <p:spPr>
            <a:xfrm>
              <a:off x="3184" y="161210"/>
              <a:ext cx="3712070" cy="928017"/>
            </a:xfrm>
            <a:prstGeom prst="roundRect">
              <a:avLst>
                <a:gd name="adj" fmla="val 10000"/>
              </a:avLst>
            </a:prstGeom>
            <a:solidFill>
              <a:srgbClr val="448BBB"/>
            </a:solidFill>
            <a:ln>
              <a:solidFill>
                <a:schemeClr val="lt1">
                  <a:hueOff val="0"/>
                  <a:satOff val="0"/>
                  <a:lumOff val="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ounded Rectangle 4">
              <a:extLst>
                <a:ext uri="{FF2B5EF4-FFF2-40B4-BE49-F238E27FC236}">
                  <a16:creationId xmlns:a16="http://schemas.microsoft.com/office/drawing/2014/main" id="{54FB1ED7-8C35-7441-9490-030F2FD43FC5}"/>
                </a:ext>
              </a:extLst>
            </p:cNvPr>
            <p:cNvSpPr txBox="1"/>
            <p:nvPr/>
          </p:nvSpPr>
          <p:spPr>
            <a:xfrm>
              <a:off x="30365" y="188391"/>
              <a:ext cx="3657708" cy="873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marR="0" lvl="0" indent="0" algn="ctr" defTabSz="8890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Highlights from Health Careers &amp; </a:t>
              </a:r>
              <a:b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Workforce Diversity</a:t>
              </a:r>
            </a:p>
            <a:p>
              <a:pPr marL="0" marR="0" lvl="0" indent="0" algn="ctr" defTabSz="8890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 2023</a:t>
              </a:r>
            </a:p>
          </p:txBody>
        </p:sp>
      </p:grp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4DFE1B16-5DCD-956B-7B6B-8E01C0D6719F}"/>
              </a:ext>
            </a:extLst>
          </p:cNvPr>
          <p:cNvSpPr/>
          <p:nvPr/>
        </p:nvSpPr>
        <p:spPr>
          <a:xfrm>
            <a:off x="6657406" y="1016000"/>
            <a:ext cx="4538132" cy="4926457"/>
          </a:xfrm>
          <a:prstGeom prst="round1Rect">
            <a:avLst/>
          </a:prstGeom>
          <a:solidFill>
            <a:srgbClr val="FFFFFF"/>
          </a:solidFill>
          <a:ln>
            <a:solidFill>
              <a:srgbClr val="6FA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Statewide AHEC Scholar Didactic conference in February 2024 will provide a distinct opportunity for all regional AHEC Scholars to convene to obtain 20 didactic contact hours, network, and learn from content experts to elevate our common statewide experience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Actively working to add Community Health Workers in response to HRSA requirement that AHECs support the capacity to develop CHWs and other professionals to address social determinants of health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9B6FD1-7B26-343B-C1AF-CC8E24B78F68}"/>
              </a:ext>
            </a:extLst>
          </p:cNvPr>
          <p:cNvGrpSpPr/>
          <p:nvPr/>
        </p:nvGrpSpPr>
        <p:grpSpPr>
          <a:xfrm>
            <a:off x="6610688" y="459316"/>
            <a:ext cx="2315784" cy="928017"/>
            <a:chOff x="3184" y="161210"/>
            <a:chExt cx="3712070" cy="928017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228D89A6-DFDA-D00F-9DA3-330B0E731E3B}"/>
                </a:ext>
              </a:extLst>
            </p:cNvPr>
            <p:cNvSpPr/>
            <p:nvPr/>
          </p:nvSpPr>
          <p:spPr>
            <a:xfrm>
              <a:off x="3184" y="161210"/>
              <a:ext cx="3712070" cy="928017"/>
            </a:xfrm>
            <a:prstGeom prst="roundRect">
              <a:avLst>
                <a:gd name="adj" fmla="val 10000"/>
              </a:avLst>
            </a:prstGeom>
            <a:solidFill>
              <a:srgbClr val="448BBB"/>
            </a:solidFill>
            <a:ln>
              <a:solidFill>
                <a:schemeClr val="lt1">
                  <a:hueOff val="0"/>
                  <a:satOff val="0"/>
                  <a:lumOff val="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D7002EB8-1769-A3CF-E99B-D4EA798E66A8}"/>
                </a:ext>
              </a:extLst>
            </p:cNvPr>
            <p:cNvSpPr txBox="1"/>
            <p:nvPr/>
          </p:nvSpPr>
          <p:spPr>
            <a:xfrm>
              <a:off x="30365" y="188391"/>
              <a:ext cx="3657708" cy="873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marR="0" lvl="0" indent="0" algn="ctr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025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58F699-95F3-9D0C-88D6-F3213A82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021" y="548640"/>
            <a:ext cx="3459637" cy="5431536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Want to Learn More?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F7B49-0EFA-6AE8-4A19-459E9764E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983" y="552091"/>
            <a:ext cx="7176089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5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 the </a:t>
            </a:r>
            <a:r>
              <a:rPr lang="en-US" sz="5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NC AHEC Staff Mailing List</a:t>
            </a:r>
            <a:endParaRPr lang="en-US" sz="5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endParaRPr lang="en-US" sz="5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US" sz="5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Visit </a:t>
            </a:r>
            <a:r>
              <a:rPr lang="en-US" sz="5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5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NC AHEC Internal Depository</a:t>
            </a:r>
            <a:endParaRPr lang="en-US" sz="5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0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F0D94D-4111-1D95-ADD6-C1206D93F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Overview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D8F48-2961-BB6E-933A-3E24B945C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5128"/>
            <a:ext cx="10515600" cy="29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slide deck can be used as an orientation tool for new staff or as a helpful resource for staff who want to learn more about other areas within NC AHEC. </a:t>
            </a:r>
          </a:p>
          <a:p>
            <a:pPr marL="0" indent="0" algn="ctr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presentations with partners, check out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About NC AHEC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1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8773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C5DC9-5D08-3841-935E-82C4A73D1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64333" y="2015828"/>
            <a:ext cx="8791228" cy="392663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mission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the NC AHEC Program is to provide and support educational activities and services with a focus on primary care in rural communities and those with less access to resources to recruit, train, and retain the workforce needed to create a healthy North Carolina.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</a:t>
            </a:r>
            <a:r>
              <a:rPr lang="en-US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vision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a state where everyone in North Carolina is healthy and supported by an appropriate and well-trained health workforce that reflects the communities it serves.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3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A90DE2-C523-A6A9-9EDC-82E15954A833}"/>
              </a:ext>
            </a:extLst>
          </p:cNvPr>
          <p:cNvSpPr/>
          <p:nvPr/>
        </p:nvSpPr>
        <p:spPr>
          <a:xfrm>
            <a:off x="0" y="6437968"/>
            <a:ext cx="12192000" cy="520976"/>
          </a:xfrm>
          <a:prstGeom prst="rect">
            <a:avLst/>
          </a:prstGeom>
          <a:solidFill>
            <a:srgbClr val="004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D3E55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ABEDF5-32D4-A72D-C488-324A3B861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630" y="6610090"/>
            <a:ext cx="1616376" cy="2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13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42FA79-F241-EE0B-6C99-D7B7EA4C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MAP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2E79A7-AD22-63AC-90BA-EE545EC5E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2496" y="1675227"/>
            <a:ext cx="8339328" cy="489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1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38"/>
            <a:ext cx="12192000" cy="8773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 – CORE STRATEGIES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5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45D597-16F6-3B46-B455-2BF11CB7709B}"/>
              </a:ext>
            </a:extLst>
          </p:cNvPr>
          <p:cNvSpPr txBox="1"/>
          <p:nvPr/>
        </p:nvSpPr>
        <p:spPr>
          <a:xfrm>
            <a:off x="0" y="109746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provides and coordinates services and support to achieve our results.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A5FBDAD-0520-634D-AF7C-385A24B03B2A}"/>
              </a:ext>
            </a:extLst>
          </p:cNvPr>
          <p:cNvGraphicFramePr/>
          <p:nvPr/>
        </p:nvGraphicFramePr>
        <p:xfrm>
          <a:off x="2120900" y="1682930"/>
          <a:ext cx="7950200" cy="37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31AFA5D-9762-A032-698F-86A429ADF9B3}"/>
              </a:ext>
            </a:extLst>
          </p:cNvPr>
          <p:cNvSpPr/>
          <p:nvPr/>
        </p:nvSpPr>
        <p:spPr>
          <a:xfrm>
            <a:off x="0" y="6437968"/>
            <a:ext cx="12192000" cy="520976"/>
          </a:xfrm>
          <a:prstGeom prst="rect">
            <a:avLst/>
          </a:prstGeom>
          <a:solidFill>
            <a:srgbClr val="004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D3E55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5D94F1-BC9D-336F-7879-A5F4782586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29630" y="6610090"/>
            <a:ext cx="1616376" cy="2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2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>
            <a:extLst>
              <a:ext uri="{FF2B5EF4-FFF2-40B4-BE49-F238E27FC236}">
                <a16:creationId xmlns:a16="http://schemas.microsoft.com/office/drawing/2014/main" id="{1B5338D3-25CE-DF40-A8A5-D3B8D47A045E}"/>
              </a:ext>
            </a:extLst>
          </p:cNvPr>
          <p:cNvSpPr/>
          <p:nvPr/>
        </p:nvSpPr>
        <p:spPr>
          <a:xfrm>
            <a:off x="982683" y="2035606"/>
            <a:ext cx="2021306" cy="3489522"/>
          </a:xfrm>
          <a:prstGeom prst="round2SameRect">
            <a:avLst/>
          </a:prstGeom>
          <a:solidFill>
            <a:schemeClr val="bg1"/>
          </a:solidFill>
          <a:ln>
            <a:solidFill>
              <a:srgbClr val="394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A national focus on the health care workforce coincided with a growing effort in NC to establish statewide community training for health professionals and to reverse a trend toward shortages and uneven distribution of primary care physicians in the state’s rural areas.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 Same Side Corner Rectangle 16">
            <a:extLst>
              <a:ext uri="{FF2B5EF4-FFF2-40B4-BE49-F238E27FC236}">
                <a16:creationId xmlns:a16="http://schemas.microsoft.com/office/drawing/2014/main" id="{A7EDC5EE-4146-114E-A7C5-D1693396B425}"/>
              </a:ext>
            </a:extLst>
          </p:cNvPr>
          <p:cNvSpPr/>
          <p:nvPr/>
        </p:nvSpPr>
        <p:spPr>
          <a:xfrm>
            <a:off x="3703032" y="3577352"/>
            <a:ext cx="2021306" cy="1949116"/>
          </a:xfrm>
          <a:prstGeom prst="round2SameRect">
            <a:avLst/>
          </a:prstGeom>
          <a:solidFill>
            <a:schemeClr val="bg1"/>
          </a:solidFill>
          <a:ln>
            <a:solidFill>
              <a:srgbClr val="394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The NC AHEC Program began in 1972 with three AHEC regions under a federal AHEC contract with the UNC Chapel Hill School of Medicine.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 Same Side Corner Rectangle 18">
            <a:extLst>
              <a:ext uri="{FF2B5EF4-FFF2-40B4-BE49-F238E27FC236}">
                <a16:creationId xmlns:a16="http://schemas.microsoft.com/office/drawing/2014/main" id="{BE70BDF2-DFB9-BF45-87BB-62B2661A215B}"/>
              </a:ext>
            </a:extLst>
          </p:cNvPr>
          <p:cNvSpPr/>
          <p:nvPr/>
        </p:nvSpPr>
        <p:spPr>
          <a:xfrm>
            <a:off x="6205309" y="3355848"/>
            <a:ext cx="2239378" cy="2198306"/>
          </a:xfrm>
          <a:prstGeom prst="round2SameRect">
            <a:avLst/>
          </a:prstGeom>
          <a:solidFill>
            <a:schemeClr val="bg1"/>
          </a:solidFill>
          <a:ln>
            <a:solidFill>
              <a:srgbClr val="394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The NC General Assembly approved and funded a plan to create a statewide network of nine AHEC regions in partnership with NC medical schools and community hospitals.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C45D7A81-F5EE-8E45-9C68-C9A2FD918B04}"/>
              </a:ext>
            </a:extLst>
          </p:cNvPr>
          <p:cNvSpPr/>
          <p:nvPr/>
        </p:nvSpPr>
        <p:spPr>
          <a:xfrm>
            <a:off x="9143730" y="4471350"/>
            <a:ext cx="2021306" cy="1057798"/>
          </a:xfrm>
          <a:prstGeom prst="round2SameRect">
            <a:avLst/>
          </a:prstGeom>
          <a:solidFill>
            <a:schemeClr val="bg1"/>
          </a:solidFill>
          <a:ln>
            <a:solidFill>
              <a:srgbClr val="394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By 1975, all nine AHECs were operational.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492D03-F090-B844-9596-95F17270C309}"/>
              </a:ext>
            </a:extLst>
          </p:cNvPr>
          <p:cNvCxnSpPr>
            <a:cxnSpLocks/>
          </p:cNvCxnSpPr>
          <p:nvPr/>
        </p:nvCxnSpPr>
        <p:spPr>
          <a:xfrm flipH="1">
            <a:off x="-8683" y="5536085"/>
            <a:ext cx="12192001" cy="0"/>
          </a:xfrm>
          <a:prstGeom prst="line">
            <a:avLst/>
          </a:prstGeom>
          <a:ln w="53975">
            <a:solidFill>
              <a:srgbClr val="97C3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666"/>
            <a:ext cx="12192000" cy="133453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 – ORIGINATION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6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2E52FF-D2B1-E441-8D70-BE49EDCF3075}"/>
              </a:ext>
            </a:extLst>
          </p:cNvPr>
          <p:cNvSpPr txBox="1"/>
          <p:nvPr/>
        </p:nvSpPr>
        <p:spPr>
          <a:xfrm>
            <a:off x="3222062" y="1312865"/>
            <a:ext cx="81337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436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evolved to leverage NC’s medical schools and community hospitals to respond to national and state concerns with the supply, distribution, retention, and quality of health professionals</a:t>
            </a:r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429CA44-F2AD-B44F-9E2A-820834B66330}"/>
              </a:ext>
            </a:extLst>
          </p:cNvPr>
          <p:cNvSpPr/>
          <p:nvPr/>
        </p:nvSpPr>
        <p:spPr>
          <a:xfrm>
            <a:off x="764611" y="5286723"/>
            <a:ext cx="1228725" cy="414338"/>
          </a:xfrm>
          <a:prstGeom prst="roundRect">
            <a:avLst/>
          </a:prstGeom>
          <a:solidFill>
            <a:srgbClr val="97C356"/>
          </a:solidFill>
          <a:ln>
            <a:solidFill>
              <a:srgbClr val="97C3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1970s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A51B46FE-F28A-FD42-BB41-552DB5A688D9}"/>
              </a:ext>
            </a:extLst>
          </p:cNvPr>
          <p:cNvSpPr/>
          <p:nvPr/>
        </p:nvSpPr>
        <p:spPr>
          <a:xfrm>
            <a:off x="8925658" y="5298706"/>
            <a:ext cx="1228725" cy="414338"/>
          </a:xfrm>
          <a:prstGeom prst="roundRect">
            <a:avLst/>
          </a:prstGeom>
          <a:solidFill>
            <a:srgbClr val="BD4D3B"/>
          </a:solidFill>
          <a:ln>
            <a:solidFill>
              <a:srgbClr val="BD4D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1975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B644415-88F5-454B-BD6D-A4E80CF63671}"/>
              </a:ext>
            </a:extLst>
          </p:cNvPr>
          <p:cNvSpPr/>
          <p:nvPr/>
        </p:nvSpPr>
        <p:spPr>
          <a:xfrm>
            <a:off x="6205309" y="5292579"/>
            <a:ext cx="1228725" cy="414338"/>
          </a:xfrm>
          <a:prstGeom prst="roundRect">
            <a:avLst/>
          </a:prstGeom>
          <a:solidFill>
            <a:srgbClr val="605891"/>
          </a:solidFill>
          <a:ln>
            <a:solidFill>
              <a:srgbClr val="605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1974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993D34B0-B287-2844-A70C-5504C5FDF016}"/>
              </a:ext>
            </a:extLst>
          </p:cNvPr>
          <p:cNvSpPr/>
          <p:nvPr/>
        </p:nvSpPr>
        <p:spPr>
          <a:xfrm>
            <a:off x="3484960" y="5293134"/>
            <a:ext cx="1228725" cy="414338"/>
          </a:xfrm>
          <a:prstGeom prst="roundRect">
            <a:avLst/>
          </a:prstGeom>
          <a:solidFill>
            <a:srgbClr val="448BBB"/>
          </a:solidFill>
          <a:ln>
            <a:solidFill>
              <a:srgbClr val="448B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1972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0005A4-440E-B42A-19C6-2B435B159A18}"/>
              </a:ext>
            </a:extLst>
          </p:cNvPr>
          <p:cNvSpPr/>
          <p:nvPr/>
        </p:nvSpPr>
        <p:spPr>
          <a:xfrm>
            <a:off x="0" y="6437968"/>
            <a:ext cx="12192000" cy="520976"/>
          </a:xfrm>
          <a:prstGeom prst="rect">
            <a:avLst/>
          </a:prstGeom>
          <a:solidFill>
            <a:srgbClr val="004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D3E55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243D26-76B0-F438-A5C5-6EFD03031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088" y="6597013"/>
            <a:ext cx="1616376" cy="24791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5D9C071-2D30-13F3-14EA-8B59F02B6936}"/>
              </a:ext>
            </a:extLst>
          </p:cNvPr>
          <p:cNvSpPr/>
          <p:nvPr/>
        </p:nvSpPr>
        <p:spPr>
          <a:xfrm>
            <a:off x="9546335" y="2432303"/>
            <a:ext cx="1662981" cy="129266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201D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u="sng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Interview with Dr. </a:t>
            </a:r>
            <a:r>
              <a:rPr lang="en-US" sz="1200" u="sng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Cutchin</a:t>
            </a:r>
            <a:r>
              <a:rPr lang="en-US" sz="1200" u="sng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 AHEC’s History</a:t>
            </a:r>
            <a:endParaRPr lang="en-US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4E5A35-1582-1F1E-7CFC-CC9775F01079}"/>
              </a:ext>
            </a:extLst>
          </p:cNvPr>
          <p:cNvSpPr/>
          <p:nvPr/>
        </p:nvSpPr>
        <p:spPr>
          <a:xfrm>
            <a:off x="2377440" y="5909610"/>
            <a:ext cx="7269480" cy="4143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 are AHECs across the country in other states- to find out more about national efforts visit 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NAO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45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AB5A1D-BB12-564D-BF1B-3738C9A60BDB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7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F7114D6-8928-E847-A10F-3EBEC571150A}"/>
              </a:ext>
            </a:extLst>
          </p:cNvPr>
          <p:cNvSpPr txBox="1">
            <a:spLocks/>
          </p:cNvSpPr>
          <p:nvPr/>
        </p:nvSpPr>
        <p:spPr>
          <a:xfrm>
            <a:off x="812075" y="353953"/>
            <a:ext cx="10543784" cy="8773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REGIONAL AHECS – GOVERNANCE &amp; EXPENDITURES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B244DD6-4140-0F44-9D85-02E2DD509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81851"/>
              </p:ext>
            </p:extLst>
          </p:nvPr>
        </p:nvGraphicFramePr>
        <p:xfrm>
          <a:off x="3154059" y="1407558"/>
          <a:ext cx="6085114" cy="460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228">
                  <a:extLst>
                    <a:ext uri="{9D8B030D-6E8A-4147-A177-3AD203B41FA5}">
                      <a16:colId xmlns:a16="http://schemas.microsoft.com/office/drawing/2014/main" val="3939990181"/>
                    </a:ext>
                  </a:extLst>
                </a:gridCol>
                <a:gridCol w="3764886">
                  <a:extLst>
                    <a:ext uri="{9D8B030D-6E8A-4147-A177-3AD203B41FA5}">
                      <a16:colId xmlns:a16="http://schemas.microsoft.com/office/drawing/2014/main" val="3895407374"/>
                    </a:ext>
                  </a:extLst>
                </a:gridCol>
              </a:tblGrid>
              <a:tr h="5211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AHEC</a:t>
                      </a:r>
                    </a:p>
                  </a:txBody>
                  <a:tcPr anchor="ctr">
                    <a:solidFill>
                      <a:srgbClr val="394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501(c)(3) or Contractual Agreement</a:t>
                      </a:r>
                    </a:p>
                  </a:txBody>
                  <a:tcPr anchor="ctr">
                    <a:solidFill>
                      <a:srgbClr val="394B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44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Area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501(c)(3)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496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Eastern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501(c)(3)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85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Piedmont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Moses H. Cone Memorial Hospital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26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501(c)(3)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022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Wake Forest University Health Sciences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463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South 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Novant Health New Hanover Regional Medical Center, LLC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84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South Piedmont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Wake Forest University Health Sciences/Atrium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759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Southern Regional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501(c)(3)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75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WakeMed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9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Duke AHEC Program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Supports Southern Regional AHEC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37150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0DA5298-D2E1-2941-23C3-0285F3161413}"/>
              </a:ext>
            </a:extLst>
          </p:cNvPr>
          <p:cNvSpPr/>
          <p:nvPr/>
        </p:nvSpPr>
        <p:spPr>
          <a:xfrm>
            <a:off x="0" y="6437968"/>
            <a:ext cx="12192000" cy="520976"/>
          </a:xfrm>
          <a:prstGeom prst="rect">
            <a:avLst/>
          </a:prstGeom>
          <a:solidFill>
            <a:srgbClr val="004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D3E5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BEC436-7604-E9C3-370D-288ECA271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630" y="6610090"/>
            <a:ext cx="1616376" cy="2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5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9693"/>
            <a:ext cx="12192000" cy="88827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28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 PROGRAM – STATE FUNDING EXPENSES, FY23</a:t>
            </a:r>
            <a:b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8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EC04D89-4971-5942-8DF3-2960B48F6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454291"/>
              </p:ext>
            </p:extLst>
          </p:nvPr>
        </p:nvGraphicFramePr>
        <p:xfrm>
          <a:off x="1828799" y="1391639"/>
          <a:ext cx="8534401" cy="4685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C1CB192-B6A8-544B-A545-AA8A47C4A910}"/>
              </a:ext>
            </a:extLst>
          </p:cNvPr>
          <p:cNvSpPr/>
          <p:nvPr/>
        </p:nvSpPr>
        <p:spPr>
          <a:xfrm>
            <a:off x="0" y="104237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NC AHEC Expenditure = $48,730,103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D7BA97-EF94-82EB-91E9-BCD30376E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9630" y="6610090"/>
            <a:ext cx="1616376" cy="2479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D7A2E2-C7FB-3DB8-8654-EEB2A876D5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2030" y="6610090"/>
            <a:ext cx="1616376" cy="24791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8EA1B3E-0C04-2195-1090-D11D7EB0B614}"/>
              </a:ext>
            </a:extLst>
          </p:cNvPr>
          <p:cNvSpPr/>
          <p:nvPr/>
        </p:nvSpPr>
        <p:spPr>
          <a:xfrm>
            <a:off x="0" y="6339015"/>
            <a:ext cx="12192000" cy="619929"/>
          </a:xfrm>
          <a:prstGeom prst="rect">
            <a:avLst/>
          </a:prstGeom>
          <a:solidFill>
            <a:srgbClr val="004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D3E55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887CE3E-980E-AE0F-C002-01DD253FE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2030" y="6550224"/>
            <a:ext cx="1616376" cy="2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1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1820-09DD-C043-BF1C-A530C9BAF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256" y="683194"/>
            <a:ext cx="10989746" cy="130120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Operating More Like A System</a:t>
            </a:r>
            <a:br>
              <a:rPr lang="en-US" sz="3600" b="1" dirty="0">
                <a:latin typeface="+mn-lt"/>
                <a:ea typeface="Roboto Slab" pitchFamily="2" charset="0"/>
                <a:cs typeface="Arial" panose="020B0604020202020204" pitchFamily="34" charset="0"/>
              </a:rPr>
            </a:br>
            <a:br>
              <a:rPr lang="en-US" sz="2800" b="1" dirty="0">
                <a:latin typeface="+mn-lt"/>
                <a:ea typeface="Roboto Slab" pitchFamily="2" charset="0"/>
                <a:cs typeface="Arial" panose="020B0604020202020204" pitchFamily="34" charset="0"/>
              </a:rPr>
            </a:br>
            <a:endParaRPr lang="en-US" sz="2800" dirty="0">
              <a:latin typeface="+mn-lt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76E642-927F-3D49-BF6D-CE8B4D2ADF22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590E26-CE71-FB49-7929-4F738127A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497" y="6380275"/>
            <a:ext cx="1637265" cy="251114"/>
          </a:xfrm>
          <a:prstGeom prst="rect">
            <a:avLst/>
          </a:prstGeom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37C68017-CC55-1B5A-0B19-1F0263A419E2}"/>
              </a:ext>
            </a:extLst>
          </p:cNvPr>
          <p:cNvSpPr/>
          <p:nvPr/>
        </p:nvSpPr>
        <p:spPr>
          <a:xfrm>
            <a:off x="566113" y="2031803"/>
            <a:ext cx="1930400" cy="2021840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706199-7B35-B6EF-9615-C6B055F37422}"/>
              </a:ext>
            </a:extLst>
          </p:cNvPr>
          <p:cNvSpPr txBox="1"/>
          <p:nvPr/>
        </p:nvSpPr>
        <p:spPr>
          <a:xfrm>
            <a:off x="902472" y="2457947"/>
            <a:ext cx="1320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the use of state funds:  5-year operating contract</a:t>
            </a: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D14DFD7B-8A1F-7B46-BB70-6498E20244A3}"/>
              </a:ext>
            </a:extLst>
          </p:cNvPr>
          <p:cNvSpPr/>
          <p:nvPr/>
        </p:nvSpPr>
        <p:spPr>
          <a:xfrm>
            <a:off x="2747664" y="2031803"/>
            <a:ext cx="1930400" cy="2021840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483D33D6-B7B5-817E-A8EB-9C0338C5CB7C}"/>
              </a:ext>
            </a:extLst>
          </p:cNvPr>
          <p:cNvSpPr/>
          <p:nvPr/>
        </p:nvSpPr>
        <p:spPr>
          <a:xfrm>
            <a:off x="4929215" y="2038849"/>
            <a:ext cx="1930400" cy="2021840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3E63EE-45BA-BA33-4C47-ADF843486A7C}"/>
              </a:ext>
            </a:extLst>
          </p:cNvPr>
          <p:cNvSpPr txBox="1"/>
          <p:nvPr/>
        </p:nvSpPr>
        <p:spPr>
          <a:xfrm>
            <a:off x="3093003" y="2474893"/>
            <a:ext cx="11379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the work:  Annual Work Statement</a:t>
            </a: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37742582-8176-88EA-28E7-8624D88CA612}"/>
              </a:ext>
            </a:extLst>
          </p:cNvPr>
          <p:cNvSpPr/>
          <p:nvPr/>
        </p:nvSpPr>
        <p:spPr>
          <a:xfrm>
            <a:off x="7079984" y="2031803"/>
            <a:ext cx="1930400" cy="2021840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7461CA-4055-4A32-85D0-4A62C89D1380}"/>
              </a:ext>
            </a:extLst>
          </p:cNvPr>
          <p:cNvSpPr txBox="1"/>
          <p:nvPr/>
        </p:nvSpPr>
        <p:spPr>
          <a:xfrm>
            <a:off x="5175193" y="2457947"/>
            <a:ext cx="1309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 the work: Performance Measures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23FBAF-F2DC-52D9-C883-B138D8B889D1}"/>
              </a:ext>
            </a:extLst>
          </p:cNvPr>
          <p:cNvSpPr txBox="1"/>
          <p:nvPr/>
        </p:nvSpPr>
        <p:spPr>
          <a:xfrm>
            <a:off x="9444336" y="2340864"/>
            <a:ext cx="14941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Align finances and the work:  Unallocated funds &amp; Budget Guidelines</a:t>
            </a: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3DE44EA1-1B40-17DC-7E06-C92829A2CB11}"/>
              </a:ext>
            </a:extLst>
          </p:cNvPr>
          <p:cNvSpPr/>
          <p:nvPr/>
        </p:nvSpPr>
        <p:spPr>
          <a:xfrm>
            <a:off x="9269032" y="2038849"/>
            <a:ext cx="1930400" cy="2021840"/>
          </a:xfrm>
          <a:prstGeom prst="frame">
            <a:avLst>
              <a:gd name="adj1" fmla="val 1134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597D2F-4F92-F68E-6872-5CD6588F55FD}"/>
              </a:ext>
            </a:extLst>
          </p:cNvPr>
          <p:cNvSpPr txBox="1"/>
          <p:nvPr/>
        </p:nvSpPr>
        <p:spPr>
          <a:xfrm>
            <a:off x="7370956" y="2464993"/>
            <a:ext cx="1259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the work: RBA and our Strategic Plan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770F80-C555-A887-6A36-8D0E6DC5B9AB}"/>
              </a:ext>
            </a:extLst>
          </p:cNvPr>
          <p:cNvSpPr txBox="1"/>
          <p:nvPr/>
        </p:nvSpPr>
        <p:spPr>
          <a:xfrm>
            <a:off x="692093" y="4472741"/>
            <a:ext cx="73260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positions us to: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respond to opportunities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 gaps and opportunities for alignment and efficiency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demonstrate need for additional funding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CC980E-7AEA-1255-E961-1B9DFAC1AC64}"/>
              </a:ext>
            </a:extLst>
          </p:cNvPr>
          <p:cNvSpPr/>
          <p:nvPr/>
        </p:nvSpPr>
        <p:spPr>
          <a:xfrm>
            <a:off x="9363456" y="4727448"/>
            <a:ext cx="1835976" cy="12226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FY23-25 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Strategic Plan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1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3753</TotalTime>
  <Words>1196</Words>
  <Application>Microsoft Office PowerPoint</Application>
  <PresentationFormat>Widescreen</PresentationFormat>
  <Paragraphs>138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Futura</vt:lpstr>
      <vt:lpstr>Inter</vt:lpstr>
      <vt:lpstr>Open Sans</vt:lpstr>
      <vt:lpstr>Roboto Slab</vt:lpstr>
      <vt:lpstr>Times New Roman</vt:lpstr>
      <vt:lpstr>Wingdings</vt:lpstr>
      <vt:lpstr>Office Theme</vt:lpstr>
      <vt:lpstr>PowerPoint Presentation</vt:lpstr>
      <vt:lpstr>NC AHEC Overview</vt:lpstr>
      <vt:lpstr>NC AHEC</vt:lpstr>
      <vt:lpstr>NC AHEC MAP</vt:lpstr>
      <vt:lpstr>NC AHEC – CORE STRATEGIES</vt:lpstr>
      <vt:lpstr>NC AHEC – ORIGINATION</vt:lpstr>
      <vt:lpstr>PowerPoint Presentation</vt:lpstr>
      <vt:lpstr>NC AHEC PROGRAM – STATE FUNDING EXPENSES, FY23 </vt:lpstr>
      <vt:lpstr>Operating More Like A System  </vt:lpstr>
      <vt:lpstr>Infusing Results-Based Accountability (RBA) Concepts in NC AHEC</vt:lpstr>
      <vt:lpstr>NC AHEC – CORE SERVICE LINES</vt:lpstr>
      <vt:lpstr>HEALTH CAREERS &amp;  WORKFORCE DIVERSITY</vt:lpstr>
      <vt:lpstr>PowerPoint Presentation</vt:lpstr>
      <vt:lpstr>PowerPoint Presentation</vt:lpstr>
      <vt:lpstr>Want to Learn More?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Harwood, Angela Taylor</dc:creator>
  <cp:keywords/>
  <dc:description/>
  <cp:lastModifiedBy>Martinez Lotz, Lisi</cp:lastModifiedBy>
  <cp:revision>173</cp:revision>
  <cp:lastPrinted>2018-08-30T19:22:46Z</cp:lastPrinted>
  <dcterms:created xsi:type="dcterms:W3CDTF">2018-04-10T16:00:21Z</dcterms:created>
  <dcterms:modified xsi:type="dcterms:W3CDTF">2024-01-22T21:18:38Z</dcterms:modified>
  <cp:category/>
</cp:coreProperties>
</file>