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7" r:id="rId2"/>
    <p:sldId id="261" r:id="rId3"/>
    <p:sldId id="259" r:id="rId4"/>
    <p:sldId id="289" r:id="rId5"/>
    <p:sldId id="290" r:id="rId6"/>
    <p:sldId id="294" r:id="rId7"/>
    <p:sldId id="301" r:id="rId8"/>
    <p:sldId id="297" r:id="rId9"/>
    <p:sldId id="291" r:id="rId10"/>
    <p:sldId id="292" r:id="rId11"/>
    <p:sldId id="295" r:id="rId12"/>
    <p:sldId id="299" r:id="rId13"/>
    <p:sldId id="300" r:id="rId14"/>
    <p:sldId id="296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978C05-EB9A-4770-BF30-117358F34435}" v="199" dt="2021-02-04T15:42:17.057"/>
  </p1510:revLst>
</p1510:revInfo>
</file>

<file path=ppt/tableStyles.xml><?xml version="1.0" encoding="utf-8"?>
<a:tblStyleLst xmlns:a="http://schemas.openxmlformats.org/drawingml/2006/main" def="{7FD80BF0-E0D0-4618-9ECE-2BF499911866}">
  <a:tblStyle styleId="{7FD80BF0-E0D0-4618-9ECE-2BF49991186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67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son, Timothy" userId="S::timothy.jackson@suny.edu::9ce01cec-8b46-438e-9d10-af58cd21d299" providerId="AD" clId="Web-{A8414529-7324-4008-9F5F-1A1DD3364262}"/>
    <pc:docChg chg="addSld modSld sldOrd">
      <pc:chgData name="Jackson, Timothy" userId="S::timothy.jackson@suny.edu::9ce01cec-8b46-438e-9d10-af58cd21d299" providerId="AD" clId="Web-{A8414529-7324-4008-9F5F-1A1DD3364262}" dt="2021-01-08T21:40:32.068" v="133"/>
      <pc:docMkLst>
        <pc:docMk/>
      </pc:docMkLst>
      <pc:sldChg chg="modSp">
        <pc:chgData name="Jackson, Timothy" userId="S::timothy.jackson@suny.edu::9ce01cec-8b46-438e-9d10-af58cd21d299" providerId="AD" clId="Web-{A8414529-7324-4008-9F5F-1A1DD3364262}" dt="2021-01-08T21:37:38.376" v="118" actId="20577"/>
        <pc:sldMkLst>
          <pc:docMk/>
          <pc:sldMk cId="650579797" sldId="261"/>
        </pc:sldMkLst>
        <pc:spChg chg="mod">
          <ac:chgData name="Jackson, Timothy" userId="S::timothy.jackson@suny.edu::9ce01cec-8b46-438e-9d10-af58cd21d299" providerId="AD" clId="Web-{A8414529-7324-4008-9F5F-1A1DD3364262}" dt="2021-01-08T21:37:38.376" v="118" actId="20577"/>
          <ac:spMkLst>
            <pc:docMk/>
            <pc:sldMk cId="650579797" sldId="261"/>
            <ac:spMk id="82" creationId="{00000000-0000-0000-0000-000000000000}"/>
          </ac:spMkLst>
        </pc:spChg>
      </pc:sldChg>
    </pc:docChg>
  </pc:docChgLst>
  <pc:docChgLst>
    <pc:chgData name="Jackson, Timothy" userId="S::timothy.jackson@suny.edu::9ce01cec-8b46-438e-9d10-af58cd21d299" providerId="AD" clId="Web-{A5D5C4D0-1D2B-4A99-B88F-FF7A8F27AD92}"/>
    <pc:docChg chg="addSld delSld modSld sldOrd">
      <pc:chgData name="Jackson, Timothy" userId="S::timothy.jackson@suny.edu::9ce01cec-8b46-438e-9d10-af58cd21d299" providerId="AD" clId="Web-{A5D5C4D0-1D2B-4A99-B88F-FF7A8F27AD92}" dt="2021-01-12T00:20:50.247" v="511" actId="20577"/>
      <pc:docMkLst>
        <pc:docMk/>
      </pc:docMkLst>
    </pc:docChg>
  </pc:docChgLst>
  <pc:docChgLst>
    <pc:chgData name="Jackson, Timothy" userId="S::timothy.jackson@suny.edu::9ce01cec-8b46-438e-9d10-af58cd21d299" providerId="AD" clId="Web-{B6516F25-6E3B-4CE1-95A0-3D230458FFEB}"/>
    <pc:docChg chg="addSld modSld sldOrd">
      <pc:chgData name="Jackson, Timothy" userId="S::timothy.jackson@suny.edu::9ce01cec-8b46-438e-9d10-af58cd21d299" providerId="AD" clId="Web-{B6516F25-6E3B-4CE1-95A0-3D230458FFEB}" dt="2021-01-12T17:22:05.145" v="133" actId="20577"/>
      <pc:docMkLst>
        <pc:docMk/>
      </pc:docMkLst>
      <pc:sldChg chg="modSp ord">
        <pc:chgData name="Jackson, Timothy" userId="S::timothy.jackson@suny.edu::9ce01cec-8b46-438e-9d10-af58cd21d299" providerId="AD" clId="Web-{B6516F25-6E3B-4CE1-95A0-3D230458FFEB}" dt="2021-01-12T17:22:05.145" v="133" actId="20577"/>
        <pc:sldMkLst>
          <pc:docMk/>
          <pc:sldMk cId="650579797" sldId="261"/>
        </pc:sldMkLst>
        <pc:spChg chg="mod">
          <ac:chgData name="Jackson, Timothy" userId="S::timothy.jackson@suny.edu::9ce01cec-8b46-438e-9d10-af58cd21d299" providerId="AD" clId="Web-{B6516F25-6E3B-4CE1-95A0-3D230458FFEB}" dt="2021-01-12T16:55:32.261" v="3" actId="20577"/>
          <ac:spMkLst>
            <pc:docMk/>
            <pc:sldMk cId="650579797" sldId="261"/>
            <ac:spMk id="82" creationId="{00000000-0000-0000-0000-000000000000}"/>
          </ac:spMkLst>
        </pc:spChg>
        <pc:spChg chg="mod">
          <ac:chgData name="Jackson, Timothy" userId="S::timothy.jackson@suny.edu::9ce01cec-8b46-438e-9d10-af58cd21d299" providerId="AD" clId="Web-{B6516F25-6E3B-4CE1-95A0-3D230458FFEB}" dt="2021-01-12T17:22:05.145" v="133" actId="20577"/>
          <ac:spMkLst>
            <pc:docMk/>
            <pc:sldMk cId="650579797" sldId="261"/>
            <ac:spMk id="83" creationId="{00000000-0000-0000-0000-000000000000}"/>
          </ac:spMkLst>
        </pc:spChg>
      </pc:sldChg>
    </pc:docChg>
  </pc:docChgLst>
  <pc:docChgLst>
    <pc:chgData name="Jackson, Timothy" userId="S::timothy.jackson@suny.edu::9ce01cec-8b46-438e-9d10-af58cd21d299" providerId="AD" clId="Web-{BD26D0A2-038D-4D5D-95BC-933D052CAC1B}"/>
    <pc:docChg chg="modSld">
      <pc:chgData name="Jackson, Timothy" userId="S::timothy.jackson@suny.edu::9ce01cec-8b46-438e-9d10-af58cd21d299" providerId="AD" clId="Web-{BD26D0A2-038D-4D5D-95BC-933D052CAC1B}" dt="2021-01-08T23:14:58.072" v="124" actId="20577"/>
      <pc:docMkLst>
        <pc:docMk/>
      </pc:docMkLst>
    </pc:docChg>
  </pc:docChgLst>
  <pc:docChgLst>
    <pc:chgData name="Pritting, Shannon" userId="S::shannon.pritting@suny.edu::b6acce8b-3193-4a7b-b3b8-1dc43a9f8da4" providerId="AD" clId="Web-{9EC4986D-C93A-A15E-CFB1-63B4169918A1}"/>
    <pc:docChg chg="modSld">
      <pc:chgData name="Pritting, Shannon" userId="S::shannon.pritting@suny.edu::b6acce8b-3193-4a7b-b3b8-1dc43a9f8da4" providerId="AD" clId="Web-{9EC4986D-C93A-A15E-CFB1-63B4169918A1}" dt="2021-01-08T21:13:44.485" v="72" actId="20577"/>
      <pc:docMkLst>
        <pc:docMk/>
      </pc:docMkLst>
      <pc:sldChg chg="modSp">
        <pc:chgData name="Pritting, Shannon" userId="S::shannon.pritting@suny.edu::b6acce8b-3193-4a7b-b3b8-1dc43a9f8da4" providerId="AD" clId="Web-{9EC4986D-C93A-A15E-CFB1-63B4169918A1}" dt="2021-01-08T20:18:50.703" v="17" actId="20577"/>
        <pc:sldMkLst>
          <pc:docMk/>
          <pc:sldMk cId="650579797" sldId="261"/>
        </pc:sldMkLst>
        <pc:spChg chg="mod">
          <ac:chgData name="Pritting, Shannon" userId="S::shannon.pritting@suny.edu::b6acce8b-3193-4a7b-b3b8-1dc43a9f8da4" providerId="AD" clId="Web-{9EC4986D-C93A-A15E-CFB1-63B4169918A1}" dt="2021-01-08T20:18:39.891" v="14" actId="20577"/>
          <ac:spMkLst>
            <pc:docMk/>
            <pc:sldMk cId="650579797" sldId="261"/>
            <ac:spMk id="82" creationId="{00000000-0000-0000-0000-000000000000}"/>
          </ac:spMkLst>
        </pc:spChg>
        <pc:spChg chg="mod">
          <ac:chgData name="Pritting, Shannon" userId="S::shannon.pritting@suny.edu::b6acce8b-3193-4a7b-b3b8-1dc43a9f8da4" providerId="AD" clId="Web-{9EC4986D-C93A-A15E-CFB1-63B4169918A1}" dt="2021-01-08T20:18:50.703" v="17" actId="20577"/>
          <ac:spMkLst>
            <pc:docMk/>
            <pc:sldMk cId="650579797" sldId="261"/>
            <ac:spMk id="83" creationId="{00000000-0000-0000-0000-000000000000}"/>
          </ac:spMkLst>
        </pc:spChg>
      </pc:sldChg>
    </pc:docChg>
  </pc:docChgLst>
  <pc:docChgLst>
    <pc:chgData name="Jackson, Timothy" userId="S::timothy.jackson@suny.edu::9ce01cec-8b46-438e-9d10-af58cd21d299" providerId="AD" clId="Web-{880B9388-5973-474F-9934-46A3382E3B16}"/>
    <pc:docChg chg="modSld">
      <pc:chgData name="Jackson, Timothy" userId="S::timothy.jackson@suny.edu::9ce01cec-8b46-438e-9d10-af58cd21d299" providerId="AD" clId="Web-{880B9388-5973-474F-9934-46A3382E3B16}" dt="2021-01-12T23:57:33.404" v="51" actId="20577"/>
      <pc:docMkLst>
        <pc:docMk/>
      </pc:docMkLst>
    </pc:docChg>
  </pc:docChgLst>
  <pc:docChgLst>
    <pc:chgData name="Pritting, Shannon" userId="b6acce8b-3193-4a7b-b3b8-1dc43a9f8da4" providerId="ADAL" clId="{6344013A-C401-47F5-9578-1DCB47B0243E}"/>
    <pc:docChg chg="undo custSel addSld modSld">
      <pc:chgData name="Pritting, Shannon" userId="b6acce8b-3193-4a7b-b3b8-1dc43a9f8da4" providerId="ADAL" clId="{6344013A-C401-47F5-9578-1DCB47B0243E}" dt="2021-01-08T21:26:54.447" v="501" actId="20577"/>
      <pc:docMkLst>
        <pc:docMk/>
      </pc:docMkLst>
    </pc:docChg>
  </pc:docChgLst>
  <pc:docChgLst>
    <pc:chgData name="Pritting, Shannon" userId="b6acce8b-3193-4a7b-b3b8-1dc43a9f8da4" providerId="ADAL" clId="{3CFE25EB-FA61-43AB-9957-3C57C907F5C2}"/>
    <pc:docChg chg="custSel addSld delSld modSld sldOrd">
      <pc:chgData name="Pritting, Shannon" userId="b6acce8b-3193-4a7b-b3b8-1dc43a9f8da4" providerId="ADAL" clId="{3CFE25EB-FA61-43AB-9957-3C57C907F5C2}" dt="2021-02-03T17:52:28.786" v="1662" actId="1076"/>
      <pc:docMkLst>
        <pc:docMk/>
      </pc:docMkLst>
      <pc:sldChg chg="modSp">
        <pc:chgData name="Pritting, Shannon" userId="b6acce8b-3193-4a7b-b3b8-1dc43a9f8da4" providerId="ADAL" clId="{3CFE25EB-FA61-43AB-9957-3C57C907F5C2}" dt="2021-02-03T17:38:28.010" v="156" actId="1076"/>
        <pc:sldMkLst>
          <pc:docMk/>
          <pc:sldMk cId="0" sldId="259"/>
        </pc:sldMkLst>
        <pc:spChg chg="mod">
          <ac:chgData name="Pritting, Shannon" userId="b6acce8b-3193-4a7b-b3b8-1dc43a9f8da4" providerId="ADAL" clId="{3CFE25EB-FA61-43AB-9957-3C57C907F5C2}" dt="2021-02-03T17:38:28.010" v="156" actId="1076"/>
          <ac:spMkLst>
            <pc:docMk/>
            <pc:sldMk cId="0" sldId="259"/>
            <ac:spMk id="76" creationId="{00000000-0000-0000-0000-000000000000}"/>
          </ac:spMkLst>
        </pc:spChg>
      </pc:sldChg>
      <pc:sldChg chg="modSp">
        <pc:chgData name="Pritting, Shannon" userId="b6acce8b-3193-4a7b-b3b8-1dc43a9f8da4" providerId="ADAL" clId="{3CFE25EB-FA61-43AB-9957-3C57C907F5C2}" dt="2021-02-03T17:45:13.345" v="897" actId="6549"/>
        <pc:sldMkLst>
          <pc:docMk/>
          <pc:sldMk cId="650579797" sldId="261"/>
        </pc:sldMkLst>
        <pc:spChg chg="mod">
          <ac:chgData name="Pritting, Shannon" userId="b6acce8b-3193-4a7b-b3b8-1dc43a9f8da4" providerId="ADAL" clId="{3CFE25EB-FA61-43AB-9957-3C57C907F5C2}" dt="2021-02-03T17:45:13.345" v="897" actId="6549"/>
          <ac:spMkLst>
            <pc:docMk/>
            <pc:sldMk cId="650579797" sldId="261"/>
            <ac:spMk id="83" creationId="{00000000-0000-0000-0000-000000000000}"/>
          </ac:spMkLst>
        </pc:spChg>
      </pc:sldChg>
      <pc:sldChg chg="modSp">
        <pc:chgData name="Pritting, Shannon" userId="b6acce8b-3193-4a7b-b3b8-1dc43a9f8da4" providerId="ADAL" clId="{3CFE25EB-FA61-43AB-9957-3C57C907F5C2}" dt="2021-02-03T17:52:28.786" v="1662" actId="1076"/>
        <pc:sldMkLst>
          <pc:docMk/>
          <pc:sldMk cId="1126822973" sldId="289"/>
        </pc:sldMkLst>
        <pc:spChg chg="mod">
          <ac:chgData name="Pritting, Shannon" userId="b6acce8b-3193-4a7b-b3b8-1dc43a9f8da4" providerId="ADAL" clId="{3CFE25EB-FA61-43AB-9957-3C57C907F5C2}" dt="2021-02-03T17:52:28.786" v="1662" actId="1076"/>
          <ac:spMkLst>
            <pc:docMk/>
            <pc:sldMk cId="1126822973" sldId="289"/>
            <ac:spMk id="76" creationId="{00000000-0000-0000-0000-000000000000}"/>
          </ac:spMkLst>
        </pc:spChg>
      </pc:sldChg>
      <pc:sldChg chg="modSp add ord">
        <pc:chgData name="Pritting, Shannon" userId="b6acce8b-3193-4a7b-b3b8-1dc43a9f8da4" providerId="ADAL" clId="{3CFE25EB-FA61-43AB-9957-3C57C907F5C2}" dt="2021-02-03T17:44:35.954" v="891"/>
        <pc:sldMkLst>
          <pc:docMk/>
          <pc:sldMk cId="145719388" sldId="298"/>
        </pc:sldMkLst>
        <pc:spChg chg="mod">
          <ac:chgData name="Pritting, Shannon" userId="b6acce8b-3193-4a7b-b3b8-1dc43a9f8da4" providerId="ADAL" clId="{3CFE25EB-FA61-43AB-9957-3C57C907F5C2}" dt="2021-02-03T17:43:02.787" v="854" actId="113"/>
          <ac:spMkLst>
            <pc:docMk/>
            <pc:sldMk cId="145719388" sldId="298"/>
            <ac:spMk id="2" creationId="{F841F796-074B-48CE-A04A-5EA1AFAC6A0C}"/>
          </ac:spMkLst>
        </pc:spChg>
        <pc:spChg chg="mod">
          <ac:chgData name="Pritting, Shannon" userId="b6acce8b-3193-4a7b-b3b8-1dc43a9f8da4" providerId="ADAL" clId="{3CFE25EB-FA61-43AB-9957-3C57C907F5C2}" dt="2021-02-03T17:42:12.300" v="828" actId="20577"/>
          <ac:spMkLst>
            <pc:docMk/>
            <pc:sldMk cId="145719388" sldId="298"/>
            <ac:spMk id="3" creationId="{CB3DA6CF-213C-4A9D-832B-2FC2C3A4AD4F}"/>
          </ac:spMkLst>
        </pc:spChg>
      </pc:sldChg>
      <pc:sldChg chg="modSp add del">
        <pc:chgData name="Pritting, Shannon" userId="b6acce8b-3193-4a7b-b3b8-1dc43a9f8da4" providerId="ADAL" clId="{3CFE25EB-FA61-43AB-9957-3C57C907F5C2}" dt="2021-02-03T17:51:45.100" v="1529" actId="2696"/>
        <pc:sldMkLst>
          <pc:docMk/>
          <pc:sldMk cId="4271835178" sldId="299"/>
        </pc:sldMkLst>
        <pc:spChg chg="mod">
          <ac:chgData name="Pritting, Shannon" userId="b6acce8b-3193-4a7b-b3b8-1dc43a9f8da4" providerId="ADAL" clId="{3CFE25EB-FA61-43AB-9957-3C57C907F5C2}" dt="2021-02-03T17:50:52.130" v="1527" actId="1076"/>
          <ac:spMkLst>
            <pc:docMk/>
            <pc:sldMk cId="4271835178" sldId="299"/>
            <ac:spMk id="2" creationId="{0DF32539-1E7D-4CA4-8C31-1D8891678AEA}"/>
          </ac:spMkLst>
        </pc:spChg>
        <pc:spChg chg="mod">
          <ac:chgData name="Pritting, Shannon" userId="b6acce8b-3193-4a7b-b3b8-1dc43a9f8da4" providerId="ADAL" clId="{3CFE25EB-FA61-43AB-9957-3C57C907F5C2}" dt="2021-02-03T17:50:54.404" v="1528" actId="1076"/>
          <ac:spMkLst>
            <pc:docMk/>
            <pc:sldMk cId="4271835178" sldId="299"/>
            <ac:spMk id="3" creationId="{FA009EC5-0AA1-40DA-B8E1-2DC4F6997985}"/>
          </ac:spMkLst>
        </pc:spChg>
      </pc:sldChg>
    </pc:docChg>
  </pc:docChgLst>
  <pc:docChgLst>
    <pc:chgData name="Jackson, Timothy" userId="S::timothy.jackson@suny.edu::9ce01cec-8b46-438e-9d10-af58cd21d299" providerId="AD" clId="Web-{64978C05-EB9A-4770-BF30-117358F34435}"/>
    <pc:docChg chg="addSld delSld modSld">
      <pc:chgData name="Jackson, Timothy" userId="S::timothy.jackson@suny.edu::9ce01cec-8b46-438e-9d10-af58cd21d299" providerId="AD" clId="Web-{64978C05-EB9A-4770-BF30-117358F34435}" dt="2021-02-04T15:42:16.510" v="194" actId="20577"/>
      <pc:docMkLst>
        <pc:docMk/>
      </pc:docMkLst>
      <pc:sldChg chg="modSp del">
        <pc:chgData name="Jackson, Timothy" userId="S::timothy.jackson@suny.edu::9ce01cec-8b46-438e-9d10-af58cd21d299" providerId="AD" clId="Web-{64978C05-EB9A-4770-BF30-117358F34435}" dt="2021-02-04T15:38:43.676" v="17"/>
        <pc:sldMkLst>
          <pc:docMk/>
          <pc:sldMk cId="1265549435" sldId="293"/>
        </pc:sldMkLst>
        <pc:spChg chg="mod">
          <ac:chgData name="Jackson, Timothy" userId="S::timothy.jackson@suny.edu::9ce01cec-8b46-438e-9d10-af58cd21d299" providerId="AD" clId="Web-{64978C05-EB9A-4770-BF30-117358F34435}" dt="2021-02-04T15:37:52.925" v="5" actId="20577"/>
          <ac:spMkLst>
            <pc:docMk/>
            <pc:sldMk cId="1265549435" sldId="293"/>
            <ac:spMk id="75" creationId="{00000000-0000-0000-0000-000000000000}"/>
          </ac:spMkLst>
        </pc:spChg>
        <pc:spChg chg="mod">
          <ac:chgData name="Jackson, Timothy" userId="S::timothy.jackson@suny.edu::9ce01cec-8b46-438e-9d10-af58cd21d299" providerId="AD" clId="Web-{64978C05-EB9A-4770-BF30-117358F34435}" dt="2021-02-04T15:38:35.691" v="16" actId="20577"/>
          <ac:spMkLst>
            <pc:docMk/>
            <pc:sldMk cId="1265549435" sldId="293"/>
            <ac:spMk id="76" creationId="{00000000-0000-0000-0000-000000000000}"/>
          </ac:spMkLst>
        </pc:spChg>
      </pc:sldChg>
      <pc:sldChg chg="modSp add replId">
        <pc:chgData name="Jackson, Timothy" userId="S::timothy.jackson@suny.edu::9ce01cec-8b46-438e-9d10-af58cd21d299" providerId="AD" clId="Web-{64978C05-EB9A-4770-BF30-117358F34435}" dt="2021-02-04T15:42:16.510" v="194" actId="20577"/>
        <pc:sldMkLst>
          <pc:docMk/>
          <pc:sldMk cId="1854036083" sldId="299"/>
        </pc:sldMkLst>
        <pc:spChg chg="mod">
          <ac:chgData name="Jackson, Timothy" userId="S::timothy.jackson@suny.edu::9ce01cec-8b46-438e-9d10-af58cd21d299" providerId="AD" clId="Web-{64978C05-EB9A-4770-BF30-117358F34435}" dt="2021-02-04T15:38:58.208" v="26" actId="20577"/>
          <ac:spMkLst>
            <pc:docMk/>
            <pc:sldMk cId="1854036083" sldId="299"/>
            <ac:spMk id="75" creationId="{00000000-0000-0000-0000-000000000000}"/>
          </ac:spMkLst>
        </pc:spChg>
        <pc:spChg chg="mod">
          <ac:chgData name="Jackson, Timothy" userId="S::timothy.jackson@suny.edu::9ce01cec-8b46-438e-9d10-af58cd21d299" providerId="AD" clId="Web-{64978C05-EB9A-4770-BF30-117358F34435}" dt="2021-02-04T15:42:16.510" v="194" actId="20577"/>
          <ac:spMkLst>
            <pc:docMk/>
            <pc:sldMk cId="1854036083" sldId="299"/>
            <ac:spMk id="76" creationId="{00000000-0000-0000-0000-000000000000}"/>
          </ac:spMkLst>
        </pc:spChg>
      </pc:sldChg>
      <pc:sldChg chg="add replId">
        <pc:chgData name="Jackson, Timothy" userId="S::timothy.jackson@suny.edu::9ce01cec-8b46-438e-9d10-af58cd21d299" providerId="AD" clId="Web-{64978C05-EB9A-4770-BF30-117358F34435}" dt="2021-02-04T15:38:47.082" v="18"/>
        <pc:sldMkLst>
          <pc:docMk/>
          <pc:sldMk cId="2007315207" sldId="30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9afe1e18f3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9afe1e18f3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58836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9dcbaa9993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9dcbaa9993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133093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70902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46898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9dcbaa9993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9dcbaa9993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31152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9dcbaa9993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9dcbaa9993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26871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2696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8310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8981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5219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5788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8881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lcny.libanswers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lcny.libcal.com/event/7524012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lcny.libanswers.com/faq/335353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1059845" y="590498"/>
            <a:ext cx="7218245" cy="13560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/>
              <a:t>Automated Fulfillment Network (AFN) Meeting #</a:t>
            </a:r>
            <a:r>
              <a:rPr lang="en" sz="4000" b="1" dirty="0" smtClean="0"/>
              <a:t>2</a:t>
            </a:r>
            <a:endParaRPr sz="4000" b="1" dirty="0"/>
          </a:p>
        </p:txBody>
      </p:sp>
      <p:sp>
        <p:nvSpPr>
          <p:cNvPr id="60" name="Google Shape;60;p14"/>
          <p:cNvSpPr txBox="1"/>
          <p:nvPr/>
        </p:nvSpPr>
        <p:spPr>
          <a:xfrm>
            <a:off x="187450" y="2935775"/>
            <a:ext cx="4017600" cy="13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666666"/>
                </a:solidFill>
              </a:rPr>
              <a:t>Timothy Jackson</a:t>
            </a:r>
            <a:endParaRPr sz="2000" dirty="0">
              <a:solidFill>
                <a:srgbClr val="666666"/>
              </a:solidFill>
            </a:endParaRPr>
          </a:p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666666"/>
                </a:solidFill>
              </a:rPr>
              <a:t>Resource Sharing &amp; Fulfillment Program Manager</a:t>
            </a:r>
          </a:p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666666"/>
                </a:solidFill>
              </a:rPr>
              <a:t>SUNY Library Services</a:t>
            </a:r>
            <a:endParaRPr sz="2200" dirty="0">
              <a:solidFill>
                <a:srgbClr val="666666"/>
              </a:solidFill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4724850" y="2983625"/>
            <a:ext cx="3760800" cy="12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dirty="0">
              <a:solidFill>
                <a:srgbClr val="666666"/>
              </a:solidFill>
            </a:endParaRPr>
          </a:p>
        </p:txBody>
      </p:sp>
      <p:pic>
        <p:nvPicPr>
          <p:cNvPr id="64" name="Google Shape;64;p14" descr="Downloads - SUNY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3148" y="2935775"/>
            <a:ext cx="3039605" cy="150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b="1" dirty="0"/>
              <a:t>Potential AFN Policies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698" y="858981"/>
            <a:ext cx="8409737" cy="39970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/>
              <a:t>Successful implementation of an AFN functionality will likely require policies to ensure a consistent user experience</a:t>
            </a:r>
          </a:p>
          <a:p>
            <a:pPr lvl="0"/>
            <a:r>
              <a:rPr lang="en-US" dirty="0"/>
              <a:t>Possible AFN policies: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Loan and renewal periods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Overdue </a:t>
            </a:r>
            <a:r>
              <a:rPr lang="en-US" dirty="0"/>
              <a:t>and lost loan notification schedules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Fines and fees for late returns and lost items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Lost item billing procedure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Hold shelf </a:t>
            </a:r>
            <a:r>
              <a:rPr lang="en-US" dirty="0" smtClean="0"/>
              <a:t>period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Institution naming </a:t>
            </a:r>
            <a:r>
              <a:rPr lang="en-US" dirty="0" smtClean="0"/>
              <a:t>convention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/>
              <a:t>Hold request pickup anywhere policy for </a:t>
            </a:r>
            <a:r>
              <a:rPr lang="en-US"/>
              <a:t>courtesy </a:t>
            </a:r>
            <a:r>
              <a:rPr lang="en-US" smtClean="0"/>
              <a:t>borrowers</a:t>
            </a:r>
            <a:endParaRPr lang="en-US" dirty="0"/>
          </a:p>
          <a:p>
            <a:pPr lvl="0"/>
            <a:r>
              <a:rPr lang="en-US" dirty="0"/>
              <a:t>AFN policies will be developed by ASRS working group and approved by LSP Advisory Board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Policy proposals will be based on input from campuses</a:t>
            </a:r>
          </a:p>
          <a:p>
            <a:pPr marL="114300" lvl="0" indent="0">
              <a:buNone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113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200892" y="325582"/>
            <a:ext cx="8160326" cy="45512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71500" lvl="1" indent="0" algn="ctr">
              <a:spcBef>
                <a:spcPts val="0"/>
              </a:spcBef>
              <a:buSzPts val="1800"/>
              <a:buNone/>
            </a:pPr>
            <a:endParaRPr lang="en-US" dirty="0"/>
          </a:p>
          <a:p>
            <a:pPr marL="571500" lvl="1" indent="0" algn="ctr">
              <a:spcBef>
                <a:spcPts val="0"/>
              </a:spcBef>
              <a:buSzPts val="1800"/>
              <a:buNone/>
            </a:pPr>
            <a:endParaRPr lang="en-US" dirty="0"/>
          </a:p>
          <a:p>
            <a:pPr marL="571500" lvl="1" indent="0" algn="ctr">
              <a:spcBef>
                <a:spcPts val="0"/>
              </a:spcBef>
              <a:buSzPts val="1800"/>
              <a:buNone/>
            </a:pPr>
            <a:endParaRPr lang="en-US" dirty="0"/>
          </a:p>
          <a:p>
            <a:pPr marL="571500" lvl="1" indent="0" algn="ctr">
              <a:spcBef>
                <a:spcPts val="0"/>
              </a:spcBef>
              <a:buSzPts val="1800"/>
              <a:buNone/>
            </a:pPr>
            <a:endParaRPr lang="en-US" dirty="0"/>
          </a:p>
          <a:p>
            <a:pPr marL="571500" lvl="1" indent="0" algn="ctr">
              <a:spcBef>
                <a:spcPts val="0"/>
              </a:spcBef>
              <a:buSzPts val="1800"/>
              <a:buNone/>
            </a:pPr>
            <a:endParaRPr lang="en-US" dirty="0"/>
          </a:p>
          <a:p>
            <a:pPr marL="571500" lvl="1" indent="0" algn="ctr">
              <a:spcBef>
                <a:spcPts val="0"/>
              </a:spcBef>
              <a:buSzPts val="1800"/>
              <a:buNone/>
            </a:pPr>
            <a:r>
              <a:rPr lang="en-US" sz="4400" b="1" dirty="0"/>
              <a:t>AFN Functionality Demo</a:t>
            </a:r>
          </a:p>
          <a:p>
            <a:pPr marL="571500" lvl="1" indent="0" algn="ctr">
              <a:spcBef>
                <a:spcPts val="0"/>
              </a:spcBef>
              <a:buSzPts val="1800"/>
              <a:buNone/>
            </a:pPr>
            <a:r>
              <a:rPr lang="en-US" sz="2800" b="1" dirty="0"/>
              <a:t>pickup and return anywhere for hold requests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  <a:p>
            <a:pPr marL="400050" indent="-285750"/>
            <a:endParaRPr lang="en-US" dirty="0"/>
          </a:p>
          <a:p>
            <a:endParaRPr lang="en-US" dirty="0"/>
          </a:p>
          <a:p>
            <a:pPr lvl="1" indent="-342900"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en-US" dirty="0"/>
          </a:p>
          <a:p>
            <a:endParaRPr lang="en-US" dirty="0"/>
          </a:p>
          <a:p>
            <a:pPr lvl="1" indent="-342900">
              <a:spcBef>
                <a:spcPts val="0"/>
              </a:spcBef>
              <a:buSzPts val="1800"/>
              <a:buChar char="●"/>
            </a:pPr>
            <a:endParaRPr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592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/>
              <a:t>AFN Next Steps – Project Interest Survey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699" y="838199"/>
            <a:ext cx="8638340" cy="39970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4999"/>
              </a:lnSpc>
            </a:pPr>
            <a:r>
              <a:rPr lang="en-US" dirty="0"/>
              <a:t>Survey link will be distributed to institutional leads </a:t>
            </a:r>
            <a:r>
              <a:rPr lang="en-US" dirty="0" smtClean="0"/>
              <a:t>via Workplace </a:t>
            </a:r>
            <a:r>
              <a:rPr lang="en-US" dirty="0"/>
              <a:t>&amp; </a:t>
            </a:r>
            <a:r>
              <a:rPr lang="en-US" dirty="0" smtClean="0"/>
              <a:t>email time</a:t>
            </a:r>
            <a:r>
              <a:rPr lang="en-US" dirty="0"/>
              <a:t> 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Please respond by close of business on </a:t>
            </a:r>
            <a:r>
              <a:rPr lang="en-US" b="1" dirty="0" smtClean="0"/>
              <a:t>Friday, February 26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Please limit responses to one per campus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Email </a:t>
            </a:r>
            <a:r>
              <a:rPr lang="en-US" dirty="0">
                <a:hlinkClick r:id="rId3"/>
              </a:rPr>
              <a:t>info@slcny.libanswers.com</a:t>
            </a:r>
            <a:r>
              <a:rPr lang="en-US" dirty="0"/>
              <a:t> to request AFN meeting with Shannon &amp; </a:t>
            </a:r>
            <a:r>
              <a:rPr lang="en-US" dirty="0" smtClean="0"/>
              <a:t>Tim</a:t>
            </a:r>
          </a:p>
          <a:p>
            <a:pPr>
              <a:lnSpc>
                <a:spcPct val="114999"/>
              </a:lnSpc>
            </a:pPr>
            <a:r>
              <a:rPr lang="en-US" dirty="0" smtClean="0"/>
              <a:t>We </a:t>
            </a:r>
            <a:r>
              <a:rPr lang="en-US" dirty="0"/>
              <a:t>are not asking for final decisions about AFN participation at this </a:t>
            </a:r>
            <a:r>
              <a:rPr lang="en-US" dirty="0" smtClean="0"/>
              <a:t>time</a:t>
            </a:r>
            <a:r>
              <a:rPr lang="en-US" dirty="0"/>
              <a:t> 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Libraries will not need to make a final decision on AFN participation until this summer</a:t>
            </a:r>
            <a:endParaRPr lang="en-US" dirty="0"/>
          </a:p>
          <a:p>
            <a:pPr>
              <a:lnSpc>
                <a:spcPct val="114999"/>
              </a:lnSpc>
            </a:pPr>
            <a:r>
              <a:rPr lang="en-US" dirty="0"/>
              <a:t>Responses will determine whether </a:t>
            </a:r>
            <a:r>
              <a:rPr lang="en-US" dirty="0" smtClean="0"/>
              <a:t>we:</a:t>
            </a:r>
            <a:r>
              <a:rPr lang="en-US" dirty="0"/>
              <a:t> 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Move forward with current project scope and timeline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Move forward with modified project scope and/or timeline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Abandon the project </a:t>
            </a:r>
          </a:p>
          <a:p>
            <a:pPr>
              <a:lnSpc>
                <a:spcPct val="114999"/>
              </a:lnSpc>
            </a:pPr>
            <a:r>
              <a:rPr lang="en-US" dirty="0"/>
              <a:t>Collection size and geographic location of interested libraries will be taken into account when </a:t>
            </a:r>
            <a:r>
              <a:rPr lang="en-US" dirty="0" smtClean="0"/>
              <a:t>evaluating responses</a:t>
            </a:r>
          </a:p>
          <a:p>
            <a:pPr>
              <a:lnSpc>
                <a:spcPct val="114999"/>
              </a:lnSpc>
            </a:pPr>
            <a:r>
              <a:rPr lang="en-US" dirty="0" smtClean="0"/>
              <a:t>Survey results will be announced in early March</a:t>
            </a:r>
            <a:endParaRPr lang="en-US" dirty="0"/>
          </a:p>
          <a:p>
            <a:pPr>
              <a:lnSpc>
                <a:spcPct val="114999"/>
              </a:lnSpc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036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8" y="216425"/>
            <a:ext cx="8527501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b="1" dirty="0"/>
              <a:t>AFN Next </a:t>
            </a:r>
            <a:r>
              <a:rPr lang="en-US" b="1" dirty="0" smtClean="0"/>
              <a:t>Steps – Sandbox Refresh &amp; Meeting #3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699" y="838199"/>
            <a:ext cx="8638340" cy="39970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/>
              <a:t>Sandbox </a:t>
            </a:r>
            <a:r>
              <a:rPr lang="en-US" dirty="0" smtClean="0"/>
              <a:t>Refresh</a:t>
            </a:r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All SUNY sandboxes being refreshed on February 14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SLS will rebuild sandbox AFN</a:t>
            </a:r>
          </a:p>
          <a:p>
            <a:pPr lvl="0"/>
            <a:r>
              <a:rPr lang="en-US" dirty="0" smtClean="0"/>
              <a:t>AFN </a:t>
            </a:r>
            <a:r>
              <a:rPr lang="en-US" dirty="0"/>
              <a:t>Meeting #3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Wednesday, February 17, from 2:00pm-3:00pm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Registration link: </a:t>
            </a:r>
            <a:r>
              <a:rPr lang="en-US" dirty="0">
                <a:hlinkClick r:id="rId3"/>
              </a:rPr>
              <a:t>https://slcny.libcal.com/event/7524012</a:t>
            </a:r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Will demo pick-up an return anywhere functionality for resource sharing requests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Will leave time for questions about AFN interest survey</a:t>
            </a:r>
          </a:p>
          <a:p>
            <a:pPr lvl="0"/>
            <a:r>
              <a:rPr lang="en-US" dirty="0"/>
              <a:t>AFN Project FAQ: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slcny.libanswers.com/faq/335353</a:t>
            </a:r>
            <a:r>
              <a:rPr lang="en-US" dirty="0"/>
              <a:t> 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Project overview &amp; timeline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Project updates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Meeting recordings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Links to detailed workflows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315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200892" y="325582"/>
            <a:ext cx="8160326" cy="45512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71500" lvl="1" indent="0" algn="ctr">
              <a:spcBef>
                <a:spcPts val="0"/>
              </a:spcBef>
              <a:buSzPts val="1800"/>
              <a:buNone/>
            </a:pPr>
            <a:endParaRPr lang="en-US" dirty="0"/>
          </a:p>
          <a:p>
            <a:pPr marL="571500" lvl="1" indent="0" algn="ctr">
              <a:spcBef>
                <a:spcPts val="0"/>
              </a:spcBef>
              <a:buSzPts val="1800"/>
              <a:buNone/>
            </a:pPr>
            <a:endParaRPr lang="en-US" dirty="0"/>
          </a:p>
          <a:p>
            <a:pPr marL="571500" lvl="1" indent="0" algn="ctr">
              <a:spcBef>
                <a:spcPts val="0"/>
              </a:spcBef>
              <a:buSzPts val="1800"/>
              <a:buNone/>
            </a:pPr>
            <a:endParaRPr lang="en-US" dirty="0"/>
          </a:p>
          <a:p>
            <a:pPr marL="571500" lvl="1" indent="0" algn="ctr">
              <a:spcBef>
                <a:spcPts val="0"/>
              </a:spcBef>
              <a:buSzPts val="1800"/>
              <a:buNone/>
            </a:pPr>
            <a:endParaRPr lang="en-US" dirty="0"/>
          </a:p>
          <a:p>
            <a:pPr marL="571500" lvl="1" indent="0" algn="ctr">
              <a:spcBef>
                <a:spcPts val="0"/>
              </a:spcBef>
              <a:buSzPts val="1800"/>
              <a:buNone/>
            </a:pPr>
            <a:endParaRPr lang="en-US" dirty="0"/>
          </a:p>
          <a:p>
            <a:pPr marL="571500" lvl="1" indent="0" algn="ctr">
              <a:spcBef>
                <a:spcPts val="0"/>
              </a:spcBef>
              <a:buSzPts val="1800"/>
              <a:buNone/>
            </a:pPr>
            <a:r>
              <a:rPr lang="en-US" sz="4400" b="1" dirty="0"/>
              <a:t>AFN Survey Demo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  <a:p>
            <a:pPr marL="400050" indent="-285750"/>
            <a:endParaRPr lang="en-US" dirty="0"/>
          </a:p>
          <a:p>
            <a:endParaRPr lang="en-US" dirty="0"/>
          </a:p>
          <a:p>
            <a:pPr lvl="1" indent="-342900"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en-US" dirty="0"/>
          </a:p>
          <a:p>
            <a:endParaRPr lang="en-US" dirty="0"/>
          </a:p>
          <a:p>
            <a:pPr lvl="1" indent="-342900">
              <a:spcBef>
                <a:spcPts val="0"/>
              </a:spcBef>
              <a:buSzPts val="1800"/>
              <a:buChar char="●"/>
            </a:pPr>
            <a:endParaRPr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2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698" y="154079"/>
            <a:ext cx="8589845" cy="6841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/>
              <a:t>Agenda</a:t>
            </a:r>
            <a:endParaRPr lang="en-US" dirty="0"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207803" y="741218"/>
            <a:ext cx="8776177" cy="41702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/>
              <a:t>AFN Project Overview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Purpose of </a:t>
            </a:r>
            <a:r>
              <a:rPr lang="en-US" dirty="0" smtClean="0"/>
              <a:t>Project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Project Timeline &amp; Key </a:t>
            </a:r>
            <a:r>
              <a:rPr lang="en-US" dirty="0" smtClean="0"/>
              <a:t>Decision Points 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AFN Project Scope</a:t>
            </a:r>
          </a:p>
          <a:p>
            <a:pPr lvl="0"/>
            <a:r>
              <a:rPr lang="en-US" dirty="0" smtClean="0"/>
              <a:t>AFN Functionality Overview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Pickup </a:t>
            </a:r>
            <a:r>
              <a:rPr lang="en-US" dirty="0"/>
              <a:t>Anywhere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Return Anywhere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Walk-In Borrowing</a:t>
            </a:r>
          </a:p>
          <a:p>
            <a:r>
              <a:rPr lang="en-US" dirty="0"/>
              <a:t>Potential AFN Policies</a:t>
            </a:r>
          </a:p>
          <a:p>
            <a:pPr lvl="0"/>
            <a:r>
              <a:rPr lang="en-US" dirty="0"/>
              <a:t>Pickup &amp; Return Anywhere For Hold Requests Demo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Your users requesting pick-up at other SUNYs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Other SUNY users picking up items at your library</a:t>
            </a:r>
          </a:p>
          <a:p>
            <a:pPr lvl="0"/>
            <a:r>
              <a:rPr lang="en-US" dirty="0"/>
              <a:t>Next Steps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AFN Interest Survey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AFN Meeting #3</a:t>
            </a:r>
          </a:p>
          <a:p>
            <a:pPr>
              <a:lnSpc>
                <a:spcPct val="114999"/>
              </a:lnSpc>
            </a:pPr>
            <a:endParaRPr lang="en-US" dirty="0"/>
          </a:p>
          <a:p>
            <a:pPr>
              <a:lnSpc>
                <a:spcPct val="114999"/>
              </a:lnSpc>
            </a:pPr>
            <a:endParaRPr lang="en-US" dirty="0"/>
          </a:p>
          <a:p>
            <a:pPr indent="-342900">
              <a:lnSpc>
                <a:spcPct val="114999"/>
              </a:lnSpc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pPr indent="-342900">
              <a:lnSpc>
                <a:spcPct val="114999"/>
              </a:lnSpc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pPr indent="-342900"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pPr indent="-342900"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pPr indent="-342900"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pPr lvl="1" indent="-342900"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pPr lvl="1"/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579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b="1" dirty="0"/>
              <a:t>AFN Project Overview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699" y="789125"/>
            <a:ext cx="4779872" cy="37829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/>
              <a:t>The COVID-19 pandemic, the SUNY Online initiative, the SUNY For All program, and general trends in higher education will contribute to a long-term increase in online and hybrid learning in the SUNY system</a:t>
            </a:r>
          </a:p>
          <a:p>
            <a:pPr lvl="0"/>
            <a:r>
              <a:rPr lang="en-US" dirty="0"/>
              <a:t>More users who are not living near the campus where they are enrolled</a:t>
            </a:r>
          </a:p>
          <a:p>
            <a:pPr lvl="0"/>
            <a:r>
              <a:rPr lang="en-US" dirty="0"/>
              <a:t>More users will be asking to pick up items at and return item to the closest SUNY library</a:t>
            </a:r>
          </a:p>
          <a:p>
            <a:pPr lvl="0"/>
            <a:r>
              <a:rPr lang="en-US" dirty="0"/>
              <a:t>Current Alma configuration does not meet the needs of these users</a:t>
            </a:r>
          </a:p>
          <a:p>
            <a:pPr lvl="0"/>
            <a:endParaRPr lang="en-US" dirty="0"/>
          </a:p>
        </p:txBody>
      </p:sp>
      <p:pic>
        <p:nvPicPr>
          <p:cNvPr id="5" name="Google Shape;77;p16" descr="50 Reasons to Attend SUNY | Big Ideas Blo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91571" y="1288472"/>
            <a:ext cx="3837684" cy="32488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b="1" dirty="0"/>
              <a:t>AFN Project Overview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699" y="849976"/>
            <a:ext cx="5715028" cy="38511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/>
              <a:t>Alma’s Automated Fulfillment Network functionality could help us better serve these users</a:t>
            </a:r>
          </a:p>
          <a:p>
            <a:pPr lvl="0"/>
            <a:r>
              <a:rPr lang="en-US" dirty="0"/>
              <a:t>AFN functionality allows users to: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Pick up requested items at any AFN library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Return checked out items to any AFN library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Borrow directly from any AFN library as a walk-in borrower</a:t>
            </a:r>
          </a:p>
          <a:p>
            <a:pPr lvl="0"/>
            <a:r>
              <a:rPr lang="en-US" dirty="0" smtClean="0"/>
              <a:t>Similar </a:t>
            </a:r>
            <a:r>
              <a:rPr lang="en-US" dirty="0"/>
              <a:t>functionality to many public library </a:t>
            </a:r>
            <a:r>
              <a:rPr lang="en-US" dirty="0" smtClean="0"/>
              <a:t>systems</a:t>
            </a:r>
            <a:endParaRPr lang="en-US" dirty="0"/>
          </a:p>
          <a:p>
            <a:pPr lvl="0"/>
            <a:r>
              <a:rPr lang="en-US" dirty="0"/>
              <a:t>Used by several other Alma-Primo VE </a:t>
            </a:r>
            <a:r>
              <a:rPr lang="en-US" dirty="0" smtClean="0"/>
              <a:t>consortia</a:t>
            </a:r>
          </a:p>
          <a:p>
            <a:r>
              <a:rPr lang="en-US" dirty="0"/>
              <a:t>Walk-in borrowing already implemented for all of SUNY libraries at Alma go live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9910" y="1288473"/>
            <a:ext cx="2442300" cy="27414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26822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b="1" dirty="0"/>
              <a:t>AFN Project Overview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872836"/>
            <a:ext cx="5410228" cy="39485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/>
              <a:t>No final decision on AFN implementation has been made yet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Final decision will be based on input from campuses </a:t>
            </a:r>
          </a:p>
          <a:p>
            <a:pPr lvl="0"/>
            <a:r>
              <a:rPr lang="en-US" dirty="0"/>
              <a:t>AFN participation will be opt-in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Libraries that do not join the AFN will still be able to use Alma NZ resource sharing</a:t>
            </a:r>
          </a:p>
          <a:p>
            <a:pPr lvl="0"/>
            <a:r>
              <a:rPr lang="en-US" dirty="0"/>
              <a:t>AFN will be permanent change if implemented</a:t>
            </a:r>
          </a:p>
          <a:p>
            <a:pPr lvl="0"/>
            <a:r>
              <a:rPr lang="en-US" dirty="0"/>
              <a:t>SLS will do all necessary configuration </a:t>
            </a:r>
            <a:r>
              <a:rPr lang="en-US" dirty="0" smtClean="0"/>
              <a:t>work</a:t>
            </a:r>
          </a:p>
          <a:p>
            <a:pPr lvl="0"/>
            <a:r>
              <a:rPr lang="en-US" dirty="0" smtClean="0"/>
              <a:t>ASRS will assist SLS with documentation and training</a:t>
            </a:r>
            <a:endParaRPr lang="en-US" dirty="0"/>
          </a:p>
          <a:p>
            <a:pPr marL="114300" lvl="0" indent="0">
              <a:buNone/>
            </a:pPr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9742" y="1261557"/>
            <a:ext cx="2388567" cy="30736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05610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b="1" dirty="0"/>
              <a:t>AFN Project </a:t>
            </a:r>
            <a:r>
              <a:rPr lang="en-US" b="1" dirty="0" smtClean="0"/>
              <a:t>Timeline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789125"/>
            <a:ext cx="8007955" cy="42262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/>
              <a:t>Project </a:t>
            </a:r>
            <a:r>
              <a:rPr lang="en-US" dirty="0" smtClean="0"/>
              <a:t>Timeline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u="sng" dirty="0" smtClean="0"/>
              <a:t>February - April</a:t>
            </a:r>
            <a:r>
              <a:rPr lang="en-US" dirty="0" smtClean="0"/>
              <a:t>: AFN testing &amp; policy development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u="sng" dirty="0" smtClean="0"/>
              <a:t>May</a:t>
            </a:r>
            <a:r>
              <a:rPr lang="en-US" dirty="0"/>
              <a:t>: AFN beta tester training &amp; implementation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u="sng" dirty="0"/>
              <a:t>June - July</a:t>
            </a:r>
            <a:r>
              <a:rPr lang="en-US" dirty="0"/>
              <a:t>: AFN beta testing evaluation &amp; system-wide training 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u="sng" dirty="0"/>
              <a:t>August</a:t>
            </a:r>
            <a:r>
              <a:rPr lang="en-US" dirty="0"/>
              <a:t>: AFN implementation for all interested </a:t>
            </a:r>
            <a:r>
              <a:rPr lang="en-US" dirty="0" smtClean="0"/>
              <a:t>libraries</a:t>
            </a:r>
          </a:p>
          <a:p>
            <a:pPr lvl="0"/>
            <a:r>
              <a:rPr lang="en-US" dirty="0" smtClean="0"/>
              <a:t>Decision </a:t>
            </a:r>
            <a:r>
              <a:rPr lang="en-US" dirty="0"/>
              <a:t>Points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b="1" u="sng" dirty="0">
                <a:solidFill>
                  <a:schemeClr val="bg2"/>
                </a:solidFill>
              </a:rPr>
              <a:t>Late February</a:t>
            </a:r>
            <a:r>
              <a:rPr lang="en-US" b="1" dirty="0">
                <a:solidFill>
                  <a:schemeClr val="bg2"/>
                </a:solidFill>
              </a:rPr>
              <a:t>: Is there sufficient interest in AFN functionality to move forward with the project? 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u="sng" dirty="0"/>
              <a:t>Early May</a:t>
            </a:r>
            <a:r>
              <a:rPr lang="en-US" dirty="0"/>
              <a:t>: Are any campuses willing to serve as AFN beta testers?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u="sng" dirty="0"/>
              <a:t>Late July</a:t>
            </a:r>
            <a:r>
              <a:rPr lang="en-US" dirty="0"/>
              <a:t>: Are enough campuses interested in joining an AFN to fully implement an AFN</a:t>
            </a:r>
            <a:r>
              <a:rPr lang="en-US" dirty="0" smtClean="0"/>
              <a:t>?</a:t>
            </a:r>
          </a:p>
          <a:p>
            <a:r>
              <a:rPr lang="en-US" dirty="0" smtClean="0"/>
              <a:t>Project timeline and timing of decision points could change due to COVID-19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250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4"/>
            <a:ext cx="8520600" cy="9681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b="1" dirty="0"/>
              <a:t>AFN </a:t>
            </a:r>
            <a:r>
              <a:rPr lang="en-US" b="1" dirty="0" smtClean="0"/>
              <a:t>Project </a:t>
            </a:r>
            <a:r>
              <a:rPr lang="en-US" b="1" dirty="0"/>
              <a:t>Modifications: </a:t>
            </a:r>
            <a:r>
              <a:rPr lang="en-US" dirty="0"/>
              <a:t>How Might the Scope </a:t>
            </a:r>
            <a:r>
              <a:rPr lang="en-US" dirty="0" smtClean="0"/>
              <a:t>and/or Timeline Change </a:t>
            </a:r>
            <a:r>
              <a:rPr lang="en-US" dirty="0"/>
              <a:t>Based on Input?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699" y="1399309"/>
            <a:ext cx="8312755" cy="36160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 smtClean="0"/>
              <a:t>We could push back the implementation timeline if there aren’t enough campuses willing or able to implement AFN functionality this spring/summer.</a:t>
            </a:r>
          </a:p>
          <a:p>
            <a:r>
              <a:rPr lang="en-US" dirty="0" smtClean="0"/>
              <a:t>If there isn’t </a:t>
            </a:r>
            <a:r>
              <a:rPr lang="en-US" dirty="0"/>
              <a:t>enough interested in all </a:t>
            </a:r>
            <a:r>
              <a:rPr lang="en-US" dirty="0" smtClean="0"/>
              <a:t>AFN functionality</a:t>
            </a:r>
            <a:r>
              <a:rPr lang="en-US" dirty="0"/>
              <a:t>, </a:t>
            </a:r>
            <a:r>
              <a:rPr lang="en-US" dirty="0" smtClean="0"/>
              <a:t>we could </a:t>
            </a:r>
            <a:r>
              <a:rPr lang="en-US" dirty="0"/>
              <a:t>implement </a:t>
            </a:r>
            <a:r>
              <a:rPr lang="en-US" dirty="0" smtClean="0"/>
              <a:t>only portions </a:t>
            </a:r>
            <a:r>
              <a:rPr lang="en-US" dirty="0"/>
              <a:t>of </a:t>
            </a:r>
            <a:r>
              <a:rPr lang="en-US" dirty="0" smtClean="0"/>
              <a:t>AFN, </a:t>
            </a:r>
            <a:r>
              <a:rPr lang="en-US" dirty="0"/>
              <a:t>such as </a:t>
            </a:r>
            <a:r>
              <a:rPr lang="en-US" dirty="0" smtClean="0"/>
              <a:t>return anywhere.</a:t>
            </a:r>
            <a:endParaRPr lang="en-US" dirty="0"/>
          </a:p>
          <a:p>
            <a:r>
              <a:rPr lang="en-US" dirty="0"/>
              <a:t>If </a:t>
            </a:r>
            <a:r>
              <a:rPr lang="en-US" dirty="0" smtClean="0"/>
              <a:t>there’s enough </a:t>
            </a:r>
            <a:r>
              <a:rPr lang="en-US" dirty="0"/>
              <a:t>interested in being a pickup location, </a:t>
            </a:r>
            <a:r>
              <a:rPr lang="en-US" dirty="0" smtClean="0"/>
              <a:t>we could </a:t>
            </a:r>
            <a:r>
              <a:rPr lang="en-US" dirty="0"/>
              <a:t>implement an AFN where some users can pick up/drop off (most) </a:t>
            </a:r>
            <a:r>
              <a:rPr lang="en-US" dirty="0" smtClean="0"/>
              <a:t>anywhere </a:t>
            </a:r>
            <a:r>
              <a:rPr lang="en-US" dirty="0"/>
              <a:t>but all can drop off </a:t>
            </a:r>
            <a:r>
              <a:rPr lang="en-US" dirty="0" smtClean="0"/>
              <a:t>(most) anywhere</a:t>
            </a:r>
            <a:r>
              <a:rPr lang="en-US" dirty="0"/>
              <a:t>.</a:t>
            </a:r>
          </a:p>
          <a:p>
            <a:r>
              <a:rPr lang="en-US" dirty="0"/>
              <a:t>Decide not to implement any further AFN functionality if there is little </a:t>
            </a:r>
            <a:r>
              <a:rPr lang="en-US" dirty="0" smtClean="0"/>
              <a:t>interest </a:t>
            </a:r>
            <a:r>
              <a:rPr lang="en-US" dirty="0"/>
              <a:t>or </a:t>
            </a:r>
            <a:r>
              <a:rPr lang="en-US" dirty="0" smtClean="0"/>
              <a:t>if key </a:t>
            </a:r>
            <a:r>
              <a:rPr lang="en-US" dirty="0"/>
              <a:t>stakeholders have reservations about strategic value.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594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b="1" dirty="0" smtClean="0"/>
              <a:t>Issues Out of Scope for AFN Project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699" y="789125"/>
            <a:ext cx="5569556" cy="42262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 smtClean="0"/>
              <a:t>Personal/home </a:t>
            </a:r>
            <a:r>
              <a:rPr lang="en-US" dirty="0"/>
              <a:t>delivery to users from other SUNY campuses</a:t>
            </a:r>
          </a:p>
          <a:p>
            <a:r>
              <a:rPr lang="en-US" dirty="0"/>
              <a:t>Adding non-SUNY Alma libraries to a SUNY AFN </a:t>
            </a:r>
          </a:p>
          <a:p>
            <a:r>
              <a:rPr lang="en-US" dirty="0"/>
              <a:t>Allowing SUNY users to pick up items at and return items to non-SUNY </a:t>
            </a:r>
            <a:r>
              <a:rPr lang="en-US" dirty="0" smtClean="0"/>
              <a:t>libraries (CUNY, Ithaca College, etc.)</a:t>
            </a:r>
            <a:endParaRPr lang="en-US" dirty="0"/>
          </a:p>
          <a:p>
            <a:r>
              <a:rPr lang="en-US" dirty="0"/>
              <a:t>Providing pick-up anywhere options for requests filled via </a:t>
            </a:r>
            <a:r>
              <a:rPr lang="en-US" dirty="0" err="1"/>
              <a:t>ILLiad</a:t>
            </a:r>
            <a:r>
              <a:rPr lang="en-US" dirty="0"/>
              <a:t>/OCLC  </a:t>
            </a:r>
          </a:p>
          <a:p>
            <a:r>
              <a:rPr lang="en-US" dirty="0"/>
              <a:t>Customization of pickup institution &amp; library dropdowns and other Primo customizations that cannot be achieved through standard Alma/Primo configuration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181" y="1025810"/>
            <a:ext cx="2486025" cy="1371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994" y="2765713"/>
            <a:ext cx="2706398" cy="1720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948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b="1" dirty="0"/>
              <a:t>AFN Functionality Overview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699" y="789125"/>
            <a:ext cx="8693758" cy="39970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/>
              <a:t>Pick-up Anywhere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Possible for both hold requests and resource sharing </a:t>
            </a:r>
            <a:r>
              <a:rPr lang="en-US" dirty="0" smtClean="0"/>
              <a:t>requests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Can implement separately for </a:t>
            </a:r>
            <a:r>
              <a:rPr lang="en-US" dirty="0"/>
              <a:t>hold requests and resource sharing requests via Request TOU configuration</a:t>
            </a:r>
            <a:endParaRPr lang="en-US" dirty="0" smtClean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Can </a:t>
            </a:r>
            <a:r>
              <a:rPr lang="en-US" dirty="0"/>
              <a:t>limit pickup location options for hold requests but not resource sharing requests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Resource sharing requests must be filled by AFN library for pick-up institution to be honored</a:t>
            </a:r>
          </a:p>
          <a:p>
            <a:pPr lvl="0"/>
            <a:r>
              <a:rPr lang="en-US" dirty="0" smtClean="0"/>
              <a:t>Return </a:t>
            </a:r>
            <a:r>
              <a:rPr lang="en-US" dirty="0"/>
              <a:t>Anywhere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Possible for all Alma loans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Can limit return options via </a:t>
            </a:r>
            <a:r>
              <a:rPr lang="en-US" dirty="0"/>
              <a:t>Institutions Relations Table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Non-AFN libraries can still accepts returns from other SUNYs, but those returns won’t be tracked </a:t>
            </a:r>
          </a:p>
          <a:p>
            <a:pPr lvl="0"/>
            <a:r>
              <a:rPr lang="en-US" dirty="0"/>
              <a:t>Walk-in Borrowing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Libraries who do not participate in an AFN will not be able to use walk-in borrowing via linked account functionality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Walk-in borrowing has seen very little use since go live (less than 300 linked accounts created)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/>
              <a:t>Non-AFN libraries can still manually create non-linked accounts for walk-in borrowers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53210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3801</TotalTime>
  <Words>1043</Words>
  <Application>Microsoft Office PowerPoint</Application>
  <PresentationFormat>On-screen Show (16:9)</PresentationFormat>
  <Paragraphs>250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Courier New</vt:lpstr>
      <vt:lpstr>Simple Light</vt:lpstr>
      <vt:lpstr>Automated Fulfillment Network (AFN) Meeting #2</vt:lpstr>
      <vt:lpstr>Agenda</vt:lpstr>
      <vt:lpstr>AFN Project Overview</vt:lpstr>
      <vt:lpstr>AFN Project Overview</vt:lpstr>
      <vt:lpstr>AFN Project Overview</vt:lpstr>
      <vt:lpstr>AFN Project Timeline</vt:lpstr>
      <vt:lpstr>AFN Project Modifications: How Might the Scope and/or Timeline Change Based on Input?</vt:lpstr>
      <vt:lpstr>Issues Out of Scope for AFN Project</vt:lpstr>
      <vt:lpstr>AFN Functionality Overview</vt:lpstr>
      <vt:lpstr>Potential AFN Policies</vt:lpstr>
      <vt:lpstr>PowerPoint Presentation</vt:lpstr>
      <vt:lpstr>AFN Next Steps – Project Interest Survey</vt:lpstr>
      <vt:lpstr>AFN Next Steps – Sandbox Refresh &amp; Meeting #3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Interconsortial Article Resource Sharing through Alma:  - The Pilot Partnership between State University New York (SUNY) and the Connecticut State Colleges and Universities (CSCU)</dc:title>
  <dc:creator>Tim Jackson</dc:creator>
  <cp:lastModifiedBy>Tim Jackson</cp:lastModifiedBy>
  <cp:revision>584</cp:revision>
  <dcterms:modified xsi:type="dcterms:W3CDTF">2021-02-10T18:46:06Z</dcterms:modified>
</cp:coreProperties>
</file>