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258" r:id="rId3"/>
    <p:sldId id="259" r:id="rId4"/>
    <p:sldId id="262" r:id="rId5"/>
    <p:sldId id="305" r:id="rId6"/>
    <p:sldId id="293" r:id="rId7"/>
    <p:sldId id="292" r:id="rId8"/>
    <p:sldId id="297" r:id="rId9"/>
    <p:sldId id="298" r:id="rId10"/>
    <p:sldId id="299" r:id="rId11"/>
    <p:sldId id="301" r:id="rId12"/>
    <p:sldId id="302" r:id="rId13"/>
    <p:sldId id="303" r:id="rId14"/>
    <p:sldId id="304" r:id="rId15"/>
    <p:sldId id="300" r:id="rId16"/>
    <p:sldId id="306" r:id="rId17"/>
    <p:sldId id="307" r:id="rId18"/>
    <p:sldId id="310" r:id="rId19"/>
    <p:sldId id="308" r:id="rId20"/>
    <p:sldId id="309"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8C25A8-C568-0C8F-1DF8-0A066AA3D466}" v="29" dt="2020-01-27T20:45:43.448"/>
    <p1510:client id="{AC89EE76-9F60-53C3-BB79-DBF50F76A969}" v="56" dt="2020-01-29T14:14:35.210"/>
    <p1510:client id="{D35900E9-044B-920C-56F9-B2FFC579C247}" v="3" dt="2020-01-28T17:30:28.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97596-2E5D-A648-9D56-B43760903CF3}"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C1646-246F-1A4A-9F1A-C1A4DCB7317F}" type="slidenum">
              <a:rPr lang="en-US" smtClean="0"/>
              <a:t>‹#›</a:t>
            </a:fld>
            <a:endParaRPr lang="en-US"/>
          </a:p>
        </p:txBody>
      </p:sp>
    </p:spTree>
    <p:extLst>
      <p:ext uri="{BB962C8B-B14F-4D97-AF65-F5344CB8AC3E}">
        <p14:creationId xmlns:p14="http://schemas.microsoft.com/office/powerpoint/2010/main" val="194649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C1646-246F-1A4A-9F1A-C1A4DCB7317F}" type="slidenum">
              <a:rPr lang="en-US" smtClean="0"/>
              <a:t>2</a:t>
            </a:fld>
            <a:endParaRPr lang="en-US"/>
          </a:p>
        </p:txBody>
      </p:sp>
    </p:spTree>
    <p:extLst>
      <p:ext uri="{BB962C8B-B14F-4D97-AF65-F5344CB8AC3E}">
        <p14:creationId xmlns:p14="http://schemas.microsoft.com/office/powerpoint/2010/main" val="80128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fb4dbe25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fb4dbe25b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a:t>Basically…</a:t>
            </a:r>
            <a:endParaRPr/>
          </a:p>
          <a:p>
            <a:pPr marL="0" lvl="0" indent="0" algn="l" rtl="0">
              <a:spcBef>
                <a:spcPts val="0"/>
              </a:spcBef>
              <a:spcAft>
                <a:spcPts val="0"/>
              </a:spcAft>
              <a:buNone/>
            </a:pPr>
            <a:endParaRPr/>
          </a:p>
        </p:txBody>
      </p:sp>
      <p:sp>
        <p:nvSpPr>
          <p:cNvPr id="262" name="Google Shape;262;g5fb4dbe25b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AU"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3332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8F28-12E3-2346-8468-5E332CAAE3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E54A2-3CEA-D64F-BDF1-5C2CF89B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1642F2-DA96-4B48-966C-1712BD72AC70}"/>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5" name="Footer Placeholder 4">
            <a:extLst>
              <a:ext uri="{FF2B5EF4-FFF2-40B4-BE49-F238E27FC236}">
                <a16:creationId xmlns:a16="http://schemas.microsoft.com/office/drawing/2014/main" id="{09698E33-77B4-8440-BDDC-85C728836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D32F3-0ED7-E04C-85E3-F18102581E7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27700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79CE-6C58-3342-A1D4-8F6B3C38E0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42EFEC-5848-4748-89E1-E06FB4F247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7F53D-E482-CC46-91CA-DCECE43CF5CD}"/>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5" name="Footer Placeholder 4">
            <a:extLst>
              <a:ext uri="{FF2B5EF4-FFF2-40B4-BE49-F238E27FC236}">
                <a16:creationId xmlns:a16="http://schemas.microsoft.com/office/drawing/2014/main" id="{30F173DF-FA0A-784E-B88F-4117FF194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E67CE-8B2D-FF45-B20B-90E1F69CF513}"/>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46649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0185A-8750-7D49-995C-97212AD630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A6BCE-4049-FD49-8A07-D29BD44229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39774-9B12-3345-9F2A-86977C70C9D7}"/>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5" name="Footer Placeholder 4">
            <a:extLst>
              <a:ext uri="{FF2B5EF4-FFF2-40B4-BE49-F238E27FC236}">
                <a16:creationId xmlns:a16="http://schemas.microsoft.com/office/drawing/2014/main" id="{4D938FC2-D326-264B-A117-CEB090C18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7C95C-6D5B-0540-A2E4-732FD528A6A7}"/>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194236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2"/>
          <p:cNvSpPr txBox="1">
            <a:spLocks noGrp="1"/>
          </p:cNvSpPr>
          <p:nvPr>
            <p:ph type="ctrTitle"/>
          </p:nvPr>
        </p:nvSpPr>
        <p:spPr>
          <a:xfrm>
            <a:off x="914400" y="2130427"/>
            <a:ext cx="10363200" cy="10349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8595B"/>
              </a:buClr>
              <a:buSzPts val="4400"/>
              <a:buFont typeface="Arial"/>
              <a:buNone/>
              <a:defRPr>
                <a:solidFill>
                  <a:srgbClr val="5859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914400" y="3407860"/>
            <a:ext cx="10363200" cy="650940"/>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Clr>
                <a:srgbClr val="58595B"/>
              </a:buClr>
              <a:buSzPts val="1800"/>
              <a:buNone/>
              <a:defRPr sz="1800">
                <a:solidFill>
                  <a:srgbClr val="58595B"/>
                </a:solidFill>
                <a:latin typeface="Arial"/>
                <a:ea typeface="Arial"/>
                <a:cs typeface="Arial"/>
                <a:sym typeface="Arial"/>
              </a:defRPr>
            </a:lvl1pPr>
            <a:lvl2pPr lvl="1" algn="ctr">
              <a:spcBef>
                <a:spcPts val="560"/>
              </a:spcBef>
              <a:spcAft>
                <a:spcPts val="0"/>
              </a:spcAft>
              <a:buClr>
                <a:srgbClr val="888A92"/>
              </a:buClr>
              <a:buSzPts val="2800"/>
              <a:buNone/>
              <a:defRPr>
                <a:solidFill>
                  <a:srgbClr val="888A92"/>
                </a:solidFill>
              </a:defRPr>
            </a:lvl2pPr>
            <a:lvl3pPr lvl="2" algn="ctr">
              <a:spcBef>
                <a:spcPts val="480"/>
              </a:spcBef>
              <a:spcAft>
                <a:spcPts val="0"/>
              </a:spcAft>
              <a:buClr>
                <a:srgbClr val="888A92"/>
              </a:buClr>
              <a:buSzPts val="2400"/>
              <a:buNone/>
              <a:defRPr>
                <a:solidFill>
                  <a:srgbClr val="888A92"/>
                </a:solidFill>
              </a:defRPr>
            </a:lvl3pPr>
            <a:lvl4pPr lvl="3" algn="ctr">
              <a:spcBef>
                <a:spcPts val="400"/>
              </a:spcBef>
              <a:spcAft>
                <a:spcPts val="0"/>
              </a:spcAft>
              <a:buClr>
                <a:srgbClr val="888A92"/>
              </a:buClr>
              <a:buSzPts val="2000"/>
              <a:buNone/>
              <a:defRPr>
                <a:solidFill>
                  <a:srgbClr val="888A92"/>
                </a:solidFill>
              </a:defRPr>
            </a:lvl4pPr>
            <a:lvl5pPr lvl="4" algn="ctr">
              <a:spcBef>
                <a:spcPts val="400"/>
              </a:spcBef>
              <a:spcAft>
                <a:spcPts val="0"/>
              </a:spcAft>
              <a:buClr>
                <a:srgbClr val="888A92"/>
              </a:buClr>
              <a:buSzPts val="2000"/>
              <a:buNone/>
              <a:defRPr>
                <a:solidFill>
                  <a:srgbClr val="888A92"/>
                </a:solidFill>
              </a:defRPr>
            </a:lvl5pPr>
            <a:lvl6pPr lvl="5" algn="ctr">
              <a:spcBef>
                <a:spcPts val="400"/>
              </a:spcBef>
              <a:spcAft>
                <a:spcPts val="0"/>
              </a:spcAft>
              <a:buClr>
                <a:srgbClr val="888A92"/>
              </a:buClr>
              <a:buSzPts val="2000"/>
              <a:buNone/>
              <a:defRPr>
                <a:solidFill>
                  <a:srgbClr val="888A92"/>
                </a:solidFill>
              </a:defRPr>
            </a:lvl6pPr>
            <a:lvl7pPr lvl="6" algn="ctr">
              <a:spcBef>
                <a:spcPts val="400"/>
              </a:spcBef>
              <a:spcAft>
                <a:spcPts val="0"/>
              </a:spcAft>
              <a:buClr>
                <a:srgbClr val="888A92"/>
              </a:buClr>
              <a:buSzPts val="2000"/>
              <a:buNone/>
              <a:defRPr>
                <a:solidFill>
                  <a:srgbClr val="888A92"/>
                </a:solidFill>
              </a:defRPr>
            </a:lvl7pPr>
            <a:lvl8pPr lvl="7" algn="ctr">
              <a:spcBef>
                <a:spcPts val="400"/>
              </a:spcBef>
              <a:spcAft>
                <a:spcPts val="0"/>
              </a:spcAft>
              <a:buClr>
                <a:srgbClr val="888A92"/>
              </a:buClr>
              <a:buSzPts val="2000"/>
              <a:buNone/>
              <a:defRPr>
                <a:solidFill>
                  <a:srgbClr val="888A92"/>
                </a:solidFill>
              </a:defRPr>
            </a:lvl8pPr>
            <a:lvl9pPr lvl="8" algn="ctr">
              <a:spcBef>
                <a:spcPts val="400"/>
              </a:spcBef>
              <a:spcAft>
                <a:spcPts val="0"/>
              </a:spcAft>
              <a:buClr>
                <a:srgbClr val="888A92"/>
              </a:buClr>
              <a:buSzPts val="2000"/>
              <a:buNone/>
              <a:defRPr>
                <a:solidFill>
                  <a:srgbClr val="888A92"/>
                </a:solidFill>
              </a:defRPr>
            </a:lvl9pPr>
          </a:lstStyle>
          <a:p>
            <a:endParaRPr/>
          </a:p>
        </p:txBody>
      </p:sp>
    </p:spTree>
    <p:extLst>
      <p:ext uri="{BB962C8B-B14F-4D97-AF65-F5344CB8AC3E}">
        <p14:creationId xmlns:p14="http://schemas.microsoft.com/office/powerpoint/2010/main" val="33885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09600" y="274639"/>
            <a:ext cx="10972800" cy="7209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8595B"/>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09600" y="1218917"/>
            <a:ext cx="10972800" cy="4620395"/>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58595B"/>
              </a:buClr>
              <a:buSzPts val="2800"/>
              <a:buChar char="•"/>
              <a:defRPr sz="2800"/>
            </a:lvl1pPr>
            <a:lvl2pPr marL="914400" lvl="1" indent="-381000" algn="l">
              <a:spcBef>
                <a:spcPts val="480"/>
              </a:spcBef>
              <a:spcAft>
                <a:spcPts val="0"/>
              </a:spcAft>
              <a:buClr>
                <a:srgbClr val="58595B"/>
              </a:buClr>
              <a:buSzPts val="2400"/>
              <a:buChar char="–"/>
              <a:defRPr sz="2400"/>
            </a:lvl2pPr>
            <a:lvl3pPr marL="1371600" lvl="2" indent="-355600" algn="l">
              <a:spcBef>
                <a:spcPts val="400"/>
              </a:spcBef>
              <a:spcAft>
                <a:spcPts val="0"/>
              </a:spcAft>
              <a:buClr>
                <a:srgbClr val="58595B"/>
              </a:buClr>
              <a:buSzPts val="2000"/>
              <a:buChar char="•"/>
              <a:defRPr sz="2000"/>
            </a:lvl3pPr>
            <a:lvl4pPr marL="1828800" lvl="3" indent="-342900" algn="l">
              <a:spcBef>
                <a:spcPts val="360"/>
              </a:spcBef>
              <a:spcAft>
                <a:spcPts val="0"/>
              </a:spcAft>
              <a:buClr>
                <a:srgbClr val="58595B"/>
              </a:buClr>
              <a:buSzPts val="1800"/>
              <a:buChar char="–"/>
              <a:defRPr sz="1800"/>
            </a:lvl4pPr>
            <a:lvl5pPr marL="2286000" lvl="4" indent="-342900" algn="l">
              <a:spcBef>
                <a:spcPts val="360"/>
              </a:spcBef>
              <a:spcAft>
                <a:spcPts val="0"/>
              </a:spcAft>
              <a:buClr>
                <a:srgbClr val="58595B"/>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 name="Google Shape;23;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smtClean="0"/>
              <a:pPr/>
              <a:t>‹#›</a:t>
            </a:fld>
            <a:endParaRPr lang="en-AU"/>
          </a:p>
        </p:txBody>
      </p:sp>
    </p:spTree>
    <p:extLst>
      <p:ext uri="{BB962C8B-B14F-4D97-AF65-F5344CB8AC3E}">
        <p14:creationId xmlns:p14="http://schemas.microsoft.com/office/powerpoint/2010/main" val="415062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4"/>
          <p:cNvSpPr txBox="1">
            <a:spLocks noGrp="1"/>
          </p:cNvSpPr>
          <p:nvPr>
            <p:ph type="ctrTitle"/>
          </p:nvPr>
        </p:nvSpPr>
        <p:spPr>
          <a:xfrm>
            <a:off x="914400" y="2130427"/>
            <a:ext cx="10363200" cy="10349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8595B"/>
              </a:buClr>
              <a:buSzPts val="4400"/>
              <a:buFont typeface="Arial"/>
              <a:buNone/>
              <a:defRPr>
                <a:solidFill>
                  <a:srgbClr val="5859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914400" y="3407860"/>
            <a:ext cx="10363200" cy="650940"/>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Clr>
                <a:srgbClr val="58595B"/>
              </a:buClr>
              <a:buSzPts val="1800"/>
              <a:buNone/>
              <a:defRPr sz="1800">
                <a:solidFill>
                  <a:srgbClr val="58595B"/>
                </a:solidFill>
                <a:latin typeface="Arial"/>
                <a:ea typeface="Arial"/>
                <a:cs typeface="Arial"/>
                <a:sym typeface="Arial"/>
              </a:defRPr>
            </a:lvl1pPr>
            <a:lvl2pPr lvl="1" algn="ctr">
              <a:spcBef>
                <a:spcPts val="560"/>
              </a:spcBef>
              <a:spcAft>
                <a:spcPts val="0"/>
              </a:spcAft>
              <a:buClr>
                <a:srgbClr val="888A92"/>
              </a:buClr>
              <a:buSzPts val="2800"/>
              <a:buNone/>
              <a:defRPr>
                <a:solidFill>
                  <a:srgbClr val="888A92"/>
                </a:solidFill>
              </a:defRPr>
            </a:lvl2pPr>
            <a:lvl3pPr lvl="2" algn="ctr">
              <a:spcBef>
                <a:spcPts val="480"/>
              </a:spcBef>
              <a:spcAft>
                <a:spcPts val="0"/>
              </a:spcAft>
              <a:buClr>
                <a:srgbClr val="888A92"/>
              </a:buClr>
              <a:buSzPts val="2400"/>
              <a:buNone/>
              <a:defRPr>
                <a:solidFill>
                  <a:srgbClr val="888A92"/>
                </a:solidFill>
              </a:defRPr>
            </a:lvl3pPr>
            <a:lvl4pPr lvl="3" algn="ctr">
              <a:spcBef>
                <a:spcPts val="400"/>
              </a:spcBef>
              <a:spcAft>
                <a:spcPts val="0"/>
              </a:spcAft>
              <a:buClr>
                <a:srgbClr val="888A92"/>
              </a:buClr>
              <a:buSzPts val="2000"/>
              <a:buNone/>
              <a:defRPr>
                <a:solidFill>
                  <a:srgbClr val="888A92"/>
                </a:solidFill>
              </a:defRPr>
            </a:lvl4pPr>
            <a:lvl5pPr lvl="4" algn="ctr">
              <a:spcBef>
                <a:spcPts val="400"/>
              </a:spcBef>
              <a:spcAft>
                <a:spcPts val="0"/>
              </a:spcAft>
              <a:buClr>
                <a:srgbClr val="888A92"/>
              </a:buClr>
              <a:buSzPts val="2000"/>
              <a:buNone/>
              <a:defRPr>
                <a:solidFill>
                  <a:srgbClr val="888A92"/>
                </a:solidFill>
              </a:defRPr>
            </a:lvl5pPr>
            <a:lvl6pPr lvl="5" algn="ctr">
              <a:spcBef>
                <a:spcPts val="400"/>
              </a:spcBef>
              <a:spcAft>
                <a:spcPts val="0"/>
              </a:spcAft>
              <a:buClr>
                <a:srgbClr val="888A92"/>
              </a:buClr>
              <a:buSzPts val="2000"/>
              <a:buNone/>
              <a:defRPr>
                <a:solidFill>
                  <a:srgbClr val="888A92"/>
                </a:solidFill>
              </a:defRPr>
            </a:lvl6pPr>
            <a:lvl7pPr lvl="6" algn="ctr">
              <a:spcBef>
                <a:spcPts val="400"/>
              </a:spcBef>
              <a:spcAft>
                <a:spcPts val="0"/>
              </a:spcAft>
              <a:buClr>
                <a:srgbClr val="888A92"/>
              </a:buClr>
              <a:buSzPts val="2000"/>
              <a:buNone/>
              <a:defRPr>
                <a:solidFill>
                  <a:srgbClr val="888A92"/>
                </a:solidFill>
              </a:defRPr>
            </a:lvl7pPr>
            <a:lvl8pPr lvl="7" algn="ctr">
              <a:spcBef>
                <a:spcPts val="400"/>
              </a:spcBef>
              <a:spcAft>
                <a:spcPts val="0"/>
              </a:spcAft>
              <a:buClr>
                <a:srgbClr val="888A92"/>
              </a:buClr>
              <a:buSzPts val="2000"/>
              <a:buNone/>
              <a:defRPr>
                <a:solidFill>
                  <a:srgbClr val="888A92"/>
                </a:solidFill>
              </a:defRPr>
            </a:lvl8pPr>
            <a:lvl9pPr lvl="8" algn="ctr">
              <a:spcBef>
                <a:spcPts val="400"/>
              </a:spcBef>
              <a:spcAft>
                <a:spcPts val="0"/>
              </a:spcAft>
              <a:buClr>
                <a:srgbClr val="888A92"/>
              </a:buClr>
              <a:buSzPts val="2000"/>
              <a:buNone/>
              <a:defRPr>
                <a:solidFill>
                  <a:srgbClr val="888A92"/>
                </a:solidFill>
              </a:defRPr>
            </a:lvl9pPr>
          </a:lstStyle>
          <a:p>
            <a:endParaRPr/>
          </a:p>
        </p:txBody>
      </p:sp>
    </p:spTree>
    <p:extLst>
      <p:ext uri="{BB962C8B-B14F-4D97-AF65-F5344CB8AC3E}">
        <p14:creationId xmlns:p14="http://schemas.microsoft.com/office/powerpoint/2010/main" val="1509741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963084" y="2371119"/>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58595B"/>
              </a:buClr>
              <a:buSzPts val="3000"/>
              <a:buFont typeface="Arial"/>
              <a:buNone/>
              <a:defRPr sz="3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7364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8595B"/>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58595B"/>
              </a:buClr>
              <a:buSzPts val="2400"/>
              <a:buNone/>
              <a:defRPr sz="2400" b="1"/>
            </a:lvl1pPr>
            <a:lvl2pPr marL="914400" lvl="1" indent="-228600" algn="l">
              <a:spcBef>
                <a:spcPts val="400"/>
              </a:spcBef>
              <a:spcAft>
                <a:spcPts val="0"/>
              </a:spcAft>
              <a:buClr>
                <a:srgbClr val="58595B"/>
              </a:buClr>
              <a:buSzPts val="2000"/>
              <a:buNone/>
              <a:defRPr sz="2000" b="1"/>
            </a:lvl2pPr>
            <a:lvl3pPr marL="1371600" lvl="2" indent="-228600" algn="l">
              <a:spcBef>
                <a:spcPts val="360"/>
              </a:spcBef>
              <a:spcAft>
                <a:spcPts val="0"/>
              </a:spcAft>
              <a:buClr>
                <a:srgbClr val="58595B"/>
              </a:buClr>
              <a:buSzPts val="1800"/>
              <a:buNone/>
              <a:defRPr sz="1800" b="1"/>
            </a:lvl3pPr>
            <a:lvl4pPr marL="1828800" lvl="3" indent="-228600" algn="l">
              <a:spcBef>
                <a:spcPts val="320"/>
              </a:spcBef>
              <a:spcAft>
                <a:spcPts val="0"/>
              </a:spcAft>
              <a:buClr>
                <a:srgbClr val="58595B"/>
              </a:buClr>
              <a:buSzPts val="1600"/>
              <a:buNone/>
              <a:defRPr sz="1600" b="1"/>
            </a:lvl4pPr>
            <a:lvl5pPr marL="2286000" lvl="4" indent="-228600" algn="l">
              <a:spcBef>
                <a:spcPts val="320"/>
              </a:spcBef>
              <a:spcAft>
                <a:spcPts val="0"/>
              </a:spcAft>
              <a:buClr>
                <a:srgbClr val="58595B"/>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58595B"/>
              </a:buClr>
              <a:buSzPts val="2400"/>
              <a:buChar char="•"/>
              <a:defRPr sz="2400"/>
            </a:lvl1pPr>
            <a:lvl2pPr marL="914400" lvl="1" indent="-355600" algn="l">
              <a:spcBef>
                <a:spcPts val="400"/>
              </a:spcBef>
              <a:spcAft>
                <a:spcPts val="0"/>
              </a:spcAft>
              <a:buClr>
                <a:srgbClr val="58595B"/>
              </a:buClr>
              <a:buSzPts val="2000"/>
              <a:buChar char="–"/>
              <a:defRPr sz="2000"/>
            </a:lvl2pPr>
            <a:lvl3pPr marL="1371600" lvl="2" indent="-342900" algn="l">
              <a:spcBef>
                <a:spcPts val="360"/>
              </a:spcBef>
              <a:spcAft>
                <a:spcPts val="0"/>
              </a:spcAft>
              <a:buClr>
                <a:srgbClr val="58595B"/>
              </a:buClr>
              <a:buSzPts val="1800"/>
              <a:buChar char="•"/>
              <a:defRPr sz="1800"/>
            </a:lvl3pPr>
            <a:lvl4pPr marL="1828800" lvl="3" indent="-330200" algn="l">
              <a:spcBef>
                <a:spcPts val="320"/>
              </a:spcBef>
              <a:spcAft>
                <a:spcPts val="0"/>
              </a:spcAft>
              <a:buClr>
                <a:srgbClr val="58595B"/>
              </a:buClr>
              <a:buSzPts val="1600"/>
              <a:buChar char="–"/>
              <a:defRPr sz="1600"/>
            </a:lvl4pPr>
            <a:lvl5pPr marL="2286000" lvl="4" indent="-330200" algn="l">
              <a:spcBef>
                <a:spcPts val="320"/>
              </a:spcBef>
              <a:spcAft>
                <a:spcPts val="0"/>
              </a:spcAft>
              <a:buClr>
                <a:srgbClr val="58595B"/>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58595B"/>
              </a:buClr>
              <a:buSzPts val="2400"/>
              <a:buNone/>
              <a:defRPr sz="2400" b="1"/>
            </a:lvl1pPr>
            <a:lvl2pPr marL="914400" lvl="1" indent="-228600" algn="l">
              <a:spcBef>
                <a:spcPts val="400"/>
              </a:spcBef>
              <a:spcAft>
                <a:spcPts val="0"/>
              </a:spcAft>
              <a:buClr>
                <a:srgbClr val="58595B"/>
              </a:buClr>
              <a:buSzPts val="2000"/>
              <a:buNone/>
              <a:defRPr sz="2000" b="1"/>
            </a:lvl2pPr>
            <a:lvl3pPr marL="1371600" lvl="2" indent="-228600" algn="l">
              <a:spcBef>
                <a:spcPts val="360"/>
              </a:spcBef>
              <a:spcAft>
                <a:spcPts val="0"/>
              </a:spcAft>
              <a:buClr>
                <a:srgbClr val="58595B"/>
              </a:buClr>
              <a:buSzPts val="1800"/>
              <a:buNone/>
              <a:defRPr sz="1800" b="1"/>
            </a:lvl3pPr>
            <a:lvl4pPr marL="1828800" lvl="3" indent="-228600" algn="l">
              <a:spcBef>
                <a:spcPts val="320"/>
              </a:spcBef>
              <a:spcAft>
                <a:spcPts val="0"/>
              </a:spcAft>
              <a:buClr>
                <a:srgbClr val="58595B"/>
              </a:buClr>
              <a:buSzPts val="1600"/>
              <a:buNone/>
              <a:defRPr sz="1600" b="1"/>
            </a:lvl4pPr>
            <a:lvl5pPr marL="2286000" lvl="4" indent="-228600" algn="l">
              <a:spcBef>
                <a:spcPts val="320"/>
              </a:spcBef>
              <a:spcAft>
                <a:spcPts val="0"/>
              </a:spcAft>
              <a:buClr>
                <a:srgbClr val="58595B"/>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58595B"/>
              </a:buClr>
              <a:buSzPts val="2400"/>
              <a:buChar char="•"/>
              <a:defRPr sz="2400"/>
            </a:lvl1pPr>
            <a:lvl2pPr marL="914400" lvl="1" indent="-355600" algn="l">
              <a:spcBef>
                <a:spcPts val="400"/>
              </a:spcBef>
              <a:spcAft>
                <a:spcPts val="0"/>
              </a:spcAft>
              <a:buClr>
                <a:srgbClr val="58595B"/>
              </a:buClr>
              <a:buSzPts val="2000"/>
              <a:buChar char="–"/>
              <a:defRPr sz="2000"/>
            </a:lvl2pPr>
            <a:lvl3pPr marL="1371600" lvl="2" indent="-342900" algn="l">
              <a:spcBef>
                <a:spcPts val="360"/>
              </a:spcBef>
              <a:spcAft>
                <a:spcPts val="0"/>
              </a:spcAft>
              <a:buClr>
                <a:srgbClr val="58595B"/>
              </a:buClr>
              <a:buSzPts val="1800"/>
              <a:buChar char="•"/>
              <a:defRPr sz="1800"/>
            </a:lvl3pPr>
            <a:lvl4pPr marL="1828800" lvl="3" indent="-330200" algn="l">
              <a:spcBef>
                <a:spcPts val="320"/>
              </a:spcBef>
              <a:spcAft>
                <a:spcPts val="0"/>
              </a:spcAft>
              <a:buClr>
                <a:srgbClr val="58595B"/>
              </a:buClr>
              <a:buSzPts val="1600"/>
              <a:buChar char="–"/>
              <a:defRPr sz="1600"/>
            </a:lvl4pPr>
            <a:lvl5pPr marL="2286000" lvl="4" indent="-330200" algn="l">
              <a:spcBef>
                <a:spcPts val="320"/>
              </a:spcBef>
              <a:spcAft>
                <a:spcPts val="0"/>
              </a:spcAft>
              <a:buClr>
                <a:srgbClr val="58595B"/>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AU" smtClean="0"/>
              <a:pPr/>
              <a:t>‹#›</a:t>
            </a:fld>
            <a:endParaRPr lang="en-AU"/>
          </a:p>
        </p:txBody>
      </p:sp>
    </p:spTree>
    <p:extLst>
      <p:ext uri="{BB962C8B-B14F-4D97-AF65-F5344CB8AC3E}">
        <p14:creationId xmlns:p14="http://schemas.microsoft.com/office/powerpoint/2010/main" val="1639655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8595B"/>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620777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47165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8595B"/>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58595B"/>
              </a:buClr>
              <a:buSzPts val="3200"/>
              <a:buChar char="•"/>
              <a:defRPr sz="3200"/>
            </a:lvl1pPr>
            <a:lvl2pPr marL="914400" lvl="1" indent="-406400" algn="l">
              <a:spcBef>
                <a:spcPts val="560"/>
              </a:spcBef>
              <a:spcAft>
                <a:spcPts val="0"/>
              </a:spcAft>
              <a:buClr>
                <a:srgbClr val="58595B"/>
              </a:buClr>
              <a:buSzPts val="2800"/>
              <a:buChar char="–"/>
              <a:defRPr sz="2800"/>
            </a:lvl2pPr>
            <a:lvl3pPr marL="1371600" lvl="2" indent="-381000" algn="l">
              <a:spcBef>
                <a:spcPts val="480"/>
              </a:spcBef>
              <a:spcAft>
                <a:spcPts val="0"/>
              </a:spcAft>
              <a:buClr>
                <a:srgbClr val="58595B"/>
              </a:buClr>
              <a:buSzPts val="2400"/>
              <a:buChar char="•"/>
              <a:defRPr sz="2400"/>
            </a:lvl3pPr>
            <a:lvl4pPr marL="1828800" lvl="3" indent="-355600" algn="l">
              <a:spcBef>
                <a:spcPts val="400"/>
              </a:spcBef>
              <a:spcAft>
                <a:spcPts val="0"/>
              </a:spcAft>
              <a:buClr>
                <a:srgbClr val="58595B"/>
              </a:buClr>
              <a:buSzPts val="2000"/>
              <a:buChar char="–"/>
              <a:defRPr sz="2000"/>
            </a:lvl4pPr>
            <a:lvl5pPr marL="2286000" lvl="4" indent="-355600" algn="l">
              <a:spcBef>
                <a:spcPts val="400"/>
              </a:spcBef>
              <a:spcAft>
                <a:spcPts val="0"/>
              </a:spcAft>
              <a:buClr>
                <a:srgbClr val="58595B"/>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7" name="Google Shape;47;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58595B"/>
              </a:buClr>
              <a:buSzPts val="1400"/>
              <a:buNone/>
              <a:defRPr sz="1400"/>
            </a:lvl1pPr>
            <a:lvl2pPr marL="914400" lvl="1" indent="-228600" algn="l">
              <a:spcBef>
                <a:spcPts val="240"/>
              </a:spcBef>
              <a:spcAft>
                <a:spcPts val="0"/>
              </a:spcAft>
              <a:buClr>
                <a:srgbClr val="58595B"/>
              </a:buClr>
              <a:buSzPts val="1200"/>
              <a:buNone/>
              <a:defRPr sz="1200"/>
            </a:lvl2pPr>
            <a:lvl3pPr marL="1371600" lvl="2" indent="-228600" algn="l">
              <a:spcBef>
                <a:spcPts val="200"/>
              </a:spcBef>
              <a:spcAft>
                <a:spcPts val="0"/>
              </a:spcAft>
              <a:buClr>
                <a:srgbClr val="58595B"/>
              </a:buClr>
              <a:buSzPts val="1000"/>
              <a:buNone/>
              <a:defRPr sz="1000"/>
            </a:lvl3pPr>
            <a:lvl4pPr marL="1828800" lvl="3" indent="-228600" algn="l">
              <a:spcBef>
                <a:spcPts val="180"/>
              </a:spcBef>
              <a:spcAft>
                <a:spcPts val="0"/>
              </a:spcAft>
              <a:buClr>
                <a:srgbClr val="58595B"/>
              </a:buClr>
              <a:buSzPts val="900"/>
              <a:buNone/>
              <a:defRPr sz="900"/>
            </a:lvl4pPr>
            <a:lvl5pPr marL="2286000" lvl="4" indent="-228600" algn="l">
              <a:spcBef>
                <a:spcPts val="180"/>
              </a:spcBef>
              <a:spcAft>
                <a:spcPts val="0"/>
              </a:spcAft>
              <a:buClr>
                <a:srgbClr val="58595B"/>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233700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6AE8-4C38-5642-A29A-76652C1BB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F1A3F8-9FBC-A544-9F3C-423BF0AE0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E0B57-3748-0742-A518-EE3FB791CF4B}"/>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5" name="Footer Placeholder 4">
            <a:extLst>
              <a:ext uri="{FF2B5EF4-FFF2-40B4-BE49-F238E27FC236}">
                <a16:creationId xmlns:a16="http://schemas.microsoft.com/office/drawing/2014/main" id="{E01F804F-884B-954F-8038-5822E4FC7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FE475-94DB-3441-A191-0B20DF1DC40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2749112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58595B"/>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58595B"/>
              </a:buClr>
              <a:buSzPts val="3200"/>
              <a:buFont typeface="Arial"/>
              <a:buNone/>
              <a:defRPr sz="3200" b="0" i="0" u="none" strike="noStrike" cap="none">
                <a:solidFill>
                  <a:srgbClr val="58595B"/>
                </a:solidFill>
                <a:latin typeface="Arial"/>
                <a:ea typeface="Arial"/>
                <a:cs typeface="Arial"/>
                <a:sym typeface="Arial"/>
              </a:defRPr>
            </a:lvl1pPr>
            <a:lvl2pPr marR="0" lvl="1" algn="l" rtl="0">
              <a:spcBef>
                <a:spcPts val="560"/>
              </a:spcBef>
              <a:spcAft>
                <a:spcPts val="0"/>
              </a:spcAft>
              <a:buClr>
                <a:srgbClr val="58595B"/>
              </a:buClr>
              <a:buSzPts val="2800"/>
              <a:buFont typeface="Arial"/>
              <a:buNone/>
              <a:defRPr sz="2800" b="0" i="0" u="none" strike="noStrike" cap="none">
                <a:solidFill>
                  <a:srgbClr val="58595B"/>
                </a:solidFill>
                <a:latin typeface="Arial"/>
                <a:ea typeface="Arial"/>
                <a:cs typeface="Arial"/>
                <a:sym typeface="Arial"/>
              </a:defRPr>
            </a:lvl2pPr>
            <a:lvl3pPr marR="0" lvl="2" algn="l" rtl="0">
              <a:spcBef>
                <a:spcPts val="480"/>
              </a:spcBef>
              <a:spcAft>
                <a:spcPts val="0"/>
              </a:spcAft>
              <a:buClr>
                <a:srgbClr val="58595B"/>
              </a:buClr>
              <a:buSzPts val="2400"/>
              <a:buFont typeface="Arial"/>
              <a:buNone/>
              <a:defRPr sz="2400" b="0" i="0" u="none" strike="noStrike" cap="none">
                <a:solidFill>
                  <a:srgbClr val="58595B"/>
                </a:solidFill>
                <a:latin typeface="Arial"/>
                <a:ea typeface="Arial"/>
                <a:cs typeface="Arial"/>
                <a:sym typeface="Arial"/>
              </a:defRPr>
            </a:lvl3pPr>
            <a:lvl4pPr marR="0" lvl="3" algn="l" rtl="0">
              <a:spcBef>
                <a:spcPts val="400"/>
              </a:spcBef>
              <a:spcAft>
                <a:spcPts val="0"/>
              </a:spcAft>
              <a:buClr>
                <a:srgbClr val="58595B"/>
              </a:buClr>
              <a:buSzPts val="2000"/>
              <a:buFont typeface="Arial"/>
              <a:buNone/>
              <a:defRPr sz="2000" b="0" i="0" u="none" strike="noStrike" cap="none">
                <a:solidFill>
                  <a:srgbClr val="58595B"/>
                </a:solidFill>
                <a:latin typeface="Arial"/>
                <a:ea typeface="Arial"/>
                <a:cs typeface="Arial"/>
                <a:sym typeface="Arial"/>
              </a:defRPr>
            </a:lvl4pPr>
            <a:lvl5pPr marR="0" lvl="4" algn="l" rtl="0">
              <a:spcBef>
                <a:spcPts val="400"/>
              </a:spcBef>
              <a:spcAft>
                <a:spcPts val="0"/>
              </a:spcAft>
              <a:buClr>
                <a:srgbClr val="58595B"/>
              </a:buClr>
              <a:buSzPts val="2000"/>
              <a:buFont typeface="Arial"/>
              <a:buNone/>
              <a:defRPr sz="2000" b="0" i="0" u="none" strike="noStrike" cap="none">
                <a:solidFill>
                  <a:srgbClr val="58595B"/>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58595B"/>
              </a:buClr>
              <a:buSzPts val="1400"/>
              <a:buNone/>
              <a:defRPr sz="1400"/>
            </a:lvl1pPr>
            <a:lvl2pPr marL="914400" lvl="1" indent="-228600" algn="l">
              <a:spcBef>
                <a:spcPts val="240"/>
              </a:spcBef>
              <a:spcAft>
                <a:spcPts val="0"/>
              </a:spcAft>
              <a:buClr>
                <a:srgbClr val="58595B"/>
              </a:buClr>
              <a:buSzPts val="1200"/>
              <a:buNone/>
              <a:defRPr sz="1200"/>
            </a:lvl2pPr>
            <a:lvl3pPr marL="1371600" lvl="2" indent="-228600" algn="l">
              <a:spcBef>
                <a:spcPts val="200"/>
              </a:spcBef>
              <a:spcAft>
                <a:spcPts val="0"/>
              </a:spcAft>
              <a:buClr>
                <a:srgbClr val="58595B"/>
              </a:buClr>
              <a:buSzPts val="1000"/>
              <a:buNone/>
              <a:defRPr sz="1000"/>
            </a:lvl3pPr>
            <a:lvl4pPr marL="1828800" lvl="3" indent="-228600" algn="l">
              <a:spcBef>
                <a:spcPts val="180"/>
              </a:spcBef>
              <a:spcAft>
                <a:spcPts val="0"/>
              </a:spcAft>
              <a:buClr>
                <a:srgbClr val="58595B"/>
              </a:buClr>
              <a:buSzPts val="900"/>
              <a:buNone/>
              <a:defRPr sz="900"/>
            </a:lvl4pPr>
            <a:lvl5pPr marL="2286000" lvl="4" indent="-228600" algn="l">
              <a:spcBef>
                <a:spcPts val="180"/>
              </a:spcBef>
              <a:spcAft>
                <a:spcPts val="0"/>
              </a:spcAft>
              <a:buClr>
                <a:srgbClr val="58595B"/>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1859197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8595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1"/>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58595B"/>
              </a:buClr>
              <a:buSzPts val="1800"/>
              <a:buChar char="•"/>
              <a:defRPr/>
            </a:lvl1pPr>
            <a:lvl2pPr marL="914400" lvl="1" indent="-342900" algn="l">
              <a:spcBef>
                <a:spcPts val="360"/>
              </a:spcBef>
              <a:spcAft>
                <a:spcPts val="0"/>
              </a:spcAft>
              <a:buClr>
                <a:srgbClr val="58595B"/>
              </a:buClr>
              <a:buSzPts val="1800"/>
              <a:buChar char="–"/>
              <a:defRPr/>
            </a:lvl2pPr>
            <a:lvl3pPr marL="1371600" lvl="2" indent="-342900" algn="l">
              <a:spcBef>
                <a:spcPts val="360"/>
              </a:spcBef>
              <a:spcAft>
                <a:spcPts val="0"/>
              </a:spcAft>
              <a:buClr>
                <a:srgbClr val="58595B"/>
              </a:buClr>
              <a:buSzPts val="1800"/>
              <a:buChar char="•"/>
              <a:defRPr/>
            </a:lvl3pPr>
            <a:lvl4pPr marL="1828800" lvl="3" indent="-342900" algn="l">
              <a:spcBef>
                <a:spcPts val="360"/>
              </a:spcBef>
              <a:spcAft>
                <a:spcPts val="0"/>
              </a:spcAft>
              <a:buClr>
                <a:srgbClr val="58595B"/>
              </a:buClr>
              <a:buSzPts val="1800"/>
              <a:buChar char="–"/>
              <a:defRPr/>
            </a:lvl4pPr>
            <a:lvl5pPr marL="2286000" lvl="4" indent="-342900" algn="l">
              <a:spcBef>
                <a:spcPts val="360"/>
              </a:spcBef>
              <a:spcAft>
                <a:spcPts val="0"/>
              </a:spcAft>
              <a:buClr>
                <a:srgbClr val="58595B"/>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0954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58595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2"/>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58595B"/>
              </a:buClr>
              <a:buSzPts val="1800"/>
              <a:buChar char="•"/>
              <a:defRPr/>
            </a:lvl1pPr>
            <a:lvl2pPr marL="914400" lvl="1" indent="-342900" algn="l">
              <a:spcBef>
                <a:spcPts val="360"/>
              </a:spcBef>
              <a:spcAft>
                <a:spcPts val="0"/>
              </a:spcAft>
              <a:buClr>
                <a:srgbClr val="58595B"/>
              </a:buClr>
              <a:buSzPts val="1800"/>
              <a:buChar char="–"/>
              <a:defRPr/>
            </a:lvl2pPr>
            <a:lvl3pPr marL="1371600" lvl="2" indent="-342900" algn="l">
              <a:spcBef>
                <a:spcPts val="360"/>
              </a:spcBef>
              <a:spcAft>
                <a:spcPts val="0"/>
              </a:spcAft>
              <a:buClr>
                <a:srgbClr val="58595B"/>
              </a:buClr>
              <a:buSzPts val="1800"/>
              <a:buChar char="•"/>
              <a:defRPr/>
            </a:lvl3pPr>
            <a:lvl4pPr marL="1828800" lvl="3" indent="-342900" algn="l">
              <a:spcBef>
                <a:spcPts val="360"/>
              </a:spcBef>
              <a:spcAft>
                <a:spcPts val="0"/>
              </a:spcAft>
              <a:buClr>
                <a:srgbClr val="58595B"/>
              </a:buClr>
              <a:buSzPts val="1800"/>
              <a:buChar char="–"/>
              <a:defRPr/>
            </a:lvl4pPr>
            <a:lvl5pPr marL="2286000" lvl="4" indent="-342900" algn="l">
              <a:spcBef>
                <a:spcPts val="360"/>
              </a:spcBef>
              <a:spcAft>
                <a:spcPts val="0"/>
              </a:spcAft>
              <a:buClr>
                <a:srgbClr val="58595B"/>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1477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1C42-1CF5-614B-81F4-D92CE5C2B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4C5979-34E4-F04E-990E-20ADAFC2C8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C66926-B1C5-1948-9F65-207F70DC21AF}"/>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5" name="Footer Placeholder 4">
            <a:extLst>
              <a:ext uri="{FF2B5EF4-FFF2-40B4-BE49-F238E27FC236}">
                <a16:creationId xmlns:a16="http://schemas.microsoft.com/office/drawing/2014/main" id="{FC1FD53C-CBF2-CF4B-AF34-4FAF8EF53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C4400-66F7-6041-9F65-775E3F70274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8680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4AFB-8F5D-AE4C-8111-8E206AB45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844A3-FC0F-A249-9056-963BE5B4D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008978-AC6F-4549-BD4C-33EAA349F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848CB-F251-614F-988A-B3654DC6B493}"/>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6" name="Footer Placeholder 5">
            <a:extLst>
              <a:ext uri="{FF2B5EF4-FFF2-40B4-BE49-F238E27FC236}">
                <a16:creationId xmlns:a16="http://schemas.microsoft.com/office/drawing/2014/main" id="{F451F20D-3B44-B14C-8813-9836981FE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6DCD8-AC3E-D94C-8355-111C85A1ECAA}"/>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479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4B95-C19F-6B4E-9C62-51076B8B8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8B49BB-A0D4-DE43-BB16-B35A236B2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8E2B65-A596-0E45-BFB8-51E87DC8D3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6EDC8-E086-3A49-9703-13BC8C137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776D-9DAB-C24C-A0A3-E9E963935F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72B0D-78CE-8949-85CC-2ED7757763D9}"/>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8" name="Footer Placeholder 7">
            <a:extLst>
              <a:ext uri="{FF2B5EF4-FFF2-40B4-BE49-F238E27FC236}">
                <a16:creationId xmlns:a16="http://schemas.microsoft.com/office/drawing/2014/main" id="{6628B343-74C5-F04C-9150-07E5B98D4A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B6B707-4AC7-AB43-B5AF-B840B22EA012}"/>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410301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EB91-BAAB-D444-B955-82D8FF59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E3B7E-E68E-5C48-9EAB-35FEA82A6D40}"/>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4" name="Footer Placeholder 3">
            <a:extLst>
              <a:ext uri="{FF2B5EF4-FFF2-40B4-BE49-F238E27FC236}">
                <a16:creationId xmlns:a16="http://schemas.microsoft.com/office/drawing/2014/main" id="{360B88CC-9599-BB4A-A70D-18A2E8907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9E7BD-C751-8F4B-BC2F-6A107CC1F56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93088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EBFC1-7AF0-F04E-B50D-8B334268027E}"/>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3" name="Footer Placeholder 2">
            <a:extLst>
              <a:ext uri="{FF2B5EF4-FFF2-40B4-BE49-F238E27FC236}">
                <a16:creationId xmlns:a16="http://schemas.microsoft.com/office/drawing/2014/main" id="{322D6BC3-6F66-784C-94DD-BB108C471C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E8134A-C3EA-9540-9873-8F73E3A85C81}"/>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55844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87A3-FDD6-F047-89DC-FFE35E88C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0D2E0C-918D-F14A-B2F1-34DB0BE09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19478-D8FC-8540-B1DE-D9776EA31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E1157-D5C7-384F-AE06-F4E87DE55DBF}"/>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6" name="Footer Placeholder 5">
            <a:extLst>
              <a:ext uri="{FF2B5EF4-FFF2-40B4-BE49-F238E27FC236}">
                <a16:creationId xmlns:a16="http://schemas.microsoft.com/office/drawing/2014/main" id="{9F9A2FBF-782B-534C-A02F-F27147564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E7255E-5275-4348-9DCC-BEC02BEFF524}"/>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17513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FF70-8336-4046-BFFD-289949E25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7F3680-683A-1E46-A4EE-10A07D3CA1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1DC8B-2066-A74C-9445-1DD268851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58219-F995-6C45-9DBB-54951E26A99C}"/>
              </a:ext>
            </a:extLst>
          </p:cNvPr>
          <p:cNvSpPr>
            <a:spLocks noGrp="1"/>
          </p:cNvSpPr>
          <p:nvPr>
            <p:ph type="dt" sz="half" idx="10"/>
          </p:nvPr>
        </p:nvSpPr>
        <p:spPr/>
        <p:txBody>
          <a:bodyPr/>
          <a:lstStyle/>
          <a:p>
            <a:fld id="{4450888D-4A71-2541-BE8B-529F9732D0D8}" type="datetimeFigureOut">
              <a:rPr lang="en-US" smtClean="0"/>
              <a:t>1/29/2020</a:t>
            </a:fld>
            <a:endParaRPr lang="en-US"/>
          </a:p>
        </p:txBody>
      </p:sp>
      <p:sp>
        <p:nvSpPr>
          <p:cNvPr id="6" name="Footer Placeholder 5">
            <a:extLst>
              <a:ext uri="{FF2B5EF4-FFF2-40B4-BE49-F238E27FC236}">
                <a16:creationId xmlns:a16="http://schemas.microsoft.com/office/drawing/2014/main" id="{192B04B2-B36F-8349-A0A1-8F4D3D666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BDC62-7C92-4641-83BB-B96079061FC8}"/>
              </a:ext>
            </a:extLst>
          </p:cNvPr>
          <p:cNvSpPr>
            <a:spLocks noGrp="1"/>
          </p:cNvSpPr>
          <p:nvPr>
            <p:ph type="sldNum" sz="quarter" idx="12"/>
          </p:nvPr>
        </p:nvSpPr>
        <p:spPr/>
        <p:txBody>
          <a:bodyPr/>
          <a:lstStyle/>
          <a:p>
            <a:fld id="{A22CEB7F-075A-8C47-A3DF-D00F49FF392B}" type="slidenum">
              <a:rPr lang="en-US" smtClean="0"/>
              <a:t>‹#›</a:t>
            </a:fld>
            <a:endParaRPr lang="en-US"/>
          </a:p>
        </p:txBody>
      </p:sp>
    </p:spTree>
    <p:extLst>
      <p:ext uri="{BB962C8B-B14F-4D97-AF65-F5344CB8AC3E}">
        <p14:creationId xmlns:p14="http://schemas.microsoft.com/office/powerpoint/2010/main" val="334771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FD5E0F-94CE-AB49-B139-C62CE75B8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617A46-1791-D745-B0A3-EEFCED6127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C2DB2-0886-7B48-A6F3-BF7FC8C288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0888D-4A71-2541-BE8B-529F9732D0D8}" type="datetimeFigureOut">
              <a:rPr lang="en-US" smtClean="0"/>
              <a:t>1/29/2020</a:t>
            </a:fld>
            <a:endParaRPr lang="en-US"/>
          </a:p>
        </p:txBody>
      </p:sp>
      <p:sp>
        <p:nvSpPr>
          <p:cNvPr id="5" name="Footer Placeholder 4">
            <a:extLst>
              <a:ext uri="{FF2B5EF4-FFF2-40B4-BE49-F238E27FC236}">
                <a16:creationId xmlns:a16="http://schemas.microsoft.com/office/drawing/2014/main" id="{CD491CAB-8B90-B745-93D7-50094F1C2A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911977-B5CB-2A4B-ADE2-C2BF40909A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EB7F-075A-8C47-A3DF-D00F49FF392B}" type="slidenum">
              <a:rPr lang="en-US" smtClean="0"/>
              <a:t>‹#›</a:t>
            </a:fld>
            <a:endParaRPr lang="en-US"/>
          </a:p>
        </p:txBody>
      </p:sp>
    </p:spTree>
    <p:extLst>
      <p:ext uri="{BB962C8B-B14F-4D97-AF65-F5344CB8AC3E}">
        <p14:creationId xmlns:p14="http://schemas.microsoft.com/office/powerpoint/2010/main" val="2789739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3">
            <a:alphaModFix/>
          </a:blip>
          <a:srcRect/>
          <a:stretch/>
        </p:blipFill>
        <p:spPr>
          <a:xfrm>
            <a:off x="0" y="0"/>
            <a:ext cx="12192000" cy="6858000"/>
          </a:xfrm>
          <a:prstGeom prst="rect">
            <a:avLst/>
          </a:prstGeom>
          <a:noFill/>
          <a:ln>
            <a:noFill/>
          </a:ln>
        </p:spPr>
      </p:pic>
      <p:sp>
        <p:nvSpPr>
          <p:cNvPr id="11" name="Google Shape;11;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58595B"/>
              </a:buClr>
              <a:buSzPts val="4400"/>
              <a:buFont typeface="Arial"/>
              <a:buNone/>
              <a:defRPr sz="4400" b="0" i="0" u="none" strike="noStrike" cap="none">
                <a:solidFill>
                  <a:srgbClr val="5859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58595B"/>
              </a:buClr>
              <a:buSzPts val="3200"/>
              <a:buFont typeface="Arial"/>
              <a:buChar char="•"/>
              <a:defRPr sz="3200" b="0" i="0" u="none" strike="noStrike" cap="none">
                <a:solidFill>
                  <a:srgbClr val="58595B"/>
                </a:solidFill>
                <a:latin typeface="Arial"/>
                <a:ea typeface="Arial"/>
                <a:cs typeface="Arial"/>
                <a:sym typeface="Arial"/>
              </a:defRPr>
            </a:lvl1pPr>
            <a:lvl2pPr marL="914400" marR="0" lvl="1" indent="-406400" algn="l" rtl="0">
              <a:spcBef>
                <a:spcPts val="560"/>
              </a:spcBef>
              <a:spcAft>
                <a:spcPts val="0"/>
              </a:spcAft>
              <a:buClr>
                <a:srgbClr val="58595B"/>
              </a:buClr>
              <a:buSzPts val="2800"/>
              <a:buFont typeface="Arial"/>
              <a:buChar char="–"/>
              <a:defRPr sz="2800" b="0" i="0" u="none" strike="noStrike" cap="none">
                <a:solidFill>
                  <a:srgbClr val="58595B"/>
                </a:solidFill>
                <a:latin typeface="Arial"/>
                <a:ea typeface="Arial"/>
                <a:cs typeface="Arial"/>
                <a:sym typeface="Arial"/>
              </a:defRPr>
            </a:lvl2pPr>
            <a:lvl3pPr marL="1371600" marR="0" lvl="2" indent="-381000" algn="l" rtl="0">
              <a:spcBef>
                <a:spcPts val="480"/>
              </a:spcBef>
              <a:spcAft>
                <a:spcPts val="0"/>
              </a:spcAft>
              <a:buClr>
                <a:srgbClr val="58595B"/>
              </a:buClr>
              <a:buSzPts val="2400"/>
              <a:buFont typeface="Arial"/>
              <a:buChar char="•"/>
              <a:defRPr sz="2400" b="0" i="0" u="none" strike="noStrike" cap="none">
                <a:solidFill>
                  <a:srgbClr val="58595B"/>
                </a:solidFill>
                <a:latin typeface="Arial"/>
                <a:ea typeface="Arial"/>
                <a:cs typeface="Arial"/>
                <a:sym typeface="Arial"/>
              </a:defRPr>
            </a:lvl3pPr>
            <a:lvl4pPr marL="1828800" marR="0" lvl="3" indent="-355600" algn="l" rtl="0">
              <a:spcBef>
                <a:spcPts val="400"/>
              </a:spcBef>
              <a:spcAft>
                <a:spcPts val="0"/>
              </a:spcAft>
              <a:buClr>
                <a:srgbClr val="58595B"/>
              </a:buClr>
              <a:buSzPts val="2000"/>
              <a:buFont typeface="Arial"/>
              <a:buChar char="–"/>
              <a:defRPr sz="2000" b="0" i="0" u="none" strike="noStrike" cap="none">
                <a:solidFill>
                  <a:srgbClr val="58595B"/>
                </a:solidFill>
                <a:latin typeface="Arial"/>
                <a:ea typeface="Arial"/>
                <a:cs typeface="Arial"/>
                <a:sym typeface="Arial"/>
              </a:defRPr>
            </a:lvl4pPr>
            <a:lvl5pPr marL="2286000" marR="0" lvl="4" indent="-355600" algn="l" rtl="0">
              <a:spcBef>
                <a:spcPts val="400"/>
              </a:spcBef>
              <a:spcAft>
                <a:spcPts val="0"/>
              </a:spcAft>
              <a:buClr>
                <a:srgbClr val="58595B"/>
              </a:buClr>
              <a:buSzPts val="2000"/>
              <a:buFont typeface="Arial"/>
              <a:buChar char="»"/>
              <a:defRPr sz="2000" b="0" i="0" u="none" strike="noStrike" cap="none">
                <a:solidFill>
                  <a:srgbClr val="58595B"/>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A9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A9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A92"/>
                </a:solidFill>
                <a:latin typeface="Arial"/>
                <a:ea typeface="Arial"/>
                <a:cs typeface="Arial"/>
                <a:sym typeface="Arial"/>
              </a:defRPr>
            </a:lvl1pPr>
            <a:lvl2pPr marL="0" marR="0" lvl="1" indent="0" algn="r" rtl="0">
              <a:spcBef>
                <a:spcPts val="0"/>
              </a:spcBef>
              <a:buNone/>
              <a:defRPr sz="1200" b="0" i="0" u="none" strike="noStrike" cap="none">
                <a:solidFill>
                  <a:srgbClr val="888A92"/>
                </a:solidFill>
                <a:latin typeface="Arial"/>
                <a:ea typeface="Arial"/>
                <a:cs typeface="Arial"/>
                <a:sym typeface="Arial"/>
              </a:defRPr>
            </a:lvl2pPr>
            <a:lvl3pPr marL="0" marR="0" lvl="2" indent="0" algn="r" rtl="0">
              <a:spcBef>
                <a:spcPts val="0"/>
              </a:spcBef>
              <a:buNone/>
              <a:defRPr sz="1200" b="0" i="0" u="none" strike="noStrike" cap="none">
                <a:solidFill>
                  <a:srgbClr val="888A92"/>
                </a:solidFill>
                <a:latin typeface="Arial"/>
                <a:ea typeface="Arial"/>
                <a:cs typeface="Arial"/>
                <a:sym typeface="Arial"/>
              </a:defRPr>
            </a:lvl3pPr>
            <a:lvl4pPr marL="0" marR="0" lvl="3" indent="0" algn="r" rtl="0">
              <a:spcBef>
                <a:spcPts val="0"/>
              </a:spcBef>
              <a:buNone/>
              <a:defRPr sz="1200" b="0" i="0" u="none" strike="noStrike" cap="none">
                <a:solidFill>
                  <a:srgbClr val="888A92"/>
                </a:solidFill>
                <a:latin typeface="Arial"/>
                <a:ea typeface="Arial"/>
                <a:cs typeface="Arial"/>
                <a:sym typeface="Arial"/>
              </a:defRPr>
            </a:lvl4pPr>
            <a:lvl5pPr marL="0" marR="0" lvl="4" indent="0" algn="r" rtl="0">
              <a:spcBef>
                <a:spcPts val="0"/>
              </a:spcBef>
              <a:buNone/>
              <a:defRPr sz="1200" b="0" i="0" u="none" strike="noStrike" cap="none">
                <a:solidFill>
                  <a:srgbClr val="888A92"/>
                </a:solidFill>
                <a:latin typeface="Arial"/>
                <a:ea typeface="Arial"/>
                <a:cs typeface="Arial"/>
                <a:sym typeface="Arial"/>
              </a:defRPr>
            </a:lvl5pPr>
            <a:lvl6pPr marL="0" marR="0" lvl="5" indent="0" algn="r" rtl="0">
              <a:spcBef>
                <a:spcPts val="0"/>
              </a:spcBef>
              <a:buNone/>
              <a:defRPr sz="1200" b="0" i="0" u="none" strike="noStrike" cap="none">
                <a:solidFill>
                  <a:srgbClr val="888A92"/>
                </a:solidFill>
                <a:latin typeface="Arial"/>
                <a:ea typeface="Arial"/>
                <a:cs typeface="Arial"/>
                <a:sym typeface="Arial"/>
              </a:defRPr>
            </a:lvl6pPr>
            <a:lvl7pPr marL="0" marR="0" lvl="6" indent="0" algn="r" rtl="0">
              <a:spcBef>
                <a:spcPts val="0"/>
              </a:spcBef>
              <a:buNone/>
              <a:defRPr sz="1200" b="0" i="0" u="none" strike="noStrike" cap="none">
                <a:solidFill>
                  <a:srgbClr val="888A92"/>
                </a:solidFill>
                <a:latin typeface="Arial"/>
                <a:ea typeface="Arial"/>
                <a:cs typeface="Arial"/>
                <a:sym typeface="Arial"/>
              </a:defRPr>
            </a:lvl7pPr>
            <a:lvl8pPr marL="0" marR="0" lvl="7" indent="0" algn="r" rtl="0">
              <a:spcBef>
                <a:spcPts val="0"/>
              </a:spcBef>
              <a:buNone/>
              <a:defRPr sz="1200" b="0" i="0" u="none" strike="noStrike" cap="none">
                <a:solidFill>
                  <a:srgbClr val="888A92"/>
                </a:solidFill>
                <a:latin typeface="Arial"/>
                <a:ea typeface="Arial"/>
                <a:cs typeface="Arial"/>
                <a:sym typeface="Arial"/>
              </a:defRPr>
            </a:lvl8pPr>
            <a:lvl9pPr marL="0" marR="0" lvl="8" indent="0" algn="r" rtl="0">
              <a:spcBef>
                <a:spcPts val="0"/>
              </a:spcBef>
              <a:buNone/>
              <a:defRPr sz="1200" b="0" i="0" u="none" strike="noStrike" cap="none">
                <a:solidFill>
                  <a:srgbClr val="888A92"/>
                </a:solidFill>
                <a:latin typeface="Arial"/>
                <a:ea typeface="Arial"/>
                <a:cs typeface="Arial"/>
                <a:sym typeface="Arial"/>
              </a:defRPr>
            </a:lvl9pPr>
          </a:lstStyle>
          <a:p>
            <a:fld id="{00000000-1234-1234-1234-123412341234}" type="slidenum">
              <a:rPr lang="en-AU" smtClean="0"/>
              <a:pPr/>
              <a:t>‹#›</a:t>
            </a:fld>
            <a:endParaRPr lang="en-AU"/>
          </a:p>
        </p:txBody>
      </p:sp>
    </p:spTree>
    <p:extLst>
      <p:ext uri="{BB962C8B-B14F-4D97-AF65-F5344CB8AC3E}">
        <p14:creationId xmlns:p14="http://schemas.microsoft.com/office/powerpoint/2010/main" val="33120745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8.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emf"/><Relationship Id="rId7" Type="http://schemas.openxmlformats.org/officeDocument/2006/relationships/hyperlink" Target="https://slcny.libanswers.com/faq/261758"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hyperlink" Target="https://developers.exlibrisgroup.com/blog/ILLiad-URL-Templates-for-Alma-General-Electronic-Services/" TargetMode="External"/><Relationship Id="rId5" Type="http://schemas.openxmlformats.org/officeDocument/2006/relationships/image" Target="../media/image8.emf"/><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anzreg.igelu.org/wp-content/uploads/sites/2/2019/10/2019ANZREG_Collingwood_Primo-is-broken-can-you-fix-it-Converting-anecdotal-evidence-into-e-resource-access-solutions.pptx"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emf"/><Relationship Id="rId7" Type="http://schemas.openxmlformats.org/officeDocument/2006/relationships/image" Target="../media/image25.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emf"/><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8.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8.emf"/><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emf"/><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emf"/><Relationship Id="rId7" Type="http://schemas.openxmlformats.org/officeDocument/2006/relationships/hyperlink" Target="https://knowledge.exlibrisgroup.com/Alma/Product_Documentation/010Alma_Online_Help_(English)/090Integrations_with_External_Systems/030Resource_Management/210Alma_Resolver_Augmentation" TargetMode="External"/><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hyperlink" Target="https://slcny.libanswers.com/faq/262503" TargetMode="External"/><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hyperlink" Target="https://knowledge.exlibrisgroup.com/Alma/Product_Documentation/010Alma_Online_Help_(English)/040Resource_Management/050Inventory/020Managing_Electronic_Resources" TargetMode="External"/><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hyperlink" Target="https://knowledge.exlibrisgroup.com/Cross_Product/Integrations/Alma_and_SFX" TargetMode="Externa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7" Type="http://schemas.microsoft.com/office/2007/relationships/hdphoto" Target="../media/hdphoto1.wdp"/><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emf"/><Relationship Id="rId7"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hyperlink" Target="https://slcny.libanswers.com/faq/26535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4.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hyperlink" Target="https://slcny.libanswers.com/faq/273241" TargetMode="External"/><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emf"/><Relationship Id="rId7" Type="http://schemas.openxmlformats.org/officeDocument/2006/relationships/image" Target="../media/image16.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hyperlink" Target="https://help.oclc.org/Library_Management/EZproxy/Database_stanzas" TargetMode="Externa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8.pn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hyperlink" Target="https://help.oclc.org/Library_Management/EZproxy/Database_stanzas" TargetMode="Externa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5B8DE-8652-3349-89A7-95B64FA716C0}"/>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CA505A-881F-1A4A-88CE-582A96EF6887}"/>
              </a:ext>
            </a:extLst>
          </p:cNvPr>
          <p:cNvSpPr/>
          <p:nvPr/>
        </p:nvSpPr>
        <p:spPr>
          <a:xfrm>
            <a:off x="1" y="0"/>
            <a:ext cx="45318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565C52C-6ED7-4448-95F6-8DE980BE9FCC}"/>
              </a:ext>
            </a:extLst>
          </p:cNvPr>
          <p:cNvPicPr>
            <a:picLocks noChangeAspect="1"/>
          </p:cNvPicPr>
          <p:nvPr/>
        </p:nvPicPr>
        <p:blipFill rotWithShape="1">
          <a:blip r:embed="rId2"/>
          <a:srcRect r="49274"/>
          <a:stretch/>
        </p:blipFill>
        <p:spPr>
          <a:xfrm>
            <a:off x="2702041" y="1869799"/>
            <a:ext cx="1518404" cy="1455244"/>
          </a:xfrm>
          <a:prstGeom prst="rect">
            <a:avLst/>
          </a:prstGeom>
        </p:spPr>
      </p:pic>
      <p:sp>
        <p:nvSpPr>
          <p:cNvPr id="5" name="TextBox 4">
            <a:extLst>
              <a:ext uri="{FF2B5EF4-FFF2-40B4-BE49-F238E27FC236}">
                <a16:creationId xmlns:a16="http://schemas.microsoft.com/office/drawing/2014/main" id="{ABBAAC33-E9F3-144D-929D-8B85ACD4D501}"/>
              </a:ext>
            </a:extLst>
          </p:cNvPr>
          <p:cNvSpPr txBox="1"/>
          <p:nvPr/>
        </p:nvSpPr>
        <p:spPr>
          <a:xfrm>
            <a:off x="4776064" y="1037566"/>
            <a:ext cx="7297949" cy="3139321"/>
          </a:xfrm>
          <a:prstGeom prst="rect">
            <a:avLst/>
          </a:prstGeom>
          <a:noFill/>
        </p:spPr>
        <p:txBody>
          <a:bodyPr wrap="square" rtlCol="0">
            <a:spAutoFit/>
          </a:bodyPr>
          <a:lstStyle/>
          <a:p>
            <a:r>
              <a:rPr lang="en-US" sz="6600">
                <a:solidFill>
                  <a:schemeClr val="bg1"/>
                </a:solidFill>
                <a:latin typeface="Arial" panose="020B0604020202020204" pitchFamily="34" charset="0"/>
                <a:cs typeface="Arial" panose="020B0604020202020204" pitchFamily="34" charset="0"/>
              </a:rPr>
              <a:t>Advanced ERM: </a:t>
            </a:r>
            <a:br>
              <a:rPr lang="en-US" sz="6600">
                <a:solidFill>
                  <a:schemeClr val="bg1"/>
                </a:solidFill>
                <a:latin typeface="Arial" panose="020B0604020202020204" pitchFamily="34" charset="0"/>
                <a:cs typeface="Arial" panose="020B0604020202020204" pitchFamily="34" charset="0"/>
              </a:rPr>
            </a:br>
            <a:r>
              <a:rPr lang="en-US" sz="6600">
                <a:solidFill>
                  <a:schemeClr val="bg1"/>
                </a:solidFill>
                <a:latin typeface="Arial" panose="020B0604020202020204" pitchFamily="34" charset="0"/>
                <a:cs typeface="Arial" panose="020B0604020202020204" pitchFamily="34" charset="0"/>
              </a:rPr>
              <a:t>Troubleshooting</a:t>
            </a:r>
            <a:br>
              <a:rPr lang="en-US" sz="6600">
                <a:solidFill>
                  <a:schemeClr val="bg1"/>
                </a:solidFill>
                <a:latin typeface="Arial" panose="020B0604020202020204" pitchFamily="34" charset="0"/>
                <a:cs typeface="Arial" panose="020B0604020202020204" pitchFamily="34" charset="0"/>
              </a:rPr>
            </a:br>
            <a:r>
              <a:rPr lang="en-US" sz="6600">
                <a:solidFill>
                  <a:schemeClr val="bg1"/>
                </a:solidFill>
                <a:latin typeface="Arial" panose="020B0604020202020204" pitchFamily="34" charset="0"/>
                <a:cs typeface="Arial" panose="020B0604020202020204" pitchFamily="34" charset="0"/>
              </a:rPr>
              <a:t>Linking</a:t>
            </a:r>
          </a:p>
        </p:txBody>
      </p:sp>
      <p:cxnSp>
        <p:nvCxnSpPr>
          <p:cNvPr id="14" name="Straight Connector 13">
            <a:extLst>
              <a:ext uri="{FF2B5EF4-FFF2-40B4-BE49-F238E27FC236}">
                <a16:creationId xmlns:a16="http://schemas.microsoft.com/office/drawing/2014/main" id="{48AF50B5-F939-CF44-960C-3EAE79DDFCE0}"/>
              </a:ext>
            </a:extLst>
          </p:cNvPr>
          <p:cNvCxnSpPr/>
          <p:nvPr/>
        </p:nvCxnSpPr>
        <p:spPr>
          <a:xfrm>
            <a:off x="4531801" y="-8092"/>
            <a:ext cx="0" cy="3333135"/>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311A9-0669-8A47-BDE2-7082927DEF72}"/>
              </a:ext>
            </a:extLst>
          </p:cNvPr>
          <p:cNvCxnSpPr/>
          <p:nvPr/>
        </p:nvCxnSpPr>
        <p:spPr>
          <a:xfrm>
            <a:off x="9602547" y="4790488"/>
            <a:ext cx="258945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1608256-D41E-7949-9F8B-A7E248C43ECB}"/>
              </a:ext>
            </a:extLst>
          </p:cNvPr>
          <p:cNvSpPr txBox="1"/>
          <p:nvPr/>
        </p:nvSpPr>
        <p:spPr>
          <a:xfrm>
            <a:off x="6735097" y="4605155"/>
            <a:ext cx="2775447" cy="1015663"/>
          </a:xfrm>
          <a:prstGeom prst="rect">
            <a:avLst/>
          </a:prstGeom>
          <a:noFill/>
        </p:spPr>
        <p:txBody>
          <a:bodyPr wrap="square" rtlCol="0">
            <a:spAutoFit/>
          </a:bodyPr>
          <a:lstStyle/>
          <a:p>
            <a:pPr algn="r"/>
            <a:r>
              <a:rPr lang="en-US" sz="2000">
                <a:solidFill>
                  <a:schemeClr val="bg1"/>
                </a:solidFill>
                <a:latin typeface="Arial" panose="020B0604020202020204" pitchFamily="34" charset="0"/>
                <a:cs typeface="Arial" panose="020B0604020202020204" pitchFamily="34" charset="0"/>
              </a:rPr>
              <a:t>January 29, 2020</a:t>
            </a:r>
          </a:p>
          <a:p>
            <a:pPr algn="r"/>
            <a:endParaRPr lang="en-US" sz="2000">
              <a:solidFill>
                <a:schemeClr val="bg1"/>
              </a:solidFill>
              <a:latin typeface="Arial" panose="020B0604020202020204" pitchFamily="34" charset="0"/>
              <a:cs typeface="Arial" panose="020B0604020202020204" pitchFamily="34" charset="0"/>
            </a:endParaRPr>
          </a:p>
          <a:p>
            <a:pPr algn="r"/>
            <a:r>
              <a:rPr lang="en-US" sz="2000">
                <a:solidFill>
                  <a:schemeClr val="bg1"/>
                </a:solidFill>
                <a:latin typeface="Arial" panose="020B0604020202020204" pitchFamily="34" charset="0"/>
                <a:cs typeface="Arial" panose="020B0604020202020204" pitchFamily="34" charset="0"/>
              </a:rPr>
              <a:t>Michelle Eichelberger</a:t>
            </a:r>
          </a:p>
        </p:txBody>
      </p:sp>
      <p:grpSp>
        <p:nvGrpSpPr>
          <p:cNvPr id="23" name="Group 22">
            <a:extLst>
              <a:ext uri="{FF2B5EF4-FFF2-40B4-BE49-F238E27FC236}">
                <a16:creationId xmlns:a16="http://schemas.microsoft.com/office/drawing/2014/main" id="{C4B75E0D-B68C-5D4B-B4E8-1477A4D4F12D}"/>
              </a:ext>
            </a:extLst>
          </p:cNvPr>
          <p:cNvGrpSpPr/>
          <p:nvPr/>
        </p:nvGrpSpPr>
        <p:grpSpPr>
          <a:xfrm>
            <a:off x="6320303" y="6041112"/>
            <a:ext cx="5548758" cy="438513"/>
            <a:chOff x="6320303" y="6041112"/>
            <a:chExt cx="5548758" cy="438513"/>
          </a:xfrm>
        </p:grpSpPr>
        <p:pic>
          <p:nvPicPr>
            <p:cNvPr id="8" name="Picture 7">
              <a:extLst>
                <a:ext uri="{FF2B5EF4-FFF2-40B4-BE49-F238E27FC236}">
                  <a16:creationId xmlns:a16="http://schemas.microsoft.com/office/drawing/2014/main" id="{73E6AAA6-94E2-F84D-B2F3-A25A1C3F94A7}"/>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9" name="Picture 8">
              <a:extLst>
                <a:ext uri="{FF2B5EF4-FFF2-40B4-BE49-F238E27FC236}">
                  <a16:creationId xmlns:a16="http://schemas.microsoft.com/office/drawing/2014/main" id="{1EC7A0F2-B015-B74A-8742-20D8D0C9A231}"/>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10" name="TextBox 9">
              <a:extLst>
                <a:ext uri="{FF2B5EF4-FFF2-40B4-BE49-F238E27FC236}">
                  <a16:creationId xmlns:a16="http://schemas.microsoft.com/office/drawing/2014/main" id="{B15D5982-80F4-314F-B88D-EDBA26AE123B}"/>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65C1AF34-ECD5-AB44-9CC5-56A5C06840D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22" name="Picture 21">
              <a:extLst>
                <a:ext uri="{FF2B5EF4-FFF2-40B4-BE49-F238E27FC236}">
                  <a16:creationId xmlns:a16="http://schemas.microsoft.com/office/drawing/2014/main" id="{395B42DE-6EE2-154A-975E-1B27FF79A2CF}"/>
                </a:ext>
              </a:extLst>
            </p:cNvPr>
            <p:cNvPicPr>
              <a:picLocks noChangeAspect="1"/>
            </p:cNvPicPr>
            <p:nvPr/>
          </p:nvPicPr>
          <p:blipFill>
            <a:blip r:embed="rId6"/>
            <a:stretch>
              <a:fillRect/>
            </a:stretch>
          </p:blipFill>
          <p:spPr>
            <a:xfrm>
              <a:off x="11325778" y="6072566"/>
              <a:ext cx="543283" cy="382767"/>
            </a:xfrm>
            <a:prstGeom prst="rect">
              <a:avLst/>
            </a:prstGeom>
          </p:spPr>
        </p:pic>
      </p:grpSp>
    </p:spTree>
    <p:extLst>
      <p:ext uri="{BB962C8B-B14F-4D97-AF65-F5344CB8AC3E}">
        <p14:creationId xmlns:p14="http://schemas.microsoft.com/office/powerpoint/2010/main" val="291943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560440" y="392277"/>
            <a:ext cx="1111045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Metadata linking problems (AKA Welcome to the Weeds)</a:t>
            </a:r>
          </a:p>
        </p:txBody>
      </p:sp>
      <p:sp>
        <p:nvSpPr>
          <p:cNvPr id="2" name="TextBox 1"/>
          <p:cNvSpPr txBox="1"/>
          <p:nvPr/>
        </p:nvSpPr>
        <p:spPr>
          <a:xfrm>
            <a:off x="560440" y="1414486"/>
            <a:ext cx="3972232" cy="2246769"/>
          </a:xfrm>
          <a:prstGeom prst="rect">
            <a:avLst/>
          </a:prstGeom>
          <a:noFill/>
        </p:spPr>
        <p:txBody>
          <a:bodyPr wrap="square" rtlCol="0">
            <a:spAutoFit/>
          </a:bodyPr>
          <a:lstStyle/>
          <a:p>
            <a:r>
              <a:rPr lang="en-US" sz="2800"/>
              <a:t>Content we’ve looked at so far is fairly straight-forward to fix.</a:t>
            </a:r>
          </a:p>
          <a:p>
            <a:endParaRPr lang="en-US" sz="2800"/>
          </a:p>
          <a:p>
            <a:r>
              <a:rPr lang="en-US" sz="2800"/>
              <a:t>Let’s get into the weeds.</a:t>
            </a:r>
          </a:p>
        </p:txBody>
      </p:sp>
      <p:pic>
        <p:nvPicPr>
          <p:cNvPr id="3074" name="Picture 2" descr="Dandelion, Macro, Common Dandelion, Taraxac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8930" y="1414486"/>
            <a:ext cx="6604947" cy="4224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10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06065" y="1308543"/>
            <a:ext cx="5240286" cy="3069477"/>
          </a:xfrm>
          <a:prstGeom prst="rect">
            <a:avLst/>
          </a:prstGeom>
        </p:spPr>
      </p:pic>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3"/>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4"/>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5"/>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6"/>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560440" y="392277"/>
            <a:ext cx="1111045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Weed-whacking Tools</a:t>
            </a:r>
          </a:p>
        </p:txBody>
      </p:sp>
      <p:sp>
        <p:nvSpPr>
          <p:cNvPr id="2" name="TextBox 1"/>
          <p:cNvSpPr txBox="1"/>
          <p:nvPr/>
        </p:nvSpPr>
        <p:spPr>
          <a:xfrm>
            <a:off x="560440" y="1414486"/>
            <a:ext cx="4752245" cy="4093428"/>
          </a:xfrm>
          <a:prstGeom prst="rect">
            <a:avLst/>
          </a:prstGeom>
          <a:noFill/>
        </p:spPr>
        <p:txBody>
          <a:bodyPr wrap="square" rtlCol="0">
            <a:spAutoFit/>
          </a:bodyPr>
          <a:lstStyle/>
          <a:p>
            <a:r>
              <a:rPr lang="en-US" sz="2000"/>
              <a:t>&amp;</a:t>
            </a:r>
            <a:r>
              <a:rPr lang="en-US" sz="2000" err="1"/>
              <a:t>DisplayCTO</a:t>
            </a:r>
            <a:r>
              <a:rPr lang="en-US" sz="2000"/>
              <a:t>=true</a:t>
            </a:r>
          </a:p>
          <a:p>
            <a:pPr marL="457200" indent="-457200">
              <a:buFont typeface="Arial" panose="020B0604020202020204" pitchFamily="34" charset="0"/>
              <a:buChar char="•"/>
            </a:pPr>
            <a:r>
              <a:rPr lang="en-US" sz="2000"/>
              <a:t>Add at the end of any search or record URL</a:t>
            </a:r>
          </a:p>
          <a:p>
            <a:pPr marL="457200" indent="-457200">
              <a:buFont typeface="Arial" panose="020B0604020202020204" pitchFamily="34" charset="0"/>
              <a:buChar char="•"/>
            </a:pPr>
            <a:r>
              <a:rPr lang="en-US" sz="2000"/>
              <a:t>Shows you the fields in the record</a:t>
            </a:r>
          </a:p>
          <a:p>
            <a:pPr marL="457200" indent="-457200">
              <a:buFont typeface="Arial" panose="020B0604020202020204" pitchFamily="34" charset="0"/>
              <a:buChar char="•"/>
            </a:pPr>
            <a:r>
              <a:rPr lang="en-US" sz="2000"/>
              <a:t>Helps identify missing or incorrect fields</a:t>
            </a:r>
          </a:p>
          <a:p>
            <a:pPr marL="457200" indent="-457200">
              <a:buFont typeface="Arial" panose="020B0604020202020204" pitchFamily="34" charset="0"/>
              <a:buChar char="•"/>
            </a:pPr>
            <a:r>
              <a:rPr lang="en-US" sz="2000"/>
              <a:t>Especially good for PCI data – articles, book chapters, etc.</a:t>
            </a:r>
          </a:p>
          <a:p>
            <a:pPr marL="457200" indent="-457200">
              <a:buFont typeface="Arial" panose="020B0604020202020204" pitchFamily="34" charset="0"/>
              <a:buChar char="•"/>
            </a:pPr>
            <a:r>
              <a:rPr lang="en-US" sz="2000"/>
              <a:t>Can see Alma source data with “view source” at bottom of full record</a:t>
            </a:r>
          </a:p>
          <a:p>
            <a:endParaRPr lang="en-US" sz="2000"/>
          </a:p>
          <a:p>
            <a:r>
              <a:rPr lang="en-US" sz="2000"/>
              <a:t>FAQ: </a:t>
            </a:r>
            <a:r>
              <a:rPr lang="en-US" sz="2000">
                <a:hlinkClick r:id="rId7"/>
              </a:rPr>
              <a:t>How can I troubleshoot View Online links?</a:t>
            </a:r>
            <a:endParaRPr lang="en-US" sz="2000"/>
          </a:p>
        </p:txBody>
      </p:sp>
      <p:pic>
        <p:nvPicPr>
          <p:cNvPr id="3" name="Picture 2"/>
          <p:cNvPicPr>
            <a:picLocks noChangeAspect="1"/>
          </p:cNvPicPr>
          <p:nvPr/>
        </p:nvPicPr>
        <p:blipFill>
          <a:blip r:embed="rId8"/>
          <a:stretch>
            <a:fillRect/>
          </a:stretch>
        </p:blipFill>
        <p:spPr>
          <a:xfrm>
            <a:off x="7459475" y="3217259"/>
            <a:ext cx="4094402" cy="2611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194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560440" y="392277"/>
            <a:ext cx="1111045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Weed-whacking Tools, cont.</a:t>
            </a:r>
          </a:p>
        </p:txBody>
      </p:sp>
      <p:sp>
        <p:nvSpPr>
          <p:cNvPr id="2" name="TextBox 1"/>
          <p:cNvSpPr txBox="1"/>
          <p:nvPr/>
        </p:nvSpPr>
        <p:spPr>
          <a:xfrm>
            <a:off x="560440" y="1414486"/>
            <a:ext cx="11493908" cy="1200329"/>
          </a:xfrm>
          <a:prstGeom prst="rect">
            <a:avLst/>
          </a:prstGeom>
          <a:noFill/>
        </p:spPr>
        <p:txBody>
          <a:bodyPr wrap="square" rtlCol="0">
            <a:spAutoFit/>
          </a:bodyPr>
          <a:lstStyle/>
          <a:p>
            <a:r>
              <a:rPr lang="en-US"/>
              <a:t>&amp;</a:t>
            </a:r>
            <a:r>
              <a:rPr lang="en-US" err="1"/>
              <a:t>ShowPNX</a:t>
            </a:r>
            <a:r>
              <a:rPr lang="en-US"/>
              <a:t>=true</a:t>
            </a:r>
          </a:p>
          <a:p>
            <a:pPr marL="457200" indent="-457200">
              <a:buFont typeface="Arial" panose="020B0604020202020204" pitchFamily="34" charset="0"/>
              <a:buChar char="•"/>
            </a:pPr>
            <a:r>
              <a:rPr lang="en-US"/>
              <a:t>Add at the end of any search or record URL</a:t>
            </a:r>
          </a:p>
          <a:p>
            <a:pPr marL="457200" indent="-457200">
              <a:buFont typeface="Arial" panose="020B0604020202020204" pitchFamily="34" charset="0"/>
              <a:buChar char="•"/>
            </a:pPr>
            <a:r>
              <a:rPr lang="en-US"/>
              <a:t>Shows record in JSON format</a:t>
            </a:r>
          </a:p>
          <a:p>
            <a:pPr marL="457200" indent="-457200">
              <a:buFont typeface="Arial" panose="020B0604020202020204" pitchFamily="34" charset="0"/>
              <a:buChar char="•"/>
            </a:pPr>
            <a:r>
              <a:rPr lang="en-US"/>
              <a:t>“useful to understand what metadata is being used in Primo VE and why information appears in the results.”</a:t>
            </a:r>
          </a:p>
        </p:txBody>
      </p:sp>
      <p:pic>
        <p:nvPicPr>
          <p:cNvPr id="5" name="Picture 4"/>
          <p:cNvPicPr>
            <a:picLocks noChangeAspect="1"/>
          </p:cNvPicPr>
          <p:nvPr/>
        </p:nvPicPr>
        <p:blipFill>
          <a:blip r:embed="rId6"/>
          <a:stretch>
            <a:fillRect/>
          </a:stretch>
        </p:blipFill>
        <p:spPr>
          <a:xfrm>
            <a:off x="571224" y="2757493"/>
            <a:ext cx="10801009" cy="3287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628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560440" y="392277"/>
            <a:ext cx="1111045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EBSCO</a:t>
            </a:r>
          </a:p>
        </p:txBody>
      </p:sp>
      <p:sp>
        <p:nvSpPr>
          <p:cNvPr id="14" name="Content Placeholder 2">
            <a:extLst>
              <a:ext uri="{FF2B5EF4-FFF2-40B4-BE49-F238E27FC236}">
                <a16:creationId xmlns:a16="http://schemas.microsoft.com/office/drawing/2014/main" id="{74962DC9-9F80-4E66-B618-2CEA66C97479}"/>
              </a:ext>
            </a:extLst>
          </p:cNvPr>
          <p:cNvSpPr txBox="1">
            <a:spLocks/>
          </p:cNvSpPr>
          <p:nvPr/>
        </p:nvSpPr>
        <p:spPr>
          <a:xfrm>
            <a:off x="838200" y="1422502"/>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a:rPr>
              <a:t>Linking out to </a:t>
            </a:r>
            <a:r>
              <a:rPr lang="en-US" err="1">
                <a:cs typeface="Calibri"/>
              </a:rPr>
              <a:t>ILLiad</a:t>
            </a:r>
            <a:r>
              <a:rPr lang="en-US">
                <a:cs typeface="Calibri"/>
              </a:rPr>
              <a:t>: "</a:t>
            </a:r>
            <a:r>
              <a:rPr lang="en-US">
                <a:cs typeface="Calibri"/>
                <a:hlinkClick r:id="rId6"/>
              </a:rPr>
              <a:t>Need separate rule for EBSCO and ProQuest is that they don’t send the journal title in the </a:t>
            </a:r>
            <a:r>
              <a:rPr lang="en-US" err="1">
                <a:cs typeface="Calibri"/>
                <a:hlinkClick r:id="rId6"/>
              </a:rPr>
              <a:t>jtitle</a:t>
            </a:r>
            <a:r>
              <a:rPr lang="en-US">
                <a:cs typeface="Calibri"/>
                <a:hlinkClick r:id="rId6"/>
              </a:rPr>
              <a:t> parameter. They use the title parameter</a:t>
            </a:r>
            <a:r>
              <a:rPr lang="en-US">
                <a:cs typeface="Calibri"/>
              </a:rPr>
              <a:t>"</a:t>
            </a:r>
            <a:endParaRPr lang="en-US">
              <a:ea typeface="+mn-lt"/>
              <a:cs typeface="+mn-lt"/>
            </a:endParaRPr>
          </a:p>
          <a:p>
            <a:r>
              <a:rPr lang="en-US">
                <a:cs typeface="Calibri"/>
                <a:hlinkClick r:id="" action="ppaction://noaction"/>
              </a:rPr>
              <a:t>Title and volume not included in </a:t>
            </a:r>
            <a:r>
              <a:rPr lang="en-US" err="1">
                <a:cs typeface="Calibri"/>
                <a:hlinkClick r:id="" action="ppaction://noaction"/>
              </a:rPr>
              <a:t>OpenURL</a:t>
            </a:r>
            <a:endParaRPr lang="en-US">
              <a:cs typeface="Calibri"/>
              <a:hlinkClick r:id="" action="ppaction://noaction"/>
            </a:endParaRPr>
          </a:p>
          <a:p>
            <a:r>
              <a:rPr lang="en-US">
                <a:cs typeface="Calibri"/>
                <a:hlinkClick r:id="" action="ppaction://noaction"/>
              </a:rPr>
              <a:t>EBSCO messing up volume numbers</a:t>
            </a:r>
            <a:r>
              <a:rPr lang="en-US">
                <a:cs typeface="Calibri"/>
              </a:rPr>
              <a:t>, drops the 1 from 185 and volume becomes 85</a:t>
            </a:r>
          </a:p>
          <a:p>
            <a:r>
              <a:rPr lang="en-US">
                <a:ea typeface="+mn-lt"/>
                <a:cs typeface="+mn-lt"/>
              </a:rPr>
              <a:t>Linking in from link resolver: doesn’t handle multi-part titles well, missing volume/issue info, etc.</a:t>
            </a:r>
          </a:p>
          <a:p>
            <a:endParaRPr lang="en-US">
              <a:ea typeface="+mn-lt"/>
              <a:cs typeface="+mn-lt"/>
            </a:endParaRPr>
          </a:p>
          <a:p>
            <a:pPr marL="0" indent="0">
              <a:buFont typeface="Arial" panose="020B0604020202020204" pitchFamily="34" charset="0"/>
              <a:buNone/>
            </a:pPr>
            <a:endParaRPr lang="en-US">
              <a:ea typeface="+mn-lt"/>
              <a:cs typeface="+mn-lt"/>
            </a:endParaRPr>
          </a:p>
        </p:txBody>
      </p:sp>
    </p:spTree>
    <p:extLst>
      <p:ext uri="{BB962C8B-B14F-4D97-AF65-F5344CB8AC3E}">
        <p14:creationId xmlns:p14="http://schemas.microsoft.com/office/powerpoint/2010/main" val="201325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0"/>
          <p:cNvPicPr preferRelativeResize="0"/>
          <p:nvPr/>
        </p:nvPicPr>
        <p:blipFill>
          <a:blip r:embed="rId3">
            <a:alphaModFix/>
          </a:blip>
          <a:stretch>
            <a:fillRect/>
          </a:stretch>
        </p:blipFill>
        <p:spPr>
          <a:xfrm>
            <a:off x="2876776" y="394951"/>
            <a:ext cx="6438450" cy="5394851"/>
          </a:xfrm>
          <a:prstGeom prst="rect">
            <a:avLst/>
          </a:prstGeom>
          <a:noFill/>
          <a:ln>
            <a:noFill/>
          </a:ln>
          <a:effectLst>
            <a:outerShdw blurRad="57150" dist="19050" dir="5400000" algn="bl" rotWithShape="0">
              <a:srgbClr val="000000">
                <a:alpha val="50000"/>
              </a:srgbClr>
            </a:outerShdw>
          </a:effectLst>
        </p:spPr>
      </p:pic>
      <p:sp>
        <p:nvSpPr>
          <p:cNvPr id="265" name="Google Shape;265;p40"/>
          <p:cNvSpPr txBox="1"/>
          <p:nvPr/>
        </p:nvSpPr>
        <p:spPr>
          <a:xfrm>
            <a:off x="7592375" y="5951650"/>
            <a:ext cx="1862400" cy="327000"/>
          </a:xfrm>
          <a:prstGeom prst="rect">
            <a:avLst/>
          </a:prstGeom>
          <a:noFill/>
          <a:ln>
            <a:noFill/>
          </a:ln>
        </p:spPr>
        <p:txBody>
          <a:bodyPr spcFirstLastPara="1" wrap="square" lIns="91425" tIns="91425" rIns="91425" bIns="91425" anchor="t" anchorCtr="0">
            <a:noAutofit/>
          </a:bodyPr>
          <a:lstStyle/>
          <a:p>
            <a:pPr>
              <a:buClr>
                <a:srgbClr val="000000"/>
              </a:buClr>
            </a:pPr>
            <a:r>
              <a:rPr lang="en-AU" sz="1100" kern="0">
                <a:solidFill>
                  <a:srgbClr val="000000"/>
                </a:solidFill>
                <a:latin typeface="Arial"/>
                <a:cs typeface="Arial"/>
                <a:sym typeface="Arial"/>
              </a:rPr>
              <a:t>https://www.kapwing.com/</a:t>
            </a:r>
            <a:endParaRPr sz="1400" kern="0">
              <a:solidFill>
                <a:srgbClr val="000000"/>
              </a:solidFill>
              <a:latin typeface="Arial"/>
              <a:cs typeface="Arial"/>
              <a:sym typeface="Arial"/>
            </a:endParaRPr>
          </a:p>
        </p:txBody>
      </p:sp>
      <p:sp>
        <p:nvSpPr>
          <p:cNvPr id="2" name="TextBox 1"/>
          <p:cNvSpPr txBox="1"/>
          <p:nvPr/>
        </p:nvSpPr>
        <p:spPr>
          <a:xfrm>
            <a:off x="2753032" y="5842337"/>
            <a:ext cx="6562194" cy="430887"/>
          </a:xfrm>
          <a:prstGeom prst="rect">
            <a:avLst/>
          </a:prstGeom>
          <a:noFill/>
        </p:spPr>
        <p:txBody>
          <a:bodyPr wrap="square" rtlCol="0">
            <a:spAutoFit/>
          </a:bodyPr>
          <a:lstStyle/>
          <a:p>
            <a:r>
              <a:rPr lang="en-US" sz="1100" err="1"/>
              <a:t>Petrina</a:t>
            </a:r>
            <a:r>
              <a:rPr lang="en-US" sz="1100"/>
              <a:t> Collingwood, </a:t>
            </a:r>
            <a:r>
              <a:rPr lang="en-US" sz="1100">
                <a:hlinkClick r:id="rId4"/>
              </a:rPr>
              <a:t>““Primo is broken, can you fix it?”: Converting anecdotal evidence into e-resource access solutions”</a:t>
            </a:r>
            <a:r>
              <a:rPr lang="en-US" sz="1100"/>
              <a:t> 2019 ANZREG Conference</a:t>
            </a:r>
          </a:p>
        </p:txBody>
      </p:sp>
    </p:spTree>
    <p:extLst>
      <p:ext uri="{BB962C8B-B14F-4D97-AF65-F5344CB8AC3E}">
        <p14:creationId xmlns:p14="http://schemas.microsoft.com/office/powerpoint/2010/main" val="244967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560439" y="392277"/>
            <a:ext cx="1138821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EBSCO: What can you do? Add EBSCO Link Resolver API</a:t>
            </a:r>
          </a:p>
        </p:txBody>
      </p:sp>
      <p:sp>
        <p:nvSpPr>
          <p:cNvPr id="14" name="Content Placeholder 2">
            <a:extLst>
              <a:ext uri="{FF2B5EF4-FFF2-40B4-BE49-F238E27FC236}">
                <a16:creationId xmlns:a16="http://schemas.microsoft.com/office/drawing/2014/main" id="{74962DC9-9F80-4E66-B618-2CEA66C97479}"/>
              </a:ext>
            </a:extLst>
          </p:cNvPr>
          <p:cNvSpPr txBox="1">
            <a:spLocks/>
          </p:cNvSpPr>
          <p:nvPr/>
        </p:nvSpPr>
        <p:spPr>
          <a:xfrm>
            <a:off x="838199" y="1183737"/>
            <a:ext cx="10695039" cy="70625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ea typeface="+mn-lt"/>
                <a:cs typeface="Calibri"/>
              </a:rPr>
              <a:t>EBSCO </a:t>
            </a:r>
            <a:r>
              <a:rPr lang="en-US">
                <a:solidFill>
                  <a:srgbClr val="FF0000"/>
                </a:solidFill>
                <a:ea typeface="+mn-lt"/>
                <a:cs typeface="Calibri"/>
              </a:rPr>
              <a:t>Link Resolver </a:t>
            </a:r>
            <a:r>
              <a:rPr lang="en-US">
                <a:ea typeface="+mn-lt"/>
                <a:cs typeface="Calibri"/>
              </a:rPr>
              <a:t>API is different from EBSCO API scope. It solves some, but not all, linking problems</a:t>
            </a:r>
            <a:endParaRPr lang="en-US">
              <a:ea typeface="+mn-lt"/>
              <a:cs typeface="+mn-lt"/>
            </a:endParaRPr>
          </a:p>
          <a:p>
            <a:endParaRPr lang="en-US">
              <a:ea typeface="+mn-lt"/>
              <a:cs typeface="+mn-lt"/>
            </a:endParaRPr>
          </a:p>
          <a:p>
            <a:pPr marL="0" indent="0">
              <a:buFont typeface="Arial" panose="020B0604020202020204" pitchFamily="34" charset="0"/>
              <a:buNone/>
            </a:pPr>
            <a:endParaRPr lang="en-US">
              <a:ea typeface="+mn-lt"/>
              <a:cs typeface="+mn-lt"/>
            </a:endParaRPr>
          </a:p>
        </p:txBody>
      </p:sp>
      <p:pic>
        <p:nvPicPr>
          <p:cNvPr id="2" name="Picture 1"/>
          <p:cNvPicPr>
            <a:picLocks noChangeAspect="1"/>
          </p:cNvPicPr>
          <p:nvPr/>
        </p:nvPicPr>
        <p:blipFill>
          <a:blip r:embed="rId6"/>
          <a:stretch>
            <a:fillRect/>
          </a:stretch>
        </p:blipFill>
        <p:spPr>
          <a:xfrm>
            <a:off x="914143" y="2151516"/>
            <a:ext cx="3805341" cy="1328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le 14"/>
          <p:cNvSpPr/>
          <p:nvPr/>
        </p:nvSpPr>
        <p:spPr>
          <a:xfrm>
            <a:off x="2989006" y="2442059"/>
            <a:ext cx="1542795" cy="38345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a:stretch>
            <a:fillRect/>
          </a:stretch>
        </p:blipFill>
        <p:spPr>
          <a:xfrm>
            <a:off x="5489877" y="2060010"/>
            <a:ext cx="4539010" cy="2138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ounded Rectangle 15"/>
          <p:cNvSpPr/>
          <p:nvPr/>
        </p:nvSpPr>
        <p:spPr>
          <a:xfrm>
            <a:off x="6285273" y="3646513"/>
            <a:ext cx="980770" cy="2765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4866968" y="2576052"/>
            <a:ext cx="363793" cy="147483"/>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8"/>
          <a:stretch>
            <a:fillRect/>
          </a:stretch>
        </p:blipFill>
        <p:spPr>
          <a:xfrm>
            <a:off x="1444623" y="3784080"/>
            <a:ext cx="3422345" cy="2222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0" name="Straight Arrow Connector 19"/>
          <p:cNvCxnSpPr/>
          <p:nvPr/>
        </p:nvCxnSpPr>
        <p:spPr>
          <a:xfrm flipH="1">
            <a:off x="3903406" y="4347254"/>
            <a:ext cx="1828801" cy="981830"/>
          </a:xfrm>
          <a:prstGeom prst="straightConnector1">
            <a:avLst/>
          </a:prstGeom>
          <a:ln w="3810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23" name="TextBox 22"/>
          <p:cNvSpPr txBox="1"/>
          <p:nvPr/>
        </p:nvSpPr>
        <p:spPr>
          <a:xfrm>
            <a:off x="5489877" y="4610438"/>
            <a:ext cx="5899353" cy="1477328"/>
          </a:xfrm>
          <a:prstGeom prst="rect">
            <a:avLst/>
          </a:prstGeom>
          <a:noFill/>
        </p:spPr>
        <p:txBody>
          <a:bodyPr wrap="square" rtlCol="0">
            <a:spAutoFit/>
          </a:bodyPr>
          <a:lstStyle/>
          <a:p>
            <a:pPr marL="285750" indent="-285750">
              <a:buFont typeface="Arial" panose="020B0604020202020204" pitchFamily="34" charset="0"/>
              <a:buChar char="•"/>
            </a:pPr>
            <a:r>
              <a:rPr lang="en-US"/>
              <a:t>Add Integration</a:t>
            </a:r>
          </a:p>
          <a:p>
            <a:pPr marL="285750" indent="-285750">
              <a:buFont typeface="Arial" panose="020B0604020202020204" pitchFamily="34" charset="0"/>
              <a:buChar char="•"/>
            </a:pPr>
            <a:r>
              <a:rPr lang="en-US"/>
              <a:t>Code &amp; Name can be EBSCO</a:t>
            </a:r>
          </a:p>
          <a:p>
            <a:pPr marL="285750" indent="-285750">
              <a:buFont typeface="Arial" panose="020B0604020202020204" pitchFamily="34" charset="0"/>
              <a:buChar char="•"/>
            </a:pPr>
            <a:r>
              <a:rPr lang="en-US"/>
              <a:t>Pick Link Resolver Plugin as type</a:t>
            </a:r>
          </a:p>
          <a:p>
            <a:pPr marL="285750" indent="-285750">
              <a:buFont typeface="Arial" panose="020B0604020202020204" pitchFamily="34" charset="0"/>
              <a:buChar char="•"/>
            </a:pPr>
            <a:r>
              <a:rPr lang="en-US"/>
              <a:t>API user ID is your [EBSCO account number].</a:t>
            </a:r>
            <a:r>
              <a:rPr lang="en-US" err="1"/>
              <a:t>main.eitws</a:t>
            </a:r>
            <a:endParaRPr lang="en-US"/>
          </a:p>
          <a:p>
            <a:pPr marL="285750" indent="-285750">
              <a:buFont typeface="Arial" panose="020B0604020202020204" pitchFamily="34" charset="0"/>
              <a:buChar char="•"/>
            </a:pPr>
            <a:r>
              <a:rPr lang="en-US"/>
              <a:t>Make it active</a:t>
            </a:r>
          </a:p>
        </p:txBody>
      </p:sp>
    </p:spTree>
    <p:extLst>
      <p:ext uri="{BB962C8B-B14F-4D97-AF65-F5344CB8AC3E}">
        <p14:creationId xmlns:p14="http://schemas.microsoft.com/office/powerpoint/2010/main" val="932254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838199" y="392277"/>
            <a:ext cx="1111045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EBSCO: What can you do? Report to Salesforce</a:t>
            </a:r>
          </a:p>
        </p:txBody>
      </p:sp>
      <p:sp>
        <p:nvSpPr>
          <p:cNvPr id="14" name="Content Placeholder 2">
            <a:extLst>
              <a:ext uri="{FF2B5EF4-FFF2-40B4-BE49-F238E27FC236}">
                <a16:creationId xmlns:a16="http://schemas.microsoft.com/office/drawing/2014/main" id="{74962DC9-9F80-4E66-B618-2CEA66C97479}"/>
              </a:ext>
            </a:extLst>
          </p:cNvPr>
          <p:cNvSpPr txBox="1">
            <a:spLocks/>
          </p:cNvSpPr>
          <p:nvPr/>
        </p:nvSpPr>
        <p:spPr>
          <a:xfrm>
            <a:off x="838199" y="1183737"/>
            <a:ext cx="4628535" cy="4892596"/>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a:ea typeface="+mn-lt"/>
                <a:cs typeface="Calibri"/>
              </a:rPr>
              <a:t>Example: LISTA article</a:t>
            </a:r>
          </a:p>
          <a:p>
            <a:r>
              <a:rPr lang="en-US" sz="3300">
                <a:ea typeface="+mn-lt"/>
                <a:cs typeface="Calibri"/>
              </a:rPr>
              <a:t>FIN reported to Salesforce. </a:t>
            </a:r>
            <a:r>
              <a:rPr lang="en-US" sz="3300">
                <a:ea typeface="+mn-lt"/>
                <a:cs typeface="+mn-lt"/>
              </a:rPr>
              <a:t>Ex </a:t>
            </a:r>
            <a:r>
              <a:rPr lang="en-US" sz="3300" err="1">
                <a:ea typeface="+mn-lt"/>
                <a:cs typeface="+mn-lt"/>
              </a:rPr>
              <a:t>Libris</a:t>
            </a:r>
            <a:r>
              <a:rPr lang="en-US" sz="3300">
                <a:ea typeface="+mn-lt"/>
                <a:cs typeface="+mn-lt"/>
              </a:rPr>
              <a:t>: “</a:t>
            </a:r>
            <a:r>
              <a:rPr lang="en-US" sz="3300"/>
              <a:t>It looks like this is occurring because the </a:t>
            </a:r>
            <a:r>
              <a:rPr lang="en-US" sz="3300" err="1"/>
              <a:t>OpenURLs</a:t>
            </a:r>
            <a:r>
              <a:rPr lang="en-US" sz="3300"/>
              <a:t> do not include a volume parameter, but EBSCO's </a:t>
            </a:r>
            <a:r>
              <a:rPr lang="en-US" sz="3300" err="1"/>
              <a:t>OpenURL</a:t>
            </a:r>
            <a:r>
              <a:rPr lang="en-US" sz="3300"/>
              <a:t> resolver requires that element in order to succeed (even when all other citation information is available).</a:t>
            </a:r>
            <a:br>
              <a:rPr lang="en-US" sz="3300"/>
            </a:br>
            <a:r>
              <a:rPr lang="en-US" sz="3300"/>
              <a:t>I have added the linking exception "</a:t>
            </a:r>
            <a:r>
              <a:rPr lang="en-US" sz="3300" err="1"/>
              <a:t>atitle</a:t>
            </a:r>
            <a:r>
              <a:rPr lang="en-US" sz="3300"/>
              <a:t>" which creates a "search" link using the article title, journal title, and publication year which should resolve the issue.</a:t>
            </a:r>
            <a:br>
              <a:rPr lang="en-US" sz="3300"/>
            </a:br>
            <a:r>
              <a:rPr lang="en-US" sz="3300"/>
              <a:t>Linking exceptions such as this one are added at the individual portfolio level as part of the parser parameter.”</a:t>
            </a:r>
          </a:p>
          <a:p>
            <a:r>
              <a:rPr lang="en-US" sz="3300"/>
              <a:t>Have to fix one journal at a time</a:t>
            </a:r>
          </a:p>
          <a:p>
            <a:pPr marL="0" indent="0">
              <a:buNone/>
            </a:pPr>
            <a:r>
              <a:rPr lang="en-US" sz="3300">
                <a:solidFill>
                  <a:srgbClr val="C00000"/>
                </a:solidFill>
              </a:rPr>
              <a:t>Varying levels of support success</a:t>
            </a:r>
          </a:p>
          <a:p>
            <a:endParaRPr lang="en-US">
              <a:ea typeface="+mn-lt"/>
              <a:cs typeface="+mn-lt"/>
            </a:endParaRPr>
          </a:p>
          <a:p>
            <a:pPr marL="0" indent="0">
              <a:buFont typeface="Arial" panose="020B0604020202020204" pitchFamily="34" charset="0"/>
              <a:buNone/>
            </a:pPr>
            <a:endParaRPr lang="en-US">
              <a:ea typeface="+mn-lt"/>
              <a:cs typeface="+mn-lt"/>
            </a:endParaRPr>
          </a:p>
        </p:txBody>
      </p:sp>
      <p:pic>
        <p:nvPicPr>
          <p:cNvPr id="4" name="Picture 3"/>
          <p:cNvPicPr>
            <a:picLocks noChangeAspect="1"/>
          </p:cNvPicPr>
          <p:nvPr/>
        </p:nvPicPr>
        <p:blipFill>
          <a:blip r:embed="rId6"/>
          <a:stretch>
            <a:fillRect/>
          </a:stretch>
        </p:blipFill>
        <p:spPr>
          <a:xfrm>
            <a:off x="7017348" y="1267374"/>
            <a:ext cx="3891118" cy="2807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a:stretch>
            <a:fillRect/>
          </a:stretch>
        </p:blipFill>
        <p:spPr>
          <a:xfrm>
            <a:off x="5898907" y="4439532"/>
            <a:ext cx="6128001" cy="1346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1161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838199" y="392277"/>
            <a:ext cx="1111045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EBSCO: What can you do? Report to Salesforce, cont.</a:t>
            </a:r>
          </a:p>
        </p:txBody>
      </p:sp>
      <p:sp>
        <p:nvSpPr>
          <p:cNvPr id="14" name="Content Placeholder 2">
            <a:extLst>
              <a:ext uri="{FF2B5EF4-FFF2-40B4-BE49-F238E27FC236}">
                <a16:creationId xmlns:a16="http://schemas.microsoft.com/office/drawing/2014/main" id="{74962DC9-9F80-4E66-B618-2CEA66C97479}"/>
              </a:ext>
            </a:extLst>
          </p:cNvPr>
          <p:cNvSpPr txBox="1">
            <a:spLocks/>
          </p:cNvSpPr>
          <p:nvPr/>
        </p:nvSpPr>
        <p:spPr>
          <a:xfrm>
            <a:off x="838199" y="1183736"/>
            <a:ext cx="10191652" cy="5276057"/>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a:t>00792182 Corning CC: </a:t>
            </a:r>
            <a:r>
              <a:rPr lang="en-US" sz="3400"/>
              <a:t>When we search in Primo, a limited number of articles show up. For example, in Primo, a search in Scientific American for the keyword "plastic" yields 37 results; however, when </a:t>
            </a:r>
            <a:r>
              <a:rPr lang="en-US" sz="3300"/>
              <a:t>searching directly in the EBSCOhost platform, we find 135 articles.</a:t>
            </a:r>
          </a:p>
          <a:p>
            <a:pPr marL="0" indent="0">
              <a:buNone/>
            </a:pPr>
            <a:r>
              <a:rPr lang="en-US" sz="3300"/>
              <a:t>Also not linking correctly in Academic Search Alumni. “Clicking on the first result for the article "Rivers of Plastic" brings users to an article called "Misled Penguins" when they try to access the full text.” </a:t>
            </a:r>
          </a:p>
          <a:p>
            <a:pPr marL="0" indent="0">
              <a:buNone/>
            </a:pPr>
            <a:r>
              <a:rPr lang="en-US" sz="3300"/>
              <a:t>EL: implement EBSCO API scope, opened another ticket for linking issue (forwarded to data service):</a:t>
            </a:r>
          </a:p>
          <a:p>
            <a:pPr marL="0" indent="0">
              <a:buNone/>
            </a:pPr>
            <a:r>
              <a:rPr lang="en-US" sz="3300"/>
              <a:t>“Regarding the content from EBSCOhost, </a:t>
            </a:r>
            <a:r>
              <a:rPr lang="en-US" sz="3300">
                <a:solidFill>
                  <a:srgbClr val="C00000"/>
                </a:solidFill>
              </a:rPr>
              <a:t>It seems that "Academic Search Alumni Edition" collection is not on the list of the collections, for which alternative coverage is available</a:t>
            </a:r>
            <a:r>
              <a:rPr lang="en-US" sz="3300"/>
              <a:t>. The list can be found here: https://knowledge.exlibrisgroup.com/Primo/Content_Corner/Primo_Central_Index/Product_Documentation/Primo_Central_Indexing</a:t>
            </a:r>
            <a:br>
              <a:rPr lang="en-US" sz="3300"/>
            </a:br>
            <a:br>
              <a:rPr lang="en-US" sz="3300"/>
            </a:br>
            <a:r>
              <a:rPr lang="en-US" sz="3300"/>
              <a:t>If you would like this to be added, please submit this as an enhancement via the idea exchange portal: https://ideas.exlibrisgroup.com/forums/574345-content</a:t>
            </a:r>
            <a:br>
              <a:rPr lang="en-US" sz="3300"/>
            </a:br>
            <a:br>
              <a:rPr lang="en-US" sz="3300"/>
            </a:br>
            <a:r>
              <a:rPr lang="en-US" sz="3300">
                <a:solidFill>
                  <a:srgbClr val="C00000"/>
                </a:solidFill>
              </a:rPr>
              <a:t>I believe that you can also enable the EBSCO scope</a:t>
            </a:r>
            <a:r>
              <a:rPr lang="en-US" sz="3300"/>
              <a:t>, as a search option in your Primo. This should allow all the content from the collections that are available to you in EBACO and that are shared via the EBSCO API to be searchable by your users.”</a:t>
            </a:r>
          </a:p>
          <a:p>
            <a:endParaRPr lang="en-US" sz="3300"/>
          </a:p>
          <a:p>
            <a:pPr marL="0" indent="0">
              <a:buFont typeface="Arial" panose="020B0604020202020204" pitchFamily="34" charset="0"/>
              <a:buNone/>
            </a:pPr>
            <a:endParaRPr lang="en-US" sz="3300"/>
          </a:p>
        </p:txBody>
      </p:sp>
    </p:spTree>
    <p:extLst>
      <p:ext uri="{BB962C8B-B14F-4D97-AF65-F5344CB8AC3E}">
        <p14:creationId xmlns:p14="http://schemas.microsoft.com/office/powerpoint/2010/main" val="196324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838199" y="392277"/>
            <a:ext cx="1111045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Link Resolver Service Page</a:t>
            </a:r>
          </a:p>
        </p:txBody>
      </p:sp>
      <p:sp>
        <p:nvSpPr>
          <p:cNvPr id="14" name="Content Placeholder 2">
            <a:extLst>
              <a:ext uri="{FF2B5EF4-FFF2-40B4-BE49-F238E27FC236}">
                <a16:creationId xmlns:a16="http://schemas.microsoft.com/office/drawing/2014/main" id="{74962DC9-9F80-4E66-B618-2CEA66C97479}"/>
              </a:ext>
            </a:extLst>
          </p:cNvPr>
          <p:cNvSpPr txBox="1">
            <a:spLocks/>
          </p:cNvSpPr>
          <p:nvPr/>
        </p:nvSpPr>
        <p:spPr>
          <a:xfrm>
            <a:off x="801326" y="2002843"/>
            <a:ext cx="5186519" cy="4057789"/>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a:ea typeface="+mn-lt"/>
                <a:cs typeface="Calibri"/>
              </a:rPr>
              <a:t>Cases:</a:t>
            </a:r>
          </a:p>
          <a:p>
            <a:r>
              <a:rPr lang="en-US"/>
              <a:t>00720044 UB: Google Scholar articles with DOIs not showing with DOI on the Link Resolver Service Page, meaning that </a:t>
            </a:r>
            <a:r>
              <a:rPr lang="en-US" err="1"/>
              <a:t>Browzine</a:t>
            </a:r>
            <a:r>
              <a:rPr lang="en-US"/>
              <a:t> PDF link doesn’t appear for patrons, would appear for same article in Primo search because of record grouping</a:t>
            </a:r>
          </a:p>
          <a:p>
            <a:r>
              <a:rPr lang="en-US"/>
              <a:t>00719580 OPT: multiple ISSNs coming from </a:t>
            </a:r>
            <a:r>
              <a:rPr lang="en-US" err="1"/>
              <a:t>VisionCite</a:t>
            </a:r>
            <a:r>
              <a:rPr lang="en-US"/>
              <a:t> causing service page to pull up previous title content because of old ISSN. Also seeing </a:t>
            </a:r>
            <a:r>
              <a:rPr lang="en-US" err="1"/>
              <a:t>VisionCite</a:t>
            </a:r>
            <a:r>
              <a:rPr lang="en-US"/>
              <a:t> content coming in as </a:t>
            </a:r>
            <a:r>
              <a:rPr lang="en-US" err="1"/>
              <a:t>rft.genre</a:t>
            </a:r>
            <a:r>
              <a:rPr lang="en-US"/>
              <a:t> book instead of journal.</a:t>
            </a:r>
          </a:p>
          <a:p>
            <a:endParaRPr lang="en-US" sz="3300">
              <a:ea typeface="+mn-lt"/>
              <a:cs typeface="+mn-lt"/>
            </a:endParaRPr>
          </a:p>
          <a:p>
            <a:endParaRPr lang="en-US">
              <a:ea typeface="+mn-lt"/>
              <a:cs typeface="+mn-lt"/>
            </a:endParaRPr>
          </a:p>
          <a:p>
            <a:pPr marL="0" indent="0">
              <a:buFont typeface="Arial" panose="020B0604020202020204" pitchFamily="34" charset="0"/>
              <a:buNone/>
            </a:pPr>
            <a:endParaRPr lang="en-US">
              <a:ea typeface="+mn-lt"/>
              <a:cs typeface="+mn-lt"/>
            </a:endParaRPr>
          </a:p>
        </p:txBody>
      </p:sp>
      <p:pic>
        <p:nvPicPr>
          <p:cNvPr id="3" name="Picture 2"/>
          <p:cNvPicPr>
            <a:picLocks noChangeAspect="1"/>
          </p:cNvPicPr>
          <p:nvPr/>
        </p:nvPicPr>
        <p:blipFill>
          <a:blip r:embed="rId6"/>
          <a:stretch>
            <a:fillRect/>
          </a:stretch>
        </p:blipFill>
        <p:spPr>
          <a:xfrm>
            <a:off x="6280557" y="2923177"/>
            <a:ext cx="5700034" cy="2317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838200" y="1080394"/>
            <a:ext cx="11070975" cy="523220"/>
          </a:xfrm>
          <a:prstGeom prst="rect">
            <a:avLst/>
          </a:prstGeom>
          <a:noFill/>
        </p:spPr>
        <p:txBody>
          <a:bodyPr wrap="square" rtlCol="0">
            <a:spAutoFit/>
          </a:bodyPr>
          <a:lstStyle/>
          <a:p>
            <a:r>
              <a:rPr lang="en-US" sz="2800">
                <a:ea typeface="+mn-lt"/>
                <a:cs typeface="Calibri"/>
              </a:rPr>
              <a:t>Many problems, sometimes from vendor, sometimes from Alma/Primo</a:t>
            </a:r>
          </a:p>
        </p:txBody>
      </p:sp>
    </p:spTree>
    <p:extLst>
      <p:ext uri="{BB962C8B-B14F-4D97-AF65-F5344CB8AC3E}">
        <p14:creationId xmlns:p14="http://schemas.microsoft.com/office/powerpoint/2010/main" val="1818692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838199" y="392277"/>
            <a:ext cx="1111045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Link Resolver Service Page: Enhance Content</a:t>
            </a:r>
          </a:p>
        </p:txBody>
      </p:sp>
      <p:sp>
        <p:nvSpPr>
          <p:cNvPr id="14" name="Content Placeholder 2">
            <a:extLst>
              <a:ext uri="{FF2B5EF4-FFF2-40B4-BE49-F238E27FC236}">
                <a16:creationId xmlns:a16="http://schemas.microsoft.com/office/drawing/2014/main" id="{74962DC9-9F80-4E66-B618-2CEA66C97479}"/>
              </a:ext>
            </a:extLst>
          </p:cNvPr>
          <p:cNvSpPr txBox="1">
            <a:spLocks/>
          </p:cNvSpPr>
          <p:nvPr/>
        </p:nvSpPr>
        <p:spPr>
          <a:xfrm>
            <a:off x="838199" y="1055921"/>
            <a:ext cx="6024717" cy="5285889"/>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a:ea typeface="+mn-lt"/>
                <a:cs typeface="Calibri"/>
              </a:rPr>
              <a:t>Thanks to Nancy Babb for investigating this issue.</a:t>
            </a:r>
          </a:p>
          <a:p>
            <a:pPr marL="0" indent="0">
              <a:buNone/>
            </a:pPr>
            <a:r>
              <a:rPr lang="en-US" sz="3500" b="1">
                <a:ea typeface="+mn-lt"/>
                <a:cs typeface="Calibri"/>
              </a:rPr>
              <a:t>Problem:</a:t>
            </a:r>
            <a:r>
              <a:rPr lang="en-US" sz="3500">
                <a:ea typeface="+mn-lt"/>
                <a:cs typeface="Calibri"/>
              </a:rPr>
              <a:t> Content coming in from Google Scholar doesn’t have all of the fields necessary to retrieve holdings from Alma or populate an ILL request.</a:t>
            </a:r>
          </a:p>
          <a:p>
            <a:pPr marL="0" indent="0">
              <a:buNone/>
            </a:pPr>
            <a:r>
              <a:rPr lang="en-US" sz="3500" b="1">
                <a:ea typeface="+mn-lt"/>
                <a:cs typeface="Calibri"/>
              </a:rPr>
              <a:t>Odd twist: </a:t>
            </a:r>
            <a:r>
              <a:rPr lang="en-US" sz="3500">
                <a:ea typeface="+mn-lt"/>
                <a:cs typeface="Calibri"/>
              </a:rPr>
              <a:t>same article sent out from Google Scholar through other SUNY link resolvers (UPS, OPT), does have the necessary content (full list of authors)</a:t>
            </a:r>
          </a:p>
          <a:p>
            <a:pPr marL="0" indent="0">
              <a:buNone/>
            </a:pPr>
            <a:r>
              <a:rPr lang="en-US" sz="3500" b="1">
                <a:ea typeface="+mn-lt"/>
                <a:cs typeface="Calibri"/>
              </a:rPr>
              <a:t>Why the difference: </a:t>
            </a:r>
            <a:r>
              <a:rPr lang="en-US" sz="3500">
                <a:ea typeface="+mn-lt"/>
                <a:cs typeface="Calibri"/>
              </a:rPr>
              <a:t>Augmentation Implementation Profile. Nancy fixed issue by getting new </a:t>
            </a:r>
            <a:r>
              <a:rPr lang="en-US" sz="3500" err="1">
                <a:ea typeface="+mn-lt"/>
                <a:cs typeface="Calibri"/>
              </a:rPr>
              <a:t>CrossRef</a:t>
            </a:r>
            <a:r>
              <a:rPr lang="en-US" sz="3500">
                <a:ea typeface="+mn-lt"/>
                <a:cs typeface="Calibri"/>
              </a:rPr>
              <a:t> Account and updating username/password credentials in Augmentation Profile.</a:t>
            </a:r>
          </a:p>
          <a:p>
            <a:pPr marL="0" indent="0">
              <a:buNone/>
            </a:pPr>
            <a:r>
              <a:rPr lang="en-US" sz="3500">
                <a:ea typeface="+mn-lt"/>
                <a:cs typeface="Calibri"/>
                <a:hlinkClick r:id="rId6"/>
              </a:rPr>
              <a:t>This FAQ</a:t>
            </a:r>
            <a:r>
              <a:rPr lang="en-US" sz="3500">
                <a:ea typeface="+mn-lt"/>
                <a:cs typeface="Calibri"/>
              </a:rPr>
              <a:t> about DOI searching explains how to set up a </a:t>
            </a:r>
            <a:r>
              <a:rPr lang="en-US" sz="3500" err="1">
                <a:ea typeface="+mn-lt"/>
                <a:cs typeface="Calibri"/>
              </a:rPr>
              <a:t>CrossRef</a:t>
            </a:r>
            <a:r>
              <a:rPr lang="en-US" sz="3500">
                <a:ea typeface="+mn-lt"/>
                <a:cs typeface="Calibri"/>
              </a:rPr>
              <a:t> Account. Free and straight-forward to do.</a:t>
            </a:r>
          </a:p>
          <a:p>
            <a:pPr marL="0" indent="0">
              <a:buNone/>
            </a:pPr>
            <a:r>
              <a:rPr lang="en-US" sz="3500">
                <a:ea typeface="+mn-lt"/>
                <a:cs typeface="Calibri"/>
                <a:hlinkClick r:id="rId7"/>
              </a:rPr>
              <a:t>Augmentation profile</a:t>
            </a:r>
            <a:r>
              <a:rPr lang="en-US" sz="3500">
                <a:ea typeface="+mn-lt"/>
                <a:cs typeface="Calibri"/>
              </a:rPr>
              <a:t> may have been set up for you during migration or you may need to add it.</a:t>
            </a:r>
            <a:endParaRPr lang="en-US" sz="3500"/>
          </a:p>
          <a:p>
            <a:endParaRPr lang="en-US" sz="3300">
              <a:ea typeface="+mn-lt"/>
              <a:cs typeface="+mn-lt"/>
            </a:endParaRPr>
          </a:p>
          <a:p>
            <a:endParaRPr lang="en-US">
              <a:ea typeface="+mn-lt"/>
              <a:cs typeface="+mn-lt"/>
            </a:endParaRPr>
          </a:p>
          <a:p>
            <a:pPr marL="0" indent="0">
              <a:buFont typeface="Arial" panose="020B0604020202020204" pitchFamily="34" charset="0"/>
              <a:buNone/>
            </a:pPr>
            <a:endParaRPr lang="en-US">
              <a:ea typeface="+mn-lt"/>
              <a:cs typeface="+mn-lt"/>
            </a:endParaRPr>
          </a:p>
        </p:txBody>
      </p:sp>
      <p:pic>
        <p:nvPicPr>
          <p:cNvPr id="2" name="Picture 1"/>
          <p:cNvPicPr>
            <a:picLocks noChangeAspect="1"/>
          </p:cNvPicPr>
          <p:nvPr/>
        </p:nvPicPr>
        <p:blipFill>
          <a:blip r:embed="rId8"/>
          <a:stretch>
            <a:fillRect/>
          </a:stretch>
        </p:blipFill>
        <p:spPr>
          <a:xfrm>
            <a:off x="7413521" y="1197828"/>
            <a:ext cx="4113553" cy="1411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le 14"/>
          <p:cNvSpPr/>
          <p:nvPr/>
        </p:nvSpPr>
        <p:spPr>
          <a:xfrm>
            <a:off x="9737297" y="1520267"/>
            <a:ext cx="1542795" cy="38345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9"/>
          <a:stretch>
            <a:fillRect/>
          </a:stretch>
        </p:blipFill>
        <p:spPr>
          <a:xfrm>
            <a:off x="7080819" y="3175694"/>
            <a:ext cx="4867830" cy="2194744"/>
          </a:xfrm>
          <a:prstGeom prst="rect">
            <a:avLst/>
          </a:prstGeom>
        </p:spPr>
      </p:pic>
    </p:spTree>
    <p:extLst>
      <p:ext uri="{BB962C8B-B14F-4D97-AF65-F5344CB8AC3E}">
        <p14:creationId xmlns:p14="http://schemas.microsoft.com/office/powerpoint/2010/main" val="101931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C12EC5-0A35-E647-9F4D-E0FADE13BFDC}"/>
              </a:ext>
            </a:extLst>
          </p:cNvPr>
          <p:cNvPicPr>
            <a:picLocks noChangeAspect="1"/>
          </p:cNvPicPr>
          <p:nvPr/>
        </p:nvPicPr>
        <p:blipFill>
          <a:blip r:embed="rId3"/>
          <a:stretch>
            <a:fillRect/>
          </a:stretch>
        </p:blipFill>
        <p:spPr>
          <a:xfrm>
            <a:off x="359078" y="273553"/>
            <a:ext cx="2096528" cy="1048264"/>
          </a:xfrm>
          <a:prstGeom prst="rect">
            <a:avLst/>
          </a:prstGeom>
        </p:spPr>
      </p:pic>
      <p:grpSp>
        <p:nvGrpSpPr>
          <p:cNvPr id="3" name="Group 2">
            <a:extLst>
              <a:ext uri="{FF2B5EF4-FFF2-40B4-BE49-F238E27FC236}">
                <a16:creationId xmlns:a16="http://schemas.microsoft.com/office/drawing/2014/main" id="{7E25EF48-3F3C-684C-8C25-CB391A7460E5}"/>
              </a:ext>
            </a:extLst>
          </p:cNvPr>
          <p:cNvGrpSpPr/>
          <p:nvPr/>
        </p:nvGrpSpPr>
        <p:grpSpPr>
          <a:xfrm>
            <a:off x="0" y="6076334"/>
            <a:ext cx="12192000" cy="781666"/>
            <a:chOff x="0" y="6076334"/>
            <a:chExt cx="12192000" cy="781666"/>
          </a:xfrm>
        </p:grpSpPr>
        <p:sp>
          <p:nvSpPr>
            <p:cNvPr id="2" name="Rectangle 1">
              <a:extLst>
                <a:ext uri="{FF2B5EF4-FFF2-40B4-BE49-F238E27FC236}">
                  <a16:creationId xmlns:a16="http://schemas.microsoft.com/office/drawing/2014/main" id="{CF832FAC-9066-A54F-B49A-783F72C80A5D}"/>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98901C-9CA4-D041-B948-D3B4894B6476}"/>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DBFD98D-9C97-DE4A-B29D-544B0AAD154F}"/>
                </a:ext>
              </a:extLst>
            </p:cNvPr>
            <p:cNvGrpSpPr/>
            <p:nvPr/>
          </p:nvGrpSpPr>
          <p:grpSpPr>
            <a:xfrm>
              <a:off x="6276761" y="6251567"/>
              <a:ext cx="5548758" cy="438513"/>
              <a:chOff x="6320303" y="6041112"/>
              <a:chExt cx="5548758" cy="438513"/>
            </a:xfrm>
          </p:grpSpPr>
          <p:pic>
            <p:nvPicPr>
              <p:cNvPr id="22" name="Picture 21">
                <a:extLst>
                  <a:ext uri="{FF2B5EF4-FFF2-40B4-BE49-F238E27FC236}">
                    <a16:creationId xmlns:a16="http://schemas.microsoft.com/office/drawing/2014/main" id="{98B1BC77-F5E8-4347-BB4D-7447075C51F7}"/>
                  </a:ext>
                </a:extLst>
              </p:cNvPr>
              <p:cNvPicPr>
                <a:picLocks noChangeAspect="1"/>
              </p:cNvPicPr>
              <p:nvPr/>
            </p:nvPicPr>
            <p:blipFill>
              <a:blip r:embed="rId4"/>
              <a:stretch>
                <a:fillRect/>
              </a:stretch>
            </p:blipFill>
            <p:spPr>
              <a:xfrm>
                <a:off x="10024677" y="6086656"/>
                <a:ext cx="435078" cy="354589"/>
              </a:xfrm>
              <a:prstGeom prst="rect">
                <a:avLst/>
              </a:prstGeom>
            </p:spPr>
          </p:pic>
          <p:pic>
            <p:nvPicPr>
              <p:cNvPr id="23" name="Picture 22">
                <a:extLst>
                  <a:ext uri="{FF2B5EF4-FFF2-40B4-BE49-F238E27FC236}">
                    <a16:creationId xmlns:a16="http://schemas.microsoft.com/office/drawing/2014/main" id="{A94B97D2-B5D9-234A-A702-9B43C3528FB8}"/>
                  </a:ext>
                </a:extLst>
              </p:cNvPr>
              <p:cNvPicPr>
                <a:picLocks noChangeAspect="1"/>
              </p:cNvPicPr>
              <p:nvPr/>
            </p:nvPicPr>
            <p:blipFill>
              <a:blip r:embed="rId5"/>
              <a:stretch>
                <a:fillRect/>
              </a:stretch>
            </p:blipFill>
            <p:spPr>
              <a:xfrm>
                <a:off x="10660050" y="6064185"/>
                <a:ext cx="413343" cy="413343"/>
              </a:xfrm>
              <a:prstGeom prst="rect">
                <a:avLst/>
              </a:prstGeom>
            </p:spPr>
          </p:pic>
          <p:sp>
            <p:nvSpPr>
              <p:cNvPr id="24" name="TextBox 23">
                <a:extLst>
                  <a:ext uri="{FF2B5EF4-FFF2-40B4-BE49-F238E27FC236}">
                    <a16:creationId xmlns:a16="http://schemas.microsoft.com/office/drawing/2014/main" id="{2C0BD2C0-D90B-AF4F-BD3E-11D00A38F3B6}"/>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E5D6C94E-DAC3-7947-B8BD-C9AE94196B32}"/>
                  </a:ext>
                </a:extLst>
              </p:cNvPr>
              <p:cNvPicPr>
                <a:picLocks noChangeAspect="1"/>
              </p:cNvPicPr>
              <p:nvPr/>
            </p:nvPicPr>
            <p:blipFill>
              <a:blip r:embed="rId6"/>
              <a:stretch>
                <a:fillRect/>
              </a:stretch>
            </p:blipFill>
            <p:spPr>
              <a:xfrm>
                <a:off x="9367496" y="6062787"/>
                <a:ext cx="413343" cy="416838"/>
              </a:xfrm>
              <a:prstGeom prst="rect">
                <a:avLst/>
              </a:prstGeom>
            </p:spPr>
          </p:pic>
          <p:pic>
            <p:nvPicPr>
              <p:cNvPr id="26" name="Picture 25">
                <a:extLst>
                  <a:ext uri="{FF2B5EF4-FFF2-40B4-BE49-F238E27FC236}">
                    <a16:creationId xmlns:a16="http://schemas.microsoft.com/office/drawing/2014/main" id="{6BD4C55E-C976-2644-931A-643E76EEF929}"/>
                  </a:ext>
                </a:extLst>
              </p:cNvPr>
              <p:cNvPicPr>
                <a:picLocks noChangeAspect="1"/>
              </p:cNvPicPr>
              <p:nvPr/>
            </p:nvPicPr>
            <p:blipFill>
              <a:blip r:embed="rId7"/>
              <a:stretch>
                <a:fillRect/>
              </a:stretch>
            </p:blipFill>
            <p:spPr>
              <a:xfrm>
                <a:off x="11325778" y="6072566"/>
                <a:ext cx="543283" cy="382767"/>
              </a:xfrm>
              <a:prstGeom prst="rect">
                <a:avLst/>
              </a:prstGeom>
            </p:spPr>
          </p:pic>
        </p:grpSp>
      </p:grpSp>
      <p:sp>
        <p:nvSpPr>
          <p:cNvPr id="16" name="TextBox 15">
            <a:extLst>
              <a:ext uri="{FF2B5EF4-FFF2-40B4-BE49-F238E27FC236}">
                <a16:creationId xmlns:a16="http://schemas.microsoft.com/office/drawing/2014/main" id="{D16E1A96-9227-F548-85D5-CC3CB85BABDA}"/>
              </a:ext>
            </a:extLst>
          </p:cNvPr>
          <p:cNvSpPr txBox="1"/>
          <p:nvPr/>
        </p:nvSpPr>
        <p:spPr>
          <a:xfrm>
            <a:off x="2829086" y="1543137"/>
            <a:ext cx="9478958" cy="4247317"/>
          </a:xfrm>
          <a:prstGeom prst="rect">
            <a:avLst/>
          </a:prstGeom>
          <a:noFill/>
        </p:spPr>
        <p:txBody>
          <a:bodyPr wrap="square" rtlCol="0">
            <a:spAutoFit/>
          </a:bodyPr>
          <a:lstStyle/>
          <a:p>
            <a:r>
              <a:rPr lang="en-US"/>
              <a:t>First, identify which system(s) is the source of the issue:</a:t>
            </a:r>
          </a:p>
          <a:p>
            <a:endParaRPr lang="en-US"/>
          </a:p>
          <a:p>
            <a:r>
              <a:rPr lang="en-US"/>
              <a:t>Alma:</a:t>
            </a:r>
          </a:p>
          <a:p>
            <a:r>
              <a:rPr lang="en-US"/>
              <a:t>● Can you locate the portfolio in Primo and see available electronic services in View Online?</a:t>
            </a:r>
          </a:p>
          <a:p>
            <a:r>
              <a:rPr lang="en-US"/>
              <a:t>● Upon clicking an electronic service in View Online, are you directed to the appropriate vendor</a:t>
            </a:r>
          </a:p>
          <a:p>
            <a:r>
              <a:rPr lang="en-US"/>
              <a:t>platform or login page for off-campus access?</a:t>
            </a:r>
          </a:p>
          <a:p>
            <a:endParaRPr lang="en-US"/>
          </a:p>
          <a:p>
            <a:r>
              <a:rPr lang="en-US"/>
              <a:t>Vendor:</a:t>
            </a:r>
          </a:p>
          <a:p>
            <a:r>
              <a:rPr lang="en-US"/>
              <a:t>● On the vendor platform, can you access full-text?</a:t>
            </a:r>
          </a:p>
          <a:p>
            <a:r>
              <a:rPr lang="en-US"/>
              <a:t>● Do you see an error message about the item not being found or not being available?</a:t>
            </a:r>
          </a:p>
          <a:p>
            <a:endParaRPr lang="en-US"/>
          </a:p>
          <a:p>
            <a:r>
              <a:rPr lang="en-US"/>
              <a:t>EZ Proxy:</a:t>
            </a:r>
          </a:p>
          <a:p>
            <a:r>
              <a:rPr lang="en-US"/>
              <a:t>● Does an error message appear when off-campus which says the host is not configured</a:t>
            </a:r>
          </a:p>
          <a:p>
            <a:r>
              <a:rPr lang="en-US"/>
              <a:t>correctly?</a:t>
            </a:r>
          </a:p>
          <a:p>
            <a:r>
              <a:rPr lang="en-US"/>
              <a:t>● Can users authenticate properly and get to the vendor platform?</a:t>
            </a:r>
            <a:endParaRPr lang="en-US" sz="175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40003B6-B20E-C646-A078-3C1D0F2EC9B1}"/>
              </a:ext>
            </a:extLst>
          </p:cNvPr>
          <p:cNvSpPr txBox="1"/>
          <p:nvPr/>
        </p:nvSpPr>
        <p:spPr>
          <a:xfrm>
            <a:off x="2829086" y="483275"/>
            <a:ext cx="9176101" cy="769441"/>
          </a:xfrm>
          <a:prstGeom prst="rect">
            <a:avLst/>
          </a:prstGeom>
          <a:noFill/>
        </p:spPr>
        <p:txBody>
          <a:bodyPr wrap="square" rtlCol="0" anchor="t">
            <a:spAutoFit/>
          </a:bodyPr>
          <a:lstStyle/>
          <a:p>
            <a:r>
              <a:rPr lang="en-US" sz="2200" b="1">
                <a:solidFill>
                  <a:schemeClr val="accent1">
                    <a:lumMod val="75000"/>
                  </a:schemeClr>
                </a:solidFill>
                <a:latin typeface="Arial"/>
                <a:cs typeface="Arial"/>
              </a:rPr>
              <a:t>Today’s session expands on basic troubleshooting explained by Alana Nuth:</a:t>
            </a:r>
          </a:p>
        </p:txBody>
      </p:sp>
    </p:spTree>
    <p:extLst>
      <p:ext uri="{BB962C8B-B14F-4D97-AF65-F5344CB8AC3E}">
        <p14:creationId xmlns:p14="http://schemas.microsoft.com/office/powerpoint/2010/main" val="2083577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14" name="Content Placeholder 2">
            <a:extLst>
              <a:ext uri="{FF2B5EF4-FFF2-40B4-BE49-F238E27FC236}">
                <a16:creationId xmlns:a16="http://schemas.microsoft.com/office/drawing/2014/main" id="{74962DC9-9F80-4E66-B618-2CEA66C97479}"/>
              </a:ext>
            </a:extLst>
          </p:cNvPr>
          <p:cNvSpPr txBox="1">
            <a:spLocks/>
          </p:cNvSpPr>
          <p:nvPr/>
        </p:nvSpPr>
        <p:spPr>
          <a:xfrm>
            <a:off x="838199" y="1055921"/>
            <a:ext cx="10444037" cy="5285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a:ea typeface="+mn-lt"/>
                <a:cs typeface="Calibri"/>
              </a:rPr>
              <a:t>Questions? Thoughts?</a:t>
            </a:r>
          </a:p>
          <a:p>
            <a:pPr marL="0" indent="0">
              <a:buNone/>
            </a:pPr>
            <a:endParaRPr lang="en-US" sz="3500">
              <a:ea typeface="+mn-lt"/>
              <a:cs typeface="Calibri"/>
            </a:endParaRPr>
          </a:p>
          <a:p>
            <a:pPr marL="0" indent="0">
              <a:buNone/>
            </a:pPr>
            <a:r>
              <a:rPr lang="en-US" sz="3500">
                <a:ea typeface="+mn-lt"/>
                <a:cs typeface="Calibri"/>
              </a:rPr>
              <a:t>Thanks to all who continue to troubleshoot linking in Alma/Primo, especially Nancy Babb, Jill </a:t>
            </a:r>
            <a:r>
              <a:rPr lang="en-US" sz="3500" err="1">
                <a:ea typeface="+mn-lt"/>
                <a:cs typeface="Calibri"/>
              </a:rPr>
              <a:t>Locascio</a:t>
            </a:r>
            <a:r>
              <a:rPr lang="en-US" sz="3500">
                <a:ea typeface="+mn-lt"/>
                <a:cs typeface="Calibri"/>
              </a:rPr>
              <a:t>, Jen Parker, Heidi Webb, and members of the Discovery Working Group.</a:t>
            </a:r>
            <a:endParaRPr lang="en-US" sz="3500"/>
          </a:p>
          <a:p>
            <a:endParaRPr lang="en-US" sz="3300">
              <a:ea typeface="+mn-lt"/>
              <a:cs typeface="+mn-lt"/>
            </a:endParaRPr>
          </a:p>
          <a:p>
            <a:endParaRPr lang="en-US">
              <a:ea typeface="+mn-lt"/>
              <a:cs typeface="+mn-lt"/>
            </a:endParaRPr>
          </a:p>
          <a:p>
            <a:pPr marL="0" indent="0">
              <a:buFont typeface="Arial" panose="020B0604020202020204" pitchFamily="34" charset="0"/>
              <a:buNone/>
            </a:pPr>
            <a:endParaRPr lang="en-US">
              <a:ea typeface="+mn-lt"/>
              <a:cs typeface="+mn-lt"/>
            </a:endParaRPr>
          </a:p>
        </p:txBody>
      </p:sp>
    </p:spTree>
    <p:extLst>
      <p:ext uri="{BB962C8B-B14F-4D97-AF65-F5344CB8AC3E}">
        <p14:creationId xmlns:p14="http://schemas.microsoft.com/office/powerpoint/2010/main" val="139256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768995" y="392277"/>
            <a:ext cx="1058456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Errors: Links Not Working in Alma</a:t>
            </a:r>
          </a:p>
        </p:txBody>
      </p:sp>
      <p:sp>
        <p:nvSpPr>
          <p:cNvPr id="14" name="Content Placeholder 2">
            <a:extLst>
              <a:ext uri="{FF2B5EF4-FFF2-40B4-BE49-F238E27FC236}">
                <a16:creationId xmlns:a16="http://schemas.microsoft.com/office/drawing/2014/main" id="{7E8BB55F-C7D2-4088-92D8-8FE8834F6E9E}"/>
              </a:ext>
            </a:extLst>
          </p:cNvPr>
          <p:cNvSpPr txBox="1">
            <a:spLocks/>
          </p:cNvSpPr>
          <p:nvPr/>
        </p:nvSpPr>
        <p:spPr>
          <a:xfrm>
            <a:off x="768995" y="1500074"/>
            <a:ext cx="10961298" cy="440624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Calibri"/>
              </a:rPr>
              <a:t>If you're having trouble getting your link working, check the </a:t>
            </a:r>
            <a:r>
              <a:rPr lang="en-US">
                <a:ea typeface="+mn-lt"/>
                <a:cs typeface="+mn-lt"/>
                <a:hlinkClick r:id="rId6"/>
              </a:rPr>
              <a:t>https://knowledge.exlibrisgroup.com/Cross_Product/Integrations/Alma_and_SFX</a:t>
            </a:r>
            <a:r>
              <a:rPr lang="en-US">
                <a:ea typeface="+mn-lt"/>
                <a:cs typeface="+mn-lt"/>
              </a:rPr>
              <a:t> document for parser parameters for the collection that you're trying to activate. Once you get the correct parser parameter, it can give you new fields where you can enter your customer id</a:t>
            </a:r>
            <a:endParaRPr lang="en-US">
              <a:cs typeface="Calibri"/>
            </a:endParaRPr>
          </a:p>
          <a:p>
            <a:r>
              <a:rPr lang="en-US">
                <a:cs typeface="Calibri"/>
              </a:rPr>
              <a:t>Also check </a:t>
            </a:r>
            <a:br>
              <a:rPr lang="en-US">
                <a:cs typeface="Calibri"/>
              </a:rPr>
            </a:br>
            <a:r>
              <a:rPr lang="en-US">
                <a:ea typeface="+mn-lt"/>
                <a:cs typeface="+mn-lt"/>
                <a:hlinkClick r:id="rId7"/>
              </a:rPr>
              <a:t>https://knowledge.exlibrisgroup.com/Alma/Product_Documentation/010Alma_Online_Help_(English)/040Resource_Management/050Inventory/020Managing_Electronic_Resources</a:t>
            </a:r>
            <a:r>
              <a:rPr lang="en-US">
                <a:ea typeface="+mn-lt"/>
                <a:cs typeface="+mn-lt"/>
              </a:rPr>
              <a:t> </a:t>
            </a:r>
          </a:p>
          <a:p>
            <a:r>
              <a:rPr lang="en-US">
                <a:ea typeface="+mn-lt"/>
                <a:cs typeface="+mn-lt"/>
              </a:rPr>
              <a:t>If nothing from a collection is working, there might be a problem with the CZ settings. Submit a Salesforce case to report the problem. E.g. UB case </a:t>
            </a:r>
            <a:r>
              <a:rPr lang="en-US"/>
              <a:t>00793357, links from MLA International Biography with full-text. Error was: “Error in </a:t>
            </a:r>
            <a:r>
              <a:rPr lang="en-US" err="1"/>
              <a:t>HttpHandler</a:t>
            </a:r>
            <a:r>
              <a:rPr lang="en-US"/>
              <a:t>.“ Had to be fixed in knowledgebase.</a:t>
            </a:r>
            <a:endParaRPr lang="en-US">
              <a:ea typeface="+mn-lt"/>
              <a:cs typeface="+mn-lt"/>
            </a:endParaRPr>
          </a:p>
          <a:p>
            <a:endParaRPr lang="en-US">
              <a:cs typeface="Calibri" panose="020F0502020204030204"/>
            </a:endParaRPr>
          </a:p>
        </p:txBody>
      </p:sp>
    </p:spTree>
    <p:extLst>
      <p:ext uri="{BB962C8B-B14F-4D97-AF65-F5344CB8AC3E}">
        <p14:creationId xmlns:p14="http://schemas.microsoft.com/office/powerpoint/2010/main" val="362854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768995" y="392277"/>
            <a:ext cx="1058456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Errors: Not Authorized for Access</a:t>
            </a:r>
          </a:p>
        </p:txBody>
      </p:sp>
      <p:sp>
        <p:nvSpPr>
          <p:cNvPr id="18" name="TextBox 17">
            <a:extLst>
              <a:ext uri="{FF2B5EF4-FFF2-40B4-BE49-F238E27FC236}">
                <a16:creationId xmlns:a16="http://schemas.microsoft.com/office/drawing/2014/main" id="{D16E1A96-9227-F548-85D5-CC3CB85BABDA}"/>
              </a:ext>
            </a:extLst>
          </p:cNvPr>
          <p:cNvSpPr txBox="1"/>
          <p:nvPr/>
        </p:nvSpPr>
        <p:spPr>
          <a:xfrm>
            <a:off x="768994" y="1095443"/>
            <a:ext cx="4609251" cy="5016758"/>
          </a:xfrm>
          <a:prstGeom prst="rect">
            <a:avLst/>
          </a:prstGeom>
          <a:noFill/>
        </p:spPr>
        <p:txBody>
          <a:bodyPr wrap="square" rtlCol="0" anchor="t">
            <a:spAutoFit/>
          </a:bodyPr>
          <a:lstStyle/>
          <a:p>
            <a:r>
              <a:rPr lang="en-US" sz="2000"/>
              <a:t>Assume Alma set-up is correct, and that the link is showing correctly on a Primo VE result.</a:t>
            </a:r>
            <a:endParaRPr lang="en-US" sz="2000">
              <a:cs typeface="Calibri"/>
            </a:endParaRPr>
          </a:p>
          <a:p>
            <a:endParaRPr lang="en-US" sz="2000">
              <a:cs typeface="Calibri"/>
            </a:endParaRPr>
          </a:p>
          <a:p>
            <a:r>
              <a:rPr lang="en-US" sz="2000"/>
              <a:t>“Not Authorized” Error:</a:t>
            </a:r>
            <a:endParaRPr lang="en-US" sz="2000">
              <a:cs typeface="Calibri"/>
            </a:endParaRPr>
          </a:p>
          <a:p>
            <a:pPr marL="285750" indent="-285750">
              <a:buFont typeface="Arial" panose="020B0604020202020204" pitchFamily="34" charset="0"/>
              <a:buChar char="•"/>
            </a:pPr>
            <a:r>
              <a:rPr lang="en-US" sz="2000"/>
              <a:t>See this when the link lands in a place that doesn’t recognize you as having access</a:t>
            </a:r>
            <a:endParaRPr lang="en-US" sz="2000">
              <a:cs typeface="Calibri"/>
            </a:endParaRPr>
          </a:p>
          <a:p>
            <a:pPr marL="285750" indent="-285750">
              <a:buFont typeface="Arial" panose="020B0604020202020204" pitchFamily="34" charset="0"/>
              <a:buChar char="•"/>
            </a:pPr>
            <a:r>
              <a:rPr lang="en-US" sz="2000"/>
              <a:t>Can happen within your campus network, or only outside of the network if it’s an IP access issue</a:t>
            </a:r>
            <a:endParaRPr lang="en-US" sz="2000">
              <a:cs typeface="Calibri"/>
            </a:endParaRPr>
          </a:p>
          <a:p>
            <a:pPr marL="285750" indent="-285750">
              <a:buFont typeface="Arial" panose="020B0604020202020204" pitchFamily="34" charset="0"/>
              <a:buChar char="•"/>
            </a:pPr>
            <a:endParaRPr lang="en-US" sz="2000">
              <a:cs typeface="Calibri"/>
            </a:endParaRPr>
          </a:p>
          <a:p>
            <a:r>
              <a:rPr lang="en-US" sz="2000"/>
              <a:t>Possible Causes:</a:t>
            </a:r>
            <a:endParaRPr lang="en-US" sz="2000">
              <a:cs typeface="Calibri"/>
            </a:endParaRPr>
          </a:p>
          <a:p>
            <a:pPr marL="285750" indent="-285750">
              <a:buFont typeface="Arial" panose="020B0604020202020204" pitchFamily="34" charset="0"/>
              <a:buChar char="•"/>
            </a:pPr>
            <a:r>
              <a:rPr lang="en-US" sz="2000"/>
              <a:t>Missing id on Edit Service linking tab</a:t>
            </a:r>
            <a:endParaRPr lang="en-US" sz="2000">
              <a:cs typeface="Calibri"/>
            </a:endParaRPr>
          </a:p>
          <a:p>
            <a:pPr marL="285750" indent="-285750">
              <a:buFont typeface="Arial" panose="020B0604020202020204" pitchFamily="34" charset="0"/>
              <a:buChar char="•"/>
            </a:pPr>
            <a:r>
              <a:rPr lang="en-US" sz="2000"/>
              <a:t>Activation of wrong version of package</a:t>
            </a:r>
            <a:endParaRPr lang="en-US" sz="2000">
              <a:latin typeface="Calibri"/>
              <a:cs typeface="Arial" panose="020B0604020202020204" pitchFamily="34" charset="0"/>
            </a:endParaRPr>
          </a:p>
          <a:p>
            <a:pPr marL="285750" indent="-285750">
              <a:buFont typeface="Arial" panose="020B0604020202020204" pitchFamily="34" charset="0"/>
              <a:buChar char="•"/>
            </a:pPr>
            <a:r>
              <a:rPr lang="en-US" sz="2000"/>
              <a:t>No proxy</a:t>
            </a:r>
            <a:endParaRPr lang="en-US" sz="2000">
              <a:cs typeface="Calibri"/>
            </a:endParaRPr>
          </a:p>
        </p:txBody>
      </p:sp>
      <p:pic>
        <p:nvPicPr>
          <p:cNvPr id="19" name="Picture 6" descr="A screenshot of a cell phone&#10;&#10;Description generated with very high confidence">
            <a:extLst>
              <a:ext uri="{FF2B5EF4-FFF2-40B4-BE49-F238E27FC236}">
                <a16:creationId xmlns:a16="http://schemas.microsoft.com/office/drawing/2014/main" id="{38F3CF36-F87A-41B2-859B-31407F7F6263}"/>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5689263" y="1995459"/>
            <a:ext cx="6136256" cy="2857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654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768995" y="392277"/>
            <a:ext cx="1058456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Not Authorized for Access: Missing ID</a:t>
            </a:r>
          </a:p>
        </p:txBody>
      </p:sp>
      <p:sp>
        <p:nvSpPr>
          <p:cNvPr id="14" name="TextBox 13">
            <a:extLst>
              <a:ext uri="{FF2B5EF4-FFF2-40B4-BE49-F238E27FC236}">
                <a16:creationId xmlns:a16="http://schemas.microsoft.com/office/drawing/2014/main" id="{496816A0-470E-4910-9CEB-0189F14FB44D}"/>
              </a:ext>
            </a:extLst>
          </p:cNvPr>
          <p:cNvSpPr txBox="1"/>
          <p:nvPr/>
        </p:nvSpPr>
        <p:spPr>
          <a:xfrm>
            <a:off x="768995" y="1152284"/>
            <a:ext cx="443788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How to fix:</a:t>
            </a:r>
          </a:p>
          <a:p>
            <a:pPr marL="285750" indent="-285750">
              <a:buFont typeface="Arial"/>
              <a:buChar char="•"/>
            </a:pPr>
            <a:r>
              <a:rPr lang="en-US">
                <a:cs typeface="Calibri"/>
              </a:rPr>
              <a:t>Look up your electronic collection in the IZ:</a:t>
            </a:r>
          </a:p>
          <a:p>
            <a:pPr marL="285750" indent="-285750">
              <a:buFont typeface="Arial"/>
              <a:buChar char="•"/>
            </a:pPr>
            <a:r>
              <a:rPr lang="en-US">
                <a:cs typeface="Calibri"/>
              </a:rPr>
              <a:t>Edit Service and check the linking tab</a:t>
            </a:r>
          </a:p>
          <a:p>
            <a:pPr marL="285750" indent="-285750">
              <a:buFont typeface="Arial"/>
              <a:buChar char="•"/>
            </a:pPr>
            <a:r>
              <a:rPr lang="en-US">
                <a:cs typeface="Calibri"/>
              </a:rPr>
              <a:t>If parser parameters have all caps field, you may need to add local code.</a:t>
            </a:r>
          </a:p>
          <a:p>
            <a:pPr marL="285750" indent="-285750">
              <a:buFont typeface="Arial"/>
              <a:buChar char="•"/>
            </a:pPr>
            <a:r>
              <a:rPr lang="en-US">
                <a:cs typeface="Calibri"/>
              </a:rPr>
              <a:t>Scroll to bottom to check for </a:t>
            </a:r>
            <a:r>
              <a:rPr lang="en-US" err="1">
                <a:cs typeface="Calibri"/>
              </a:rPr>
              <a:t>loc_id</a:t>
            </a:r>
            <a:r>
              <a:rPr lang="en-US">
                <a:cs typeface="Calibri"/>
              </a:rPr>
              <a:t> or </a:t>
            </a:r>
            <a:r>
              <a:rPr lang="en-US" err="1">
                <a:cs typeface="Calibri"/>
              </a:rPr>
              <a:t>customer_id</a:t>
            </a:r>
            <a:r>
              <a:rPr lang="en-US">
                <a:cs typeface="Calibri"/>
              </a:rPr>
              <a:t> box</a:t>
            </a:r>
          </a:p>
        </p:txBody>
      </p:sp>
      <p:pic>
        <p:nvPicPr>
          <p:cNvPr id="15" name="Picture 8" descr="A screenshot of a cell phone&#10;&#10;Description generated with very high confidence">
            <a:extLst>
              <a:ext uri="{FF2B5EF4-FFF2-40B4-BE49-F238E27FC236}">
                <a16:creationId xmlns:a16="http://schemas.microsoft.com/office/drawing/2014/main" id="{9D7CBC5E-9214-4FCA-AA9A-DCEC5D91CBFB}"/>
              </a:ext>
            </a:extLst>
          </p:cNvPr>
          <p:cNvPicPr>
            <a:picLocks noChangeAspect="1"/>
          </p:cNvPicPr>
          <p:nvPr/>
        </p:nvPicPr>
        <p:blipFill rotWithShape="1">
          <a:blip r:embed="rId6"/>
          <a:srcRect t="33594" r="524" b="781"/>
          <a:stretch/>
        </p:blipFill>
        <p:spPr>
          <a:xfrm>
            <a:off x="852138" y="3734111"/>
            <a:ext cx="3679663" cy="1618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0" descr="A screenshot of a cell phone&#10;&#10;Description generated with very high confidence">
            <a:extLst>
              <a:ext uri="{FF2B5EF4-FFF2-40B4-BE49-F238E27FC236}">
                <a16:creationId xmlns:a16="http://schemas.microsoft.com/office/drawing/2014/main" id="{95F10DAF-3722-4F57-B3EF-438C2713C891}"/>
              </a:ext>
            </a:extLst>
          </p:cNvPr>
          <p:cNvPicPr>
            <a:picLocks noChangeAspect="1"/>
          </p:cNvPicPr>
          <p:nvPr/>
        </p:nvPicPr>
        <p:blipFill>
          <a:blip r:embed="rId7"/>
          <a:stretch>
            <a:fillRect/>
          </a:stretch>
        </p:blipFill>
        <p:spPr>
          <a:xfrm>
            <a:off x="5152585" y="1350663"/>
            <a:ext cx="6891932" cy="1841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2" descr="A screenshot of a cell phone&#10;&#10;Description generated with very high confidence">
            <a:extLst>
              <a:ext uri="{FF2B5EF4-FFF2-40B4-BE49-F238E27FC236}">
                <a16:creationId xmlns:a16="http://schemas.microsoft.com/office/drawing/2014/main" id="{D782702F-B8E7-46DA-8EB8-188BC3C12A76}"/>
              </a:ext>
            </a:extLst>
          </p:cNvPr>
          <p:cNvPicPr>
            <a:picLocks noChangeAspect="1"/>
          </p:cNvPicPr>
          <p:nvPr/>
        </p:nvPicPr>
        <p:blipFill>
          <a:blip r:embed="rId8"/>
          <a:stretch>
            <a:fillRect/>
          </a:stretch>
        </p:blipFill>
        <p:spPr>
          <a:xfrm>
            <a:off x="5152584" y="4134165"/>
            <a:ext cx="6891933" cy="1853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7472516" y="3549445"/>
            <a:ext cx="2508619" cy="369332"/>
          </a:xfrm>
          <a:prstGeom prst="rect">
            <a:avLst/>
          </a:prstGeom>
          <a:noFill/>
        </p:spPr>
        <p:txBody>
          <a:bodyPr wrap="square" rtlCol="0">
            <a:spAutoFit/>
          </a:bodyPr>
          <a:lstStyle/>
          <a:p>
            <a:pPr algn="ctr"/>
            <a:r>
              <a:rPr lang="en-US" b="1"/>
              <a:t>OR</a:t>
            </a:r>
          </a:p>
        </p:txBody>
      </p:sp>
      <p:sp>
        <p:nvSpPr>
          <p:cNvPr id="3" name="Left Arrow 2"/>
          <p:cNvSpPr/>
          <p:nvPr/>
        </p:nvSpPr>
        <p:spPr>
          <a:xfrm rot="16200000">
            <a:off x="2672549" y="3441186"/>
            <a:ext cx="312344" cy="27350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4053" y="5441878"/>
            <a:ext cx="4088140" cy="646331"/>
          </a:xfrm>
          <a:prstGeom prst="rect">
            <a:avLst/>
          </a:prstGeom>
          <a:noFill/>
        </p:spPr>
        <p:txBody>
          <a:bodyPr wrap="square" rtlCol="0">
            <a:spAutoFit/>
          </a:bodyPr>
          <a:lstStyle/>
          <a:p>
            <a:r>
              <a:rPr lang="en-US">
                <a:hlinkClick r:id="rId9"/>
              </a:rPr>
              <a:t>What Collections Require Special Parameters</a:t>
            </a:r>
            <a:endParaRPr lang="en-US"/>
          </a:p>
        </p:txBody>
      </p:sp>
    </p:spTree>
    <p:extLst>
      <p:ext uri="{BB962C8B-B14F-4D97-AF65-F5344CB8AC3E}">
        <p14:creationId xmlns:p14="http://schemas.microsoft.com/office/powerpoint/2010/main" val="19144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768995" y="392277"/>
            <a:ext cx="1058456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Not Authorized for Access: Wrong Collection</a:t>
            </a:r>
          </a:p>
        </p:txBody>
      </p:sp>
      <p:sp>
        <p:nvSpPr>
          <p:cNvPr id="2" name="TextBox 1"/>
          <p:cNvSpPr txBox="1"/>
          <p:nvPr/>
        </p:nvSpPr>
        <p:spPr>
          <a:xfrm>
            <a:off x="920564" y="979410"/>
            <a:ext cx="4424516" cy="5324535"/>
          </a:xfrm>
          <a:prstGeom prst="rect">
            <a:avLst/>
          </a:prstGeom>
          <a:noFill/>
        </p:spPr>
        <p:txBody>
          <a:bodyPr wrap="square" rtlCol="0" anchor="t">
            <a:spAutoFit/>
          </a:bodyPr>
          <a:lstStyle/>
          <a:p>
            <a:r>
              <a:rPr lang="en-US" sz="2000"/>
              <a:t>Example: </a:t>
            </a:r>
            <a:r>
              <a:rPr lang="en-US" sz="2000" err="1"/>
              <a:t>Psycarticles</a:t>
            </a:r>
            <a:endParaRPr lang="en-US" sz="2000">
              <a:cs typeface="Calibri"/>
            </a:endParaRPr>
          </a:p>
          <a:p>
            <a:pPr marL="285750" indent="-285750">
              <a:buFont typeface="Arial" panose="020B0604020202020204" pitchFamily="34" charset="0"/>
              <a:buChar char="•"/>
            </a:pPr>
            <a:r>
              <a:rPr lang="en-US" sz="2000"/>
              <a:t>10 matches by title in CZ</a:t>
            </a:r>
            <a:endParaRPr lang="en-US" sz="2000">
              <a:cs typeface="Calibri"/>
            </a:endParaRPr>
          </a:p>
          <a:p>
            <a:endParaRPr lang="en-US" sz="2000">
              <a:cs typeface="Calibri"/>
            </a:endParaRPr>
          </a:p>
          <a:p>
            <a:r>
              <a:rPr lang="en-US" sz="2000"/>
              <a:t>How do you know which one to pick?</a:t>
            </a:r>
            <a:endParaRPr lang="en-US" sz="2000">
              <a:cs typeface="Calibri"/>
            </a:endParaRPr>
          </a:p>
          <a:p>
            <a:pPr marL="285750" indent="-285750">
              <a:buFont typeface="Arial" panose="020B0604020202020204" pitchFamily="34" charset="0"/>
              <a:buChar char="•"/>
            </a:pPr>
            <a:r>
              <a:rPr lang="en-US" sz="2000"/>
              <a:t>Check for an Interface name: APA, </a:t>
            </a:r>
            <a:r>
              <a:rPr lang="en-US" sz="2000" err="1"/>
              <a:t>Proquest</a:t>
            </a:r>
            <a:r>
              <a:rPr lang="en-US" sz="2000"/>
              <a:t>, etc.</a:t>
            </a:r>
            <a:endParaRPr lang="en-US" sz="2000">
              <a:cs typeface="Calibri"/>
            </a:endParaRPr>
          </a:p>
          <a:p>
            <a:pPr marL="285750" indent="-285750">
              <a:buFont typeface="Arial" panose="020B0604020202020204" pitchFamily="34" charset="0"/>
              <a:buChar char="•"/>
            </a:pPr>
            <a:r>
              <a:rPr lang="en-US" sz="2000"/>
              <a:t>If you’re unsure, activate one portfolio and see if you’re authorized to get in – test in Alma from portfolio</a:t>
            </a:r>
            <a:endParaRPr lang="en-US" sz="2000">
              <a:cs typeface="Calibri"/>
            </a:endParaRPr>
          </a:p>
          <a:p>
            <a:pPr marL="285750" indent="-285750">
              <a:buFont typeface="Arial" panose="020B0604020202020204" pitchFamily="34" charset="0"/>
              <a:buChar char="•"/>
            </a:pPr>
            <a:r>
              <a:rPr lang="en-US" sz="2000"/>
              <a:t>If it’s a </a:t>
            </a:r>
            <a:r>
              <a:rPr lang="en-US" sz="2000" err="1"/>
              <a:t>SUNYwide</a:t>
            </a:r>
            <a:r>
              <a:rPr lang="en-US" sz="2000"/>
              <a:t> purchase, check to see if other SUNY libraries have activated this collection: </a:t>
            </a:r>
            <a:r>
              <a:rPr lang="en-US" sz="2000">
                <a:hlinkClick r:id="rId6"/>
              </a:rPr>
              <a:t>What's the best way to find electronic collections activated by SUNY campuses in the NZ?</a:t>
            </a:r>
            <a:endParaRPr lang="en-US" sz="2000">
              <a:cs typeface="Calibri"/>
            </a:endParaRPr>
          </a:p>
          <a:p>
            <a:pPr marL="285750" indent="-285750">
              <a:buFont typeface="Arial" panose="020B0604020202020204" pitchFamily="34" charset="0"/>
              <a:buChar char="•"/>
            </a:pPr>
            <a:r>
              <a:rPr lang="en-US" sz="2000"/>
              <a:t>Can take trial and error</a:t>
            </a:r>
            <a:endParaRPr lang="en-US" sz="2000">
              <a:cs typeface="Calibri"/>
            </a:endParaRPr>
          </a:p>
          <a:p>
            <a:pPr marL="285750" indent="-285750">
              <a:buFont typeface="Arial" panose="020B0604020202020204" pitchFamily="34" charset="0"/>
              <a:buChar char="•"/>
            </a:pPr>
            <a:endParaRPr lang="en-US" sz="2000">
              <a:cs typeface="Calibri"/>
            </a:endParaRPr>
          </a:p>
        </p:txBody>
      </p:sp>
      <p:pic>
        <p:nvPicPr>
          <p:cNvPr id="4" name="Picture 3"/>
          <p:cNvPicPr>
            <a:picLocks noChangeAspect="1"/>
          </p:cNvPicPr>
          <p:nvPr/>
        </p:nvPicPr>
        <p:blipFill>
          <a:blip r:embed="rId7"/>
          <a:stretch>
            <a:fillRect/>
          </a:stretch>
        </p:blipFill>
        <p:spPr>
          <a:xfrm>
            <a:off x="5746793" y="1197828"/>
            <a:ext cx="5915239" cy="4579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4510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803720" y="422814"/>
            <a:ext cx="1058456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Not Authorized for Access: Proxy Missing on Service</a:t>
            </a:r>
          </a:p>
        </p:txBody>
      </p:sp>
      <p:sp>
        <p:nvSpPr>
          <p:cNvPr id="14" name="Content Placeholder 2">
            <a:extLst>
              <a:ext uri="{FF2B5EF4-FFF2-40B4-BE49-F238E27FC236}">
                <a16:creationId xmlns:a16="http://schemas.microsoft.com/office/drawing/2014/main" id="{AC6D4119-C292-4161-BB52-4768088DB8B6}"/>
              </a:ext>
            </a:extLst>
          </p:cNvPr>
          <p:cNvSpPr txBox="1">
            <a:spLocks/>
          </p:cNvSpPr>
          <p:nvPr/>
        </p:nvSpPr>
        <p:spPr>
          <a:xfrm>
            <a:off x="926033" y="1228365"/>
            <a:ext cx="4707852" cy="451367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a:rPr>
              <a:t>If you can get to your resource from campus but it’s not working offsite, you may need to activate your proxy settings on the Edit Service area for your collection.</a:t>
            </a:r>
          </a:p>
          <a:p>
            <a:pPr marL="0" indent="0">
              <a:buNone/>
            </a:pPr>
            <a:endParaRPr lang="en-US">
              <a:cs typeface="Calibri"/>
            </a:endParaRPr>
          </a:p>
          <a:p>
            <a:pPr marL="0" indent="0">
              <a:buNone/>
            </a:pPr>
            <a:r>
              <a:rPr lang="en-US">
                <a:cs typeface="Calibri"/>
              </a:rPr>
              <a:t>How to fix:</a:t>
            </a:r>
          </a:p>
          <a:p>
            <a:pPr lvl="1"/>
            <a:r>
              <a:rPr lang="en-US">
                <a:cs typeface="Calibri"/>
              </a:rPr>
              <a:t>Look up collection in IZ</a:t>
            </a:r>
          </a:p>
          <a:p>
            <a:pPr lvl="1"/>
            <a:r>
              <a:rPr lang="en-US">
                <a:cs typeface="Calibri"/>
              </a:rPr>
              <a:t>Edit Service</a:t>
            </a:r>
          </a:p>
          <a:p>
            <a:pPr lvl="1"/>
            <a:r>
              <a:rPr lang="en-US">
                <a:cs typeface="Calibri"/>
              </a:rPr>
              <a:t>Make sure default proxy is selected</a:t>
            </a:r>
          </a:p>
          <a:p>
            <a:pPr lvl="1"/>
            <a:r>
              <a:rPr lang="en-US">
                <a:cs typeface="Calibri"/>
              </a:rPr>
              <a:t>If it’s a new collection, make sure to add the stanza to your </a:t>
            </a:r>
            <a:r>
              <a:rPr lang="en-US" err="1">
                <a:cs typeface="Calibri"/>
              </a:rPr>
              <a:t>Ezproxy</a:t>
            </a:r>
            <a:r>
              <a:rPr lang="en-US">
                <a:cs typeface="Calibri"/>
              </a:rPr>
              <a:t> </a:t>
            </a:r>
            <a:r>
              <a:rPr lang="en-US" err="1">
                <a:cs typeface="Calibri"/>
              </a:rPr>
              <a:t>config</a:t>
            </a:r>
            <a:r>
              <a:rPr lang="en-US">
                <a:cs typeface="Calibri"/>
              </a:rPr>
              <a:t> file</a:t>
            </a:r>
          </a:p>
        </p:txBody>
      </p:sp>
      <p:pic>
        <p:nvPicPr>
          <p:cNvPr id="4" name="Picture 3"/>
          <p:cNvPicPr>
            <a:picLocks noChangeAspect="1"/>
          </p:cNvPicPr>
          <p:nvPr/>
        </p:nvPicPr>
        <p:blipFill>
          <a:blip r:embed="rId6"/>
          <a:stretch>
            <a:fillRect/>
          </a:stretch>
        </p:blipFill>
        <p:spPr>
          <a:xfrm>
            <a:off x="5896039" y="1228365"/>
            <a:ext cx="6142945" cy="4261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le 4"/>
          <p:cNvSpPr/>
          <p:nvPr/>
        </p:nvSpPr>
        <p:spPr>
          <a:xfrm>
            <a:off x="6184490" y="5132439"/>
            <a:ext cx="4845361" cy="49161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42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768995" y="392277"/>
            <a:ext cx="1058456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Not Authorized for Access: Proxy </a:t>
            </a:r>
            <a:r>
              <a:rPr lang="en-US" sz="3200" b="1" err="1">
                <a:solidFill>
                  <a:schemeClr val="accent1">
                    <a:lumMod val="75000"/>
                  </a:schemeClr>
                </a:solidFill>
                <a:latin typeface="Arial" panose="020B0604020202020204" pitchFamily="34" charset="0"/>
                <a:cs typeface="Arial" panose="020B0604020202020204" pitchFamily="34" charset="0"/>
              </a:rPr>
              <a:t>Config</a:t>
            </a:r>
            <a:r>
              <a:rPr lang="en-US" sz="3200" b="1">
                <a:solidFill>
                  <a:schemeClr val="accent1">
                    <a:lumMod val="75000"/>
                  </a:schemeClr>
                </a:solidFill>
                <a:latin typeface="Arial" panose="020B0604020202020204" pitchFamily="34" charset="0"/>
                <a:cs typeface="Arial" panose="020B0604020202020204" pitchFamily="34" charset="0"/>
              </a:rPr>
              <a:t> File</a:t>
            </a:r>
          </a:p>
        </p:txBody>
      </p:sp>
      <p:sp>
        <p:nvSpPr>
          <p:cNvPr id="14" name="Content Placeholder 2">
            <a:extLst>
              <a:ext uri="{FF2B5EF4-FFF2-40B4-BE49-F238E27FC236}">
                <a16:creationId xmlns:a16="http://schemas.microsoft.com/office/drawing/2014/main" id="{AC6D4119-C292-4161-BB52-4768088DB8B6}"/>
              </a:ext>
            </a:extLst>
          </p:cNvPr>
          <p:cNvSpPr txBox="1">
            <a:spLocks/>
          </p:cNvSpPr>
          <p:nvPr/>
        </p:nvSpPr>
        <p:spPr>
          <a:xfrm>
            <a:off x="926032" y="1177606"/>
            <a:ext cx="3873261" cy="485454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a:rPr>
              <a:t>You'll get an error like this when the link that you're using to get out of Primo doesn't match a known link stored in your </a:t>
            </a:r>
            <a:r>
              <a:rPr lang="en-US" err="1">
                <a:cs typeface="Calibri"/>
              </a:rPr>
              <a:t>Ezproxy</a:t>
            </a:r>
            <a:r>
              <a:rPr lang="en-US">
                <a:cs typeface="Calibri"/>
              </a:rPr>
              <a:t> </a:t>
            </a:r>
            <a:r>
              <a:rPr lang="en-US" err="1">
                <a:cs typeface="Calibri"/>
              </a:rPr>
              <a:t>config</a:t>
            </a:r>
            <a:r>
              <a:rPr lang="en-US">
                <a:cs typeface="Calibri"/>
              </a:rPr>
              <a:t> file.</a:t>
            </a:r>
          </a:p>
          <a:p>
            <a:pPr marL="0" indent="0">
              <a:buNone/>
            </a:pPr>
            <a:r>
              <a:rPr lang="en-US">
                <a:cs typeface="Calibri"/>
              </a:rPr>
              <a:t>How to fix:</a:t>
            </a:r>
          </a:p>
          <a:p>
            <a:pPr lvl="1"/>
            <a:r>
              <a:rPr lang="en-US">
                <a:cs typeface="Calibri"/>
              </a:rPr>
              <a:t>Look up collection in IZ</a:t>
            </a:r>
          </a:p>
          <a:p>
            <a:pPr lvl="1"/>
            <a:r>
              <a:rPr lang="en-US">
                <a:cs typeface="Calibri"/>
              </a:rPr>
              <a:t>Edit Service</a:t>
            </a:r>
          </a:p>
          <a:p>
            <a:pPr lvl="1"/>
            <a:r>
              <a:rPr lang="en-US">
                <a:cs typeface="Calibri"/>
              </a:rPr>
              <a:t>Check link tab and note the URL</a:t>
            </a:r>
          </a:p>
          <a:p>
            <a:pPr lvl="1"/>
            <a:r>
              <a:rPr lang="en-US">
                <a:cs typeface="Calibri"/>
              </a:rPr>
              <a:t>And/or check OCLC for </a:t>
            </a:r>
            <a:r>
              <a:rPr lang="en-US">
                <a:cs typeface="Calibri"/>
                <a:hlinkClick r:id="rId6"/>
              </a:rPr>
              <a:t>most current stanza</a:t>
            </a:r>
            <a:endParaRPr lang="en-US">
              <a:cs typeface="Calibri"/>
            </a:endParaRPr>
          </a:p>
        </p:txBody>
      </p:sp>
      <p:pic>
        <p:nvPicPr>
          <p:cNvPr id="15" name="Picture 4" descr="A screenshot of a social media post&#10;&#10;Description generated with very high confidence">
            <a:extLst>
              <a:ext uri="{FF2B5EF4-FFF2-40B4-BE49-F238E27FC236}">
                <a16:creationId xmlns:a16="http://schemas.microsoft.com/office/drawing/2014/main" id="{CFEF9A2F-C386-4CBB-B80A-36D0DFA49A5D}"/>
              </a:ext>
            </a:extLst>
          </p:cNvPr>
          <p:cNvPicPr>
            <a:picLocks noChangeAspect="1"/>
          </p:cNvPicPr>
          <p:nvPr/>
        </p:nvPicPr>
        <p:blipFill rotWithShape="1">
          <a:blip r:embed="rId7"/>
          <a:srcRect t="16667" r="216" b="-538"/>
          <a:stretch/>
        </p:blipFill>
        <p:spPr>
          <a:xfrm>
            <a:off x="4999138" y="1183738"/>
            <a:ext cx="6826381" cy="2302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6" descr="A picture containing screenshot&#10;&#10;Description generated with very high confidence">
            <a:extLst>
              <a:ext uri="{FF2B5EF4-FFF2-40B4-BE49-F238E27FC236}">
                <a16:creationId xmlns:a16="http://schemas.microsoft.com/office/drawing/2014/main" id="{6BE9498D-12BD-4B77-9AC9-5FE6E6E72746}"/>
              </a:ext>
            </a:extLst>
          </p:cNvPr>
          <p:cNvPicPr>
            <a:picLocks noChangeAspect="1"/>
          </p:cNvPicPr>
          <p:nvPr/>
        </p:nvPicPr>
        <p:blipFill>
          <a:blip r:embed="rId8"/>
          <a:stretch>
            <a:fillRect/>
          </a:stretch>
        </p:blipFill>
        <p:spPr>
          <a:xfrm>
            <a:off x="6638157" y="3620465"/>
            <a:ext cx="3735237" cy="2375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260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8FDE97D-FB81-B847-ABA5-D74ABC688040}"/>
              </a:ext>
            </a:extLst>
          </p:cNvPr>
          <p:cNvGrpSpPr/>
          <p:nvPr/>
        </p:nvGrpSpPr>
        <p:grpSpPr>
          <a:xfrm>
            <a:off x="0" y="6076334"/>
            <a:ext cx="12192000" cy="781666"/>
            <a:chOff x="0" y="6076334"/>
            <a:chExt cx="12192000" cy="781666"/>
          </a:xfrm>
        </p:grpSpPr>
        <p:sp>
          <p:nvSpPr>
            <p:cNvPr id="25" name="Rectangle 24">
              <a:extLst>
                <a:ext uri="{FF2B5EF4-FFF2-40B4-BE49-F238E27FC236}">
                  <a16:creationId xmlns:a16="http://schemas.microsoft.com/office/drawing/2014/main" id="{31020C70-DCCD-904E-B115-B4097D8B1629}"/>
                </a:ext>
              </a:extLst>
            </p:cNvPr>
            <p:cNvSpPr/>
            <p:nvPr/>
          </p:nvSpPr>
          <p:spPr>
            <a:xfrm>
              <a:off x="0" y="6076335"/>
              <a:ext cx="12192000" cy="78166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28FF85-DF1F-1046-A1A6-B9BD61337EA0}"/>
                </a:ext>
              </a:extLst>
            </p:cNvPr>
            <p:cNvSpPr/>
            <p:nvPr/>
          </p:nvSpPr>
          <p:spPr>
            <a:xfrm>
              <a:off x="1" y="6076334"/>
              <a:ext cx="4531800" cy="7816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ED770D6C-8DE6-6847-A323-39B2AFF0F5ED}"/>
                </a:ext>
              </a:extLst>
            </p:cNvPr>
            <p:cNvGrpSpPr/>
            <p:nvPr/>
          </p:nvGrpSpPr>
          <p:grpSpPr>
            <a:xfrm>
              <a:off x="6276761" y="6251567"/>
              <a:ext cx="5548758" cy="438513"/>
              <a:chOff x="6320303" y="6041112"/>
              <a:chExt cx="5548758" cy="438513"/>
            </a:xfrm>
          </p:grpSpPr>
          <p:pic>
            <p:nvPicPr>
              <p:cNvPr id="28" name="Picture 27">
                <a:extLst>
                  <a:ext uri="{FF2B5EF4-FFF2-40B4-BE49-F238E27FC236}">
                    <a16:creationId xmlns:a16="http://schemas.microsoft.com/office/drawing/2014/main" id="{84724184-8E73-EA40-8CBE-8D6D819EED8D}"/>
                  </a:ext>
                </a:extLst>
              </p:cNvPr>
              <p:cNvPicPr>
                <a:picLocks noChangeAspect="1"/>
              </p:cNvPicPr>
              <p:nvPr/>
            </p:nvPicPr>
            <p:blipFill>
              <a:blip r:embed="rId2"/>
              <a:stretch>
                <a:fillRect/>
              </a:stretch>
            </p:blipFill>
            <p:spPr>
              <a:xfrm>
                <a:off x="10024677" y="6086656"/>
                <a:ext cx="435078" cy="354589"/>
              </a:xfrm>
              <a:prstGeom prst="rect">
                <a:avLst/>
              </a:prstGeom>
            </p:spPr>
          </p:pic>
          <p:pic>
            <p:nvPicPr>
              <p:cNvPr id="29" name="Picture 28">
                <a:extLst>
                  <a:ext uri="{FF2B5EF4-FFF2-40B4-BE49-F238E27FC236}">
                    <a16:creationId xmlns:a16="http://schemas.microsoft.com/office/drawing/2014/main" id="{12A5E7D0-1B96-0447-A0E4-81108CA5D161}"/>
                  </a:ext>
                </a:extLst>
              </p:cNvPr>
              <p:cNvPicPr>
                <a:picLocks noChangeAspect="1"/>
              </p:cNvPicPr>
              <p:nvPr/>
            </p:nvPicPr>
            <p:blipFill>
              <a:blip r:embed="rId3"/>
              <a:stretch>
                <a:fillRect/>
              </a:stretch>
            </p:blipFill>
            <p:spPr>
              <a:xfrm>
                <a:off x="10660050" y="6064185"/>
                <a:ext cx="413343" cy="413343"/>
              </a:xfrm>
              <a:prstGeom prst="rect">
                <a:avLst/>
              </a:prstGeom>
            </p:spPr>
          </p:pic>
          <p:sp>
            <p:nvSpPr>
              <p:cNvPr id="30" name="TextBox 29">
                <a:extLst>
                  <a:ext uri="{FF2B5EF4-FFF2-40B4-BE49-F238E27FC236}">
                    <a16:creationId xmlns:a16="http://schemas.microsoft.com/office/drawing/2014/main" id="{E48515C9-A964-3645-A266-0C1E510525BE}"/>
                  </a:ext>
                </a:extLst>
              </p:cNvPr>
              <p:cNvSpPr txBox="1"/>
              <p:nvPr/>
            </p:nvSpPr>
            <p:spPr>
              <a:xfrm>
                <a:off x="6320303" y="6041112"/>
                <a:ext cx="2853813" cy="415498"/>
              </a:xfrm>
              <a:prstGeom prst="rect">
                <a:avLst/>
              </a:prstGeom>
              <a:noFill/>
            </p:spPr>
            <p:txBody>
              <a:bodyPr wrap="square" rtlCol="0">
                <a:spAutoFit/>
              </a:bodyPr>
              <a:lstStyle/>
              <a:p>
                <a:pPr algn="r"/>
                <a:r>
                  <a:rPr lang="en-US" sz="2000" err="1">
                    <a:solidFill>
                      <a:schemeClr val="bg1"/>
                    </a:solidFill>
                    <a:latin typeface="Arial" panose="020B0604020202020204" pitchFamily="34" charset="0"/>
                    <a:cs typeface="Arial" panose="020B0604020202020204" pitchFamily="34" charset="0"/>
                  </a:rPr>
                  <a:t>www.suny.edu</a:t>
                </a:r>
                <a:endParaRPr lang="en-US" sz="2000">
                  <a:solidFill>
                    <a:schemeClr val="bg1"/>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44247D8C-F776-C84E-B569-2655F2042763}"/>
                  </a:ext>
                </a:extLst>
              </p:cNvPr>
              <p:cNvPicPr>
                <a:picLocks noChangeAspect="1"/>
              </p:cNvPicPr>
              <p:nvPr/>
            </p:nvPicPr>
            <p:blipFill>
              <a:blip r:embed="rId4"/>
              <a:stretch>
                <a:fillRect/>
              </a:stretch>
            </p:blipFill>
            <p:spPr>
              <a:xfrm>
                <a:off x="9367496" y="6062787"/>
                <a:ext cx="413343" cy="416838"/>
              </a:xfrm>
              <a:prstGeom prst="rect">
                <a:avLst/>
              </a:prstGeom>
            </p:spPr>
          </p:pic>
          <p:pic>
            <p:nvPicPr>
              <p:cNvPr id="32" name="Picture 31">
                <a:extLst>
                  <a:ext uri="{FF2B5EF4-FFF2-40B4-BE49-F238E27FC236}">
                    <a16:creationId xmlns:a16="http://schemas.microsoft.com/office/drawing/2014/main" id="{615E06AE-11E6-CF49-8F38-B8AC293B3998}"/>
                  </a:ext>
                </a:extLst>
              </p:cNvPr>
              <p:cNvPicPr>
                <a:picLocks noChangeAspect="1"/>
              </p:cNvPicPr>
              <p:nvPr/>
            </p:nvPicPr>
            <p:blipFill>
              <a:blip r:embed="rId5"/>
              <a:stretch>
                <a:fillRect/>
              </a:stretch>
            </p:blipFill>
            <p:spPr>
              <a:xfrm>
                <a:off x="11325778" y="6072566"/>
                <a:ext cx="543283" cy="382767"/>
              </a:xfrm>
              <a:prstGeom prst="rect">
                <a:avLst/>
              </a:prstGeom>
            </p:spPr>
          </p:pic>
        </p:grpSp>
      </p:grpSp>
      <p:sp>
        <p:nvSpPr>
          <p:cNvPr id="39" name="TextBox 38">
            <a:extLst>
              <a:ext uri="{FF2B5EF4-FFF2-40B4-BE49-F238E27FC236}">
                <a16:creationId xmlns:a16="http://schemas.microsoft.com/office/drawing/2014/main" id="{F8FB98EF-042B-D14D-B0AF-029310AB1B44}"/>
              </a:ext>
            </a:extLst>
          </p:cNvPr>
          <p:cNvSpPr txBox="1"/>
          <p:nvPr/>
        </p:nvSpPr>
        <p:spPr>
          <a:xfrm>
            <a:off x="768995" y="392277"/>
            <a:ext cx="10584560" cy="584775"/>
          </a:xfrm>
          <a:prstGeom prst="rect">
            <a:avLst/>
          </a:prstGeom>
          <a:noFill/>
        </p:spPr>
        <p:txBody>
          <a:bodyPr wrap="square" rtlCol="0">
            <a:spAutoFit/>
          </a:bodyPr>
          <a:lstStyle/>
          <a:p>
            <a:r>
              <a:rPr lang="en-US" sz="3200" b="1">
                <a:solidFill>
                  <a:schemeClr val="accent1">
                    <a:lumMod val="75000"/>
                  </a:schemeClr>
                </a:solidFill>
                <a:latin typeface="Arial" panose="020B0604020202020204" pitchFamily="34" charset="0"/>
                <a:cs typeface="Arial" panose="020B0604020202020204" pitchFamily="34" charset="0"/>
              </a:rPr>
              <a:t>Not Authorized for Access: Proxy </a:t>
            </a:r>
            <a:r>
              <a:rPr lang="en-US" sz="3200" b="1" err="1">
                <a:solidFill>
                  <a:schemeClr val="accent1">
                    <a:lumMod val="75000"/>
                  </a:schemeClr>
                </a:solidFill>
                <a:latin typeface="Arial" panose="020B0604020202020204" pitchFamily="34" charset="0"/>
                <a:cs typeface="Arial" panose="020B0604020202020204" pitchFamily="34" charset="0"/>
              </a:rPr>
              <a:t>Config</a:t>
            </a:r>
            <a:r>
              <a:rPr lang="en-US" sz="3200" b="1">
                <a:solidFill>
                  <a:schemeClr val="accent1">
                    <a:lumMod val="75000"/>
                  </a:schemeClr>
                </a:solidFill>
                <a:latin typeface="Arial" panose="020B0604020202020204" pitchFamily="34" charset="0"/>
                <a:cs typeface="Arial" panose="020B0604020202020204" pitchFamily="34" charset="0"/>
              </a:rPr>
              <a:t> File</a:t>
            </a:r>
          </a:p>
        </p:txBody>
      </p:sp>
      <p:sp>
        <p:nvSpPr>
          <p:cNvPr id="14" name="Content Placeholder 2">
            <a:extLst>
              <a:ext uri="{FF2B5EF4-FFF2-40B4-BE49-F238E27FC236}">
                <a16:creationId xmlns:a16="http://schemas.microsoft.com/office/drawing/2014/main" id="{AC6D4119-C292-4161-BB52-4768088DB8B6}"/>
              </a:ext>
            </a:extLst>
          </p:cNvPr>
          <p:cNvSpPr txBox="1">
            <a:spLocks/>
          </p:cNvSpPr>
          <p:nvPr/>
        </p:nvSpPr>
        <p:spPr>
          <a:xfrm>
            <a:off x="926032" y="1177606"/>
            <a:ext cx="5592755" cy="4854545"/>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a:rPr>
              <a:t>If you’re self-hosted:</a:t>
            </a:r>
          </a:p>
          <a:p>
            <a:r>
              <a:rPr lang="en-US">
                <a:cs typeface="Calibri"/>
              </a:rPr>
              <a:t>Check your </a:t>
            </a:r>
            <a:r>
              <a:rPr lang="en-US" err="1">
                <a:cs typeface="Calibri"/>
              </a:rPr>
              <a:t>config</a:t>
            </a:r>
            <a:r>
              <a:rPr lang="en-US">
                <a:cs typeface="Calibri"/>
              </a:rPr>
              <a:t> file to make sure that there’s a stanza for the collection that you’re trying to activate</a:t>
            </a:r>
          </a:p>
          <a:p>
            <a:r>
              <a:rPr lang="en-US">
                <a:cs typeface="Calibri"/>
              </a:rPr>
              <a:t>If there is a stanza, make sure that the URL from your Alma Edit Service is included in the U/URL, H/Host, or domain. May have to try different ways to get it in there. </a:t>
            </a:r>
          </a:p>
          <a:p>
            <a:r>
              <a:rPr lang="en-US">
                <a:cs typeface="Calibri"/>
              </a:rPr>
              <a:t>If there isn’t a stanza, if it’s </a:t>
            </a:r>
            <a:r>
              <a:rPr lang="en-US" err="1">
                <a:cs typeface="Calibri"/>
              </a:rPr>
              <a:t>ezproxy</a:t>
            </a:r>
            <a:r>
              <a:rPr lang="en-US">
                <a:cs typeface="Calibri"/>
              </a:rPr>
              <a:t>, check OCLC for the </a:t>
            </a:r>
            <a:r>
              <a:rPr lang="en-US">
                <a:cs typeface="Calibri"/>
                <a:hlinkClick r:id="rId6"/>
              </a:rPr>
              <a:t>most current stanza</a:t>
            </a:r>
            <a:r>
              <a:rPr lang="en-US">
                <a:cs typeface="Calibri"/>
              </a:rPr>
              <a:t> for that collection, copy it and paste it into your </a:t>
            </a:r>
            <a:r>
              <a:rPr lang="en-US" err="1">
                <a:cs typeface="Calibri"/>
              </a:rPr>
              <a:t>config</a:t>
            </a:r>
            <a:r>
              <a:rPr lang="en-US">
                <a:cs typeface="Calibri"/>
              </a:rPr>
              <a:t> file</a:t>
            </a:r>
          </a:p>
          <a:p>
            <a:r>
              <a:rPr lang="en-US">
                <a:cs typeface="Calibri"/>
              </a:rPr>
              <a:t>If it’s not in OCLC, you can create your own using pre-existing stanza as template – T is title, U is URL, H is host, and D is domain</a:t>
            </a:r>
          </a:p>
          <a:p>
            <a:r>
              <a:rPr lang="en-US">
                <a:cs typeface="Calibri"/>
              </a:rPr>
              <a:t>Save your changes and restart the proxy server</a:t>
            </a:r>
          </a:p>
          <a:p>
            <a:endParaRPr lang="en-US">
              <a:cs typeface="Calibri"/>
            </a:endParaRPr>
          </a:p>
          <a:p>
            <a:endParaRPr lang="en-US">
              <a:cs typeface="Calibri"/>
            </a:endParaRPr>
          </a:p>
        </p:txBody>
      </p:sp>
      <p:sp>
        <p:nvSpPr>
          <p:cNvPr id="3" name="TextBox 2"/>
          <p:cNvSpPr txBox="1"/>
          <p:nvPr/>
        </p:nvSpPr>
        <p:spPr>
          <a:xfrm>
            <a:off x="7162586" y="4684818"/>
            <a:ext cx="4543783" cy="1107996"/>
          </a:xfrm>
          <a:prstGeom prst="rect">
            <a:avLst/>
          </a:prstGeom>
          <a:noFill/>
        </p:spPr>
        <p:txBody>
          <a:bodyPr wrap="square" rtlCol="0">
            <a:spAutoFit/>
          </a:bodyPr>
          <a:lstStyle/>
          <a:p>
            <a:r>
              <a:rPr lang="en-US" sz="2200"/>
              <a:t>If you’re hosted, contact your vendor and ask them to add the collection, or use your account to add it yourself.</a:t>
            </a:r>
          </a:p>
        </p:txBody>
      </p:sp>
      <p:pic>
        <p:nvPicPr>
          <p:cNvPr id="4" name="Picture 3"/>
          <p:cNvPicPr>
            <a:picLocks noChangeAspect="1"/>
          </p:cNvPicPr>
          <p:nvPr/>
        </p:nvPicPr>
        <p:blipFill>
          <a:blip r:embed="rId7"/>
          <a:stretch>
            <a:fillRect/>
          </a:stretch>
        </p:blipFill>
        <p:spPr>
          <a:xfrm>
            <a:off x="7162586" y="1286622"/>
            <a:ext cx="4133850" cy="3114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7969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QUni">
      <a:dk1>
        <a:srgbClr val="022345"/>
      </a:dk1>
      <a:lt1>
        <a:srgbClr val="FFFFFF"/>
      </a:lt1>
      <a:dk2>
        <a:srgbClr val="022345"/>
      </a:dk2>
      <a:lt2>
        <a:srgbClr val="FFFFFF"/>
      </a:lt2>
      <a:accent1>
        <a:srgbClr val="B5D107"/>
      </a:accent1>
      <a:accent2>
        <a:srgbClr val="022345"/>
      </a:accent2>
      <a:accent3>
        <a:srgbClr val="464749"/>
      </a:accent3>
      <a:accent4>
        <a:srgbClr val="6D8495"/>
      </a:accent4>
      <a:accent5>
        <a:srgbClr val="B5D107"/>
      </a:accent5>
      <a:accent6>
        <a:srgbClr val="022345"/>
      </a:accent6>
      <a:hlink>
        <a:srgbClr val="0E7DFF"/>
      </a:hlink>
      <a:folHlink>
        <a:srgbClr val="1E005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2</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Schillinger, David</dc:creator>
  <cp:revision>1</cp:revision>
  <dcterms:created xsi:type="dcterms:W3CDTF">2019-03-12T13:30:08Z</dcterms:created>
  <dcterms:modified xsi:type="dcterms:W3CDTF">2020-01-29T17:37:34Z</dcterms:modified>
</cp:coreProperties>
</file>