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8" r:id="rId2"/>
    <p:sldId id="279" r:id="rId3"/>
    <p:sldId id="319" r:id="rId4"/>
    <p:sldId id="259" r:id="rId5"/>
    <p:sldId id="353" r:id="rId6"/>
    <p:sldId id="296" r:id="rId7"/>
    <p:sldId id="260" r:id="rId8"/>
    <p:sldId id="261" r:id="rId9"/>
    <p:sldId id="283" r:id="rId10"/>
    <p:sldId id="263" r:id="rId11"/>
    <p:sldId id="266" r:id="rId12"/>
    <p:sldId id="267" r:id="rId13"/>
    <p:sldId id="268" r:id="rId14"/>
    <p:sldId id="269" r:id="rId15"/>
    <p:sldId id="280" r:id="rId16"/>
    <p:sldId id="351" r:id="rId17"/>
    <p:sldId id="297" r:id="rId18"/>
    <p:sldId id="285" r:id="rId19"/>
    <p:sldId id="286" r:id="rId20"/>
    <p:sldId id="287" r:id="rId21"/>
    <p:sldId id="288" r:id="rId22"/>
    <p:sldId id="289" r:id="rId23"/>
    <p:sldId id="290" r:id="rId24"/>
    <p:sldId id="291" r:id="rId25"/>
    <p:sldId id="284" r:id="rId26"/>
    <p:sldId id="352" r:id="rId27"/>
    <p:sldId id="298" r:id="rId28"/>
    <p:sldId id="271" r:id="rId29"/>
    <p:sldId id="272" r:id="rId30"/>
    <p:sldId id="295" r:id="rId31"/>
    <p:sldId id="281" r:id="rId32"/>
    <p:sldId id="274" r:id="rId33"/>
    <p:sldId id="276" r:id="rId34"/>
    <p:sldId id="277" r:id="rId35"/>
    <p:sldId id="278" r:id="rId36"/>
    <p:sldId id="302" r:id="rId37"/>
    <p:sldId id="282" r:id="rId38"/>
    <p:sldId id="306" r:id="rId39"/>
    <p:sldId id="299" r:id="rId40"/>
    <p:sldId id="273" r:id="rId41"/>
    <p:sldId id="300" r:id="rId42"/>
    <p:sldId id="301" r:id="rId43"/>
    <p:sldId id="293" r:id="rId44"/>
    <p:sldId id="294" r:id="rId45"/>
    <p:sldId id="303" r:id="rId46"/>
    <p:sldId id="305" r:id="rId47"/>
    <p:sldId id="304" r:id="rId48"/>
    <p:sldId id="307" r:id="rId49"/>
    <p:sldId id="308" r:id="rId50"/>
    <p:sldId id="309" r:id="rId51"/>
    <p:sldId id="310" r:id="rId52"/>
    <p:sldId id="312" r:id="rId53"/>
    <p:sldId id="324" r:id="rId54"/>
    <p:sldId id="320" r:id="rId55"/>
    <p:sldId id="322" r:id="rId56"/>
    <p:sldId id="323" r:id="rId57"/>
    <p:sldId id="313" r:id="rId58"/>
    <p:sldId id="314" r:id="rId59"/>
    <p:sldId id="325" r:id="rId60"/>
    <p:sldId id="315" r:id="rId61"/>
    <p:sldId id="326" r:id="rId62"/>
    <p:sldId id="328" r:id="rId63"/>
    <p:sldId id="316" r:id="rId64"/>
    <p:sldId id="317" r:id="rId65"/>
    <p:sldId id="318" r:id="rId66"/>
    <p:sldId id="329" r:id="rId67"/>
    <p:sldId id="334" r:id="rId68"/>
    <p:sldId id="330" r:id="rId69"/>
    <p:sldId id="331" r:id="rId70"/>
    <p:sldId id="333" r:id="rId71"/>
    <p:sldId id="336" r:id="rId72"/>
    <p:sldId id="335" r:id="rId73"/>
    <p:sldId id="341" r:id="rId74"/>
    <p:sldId id="345" r:id="rId75"/>
    <p:sldId id="346" r:id="rId76"/>
    <p:sldId id="337" r:id="rId77"/>
    <p:sldId id="338" r:id="rId78"/>
    <p:sldId id="339" r:id="rId79"/>
    <p:sldId id="340" r:id="rId80"/>
    <p:sldId id="350" r:id="rId8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ee, Margaret" initials="MM" lastIdx="1" clrIdx="0">
    <p:extLst>
      <p:ext uri="{19B8F6BF-5375-455C-9EA6-DF929625EA0E}">
        <p15:presenceInfo xmlns:p15="http://schemas.microsoft.com/office/powerpoint/2012/main" userId="S::mcgeemt@oneonta.edu::f326b1cf-2a47-4f1b-af59-3b8978bfafb8" providerId="AD"/>
      </p:ext>
    </p:extLst>
  </p:cmAuthor>
  <p:cmAuthor id="2" name="Aucoin, Brenda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5" autoAdjust="0"/>
    <p:restoredTop sz="94660"/>
  </p:normalViewPr>
  <p:slideViewPr>
    <p:cSldViewPr snapToGrid="0">
      <p:cViewPr varScale="1">
        <p:scale>
          <a:sx n="88" d="100"/>
          <a:sy n="88" d="100"/>
        </p:scale>
        <p:origin x="26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DD8CC8A-00E3-4707-9CD5-9087BCCE6046}" type="datetimeFigureOut">
              <a:rPr lang="en-US" smtClean="0"/>
              <a:t>5/6/2019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AC1860F-C986-44CB-8C38-A4AC299C0233}" type="slidenum">
              <a:rPr lang="en-US" smtClean="0"/>
              <a:t>‹#›</a:t>
            </a:fld>
            <a:endParaRPr lang="en-US"/>
          </a:p>
        </p:txBody>
      </p:sp>
    </p:spTree>
    <p:extLst>
      <p:ext uri="{BB962C8B-B14F-4D97-AF65-F5344CB8AC3E}">
        <p14:creationId xmlns:p14="http://schemas.microsoft.com/office/powerpoint/2010/main" val="213562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LSP has a list of every institutions’ password to set up Step 2 in Alma. Username is the OCLC symbol for the institution  </a:t>
            </a:r>
          </a:p>
        </p:txBody>
      </p:sp>
      <p:sp>
        <p:nvSpPr>
          <p:cNvPr id="4" name="Slide Number Placeholder 3"/>
          <p:cNvSpPr>
            <a:spLocks noGrp="1"/>
          </p:cNvSpPr>
          <p:nvPr>
            <p:ph type="sldNum" sz="quarter" idx="5"/>
          </p:nvPr>
        </p:nvSpPr>
        <p:spPr/>
        <p:txBody>
          <a:bodyPr/>
          <a:lstStyle/>
          <a:p>
            <a:fld id="{9AC1860F-C986-44CB-8C38-A4AC299C0233}" type="slidenum">
              <a:rPr lang="en-US" smtClean="0"/>
              <a:t>4</a:t>
            </a:fld>
            <a:endParaRPr lang="en-US"/>
          </a:p>
        </p:txBody>
      </p:sp>
    </p:spTree>
    <p:extLst>
      <p:ext uri="{BB962C8B-B14F-4D97-AF65-F5344CB8AC3E}">
        <p14:creationId xmlns:p14="http://schemas.microsoft.com/office/powerpoint/2010/main" val="3157043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1860F-C986-44CB-8C38-A4AC299C0233}" type="slidenum">
              <a:rPr lang="en-US" smtClean="0"/>
              <a:t>48</a:t>
            </a:fld>
            <a:endParaRPr lang="en-US"/>
          </a:p>
        </p:txBody>
      </p:sp>
    </p:spTree>
    <p:extLst>
      <p:ext uri="{BB962C8B-B14F-4D97-AF65-F5344CB8AC3E}">
        <p14:creationId xmlns:p14="http://schemas.microsoft.com/office/powerpoint/2010/main" val="322127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Baseline will be run one time after go-live. Incremental will be run after baseline to update holdings.</a:t>
            </a:r>
          </a:p>
          <a:p>
            <a:pPr marL="232943" indent="-232943">
              <a:buFont typeface="+mj-lt"/>
              <a:buAutoNum type="arabicPeriod"/>
            </a:pPr>
            <a:r>
              <a:rPr lang="en-US" dirty="0"/>
              <a:t>Jobs cannot be run during implementation. </a:t>
            </a:r>
            <a:r>
              <a:rPr lang="en-US" dirty="0" err="1"/>
              <a:t>ExLibris</a:t>
            </a:r>
            <a:r>
              <a:rPr lang="en-US" dirty="0"/>
              <a:t> tested running Oneonta’s baseline and incremental to SUNY’s S/FTP server instead</a:t>
            </a:r>
          </a:p>
        </p:txBody>
      </p:sp>
      <p:sp>
        <p:nvSpPr>
          <p:cNvPr id="4" name="Slide Number Placeholder 3"/>
          <p:cNvSpPr>
            <a:spLocks noGrp="1"/>
          </p:cNvSpPr>
          <p:nvPr>
            <p:ph type="sldNum" sz="quarter" idx="5"/>
          </p:nvPr>
        </p:nvSpPr>
        <p:spPr/>
        <p:txBody>
          <a:bodyPr/>
          <a:lstStyle/>
          <a:p>
            <a:fld id="{9AC1860F-C986-44CB-8C38-A4AC299C0233}" type="slidenum">
              <a:rPr lang="en-US" smtClean="0"/>
              <a:t>35</a:t>
            </a:fld>
            <a:endParaRPr lang="en-US"/>
          </a:p>
        </p:txBody>
      </p:sp>
    </p:spTree>
    <p:extLst>
      <p:ext uri="{BB962C8B-B14F-4D97-AF65-F5344CB8AC3E}">
        <p14:creationId xmlns:p14="http://schemas.microsoft.com/office/powerpoint/2010/main" val="165331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Keep inactive until the institution is ready to either test with </a:t>
            </a:r>
            <a:r>
              <a:rPr lang="en-US" dirty="0" err="1"/>
              <a:t>ExLibris</a:t>
            </a:r>
            <a:r>
              <a:rPr lang="en-US" dirty="0"/>
              <a:t> or after go-live</a:t>
            </a:r>
          </a:p>
          <a:p>
            <a:pPr marL="232943" indent="-232943">
              <a:buFont typeface="+mj-lt"/>
              <a:buAutoNum type="arabicPeriod"/>
            </a:pPr>
            <a:r>
              <a:rPr lang="en-US" dirty="0"/>
              <a:t>For testing the Data Sync file was being sent to the SUNY S/FTP server</a:t>
            </a:r>
          </a:p>
        </p:txBody>
      </p:sp>
      <p:sp>
        <p:nvSpPr>
          <p:cNvPr id="4" name="Slide Number Placeholder 3"/>
          <p:cNvSpPr>
            <a:spLocks noGrp="1"/>
          </p:cNvSpPr>
          <p:nvPr>
            <p:ph type="sldNum" sz="quarter" idx="5"/>
          </p:nvPr>
        </p:nvSpPr>
        <p:spPr/>
        <p:txBody>
          <a:bodyPr/>
          <a:lstStyle/>
          <a:p>
            <a:fld id="{9AC1860F-C986-44CB-8C38-A4AC299C0233}" type="slidenum">
              <a:rPr lang="en-US" smtClean="0"/>
              <a:t>36</a:t>
            </a:fld>
            <a:endParaRPr lang="en-US"/>
          </a:p>
        </p:txBody>
      </p:sp>
    </p:spTree>
    <p:extLst>
      <p:ext uri="{BB962C8B-B14F-4D97-AF65-F5344CB8AC3E}">
        <p14:creationId xmlns:p14="http://schemas.microsoft.com/office/powerpoint/2010/main" val="415408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Bib and Local Holdings Publishing Profiles can run at the same time because they are different jobs. </a:t>
            </a:r>
          </a:p>
        </p:txBody>
      </p:sp>
      <p:sp>
        <p:nvSpPr>
          <p:cNvPr id="4" name="Slide Number Placeholder 3"/>
          <p:cNvSpPr>
            <a:spLocks noGrp="1"/>
          </p:cNvSpPr>
          <p:nvPr>
            <p:ph type="sldNum" sz="quarter" idx="5"/>
          </p:nvPr>
        </p:nvSpPr>
        <p:spPr/>
        <p:txBody>
          <a:bodyPr/>
          <a:lstStyle/>
          <a:p>
            <a:fld id="{9AC1860F-C986-44CB-8C38-A4AC299C0233}" type="slidenum">
              <a:rPr lang="en-US" smtClean="0"/>
              <a:t>37</a:t>
            </a:fld>
            <a:endParaRPr lang="en-US"/>
          </a:p>
        </p:txBody>
      </p:sp>
    </p:spTree>
    <p:extLst>
      <p:ext uri="{BB962C8B-B14F-4D97-AF65-F5344CB8AC3E}">
        <p14:creationId xmlns:p14="http://schemas.microsoft.com/office/powerpoint/2010/main" val="289093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1860F-C986-44CB-8C38-A4AC299C0233}" type="slidenum">
              <a:rPr lang="en-US" smtClean="0"/>
              <a:t>38</a:t>
            </a:fld>
            <a:endParaRPr lang="en-US"/>
          </a:p>
        </p:txBody>
      </p:sp>
    </p:spTree>
    <p:extLst>
      <p:ext uri="{BB962C8B-B14F-4D97-AF65-F5344CB8AC3E}">
        <p14:creationId xmlns:p14="http://schemas.microsoft.com/office/powerpoint/2010/main" val="3441632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1860F-C986-44CB-8C38-A4AC299C0233}" type="slidenum">
              <a:rPr lang="en-US" smtClean="0"/>
              <a:t>44</a:t>
            </a:fld>
            <a:endParaRPr lang="en-US"/>
          </a:p>
        </p:txBody>
      </p:sp>
    </p:spTree>
    <p:extLst>
      <p:ext uri="{BB962C8B-B14F-4D97-AF65-F5344CB8AC3E}">
        <p14:creationId xmlns:p14="http://schemas.microsoft.com/office/powerpoint/2010/main" val="2653255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Baseline will be run one time after go-live. Incremental will be run after baseline to update holdings.</a:t>
            </a:r>
          </a:p>
          <a:p>
            <a:pPr marL="232943" indent="-232943">
              <a:buFont typeface="+mj-lt"/>
              <a:buAutoNum type="arabicPeriod"/>
            </a:pPr>
            <a:r>
              <a:rPr lang="en-US" dirty="0"/>
              <a:t>Jobs cannot be run during implementation. </a:t>
            </a:r>
            <a:r>
              <a:rPr lang="en-US" dirty="0" err="1"/>
              <a:t>ExLibris</a:t>
            </a:r>
            <a:r>
              <a:rPr lang="en-US" dirty="0"/>
              <a:t> tested running Oneonta’s baseline and incremental to SUNY’s S/FTP server instead</a:t>
            </a:r>
          </a:p>
        </p:txBody>
      </p:sp>
      <p:sp>
        <p:nvSpPr>
          <p:cNvPr id="4" name="Slide Number Placeholder 3"/>
          <p:cNvSpPr>
            <a:spLocks noGrp="1"/>
          </p:cNvSpPr>
          <p:nvPr>
            <p:ph type="sldNum" sz="quarter" idx="5"/>
          </p:nvPr>
        </p:nvSpPr>
        <p:spPr/>
        <p:txBody>
          <a:bodyPr/>
          <a:lstStyle/>
          <a:p>
            <a:fld id="{9AC1860F-C986-44CB-8C38-A4AC299C0233}" type="slidenum">
              <a:rPr lang="en-US" smtClean="0"/>
              <a:t>45</a:t>
            </a:fld>
            <a:endParaRPr lang="en-US"/>
          </a:p>
        </p:txBody>
      </p:sp>
    </p:spTree>
    <p:extLst>
      <p:ext uri="{BB962C8B-B14F-4D97-AF65-F5344CB8AC3E}">
        <p14:creationId xmlns:p14="http://schemas.microsoft.com/office/powerpoint/2010/main" val="1504790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Keep inactive until the institution is ready to either test with </a:t>
            </a:r>
            <a:r>
              <a:rPr lang="en-US" dirty="0" err="1"/>
              <a:t>ExLibris</a:t>
            </a:r>
            <a:r>
              <a:rPr lang="en-US" dirty="0"/>
              <a:t> or after go-live</a:t>
            </a:r>
          </a:p>
          <a:p>
            <a:pPr marL="232943" indent="-232943">
              <a:buFont typeface="+mj-lt"/>
              <a:buAutoNum type="arabicPeriod"/>
            </a:pPr>
            <a:r>
              <a:rPr lang="en-US" dirty="0"/>
              <a:t>For testing the Data Sync file was being sent to the SUNY S/FTP server</a:t>
            </a:r>
          </a:p>
        </p:txBody>
      </p:sp>
      <p:sp>
        <p:nvSpPr>
          <p:cNvPr id="4" name="Slide Number Placeholder 3"/>
          <p:cNvSpPr>
            <a:spLocks noGrp="1"/>
          </p:cNvSpPr>
          <p:nvPr>
            <p:ph type="sldNum" sz="quarter" idx="5"/>
          </p:nvPr>
        </p:nvSpPr>
        <p:spPr/>
        <p:txBody>
          <a:bodyPr/>
          <a:lstStyle/>
          <a:p>
            <a:fld id="{9AC1860F-C986-44CB-8C38-A4AC299C0233}" type="slidenum">
              <a:rPr lang="en-US" smtClean="0"/>
              <a:t>46</a:t>
            </a:fld>
            <a:endParaRPr lang="en-US"/>
          </a:p>
        </p:txBody>
      </p:sp>
    </p:spTree>
    <p:extLst>
      <p:ext uri="{BB962C8B-B14F-4D97-AF65-F5344CB8AC3E}">
        <p14:creationId xmlns:p14="http://schemas.microsoft.com/office/powerpoint/2010/main" val="254813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Bib and Local Holdings Publishing Profiles can run at the same time because they are different jobs. </a:t>
            </a:r>
          </a:p>
        </p:txBody>
      </p:sp>
      <p:sp>
        <p:nvSpPr>
          <p:cNvPr id="4" name="Slide Number Placeholder 3"/>
          <p:cNvSpPr>
            <a:spLocks noGrp="1"/>
          </p:cNvSpPr>
          <p:nvPr>
            <p:ph type="sldNum" sz="quarter" idx="5"/>
          </p:nvPr>
        </p:nvSpPr>
        <p:spPr/>
        <p:txBody>
          <a:bodyPr/>
          <a:lstStyle/>
          <a:p>
            <a:fld id="{9AC1860F-C986-44CB-8C38-A4AC299C0233}" type="slidenum">
              <a:rPr lang="en-US" smtClean="0"/>
              <a:t>47</a:t>
            </a:fld>
            <a:endParaRPr lang="en-US"/>
          </a:p>
        </p:txBody>
      </p:sp>
    </p:spTree>
    <p:extLst>
      <p:ext uri="{BB962C8B-B14F-4D97-AF65-F5344CB8AC3E}">
        <p14:creationId xmlns:p14="http://schemas.microsoft.com/office/powerpoint/2010/main" val="117722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4CA35E4-B5B3-4886-A7FD-E00EE0C4CAC3}" type="datetimeFigureOut">
              <a:rPr lang="en-US" smtClean="0"/>
              <a:t>5/6/2019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7966BEE-FF43-446D-9274-0F4E6663E5DF}"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6860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178878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7899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06684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4CA35E4-B5B3-4886-A7FD-E00EE0C4CAC3}" type="datetimeFigureOut">
              <a:rPr lang="en-US" smtClean="0"/>
              <a:t>5/6/2019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1200794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CA35E4-B5B3-4886-A7FD-E00EE0C4CAC3}"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161481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CA35E4-B5B3-4886-A7FD-E00EE0C4CAC3}" type="datetimeFigureOut">
              <a:rPr lang="en-US" smtClean="0"/>
              <a:t>5/6/2019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41802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CA35E4-B5B3-4886-A7FD-E00EE0C4CAC3}" type="datetimeFigureOut">
              <a:rPr lang="en-US" smtClean="0"/>
              <a:t>5/6/2019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112653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A35E4-B5B3-4886-A7FD-E00EE0C4CAC3}" type="datetimeFigureOut">
              <a:rPr lang="en-US" smtClean="0"/>
              <a:t>5/6/2019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58338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5/6/2019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3460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5/6/2019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389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4CA35E4-B5B3-4886-A7FD-E00EE0C4CAC3}" type="datetimeFigureOut">
              <a:rPr lang="en-US" smtClean="0"/>
              <a:t>5/6/2019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7966BEE-FF43-446D-9274-0F4E6663E5D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8576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ftp://ftp2.oclc.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ftp://ftp2.oclc.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191237"/>
            <a:ext cx="8361229" cy="2695443"/>
          </a:xfrm>
        </p:spPr>
        <p:txBody>
          <a:bodyPr/>
          <a:lstStyle/>
          <a:p>
            <a:r>
              <a:rPr lang="en-US" sz="4800" dirty="0"/>
              <a:t>Publishing Profiles: Publishing Bibliographic &amp; Holdings Records from Alma to OCLC</a:t>
            </a:r>
          </a:p>
        </p:txBody>
      </p:sp>
      <p:sp>
        <p:nvSpPr>
          <p:cNvPr id="3" name="Subtitle 2"/>
          <p:cNvSpPr>
            <a:spLocks noGrp="1"/>
          </p:cNvSpPr>
          <p:nvPr>
            <p:ph type="subTitle" idx="1"/>
          </p:nvPr>
        </p:nvSpPr>
        <p:spPr/>
        <p:txBody>
          <a:bodyPr/>
          <a:lstStyle/>
          <a:p>
            <a:r>
              <a:rPr lang="en-US" dirty="0"/>
              <a:t>Shared Library Services Platform Project</a:t>
            </a:r>
          </a:p>
          <a:p>
            <a:r>
              <a:rPr lang="en-US" dirty="0"/>
              <a:t>Maggie McGee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69217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1974-FB26-429D-95ED-71FDEC09769C}"/>
              </a:ext>
            </a:extLst>
          </p:cNvPr>
          <p:cNvSpPr>
            <a:spLocks noGrp="1"/>
          </p:cNvSpPr>
          <p:nvPr>
            <p:ph type="title"/>
          </p:nvPr>
        </p:nvSpPr>
        <p:spPr>
          <a:xfrm>
            <a:off x="1371600" y="685800"/>
            <a:ext cx="10185400" cy="462115"/>
          </a:xfrm>
        </p:spPr>
        <p:txBody>
          <a:bodyPr>
            <a:noAutofit/>
          </a:bodyPr>
          <a:lstStyle/>
          <a:p>
            <a:r>
              <a:rPr lang="en-US" sz="2500" b="1" dirty="0">
                <a:solidFill>
                  <a:srgbClr val="004C93"/>
                </a:solidFill>
              </a:rPr>
              <a:t>Create a Data Sync Collection in WorldShare for Bibliographic Holdings</a:t>
            </a:r>
            <a:endParaRPr lang="en-US" sz="2800" b="1" dirty="0"/>
          </a:p>
        </p:txBody>
      </p:sp>
      <p:sp>
        <p:nvSpPr>
          <p:cNvPr id="3" name="Content Placeholder 2">
            <a:extLst>
              <a:ext uri="{FF2B5EF4-FFF2-40B4-BE49-F238E27FC236}">
                <a16:creationId xmlns:a16="http://schemas.microsoft.com/office/drawing/2014/main" id="{D7431E67-B7D0-48AA-9820-1FF90A7B3A60}"/>
              </a:ext>
            </a:extLst>
          </p:cNvPr>
          <p:cNvSpPr>
            <a:spLocks noGrp="1"/>
          </p:cNvSpPr>
          <p:nvPr>
            <p:ph idx="1"/>
          </p:nvPr>
        </p:nvSpPr>
        <p:spPr>
          <a:xfrm>
            <a:off x="1371600" y="1269507"/>
            <a:ext cx="9601200" cy="5309093"/>
          </a:xfrm>
        </p:spPr>
        <p:txBody>
          <a:bodyPr/>
          <a:lstStyle/>
          <a:p>
            <a:pPr marL="0" indent="0">
              <a:buNone/>
            </a:pPr>
            <a:r>
              <a:rPr lang="en-US" b="1" dirty="0"/>
              <a:t>Expand Bibliographic Record Information Tab:</a:t>
            </a:r>
          </a:p>
          <a:p>
            <a:r>
              <a:rPr lang="en-US" dirty="0"/>
              <a:t>Initial Estimate for Record Count: </a:t>
            </a:r>
          </a:p>
          <a:p>
            <a:pPr lvl="1"/>
            <a:r>
              <a:rPr lang="en-US" i="0" dirty="0"/>
              <a:t>Put in a estimate of the number of bibliographic records for the institution. </a:t>
            </a:r>
            <a:endParaRPr lang="en-US" dirty="0"/>
          </a:p>
        </p:txBody>
      </p:sp>
      <p:pic>
        <p:nvPicPr>
          <p:cNvPr id="4" name="Picture 3">
            <a:extLst>
              <a:ext uri="{FF2B5EF4-FFF2-40B4-BE49-F238E27FC236}">
                <a16:creationId xmlns:a16="http://schemas.microsoft.com/office/drawing/2014/main" id="{161010D8-9BF0-4F7A-BF16-7DA324FF5221}"/>
              </a:ext>
            </a:extLst>
          </p:cNvPr>
          <p:cNvPicPr>
            <a:picLocks noChangeAspect="1"/>
          </p:cNvPicPr>
          <p:nvPr/>
        </p:nvPicPr>
        <p:blipFill>
          <a:blip r:embed="rId2"/>
          <a:stretch>
            <a:fillRect/>
          </a:stretch>
        </p:blipFill>
        <p:spPr>
          <a:xfrm>
            <a:off x="2608607" y="2713429"/>
            <a:ext cx="6974786" cy="3654069"/>
          </a:xfrm>
          <a:prstGeom prst="rect">
            <a:avLst/>
          </a:prstGeom>
          <a:ln>
            <a:solidFill>
              <a:schemeClr val="accent1"/>
            </a:solidFill>
          </a:ln>
        </p:spPr>
      </p:pic>
    </p:spTree>
    <p:extLst>
      <p:ext uri="{BB962C8B-B14F-4D97-AF65-F5344CB8AC3E}">
        <p14:creationId xmlns:p14="http://schemas.microsoft.com/office/powerpoint/2010/main" val="3427935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1EF6-7967-44BD-A654-C27E99BD97EE}"/>
              </a:ext>
            </a:extLst>
          </p:cNvPr>
          <p:cNvSpPr>
            <a:spLocks noGrp="1"/>
          </p:cNvSpPr>
          <p:nvPr>
            <p:ph type="title"/>
          </p:nvPr>
        </p:nvSpPr>
        <p:spPr>
          <a:xfrm>
            <a:off x="1371600" y="685801"/>
            <a:ext cx="10096150" cy="466832"/>
          </a:xfrm>
        </p:spPr>
        <p:txBody>
          <a:bodyPr>
            <a:noAutofit/>
          </a:bodyPr>
          <a:lstStyle/>
          <a:p>
            <a:r>
              <a:rPr lang="en-US" sz="2500" b="1" dirty="0">
                <a:solidFill>
                  <a:srgbClr val="004C93"/>
                </a:solidFill>
              </a:rPr>
              <a:t>Create a Data Sync Collection in WorldShare for Bibliographic Holdings</a:t>
            </a:r>
            <a:endParaRPr lang="en-US" sz="2800" b="1" dirty="0"/>
          </a:p>
        </p:txBody>
      </p:sp>
      <p:sp>
        <p:nvSpPr>
          <p:cNvPr id="3" name="Content Placeholder 2">
            <a:extLst>
              <a:ext uri="{FF2B5EF4-FFF2-40B4-BE49-F238E27FC236}">
                <a16:creationId xmlns:a16="http://schemas.microsoft.com/office/drawing/2014/main" id="{D730C7A5-BE2A-412A-8B61-B3D15BC49353}"/>
              </a:ext>
            </a:extLst>
          </p:cNvPr>
          <p:cNvSpPr>
            <a:spLocks noGrp="1"/>
          </p:cNvSpPr>
          <p:nvPr>
            <p:ph idx="1"/>
          </p:nvPr>
        </p:nvSpPr>
        <p:spPr>
          <a:xfrm>
            <a:off x="1371599" y="1249961"/>
            <a:ext cx="10322653" cy="5478010"/>
          </a:xfrm>
        </p:spPr>
        <p:txBody>
          <a:bodyPr/>
          <a:lstStyle/>
          <a:p>
            <a:pPr marL="0" indent="0">
              <a:buNone/>
            </a:pPr>
            <a:r>
              <a:rPr lang="en-US" b="1" dirty="0"/>
              <a:t>Bibliographic Record Information Tab Continued:</a:t>
            </a:r>
            <a:endParaRPr lang="en-US" dirty="0"/>
          </a:p>
          <a:p>
            <a:r>
              <a:rPr lang="en-US" dirty="0"/>
              <a:t>Provider: </a:t>
            </a:r>
            <a:r>
              <a:rPr lang="en-US" dirty="0" err="1"/>
              <a:t>ExLibris</a:t>
            </a:r>
            <a:endParaRPr lang="en-US" dirty="0"/>
          </a:p>
          <a:p>
            <a:r>
              <a:rPr lang="en-US" dirty="0"/>
              <a:t>System Name: Alma</a:t>
            </a:r>
          </a:p>
          <a:p>
            <a:r>
              <a:rPr lang="en-US" dirty="0"/>
              <a:t>Version: [leave blank]</a:t>
            </a:r>
          </a:p>
          <a:p>
            <a:r>
              <a:rPr lang="en-US" dirty="0"/>
              <a:t>OCLC Number Location(s): [default value]</a:t>
            </a:r>
          </a:p>
          <a:p>
            <a:r>
              <a:rPr lang="en-US" dirty="0"/>
              <a:t>Local System Number Location(s): [default value]</a:t>
            </a:r>
          </a:p>
          <a:p>
            <a:endParaRPr lang="en-US" dirty="0"/>
          </a:p>
          <a:p>
            <a:pPr marL="0" indent="0">
              <a:buNone/>
            </a:pPr>
            <a:endParaRPr lang="en-US" dirty="0"/>
          </a:p>
        </p:txBody>
      </p:sp>
      <p:pic>
        <p:nvPicPr>
          <p:cNvPr id="4" name="Picture 3">
            <a:extLst>
              <a:ext uri="{FF2B5EF4-FFF2-40B4-BE49-F238E27FC236}">
                <a16:creationId xmlns:a16="http://schemas.microsoft.com/office/drawing/2014/main" id="{A511C3CC-C7DF-42FF-A0FD-AFC7925F5096}"/>
              </a:ext>
            </a:extLst>
          </p:cNvPr>
          <p:cNvPicPr>
            <a:picLocks noChangeAspect="1"/>
          </p:cNvPicPr>
          <p:nvPr/>
        </p:nvPicPr>
        <p:blipFill>
          <a:blip r:embed="rId2"/>
          <a:stretch>
            <a:fillRect/>
          </a:stretch>
        </p:blipFill>
        <p:spPr>
          <a:xfrm>
            <a:off x="3108854" y="4131008"/>
            <a:ext cx="5974292" cy="2411641"/>
          </a:xfrm>
          <a:prstGeom prst="rect">
            <a:avLst/>
          </a:prstGeom>
          <a:ln>
            <a:solidFill>
              <a:schemeClr val="accent1"/>
            </a:solidFill>
          </a:ln>
        </p:spPr>
      </p:pic>
    </p:spTree>
    <p:extLst>
      <p:ext uri="{BB962C8B-B14F-4D97-AF65-F5344CB8AC3E}">
        <p14:creationId xmlns:p14="http://schemas.microsoft.com/office/powerpoint/2010/main" val="1233034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D586-CD64-4442-AC5A-CDBE430A6552}"/>
              </a:ext>
            </a:extLst>
          </p:cNvPr>
          <p:cNvSpPr>
            <a:spLocks noGrp="1"/>
          </p:cNvSpPr>
          <p:nvPr>
            <p:ph type="title"/>
          </p:nvPr>
        </p:nvSpPr>
        <p:spPr>
          <a:xfrm>
            <a:off x="1371600" y="685801"/>
            <a:ext cx="9953538" cy="512684"/>
          </a:xfrm>
        </p:spPr>
        <p:txBody>
          <a:bodyPr>
            <a:normAutofit fontScale="90000"/>
          </a:bodyPr>
          <a:lstStyle/>
          <a:p>
            <a:r>
              <a:rPr lang="en-US" sz="2800" b="1" dirty="0"/>
              <a:t>Create a Data Sync Collection in WorldShare for Bibliographic Holdings</a:t>
            </a:r>
          </a:p>
        </p:txBody>
      </p:sp>
      <p:sp>
        <p:nvSpPr>
          <p:cNvPr id="3" name="Content Placeholder 2">
            <a:extLst>
              <a:ext uri="{FF2B5EF4-FFF2-40B4-BE49-F238E27FC236}">
                <a16:creationId xmlns:a16="http://schemas.microsoft.com/office/drawing/2014/main" id="{22548B3B-30B9-43E9-9F80-5AFF1AD8B27C}"/>
              </a:ext>
            </a:extLst>
          </p:cNvPr>
          <p:cNvSpPr>
            <a:spLocks noGrp="1"/>
          </p:cNvSpPr>
          <p:nvPr>
            <p:ph idx="1"/>
          </p:nvPr>
        </p:nvSpPr>
        <p:spPr>
          <a:xfrm>
            <a:off x="1371599" y="1367407"/>
            <a:ext cx="10121317" cy="5167617"/>
          </a:xfrm>
        </p:spPr>
        <p:txBody>
          <a:bodyPr/>
          <a:lstStyle/>
          <a:p>
            <a:pPr marL="0" indent="0">
              <a:buNone/>
            </a:pPr>
            <a:r>
              <a:rPr lang="en-US" b="1" dirty="0"/>
              <a:t>Expand Local Bibliographic Information Tab:</a:t>
            </a:r>
          </a:p>
          <a:p>
            <a:r>
              <a:rPr lang="en-US" dirty="0"/>
              <a:t>Retained Local Bibliographic Data Fields</a:t>
            </a:r>
          </a:p>
          <a:p>
            <a:pPr lvl="1"/>
            <a:r>
              <a:rPr lang="en-US" i="0" dirty="0"/>
              <a:t>Do not change, unless you are not mapping bibliographic records to OCLC MARC recognized fields</a:t>
            </a:r>
          </a:p>
          <a:p>
            <a:pPr marL="530352" lvl="1" indent="0">
              <a:buNone/>
            </a:pPr>
            <a:endParaRPr lang="en-US" dirty="0"/>
          </a:p>
        </p:txBody>
      </p:sp>
      <p:pic>
        <p:nvPicPr>
          <p:cNvPr id="4" name="Picture 3">
            <a:extLst>
              <a:ext uri="{FF2B5EF4-FFF2-40B4-BE49-F238E27FC236}">
                <a16:creationId xmlns:a16="http://schemas.microsoft.com/office/drawing/2014/main" id="{6E2743F7-ECB5-4C32-9FB8-A4E052188A88}"/>
              </a:ext>
            </a:extLst>
          </p:cNvPr>
          <p:cNvPicPr>
            <a:picLocks noChangeAspect="1"/>
          </p:cNvPicPr>
          <p:nvPr/>
        </p:nvPicPr>
        <p:blipFill>
          <a:blip r:embed="rId2"/>
          <a:stretch>
            <a:fillRect/>
          </a:stretch>
        </p:blipFill>
        <p:spPr>
          <a:xfrm>
            <a:off x="2329268" y="3251447"/>
            <a:ext cx="8205978" cy="2825009"/>
          </a:xfrm>
          <a:prstGeom prst="rect">
            <a:avLst/>
          </a:prstGeom>
          <a:ln>
            <a:solidFill>
              <a:schemeClr val="accent1"/>
            </a:solidFill>
          </a:ln>
        </p:spPr>
      </p:pic>
    </p:spTree>
    <p:extLst>
      <p:ext uri="{BB962C8B-B14F-4D97-AF65-F5344CB8AC3E}">
        <p14:creationId xmlns:p14="http://schemas.microsoft.com/office/powerpoint/2010/main" val="3088385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C4E3-0406-4CE3-BA98-5E1F9937AD78}"/>
              </a:ext>
            </a:extLst>
          </p:cNvPr>
          <p:cNvSpPr>
            <a:spLocks noGrp="1"/>
          </p:cNvSpPr>
          <p:nvPr>
            <p:ph type="title"/>
          </p:nvPr>
        </p:nvSpPr>
        <p:spPr>
          <a:xfrm>
            <a:off x="1371600" y="685800"/>
            <a:ext cx="9858652" cy="564160"/>
          </a:xfrm>
        </p:spPr>
        <p:txBody>
          <a:bodyPr>
            <a:noAutofit/>
          </a:bodyPr>
          <a:lstStyle/>
          <a:p>
            <a:r>
              <a:rPr lang="en-US" sz="2500" b="1" dirty="0">
                <a:solidFill>
                  <a:srgbClr val="004C93"/>
                </a:solidFill>
              </a:rPr>
              <a:t>Create a Data Sync Collection in WorldShare for Bibliographic Holdings</a:t>
            </a:r>
            <a:endParaRPr lang="en-US" sz="2800" b="1" dirty="0"/>
          </a:p>
        </p:txBody>
      </p:sp>
      <p:sp>
        <p:nvSpPr>
          <p:cNvPr id="3" name="Content Placeholder 2">
            <a:extLst>
              <a:ext uri="{FF2B5EF4-FFF2-40B4-BE49-F238E27FC236}">
                <a16:creationId xmlns:a16="http://schemas.microsoft.com/office/drawing/2014/main" id="{F86E4BCD-DD09-4D9A-A616-AE916DDC6917}"/>
              </a:ext>
            </a:extLst>
          </p:cNvPr>
          <p:cNvSpPr>
            <a:spLocks noGrp="1"/>
          </p:cNvSpPr>
          <p:nvPr>
            <p:ph idx="1"/>
          </p:nvPr>
        </p:nvSpPr>
        <p:spPr>
          <a:xfrm>
            <a:off x="1371600" y="1442905"/>
            <a:ext cx="9601200" cy="4915949"/>
          </a:xfrm>
        </p:spPr>
        <p:txBody>
          <a:bodyPr/>
          <a:lstStyle/>
          <a:p>
            <a:pPr marL="0" indent="0">
              <a:buNone/>
            </a:pPr>
            <a:r>
              <a:rPr lang="en-US" b="1" dirty="0"/>
              <a:t>Expand Marc Record Output Information Tab:</a:t>
            </a:r>
            <a:endParaRPr lang="en-US" dirty="0"/>
          </a:p>
          <a:p>
            <a:r>
              <a:rPr lang="en-US" dirty="0"/>
              <a:t>Enable MARC Record Delivery: NO</a:t>
            </a:r>
          </a:p>
        </p:txBody>
      </p:sp>
      <p:pic>
        <p:nvPicPr>
          <p:cNvPr id="4" name="Picture 3">
            <a:extLst>
              <a:ext uri="{FF2B5EF4-FFF2-40B4-BE49-F238E27FC236}">
                <a16:creationId xmlns:a16="http://schemas.microsoft.com/office/drawing/2014/main" id="{56E786AA-3DDE-49B0-8112-3029F1759100}"/>
              </a:ext>
            </a:extLst>
          </p:cNvPr>
          <p:cNvPicPr>
            <a:picLocks noChangeAspect="1"/>
          </p:cNvPicPr>
          <p:nvPr/>
        </p:nvPicPr>
        <p:blipFill>
          <a:blip r:embed="rId2"/>
          <a:stretch>
            <a:fillRect/>
          </a:stretch>
        </p:blipFill>
        <p:spPr>
          <a:xfrm>
            <a:off x="1894575" y="2544758"/>
            <a:ext cx="8555249" cy="3447386"/>
          </a:xfrm>
          <a:prstGeom prst="rect">
            <a:avLst/>
          </a:prstGeom>
          <a:ln>
            <a:solidFill>
              <a:schemeClr val="accent1"/>
            </a:solidFill>
          </a:ln>
        </p:spPr>
      </p:pic>
    </p:spTree>
    <p:extLst>
      <p:ext uri="{BB962C8B-B14F-4D97-AF65-F5344CB8AC3E}">
        <p14:creationId xmlns:p14="http://schemas.microsoft.com/office/powerpoint/2010/main" val="3155884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DD3C-699F-414B-94D9-444112108604}"/>
              </a:ext>
            </a:extLst>
          </p:cNvPr>
          <p:cNvSpPr>
            <a:spLocks noGrp="1"/>
          </p:cNvSpPr>
          <p:nvPr>
            <p:ph type="title"/>
          </p:nvPr>
        </p:nvSpPr>
        <p:spPr>
          <a:xfrm>
            <a:off x="1371600" y="685800"/>
            <a:ext cx="9601200" cy="547382"/>
          </a:xfrm>
        </p:spPr>
        <p:txBody>
          <a:bodyPr>
            <a:normAutofit fontScale="90000"/>
          </a:bodyPr>
          <a:lstStyle/>
          <a:p>
            <a:r>
              <a:rPr lang="en-US" sz="2800" b="1" dirty="0"/>
              <a:t>Create a Data Sync Collection in WorldShare for Bibliographic Holdings</a:t>
            </a:r>
          </a:p>
        </p:txBody>
      </p:sp>
      <p:sp>
        <p:nvSpPr>
          <p:cNvPr id="3" name="Content Placeholder 2">
            <a:extLst>
              <a:ext uri="{FF2B5EF4-FFF2-40B4-BE49-F238E27FC236}">
                <a16:creationId xmlns:a16="http://schemas.microsoft.com/office/drawing/2014/main" id="{C443A033-6A55-4EEE-8EE5-9D0AD72D9864}"/>
              </a:ext>
            </a:extLst>
          </p:cNvPr>
          <p:cNvSpPr>
            <a:spLocks noGrp="1"/>
          </p:cNvSpPr>
          <p:nvPr>
            <p:ph idx="1"/>
          </p:nvPr>
        </p:nvSpPr>
        <p:spPr>
          <a:xfrm>
            <a:off x="1371600" y="1174460"/>
            <a:ext cx="9601200" cy="5270728"/>
          </a:xfrm>
        </p:spPr>
        <p:txBody>
          <a:bodyPr>
            <a:normAutofit/>
          </a:bodyPr>
          <a:lstStyle/>
          <a:p>
            <a:pPr marL="0" indent="0">
              <a:buNone/>
            </a:pPr>
            <a:r>
              <a:rPr lang="en-US" b="1" dirty="0"/>
              <a:t>Expand Contact Information Tab:</a:t>
            </a:r>
          </a:p>
          <a:p>
            <a:r>
              <a:rPr lang="en-US" i="0" dirty="0"/>
              <a:t>Input contact person’s information</a:t>
            </a:r>
          </a:p>
          <a:p>
            <a:pPr lvl="1"/>
            <a:r>
              <a:rPr lang="en-US" i="0" dirty="0"/>
              <a:t>This assigns a data sync specialist to this data sync collection for troubleshooting</a:t>
            </a:r>
          </a:p>
          <a:p>
            <a:pPr marL="530352" lvl="1" indent="0">
              <a:buNone/>
            </a:pPr>
            <a:endParaRPr lang="en-US" dirty="0"/>
          </a:p>
          <a:p>
            <a:pPr marL="530352" lvl="1" indent="0">
              <a:buNone/>
            </a:pPr>
            <a:endParaRPr lang="en-US" dirty="0"/>
          </a:p>
          <a:p>
            <a:pPr marL="530352" lvl="1" indent="0">
              <a:buNone/>
            </a:pPr>
            <a:endParaRPr lang="en-US" dirty="0"/>
          </a:p>
          <a:p>
            <a:pPr marL="530352" lvl="1" indent="0">
              <a:buNone/>
            </a:pPr>
            <a:endParaRPr lang="en-US" dirty="0"/>
          </a:p>
          <a:p>
            <a:pPr marL="530352" lvl="1" indent="0">
              <a:buNone/>
            </a:pPr>
            <a:endParaRPr lang="en-US" dirty="0"/>
          </a:p>
          <a:p>
            <a:pPr marL="530352" lvl="1" indent="0">
              <a:buNone/>
            </a:pPr>
            <a:endParaRPr lang="en-US" dirty="0"/>
          </a:p>
          <a:p>
            <a:pPr marL="530352" lvl="1" indent="0">
              <a:buNone/>
            </a:pPr>
            <a:endParaRPr lang="en-US" dirty="0"/>
          </a:p>
          <a:p>
            <a:r>
              <a:rPr lang="en-US" dirty="0"/>
              <a:t>Click S</a:t>
            </a:r>
            <a:r>
              <a:rPr lang="en-US" b="1" i="1" dirty="0"/>
              <a:t>ave</a:t>
            </a:r>
          </a:p>
          <a:p>
            <a:pPr lvl="1"/>
            <a:r>
              <a:rPr lang="en-US" i="0" dirty="0"/>
              <a:t>Data Sync Collection has been created for Bibliographic Holdings</a:t>
            </a:r>
          </a:p>
          <a:p>
            <a:pPr marL="0" indent="0">
              <a:buNone/>
            </a:pPr>
            <a:endParaRPr lang="en-US" dirty="0"/>
          </a:p>
        </p:txBody>
      </p:sp>
      <p:pic>
        <p:nvPicPr>
          <p:cNvPr id="5" name="Picture 4">
            <a:extLst>
              <a:ext uri="{FF2B5EF4-FFF2-40B4-BE49-F238E27FC236}">
                <a16:creationId xmlns:a16="http://schemas.microsoft.com/office/drawing/2014/main" id="{72BBF862-AC63-446D-B2E0-082343F7C29A}"/>
              </a:ext>
            </a:extLst>
          </p:cNvPr>
          <p:cNvPicPr>
            <a:picLocks noChangeAspect="1"/>
          </p:cNvPicPr>
          <p:nvPr/>
        </p:nvPicPr>
        <p:blipFill>
          <a:blip r:embed="rId2"/>
          <a:stretch>
            <a:fillRect/>
          </a:stretch>
        </p:blipFill>
        <p:spPr>
          <a:xfrm>
            <a:off x="2428612" y="2840461"/>
            <a:ext cx="7334775" cy="2171175"/>
          </a:xfrm>
          <a:prstGeom prst="rect">
            <a:avLst/>
          </a:prstGeom>
          <a:ln>
            <a:solidFill>
              <a:schemeClr val="accent1"/>
            </a:solidFill>
          </a:ln>
        </p:spPr>
      </p:pic>
    </p:spTree>
    <p:extLst>
      <p:ext uri="{BB962C8B-B14F-4D97-AF65-F5344CB8AC3E}">
        <p14:creationId xmlns:p14="http://schemas.microsoft.com/office/powerpoint/2010/main" val="3250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37B0-3FDD-4404-83C5-4BCB79D3FA7D}"/>
              </a:ext>
            </a:extLst>
          </p:cNvPr>
          <p:cNvSpPr>
            <a:spLocks noGrp="1"/>
          </p:cNvSpPr>
          <p:nvPr>
            <p:ph type="title"/>
          </p:nvPr>
        </p:nvSpPr>
        <p:spPr>
          <a:xfrm>
            <a:off x="1371600" y="685800"/>
            <a:ext cx="9601200" cy="574829"/>
          </a:xfrm>
        </p:spPr>
        <p:txBody>
          <a:bodyPr>
            <a:normAutofit fontScale="90000"/>
          </a:bodyPr>
          <a:lstStyle/>
          <a:p>
            <a:r>
              <a:rPr lang="en-US" sz="2800" b="1" dirty="0"/>
              <a:t>Create a Data Sync Collection in WorldShare for Bibliographic Holdings</a:t>
            </a:r>
          </a:p>
        </p:txBody>
      </p:sp>
      <p:sp>
        <p:nvSpPr>
          <p:cNvPr id="3" name="Content Placeholder 2">
            <a:extLst>
              <a:ext uri="{FF2B5EF4-FFF2-40B4-BE49-F238E27FC236}">
                <a16:creationId xmlns:a16="http://schemas.microsoft.com/office/drawing/2014/main" id="{2B440E6C-4D97-4743-9921-0FFAF5DA6CE4}"/>
              </a:ext>
            </a:extLst>
          </p:cNvPr>
          <p:cNvSpPr>
            <a:spLocks noGrp="1"/>
          </p:cNvSpPr>
          <p:nvPr>
            <p:ph idx="1"/>
          </p:nvPr>
        </p:nvSpPr>
        <p:spPr>
          <a:xfrm>
            <a:off x="1371600" y="1322773"/>
            <a:ext cx="9601200" cy="5326602"/>
          </a:xfrm>
        </p:spPr>
        <p:txBody>
          <a:bodyPr/>
          <a:lstStyle/>
          <a:p>
            <a:pPr marL="0" indent="0">
              <a:buNone/>
            </a:pPr>
            <a:r>
              <a:rPr lang="en-US" b="1" dirty="0"/>
              <a:t>Expand Comments Tab:</a:t>
            </a:r>
          </a:p>
          <a:p>
            <a:r>
              <a:rPr lang="en-US" dirty="0"/>
              <a:t>Only appears after filling out the Contact Tab and Saving the Data Sync Collection</a:t>
            </a:r>
          </a:p>
          <a:p>
            <a:r>
              <a:rPr lang="en-US" dirty="0"/>
              <a:t>This is where each institution can communicate with an OCLC Data Sync Specialist if there are any issues with creating a Data Sync Collection</a:t>
            </a:r>
          </a:p>
          <a:p>
            <a:pPr marL="0" indent="0">
              <a:buNone/>
            </a:pPr>
            <a:endParaRPr lang="en-US" dirty="0"/>
          </a:p>
          <a:p>
            <a:pPr marL="0" indent="0">
              <a:buNone/>
            </a:pPr>
            <a:endParaRPr lang="en-US" dirty="0"/>
          </a:p>
        </p:txBody>
      </p:sp>
      <p:pic>
        <p:nvPicPr>
          <p:cNvPr id="4" name="Content Placeholder 3">
            <a:extLst>
              <a:ext uri="{FF2B5EF4-FFF2-40B4-BE49-F238E27FC236}">
                <a16:creationId xmlns:a16="http://schemas.microsoft.com/office/drawing/2014/main" id="{6C0B3895-F39D-4D9C-A041-479D8AE92AC7}"/>
              </a:ext>
            </a:extLst>
          </p:cNvPr>
          <p:cNvPicPr>
            <a:picLocks noChangeAspect="1"/>
          </p:cNvPicPr>
          <p:nvPr/>
        </p:nvPicPr>
        <p:blipFill>
          <a:blip r:embed="rId2"/>
          <a:stretch>
            <a:fillRect/>
          </a:stretch>
        </p:blipFill>
        <p:spPr>
          <a:xfrm>
            <a:off x="1526501" y="3193741"/>
            <a:ext cx="9291397" cy="3162670"/>
          </a:xfrm>
          <a:prstGeom prst="rect">
            <a:avLst/>
          </a:prstGeom>
          <a:ln>
            <a:solidFill>
              <a:schemeClr val="accent1"/>
            </a:solidFill>
          </a:ln>
        </p:spPr>
      </p:pic>
    </p:spTree>
    <p:extLst>
      <p:ext uri="{BB962C8B-B14F-4D97-AF65-F5344CB8AC3E}">
        <p14:creationId xmlns:p14="http://schemas.microsoft.com/office/powerpoint/2010/main" val="2989608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37B0-3FDD-4404-83C5-4BCB79D3FA7D}"/>
              </a:ext>
            </a:extLst>
          </p:cNvPr>
          <p:cNvSpPr>
            <a:spLocks noGrp="1"/>
          </p:cNvSpPr>
          <p:nvPr>
            <p:ph type="title"/>
          </p:nvPr>
        </p:nvSpPr>
        <p:spPr>
          <a:xfrm>
            <a:off x="1371600" y="685800"/>
            <a:ext cx="9601200" cy="574829"/>
          </a:xfrm>
        </p:spPr>
        <p:txBody>
          <a:bodyPr>
            <a:normAutofit fontScale="90000"/>
          </a:bodyPr>
          <a:lstStyle/>
          <a:p>
            <a:r>
              <a:rPr lang="en-US" sz="2800" b="1" dirty="0"/>
              <a:t>Create a Data Sync Collection in WorldShare for Bibliographic Holdings</a:t>
            </a:r>
          </a:p>
        </p:txBody>
      </p:sp>
      <p:sp>
        <p:nvSpPr>
          <p:cNvPr id="3" name="Content Placeholder 2">
            <a:extLst>
              <a:ext uri="{FF2B5EF4-FFF2-40B4-BE49-F238E27FC236}">
                <a16:creationId xmlns:a16="http://schemas.microsoft.com/office/drawing/2014/main" id="{2B440E6C-4D97-4743-9921-0FFAF5DA6CE4}"/>
              </a:ext>
            </a:extLst>
          </p:cNvPr>
          <p:cNvSpPr>
            <a:spLocks noGrp="1"/>
          </p:cNvSpPr>
          <p:nvPr>
            <p:ph idx="1"/>
          </p:nvPr>
        </p:nvSpPr>
        <p:spPr>
          <a:xfrm>
            <a:off x="1371600" y="1322773"/>
            <a:ext cx="3377953" cy="3817418"/>
          </a:xfrm>
        </p:spPr>
        <p:txBody>
          <a:bodyPr/>
          <a:lstStyle/>
          <a:p>
            <a:pPr marL="0" indent="0">
              <a:buNone/>
            </a:pPr>
            <a:r>
              <a:rPr lang="en-US" b="1" dirty="0"/>
              <a:t>Submitting the Collection to OCLC:</a:t>
            </a:r>
          </a:p>
          <a:p>
            <a:r>
              <a:rPr lang="en-US" dirty="0"/>
              <a:t>Click on the Bibliographic Data Sync Collection Name </a:t>
            </a:r>
          </a:p>
          <a:p>
            <a:r>
              <a:rPr lang="en-US" dirty="0"/>
              <a:t>Select </a:t>
            </a:r>
            <a:r>
              <a:rPr lang="en-US" b="1" i="1" dirty="0"/>
              <a:t>Submit Collection to OCLC </a:t>
            </a:r>
            <a:r>
              <a:rPr lang="en-US" dirty="0"/>
              <a:t>from the drop-down menu</a:t>
            </a:r>
          </a:p>
          <a:p>
            <a:r>
              <a:rPr lang="en-US" dirty="0"/>
              <a:t>Click </a:t>
            </a:r>
            <a:r>
              <a:rPr lang="en-US" b="1" i="1" dirty="0"/>
              <a:t>Submit</a:t>
            </a:r>
          </a:p>
          <a:p>
            <a:endParaRPr lang="en-US" dirty="0"/>
          </a:p>
          <a:p>
            <a:pPr marL="0" indent="0">
              <a:buNone/>
            </a:pPr>
            <a:endParaRPr lang="en-US" dirty="0"/>
          </a:p>
        </p:txBody>
      </p:sp>
      <p:pic>
        <p:nvPicPr>
          <p:cNvPr id="5" name="Picture 4">
            <a:extLst>
              <a:ext uri="{FF2B5EF4-FFF2-40B4-BE49-F238E27FC236}">
                <a16:creationId xmlns:a16="http://schemas.microsoft.com/office/drawing/2014/main" id="{4E4BF3AC-A3EC-4C6F-9433-E612BF46F197}"/>
              </a:ext>
            </a:extLst>
          </p:cNvPr>
          <p:cNvPicPr>
            <a:picLocks noChangeAspect="1"/>
          </p:cNvPicPr>
          <p:nvPr/>
        </p:nvPicPr>
        <p:blipFill>
          <a:blip r:embed="rId2"/>
          <a:stretch>
            <a:fillRect/>
          </a:stretch>
        </p:blipFill>
        <p:spPr>
          <a:xfrm>
            <a:off x="5095782" y="1381776"/>
            <a:ext cx="6493533" cy="1465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7EA244FB-916A-4762-9978-0E27C1E6574E}"/>
              </a:ext>
            </a:extLst>
          </p:cNvPr>
          <p:cNvPicPr>
            <a:picLocks noChangeAspect="1"/>
          </p:cNvPicPr>
          <p:nvPr/>
        </p:nvPicPr>
        <p:blipFill>
          <a:blip r:embed="rId3"/>
          <a:stretch>
            <a:fillRect/>
          </a:stretch>
        </p:blipFill>
        <p:spPr>
          <a:xfrm>
            <a:off x="5095782" y="3217431"/>
            <a:ext cx="2615248" cy="1922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B8B16A4B-185C-4845-8B76-724A48EFF4A1}"/>
              </a:ext>
            </a:extLst>
          </p:cNvPr>
          <p:cNvPicPr>
            <a:picLocks noChangeAspect="1"/>
          </p:cNvPicPr>
          <p:nvPr/>
        </p:nvPicPr>
        <p:blipFill>
          <a:blip r:embed="rId4"/>
          <a:stretch>
            <a:fillRect/>
          </a:stretch>
        </p:blipFill>
        <p:spPr>
          <a:xfrm>
            <a:off x="8066971" y="3217430"/>
            <a:ext cx="3624665" cy="1922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0589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171852"/>
            <a:ext cx="8361229" cy="3897299"/>
          </a:xfrm>
        </p:spPr>
        <p:txBody>
          <a:bodyPr/>
          <a:lstStyle/>
          <a:p>
            <a:r>
              <a:rPr lang="en-US" sz="4800" b="1" dirty="0"/>
              <a:t/>
            </a:r>
            <a:br>
              <a:rPr lang="en-US" sz="4800" b="1" dirty="0"/>
            </a:br>
            <a:r>
              <a:rPr lang="en-US" sz="4800" b="1" dirty="0"/>
              <a:t>Creating a Data Sync Collection for Local  Holdings RECORDS in WorldShare</a:t>
            </a:r>
            <a:br>
              <a:rPr lang="en-US" sz="4800" b="1" dirty="0"/>
            </a:br>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3959720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37B0-3FDD-4404-83C5-4BCB79D3FA7D}"/>
              </a:ext>
            </a:extLst>
          </p:cNvPr>
          <p:cNvSpPr>
            <a:spLocks noGrp="1"/>
          </p:cNvSpPr>
          <p:nvPr>
            <p:ph type="title"/>
          </p:nvPr>
        </p:nvSpPr>
        <p:spPr>
          <a:xfrm>
            <a:off x="1371600" y="685800"/>
            <a:ext cx="9805386" cy="521563"/>
          </a:xfrm>
        </p:spPr>
        <p:txBody>
          <a:bodyPr>
            <a:normAutofit fontScale="90000"/>
          </a:bodyPr>
          <a:lstStyle/>
          <a:p>
            <a:r>
              <a:rPr lang="en-US" sz="2800" b="1" dirty="0"/>
              <a:t>Create a Data Sync Collection in WorldShare for Local Holdings Records</a:t>
            </a:r>
          </a:p>
        </p:txBody>
      </p:sp>
      <p:sp>
        <p:nvSpPr>
          <p:cNvPr id="3" name="Content Placeholder 2">
            <a:extLst>
              <a:ext uri="{FF2B5EF4-FFF2-40B4-BE49-F238E27FC236}">
                <a16:creationId xmlns:a16="http://schemas.microsoft.com/office/drawing/2014/main" id="{2B440E6C-4D97-4743-9921-0FFAF5DA6CE4}"/>
              </a:ext>
            </a:extLst>
          </p:cNvPr>
          <p:cNvSpPr>
            <a:spLocks noGrp="1"/>
          </p:cNvSpPr>
          <p:nvPr>
            <p:ph idx="1"/>
          </p:nvPr>
        </p:nvSpPr>
        <p:spPr>
          <a:xfrm>
            <a:off x="1371600" y="1322773"/>
            <a:ext cx="10302536" cy="5326602"/>
          </a:xfrm>
        </p:spPr>
        <p:txBody>
          <a:bodyPr/>
          <a:lstStyle/>
          <a:p>
            <a:pPr marL="0" indent="0">
              <a:buNone/>
            </a:pPr>
            <a:r>
              <a:rPr lang="en-US" b="1" dirty="0"/>
              <a:t>Create a Local Holdings Record Data Sync Collection in WorldShare</a:t>
            </a:r>
          </a:p>
          <a:p>
            <a:r>
              <a:rPr lang="en-US" dirty="0"/>
              <a:t>Login to WorldShare </a:t>
            </a:r>
          </a:p>
          <a:p>
            <a:r>
              <a:rPr lang="en-US" dirty="0"/>
              <a:t>Click on the Metadata Link</a:t>
            </a:r>
          </a:p>
          <a:p>
            <a:r>
              <a:rPr lang="en-US" dirty="0"/>
              <a:t>Click on Collection Manager and expand it</a:t>
            </a:r>
          </a:p>
          <a:p>
            <a:r>
              <a:rPr lang="en-US" dirty="0"/>
              <a:t>Change Scope to: Data Sync Collection</a:t>
            </a:r>
          </a:p>
          <a:p>
            <a:pPr lvl="1">
              <a:lnSpc>
                <a:spcPct val="100000"/>
              </a:lnSpc>
              <a:spcBef>
                <a:spcPts val="0"/>
              </a:spcBef>
              <a:spcAft>
                <a:spcPts val="0"/>
              </a:spcAft>
            </a:pPr>
            <a:r>
              <a:rPr lang="en-US" i="0" dirty="0"/>
              <a:t>Check for existing Data Sync Collections </a:t>
            </a:r>
          </a:p>
          <a:p>
            <a:pPr marL="530352" lvl="1" indent="0">
              <a:lnSpc>
                <a:spcPct val="100000"/>
              </a:lnSpc>
              <a:spcBef>
                <a:spcPts val="0"/>
              </a:spcBef>
              <a:spcAft>
                <a:spcPts val="0"/>
              </a:spcAft>
              <a:buNone/>
            </a:pPr>
            <a:r>
              <a:rPr lang="en-US" i="0" dirty="0"/>
              <a:t>      by leaving the search term box empty and</a:t>
            </a:r>
          </a:p>
          <a:p>
            <a:pPr marL="530352" lvl="1" indent="0">
              <a:lnSpc>
                <a:spcPct val="100000"/>
              </a:lnSpc>
              <a:spcBef>
                <a:spcPts val="0"/>
              </a:spcBef>
              <a:spcAft>
                <a:spcPts val="0"/>
              </a:spcAft>
              <a:buNone/>
            </a:pPr>
            <a:r>
              <a:rPr lang="en-US" i="0" dirty="0"/>
              <a:t>      click search</a:t>
            </a:r>
          </a:p>
          <a:p>
            <a:pPr marL="0" indent="0">
              <a:buNone/>
            </a:pPr>
            <a:r>
              <a:rPr lang="en-US" b="1" dirty="0"/>
              <a:t>If there are no existing collections that will be used:</a:t>
            </a:r>
          </a:p>
          <a:p>
            <a:r>
              <a:rPr lang="en-US" dirty="0"/>
              <a:t>Click Create a Collection</a:t>
            </a:r>
          </a:p>
          <a:p>
            <a:pPr lvl="1"/>
            <a:r>
              <a:rPr lang="en-US" i="0" dirty="0"/>
              <a:t>Collection Type: Data Sync Collection</a:t>
            </a:r>
          </a:p>
          <a:p>
            <a:pPr lvl="1"/>
            <a:r>
              <a:rPr lang="en-US" i="0" dirty="0"/>
              <a:t>Data Sync Type: Local Holdings Record</a:t>
            </a:r>
          </a:p>
          <a:p>
            <a:pPr lvl="1"/>
            <a:r>
              <a:rPr lang="en-US" i="0" dirty="0"/>
              <a:t>Click </a:t>
            </a:r>
            <a:r>
              <a:rPr lang="en-US" b="1" i="0" dirty="0"/>
              <a:t>Create</a:t>
            </a:r>
            <a:endParaRPr lang="en-US" b="1" dirty="0"/>
          </a:p>
        </p:txBody>
      </p:sp>
      <p:pic>
        <p:nvPicPr>
          <p:cNvPr id="6" name="Picture 5">
            <a:extLst>
              <a:ext uri="{FF2B5EF4-FFF2-40B4-BE49-F238E27FC236}">
                <a16:creationId xmlns:a16="http://schemas.microsoft.com/office/drawing/2014/main" id="{69C9054E-D1F3-468E-B218-726ED9F9581C}"/>
              </a:ext>
            </a:extLst>
          </p:cNvPr>
          <p:cNvPicPr>
            <a:picLocks noChangeAspect="1"/>
          </p:cNvPicPr>
          <p:nvPr/>
        </p:nvPicPr>
        <p:blipFill>
          <a:blip r:embed="rId2"/>
          <a:stretch>
            <a:fillRect/>
          </a:stretch>
        </p:blipFill>
        <p:spPr>
          <a:xfrm>
            <a:off x="8598169" y="2042040"/>
            <a:ext cx="1836579" cy="2773920"/>
          </a:xfrm>
          <a:prstGeom prst="rect">
            <a:avLst/>
          </a:prstGeom>
          <a:ln>
            <a:solidFill>
              <a:schemeClr val="accent1"/>
            </a:solidFill>
          </a:ln>
        </p:spPr>
      </p:pic>
      <p:pic>
        <p:nvPicPr>
          <p:cNvPr id="7" name="Picture 6">
            <a:extLst>
              <a:ext uri="{FF2B5EF4-FFF2-40B4-BE49-F238E27FC236}">
                <a16:creationId xmlns:a16="http://schemas.microsoft.com/office/drawing/2014/main" id="{4DB43FFE-66C3-4C68-BB6F-7C4090165E83}"/>
              </a:ext>
            </a:extLst>
          </p:cNvPr>
          <p:cNvPicPr>
            <a:picLocks noChangeAspect="1"/>
          </p:cNvPicPr>
          <p:nvPr/>
        </p:nvPicPr>
        <p:blipFill>
          <a:blip r:embed="rId3"/>
          <a:stretch>
            <a:fillRect/>
          </a:stretch>
        </p:blipFill>
        <p:spPr>
          <a:xfrm>
            <a:off x="7635181" y="4545367"/>
            <a:ext cx="3762557" cy="1846615"/>
          </a:xfrm>
          <a:prstGeom prst="rect">
            <a:avLst/>
          </a:prstGeom>
          <a:ln>
            <a:solidFill>
              <a:schemeClr val="accent1"/>
            </a:solidFill>
          </a:ln>
        </p:spPr>
      </p:pic>
    </p:spTree>
    <p:extLst>
      <p:ext uri="{BB962C8B-B14F-4D97-AF65-F5344CB8AC3E}">
        <p14:creationId xmlns:p14="http://schemas.microsoft.com/office/powerpoint/2010/main" val="312946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0641-651A-4FBC-BA12-AB920B0F71A9}"/>
              </a:ext>
            </a:extLst>
          </p:cNvPr>
          <p:cNvSpPr>
            <a:spLocks noGrp="1"/>
          </p:cNvSpPr>
          <p:nvPr>
            <p:ph type="title"/>
          </p:nvPr>
        </p:nvSpPr>
        <p:spPr>
          <a:xfrm>
            <a:off x="1371599" y="685800"/>
            <a:ext cx="10000695" cy="557074"/>
          </a:xfrm>
        </p:spPr>
        <p:txBody>
          <a:bodyPr>
            <a:normAutofit fontScale="90000"/>
          </a:bodyPr>
          <a:lstStyle/>
          <a:p>
            <a:r>
              <a:rPr lang="en-US" sz="2800" b="1" dirty="0"/>
              <a:t>Create a Data Sync Collection in WorldShare for Local Holdings Records</a:t>
            </a:r>
          </a:p>
        </p:txBody>
      </p:sp>
      <p:sp>
        <p:nvSpPr>
          <p:cNvPr id="3" name="Content Placeholder 2">
            <a:extLst>
              <a:ext uri="{FF2B5EF4-FFF2-40B4-BE49-F238E27FC236}">
                <a16:creationId xmlns:a16="http://schemas.microsoft.com/office/drawing/2014/main" id="{1629A9FB-E18E-40F9-9140-64C47F1AF2A9}"/>
              </a:ext>
            </a:extLst>
          </p:cNvPr>
          <p:cNvSpPr>
            <a:spLocks noGrp="1"/>
          </p:cNvSpPr>
          <p:nvPr>
            <p:ph idx="1"/>
          </p:nvPr>
        </p:nvSpPr>
        <p:spPr>
          <a:xfrm>
            <a:off x="1371600" y="1333850"/>
            <a:ext cx="9601200" cy="5117750"/>
          </a:xfrm>
        </p:spPr>
        <p:txBody>
          <a:bodyPr/>
          <a:lstStyle/>
          <a:p>
            <a:pPr marL="0" indent="0">
              <a:buNone/>
            </a:pPr>
            <a:r>
              <a:rPr lang="en-US" b="1" dirty="0"/>
              <a:t>Properties Tab:</a:t>
            </a:r>
          </a:p>
          <a:p>
            <a:r>
              <a:rPr lang="en-US" dirty="0"/>
              <a:t>Type in a Collection Name</a:t>
            </a:r>
          </a:p>
          <a:p>
            <a:r>
              <a:rPr lang="en-US" dirty="0"/>
              <a:t>Collection ID will populate once you save the Data Sync Collection*</a:t>
            </a:r>
          </a:p>
          <a:p>
            <a:r>
              <a:rPr lang="en-US" dirty="0"/>
              <a:t>Group: </a:t>
            </a:r>
            <a:r>
              <a:rPr lang="en-US" b="1" dirty="0"/>
              <a:t>No</a:t>
            </a:r>
          </a:p>
          <a:p>
            <a:r>
              <a:rPr lang="en-US" dirty="0"/>
              <a:t>Original Data Format: </a:t>
            </a:r>
            <a:r>
              <a:rPr lang="en-US" b="1" dirty="0"/>
              <a:t>MARC</a:t>
            </a:r>
          </a:p>
          <a:p>
            <a:r>
              <a:rPr lang="en-US" b="1" dirty="0"/>
              <a:t>*Use Record Status for Processing: No</a:t>
            </a:r>
          </a:p>
          <a:p>
            <a:pPr lvl="1"/>
            <a:r>
              <a:rPr lang="en-US" i="0" dirty="0"/>
              <a:t>This allows all data submitted to be processed as LHRs </a:t>
            </a:r>
          </a:p>
          <a:p>
            <a:r>
              <a:rPr lang="en-US" dirty="0"/>
              <a:t>Description: </a:t>
            </a:r>
            <a:r>
              <a:rPr lang="en-US" b="1" dirty="0"/>
              <a:t>optional </a:t>
            </a:r>
          </a:p>
        </p:txBody>
      </p:sp>
    </p:spTree>
    <p:extLst>
      <p:ext uri="{BB962C8B-B14F-4D97-AF65-F5344CB8AC3E}">
        <p14:creationId xmlns:p14="http://schemas.microsoft.com/office/powerpoint/2010/main" val="102117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EC82-137E-43D6-80E0-1A8ED0E6D556}"/>
              </a:ext>
            </a:extLst>
          </p:cNvPr>
          <p:cNvSpPr>
            <a:spLocks noGrp="1"/>
          </p:cNvSpPr>
          <p:nvPr>
            <p:ph type="title"/>
          </p:nvPr>
        </p:nvSpPr>
        <p:spPr>
          <a:xfrm>
            <a:off x="1371600" y="685800"/>
            <a:ext cx="9601200" cy="619217"/>
          </a:xfrm>
        </p:spPr>
        <p:txBody>
          <a:bodyPr>
            <a:normAutofit/>
          </a:bodyPr>
          <a:lstStyle/>
          <a:p>
            <a:r>
              <a:rPr lang="en-US" sz="2800" b="1" dirty="0"/>
              <a:t>Publishing Profiles: What are they?</a:t>
            </a:r>
          </a:p>
        </p:txBody>
      </p:sp>
      <p:sp>
        <p:nvSpPr>
          <p:cNvPr id="3" name="Content Placeholder 2">
            <a:extLst>
              <a:ext uri="{FF2B5EF4-FFF2-40B4-BE49-F238E27FC236}">
                <a16:creationId xmlns:a16="http://schemas.microsoft.com/office/drawing/2014/main" id="{071243AE-EDCE-4812-AF62-B74F961DB1A3}"/>
              </a:ext>
            </a:extLst>
          </p:cNvPr>
          <p:cNvSpPr>
            <a:spLocks noGrp="1"/>
          </p:cNvSpPr>
          <p:nvPr>
            <p:ph idx="1"/>
          </p:nvPr>
        </p:nvSpPr>
        <p:spPr>
          <a:xfrm>
            <a:off x="1371599" y="1447060"/>
            <a:ext cx="10373558" cy="5069150"/>
          </a:xfrm>
        </p:spPr>
        <p:txBody>
          <a:bodyPr vert="horz" lIns="91440" tIns="45720" rIns="91440" bIns="45720" rtlCol="0" anchor="t">
            <a:normAutofit/>
          </a:bodyPr>
          <a:lstStyle/>
          <a:p>
            <a:pPr marL="383540" indent="-383540"/>
            <a:r>
              <a:rPr lang="en-US" dirty="0"/>
              <a:t>Publishing Profiles syncs data between Alma and WorldShare</a:t>
            </a:r>
          </a:p>
          <a:p>
            <a:pPr lvl="1" indent="-383540"/>
            <a:r>
              <a:rPr lang="en-US" i="0" dirty="0"/>
              <a:t>Data Sync was known as Batch Load</a:t>
            </a:r>
          </a:p>
          <a:p>
            <a:pPr lvl="1" indent="-383540"/>
            <a:r>
              <a:rPr lang="en-US" i="0" dirty="0"/>
              <a:t>Automated process that compares institutional holdings to WorldShare and manages the holdings of these records at the Bib record level or the Holdings record level </a:t>
            </a:r>
          </a:p>
          <a:p>
            <a:pPr lvl="1" indent="-383540"/>
            <a:r>
              <a:rPr lang="en-US" i="0" dirty="0"/>
              <a:t>Facilitates adding new records to WorldShare</a:t>
            </a:r>
          </a:p>
          <a:p>
            <a:pPr marL="383540" indent="-383540"/>
            <a:r>
              <a:rPr lang="en-US" dirty="0"/>
              <a:t>How does Data Sync between Alma and WorldShare work?</a:t>
            </a:r>
          </a:p>
          <a:p>
            <a:pPr lvl="1" indent="-383540"/>
            <a:r>
              <a:rPr lang="en-US" i="0" dirty="0"/>
              <a:t>The Publishing Profile in Alma exports records to the defined WorldShare FTP server where OCLC retrieves them and synchronizes them with the institution’s </a:t>
            </a:r>
            <a:r>
              <a:rPr lang="en-US" i="0" dirty="0" err="1"/>
              <a:t>WorldCat</a:t>
            </a:r>
            <a:r>
              <a:rPr lang="en-US" i="0" dirty="0"/>
              <a:t> records</a:t>
            </a:r>
          </a:p>
          <a:p>
            <a:pPr lvl="1" indent="-383540"/>
            <a:r>
              <a:rPr lang="en-US" i="0" dirty="0"/>
              <a:t>During migration all records with OCLC numbers will be flagged </a:t>
            </a:r>
            <a:r>
              <a:rPr lang="en-US" b="1" i="0" dirty="0"/>
              <a:t>publish bib</a:t>
            </a:r>
          </a:p>
          <a:p>
            <a:pPr lvl="2" indent="-383540"/>
            <a:r>
              <a:rPr lang="en-US" i="0" dirty="0"/>
              <a:t>Local Holdings Records (LHRs) will not be published during this process</a:t>
            </a:r>
          </a:p>
          <a:p>
            <a:pPr lvl="3" indent="-383540"/>
            <a:r>
              <a:rPr lang="en-US" i="0" dirty="0"/>
              <a:t>This is a separate process that needs to be done by creating a set for records with LHRs and batch updating the flag to “publish holdings”</a:t>
            </a:r>
          </a:p>
          <a:p>
            <a:pPr marL="0" indent="0">
              <a:buNone/>
            </a:pPr>
            <a:endParaRPr lang="en-US" dirty="0"/>
          </a:p>
        </p:txBody>
      </p:sp>
    </p:spTree>
    <p:extLst>
      <p:ext uri="{BB962C8B-B14F-4D97-AF65-F5344CB8AC3E}">
        <p14:creationId xmlns:p14="http://schemas.microsoft.com/office/powerpoint/2010/main" val="1409579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6236-F855-426E-BE67-B00C9B5B3947}"/>
              </a:ext>
            </a:extLst>
          </p:cNvPr>
          <p:cNvSpPr>
            <a:spLocks noGrp="1"/>
          </p:cNvSpPr>
          <p:nvPr>
            <p:ph type="title"/>
          </p:nvPr>
        </p:nvSpPr>
        <p:spPr>
          <a:xfrm>
            <a:off x="1371600" y="685800"/>
            <a:ext cx="9911918" cy="636973"/>
          </a:xfrm>
        </p:spPr>
        <p:txBody>
          <a:bodyPr>
            <a:normAutofit fontScale="90000"/>
          </a:bodyPr>
          <a:lstStyle/>
          <a:p>
            <a:r>
              <a:rPr lang="en-US" sz="2800" b="1" dirty="0"/>
              <a:t>Create a Data Sync Collection in WorldShare for Local Holdings Records</a:t>
            </a:r>
            <a:endParaRPr lang="en-US" sz="2800" dirty="0"/>
          </a:p>
        </p:txBody>
      </p:sp>
      <p:sp>
        <p:nvSpPr>
          <p:cNvPr id="3" name="Content Placeholder 2">
            <a:extLst>
              <a:ext uri="{FF2B5EF4-FFF2-40B4-BE49-F238E27FC236}">
                <a16:creationId xmlns:a16="http://schemas.microsoft.com/office/drawing/2014/main" id="{6915C049-6CA0-46F3-8C2A-0FA41B99AFA7}"/>
              </a:ext>
            </a:extLst>
          </p:cNvPr>
          <p:cNvSpPr>
            <a:spLocks noGrp="1"/>
          </p:cNvSpPr>
          <p:nvPr>
            <p:ph idx="1"/>
          </p:nvPr>
        </p:nvSpPr>
        <p:spPr>
          <a:xfrm>
            <a:off x="1371600" y="1322773"/>
            <a:ext cx="9601200" cy="5140171"/>
          </a:xfrm>
        </p:spPr>
        <p:txBody>
          <a:bodyPr/>
          <a:lstStyle/>
          <a:p>
            <a:pPr marL="0" indent="0">
              <a:buNone/>
            </a:pPr>
            <a:r>
              <a:rPr lang="en-US" b="1" dirty="0"/>
              <a:t>Properties Tab Example:</a:t>
            </a:r>
          </a:p>
          <a:p>
            <a:pPr marL="0" indent="0">
              <a:buNone/>
            </a:pPr>
            <a:endParaRPr lang="en-US" dirty="0"/>
          </a:p>
        </p:txBody>
      </p:sp>
      <p:pic>
        <p:nvPicPr>
          <p:cNvPr id="2050" name="Picture 2" descr="C:\Users\toukl\AppData\Local\Temp\SNAGHTMLbea60714.PNG">
            <a:extLst>
              <a:ext uri="{FF2B5EF4-FFF2-40B4-BE49-F238E27FC236}">
                <a16:creationId xmlns:a16="http://schemas.microsoft.com/office/drawing/2014/main" id="{7FED28EA-BCD3-4AEA-A4AF-666AE6225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290" y="1959746"/>
            <a:ext cx="8930936" cy="437891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681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1974-FB26-429D-95ED-71FDEC09769C}"/>
              </a:ext>
            </a:extLst>
          </p:cNvPr>
          <p:cNvSpPr>
            <a:spLocks noGrp="1"/>
          </p:cNvSpPr>
          <p:nvPr>
            <p:ph type="title"/>
          </p:nvPr>
        </p:nvSpPr>
        <p:spPr>
          <a:xfrm>
            <a:off x="1371600" y="685800"/>
            <a:ext cx="10185400" cy="462115"/>
          </a:xfrm>
        </p:spPr>
        <p:txBody>
          <a:bodyPr>
            <a:noAutofit/>
          </a:bodyPr>
          <a:lstStyle/>
          <a:p>
            <a:r>
              <a:rPr lang="en-US" sz="2500" b="1" dirty="0">
                <a:solidFill>
                  <a:srgbClr val="004C93"/>
                </a:solidFill>
              </a:rPr>
              <a:t>Create a Data Sync Collection in WorldShare for Local Holdings Records</a:t>
            </a:r>
            <a:endParaRPr lang="en-US" sz="2800" b="1" dirty="0"/>
          </a:p>
        </p:txBody>
      </p:sp>
      <p:sp>
        <p:nvSpPr>
          <p:cNvPr id="3" name="Content Placeholder 2">
            <a:extLst>
              <a:ext uri="{FF2B5EF4-FFF2-40B4-BE49-F238E27FC236}">
                <a16:creationId xmlns:a16="http://schemas.microsoft.com/office/drawing/2014/main" id="{D7431E67-B7D0-48AA-9820-1FF90A7B3A60}"/>
              </a:ext>
            </a:extLst>
          </p:cNvPr>
          <p:cNvSpPr>
            <a:spLocks noGrp="1"/>
          </p:cNvSpPr>
          <p:nvPr>
            <p:ph idx="1"/>
          </p:nvPr>
        </p:nvSpPr>
        <p:spPr>
          <a:xfrm>
            <a:off x="1371600" y="1269507"/>
            <a:ext cx="9601200" cy="5309093"/>
          </a:xfrm>
        </p:spPr>
        <p:txBody>
          <a:bodyPr/>
          <a:lstStyle/>
          <a:p>
            <a:pPr marL="0" indent="0">
              <a:buNone/>
            </a:pPr>
            <a:r>
              <a:rPr lang="en-US" b="1" dirty="0"/>
              <a:t>Local Holdings Records Information Tab:</a:t>
            </a:r>
          </a:p>
          <a:p>
            <a:r>
              <a:rPr lang="en-US" dirty="0"/>
              <a:t>Initial Estimate for </a:t>
            </a:r>
            <a:r>
              <a:rPr lang="en-US"/>
              <a:t>Record Count: </a:t>
            </a:r>
            <a:endParaRPr lang="en-US" dirty="0"/>
          </a:p>
          <a:p>
            <a:pPr lvl="1"/>
            <a:r>
              <a:rPr lang="en-US" i="0" dirty="0"/>
              <a:t>Put in a estimate of the number of bibliographic records for the institution. </a:t>
            </a:r>
            <a:endParaRPr lang="en-US" dirty="0"/>
          </a:p>
        </p:txBody>
      </p:sp>
      <p:pic>
        <p:nvPicPr>
          <p:cNvPr id="5" name="Picture 4">
            <a:extLst>
              <a:ext uri="{FF2B5EF4-FFF2-40B4-BE49-F238E27FC236}">
                <a16:creationId xmlns:a16="http://schemas.microsoft.com/office/drawing/2014/main" id="{3CFCF1F3-A3FC-43B8-8FAB-4EB2D05221C7}"/>
              </a:ext>
            </a:extLst>
          </p:cNvPr>
          <p:cNvPicPr>
            <a:picLocks noChangeAspect="1"/>
          </p:cNvPicPr>
          <p:nvPr/>
        </p:nvPicPr>
        <p:blipFill>
          <a:blip r:embed="rId2"/>
          <a:stretch>
            <a:fillRect/>
          </a:stretch>
        </p:blipFill>
        <p:spPr>
          <a:xfrm>
            <a:off x="2205646" y="2567550"/>
            <a:ext cx="7933107" cy="3871295"/>
          </a:xfrm>
          <a:prstGeom prst="rect">
            <a:avLst/>
          </a:prstGeom>
          <a:ln>
            <a:solidFill>
              <a:schemeClr val="accent1"/>
            </a:solidFill>
          </a:ln>
        </p:spPr>
      </p:pic>
    </p:spTree>
    <p:extLst>
      <p:ext uri="{BB962C8B-B14F-4D97-AF65-F5344CB8AC3E}">
        <p14:creationId xmlns:p14="http://schemas.microsoft.com/office/powerpoint/2010/main" val="999404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1EF6-7967-44BD-A654-C27E99BD97EE}"/>
              </a:ext>
            </a:extLst>
          </p:cNvPr>
          <p:cNvSpPr>
            <a:spLocks noGrp="1"/>
          </p:cNvSpPr>
          <p:nvPr>
            <p:ph type="title"/>
          </p:nvPr>
        </p:nvSpPr>
        <p:spPr>
          <a:xfrm>
            <a:off x="1371600" y="685801"/>
            <a:ext cx="10096150" cy="466832"/>
          </a:xfrm>
        </p:spPr>
        <p:txBody>
          <a:bodyPr>
            <a:noAutofit/>
          </a:bodyPr>
          <a:lstStyle/>
          <a:p>
            <a:r>
              <a:rPr lang="en-US" sz="2500" b="1" dirty="0">
                <a:solidFill>
                  <a:srgbClr val="004C93"/>
                </a:solidFill>
              </a:rPr>
              <a:t>Create a Data Sync Collection in WorldShare for Local Holdings Records</a:t>
            </a:r>
            <a:endParaRPr lang="en-US" sz="2800" b="1" dirty="0"/>
          </a:p>
        </p:txBody>
      </p:sp>
      <p:sp>
        <p:nvSpPr>
          <p:cNvPr id="3" name="Content Placeholder 2">
            <a:extLst>
              <a:ext uri="{FF2B5EF4-FFF2-40B4-BE49-F238E27FC236}">
                <a16:creationId xmlns:a16="http://schemas.microsoft.com/office/drawing/2014/main" id="{D730C7A5-BE2A-412A-8B61-B3D15BC49353}"/>
              </a:ext>
            </a:extLst>
          </p:cNvPr>
          <p:cNvSpPr>
            <a:spLocks noGrp="1"/>
          </p:cNvSpPr>
          <p:nvPr>
            <p:ph idx="1"/>
          </p:nvPr>
        </p:nvSpPr>
        <p:spPr>
          <a:xfrm>
            <a:off x="1371599" y="1249961"/>
            <a:ext cx="10322653" cy="5478010"/>
          </a:xfrm>
        </p:spPr>
        <p:txBody>
          <a:bodyPr/>
          <a:lstStyle/>
          <a:p>
            <a:pPr marL="0" indent="0">
              <a:buNone/>
            </a:pPr>
            <a:r>
              <a:rPr lang="en-US" b="1" dirty="0"/>
              <a:t>Local Holdings Records Tab Continued:</a:t>
            </a:r>
            <a:endParaRPr lang="en-US" dirty="0"/>
          </a:p>
          <a:p>
            <a:r>
              <a:rPr lang="en-US" dirty="0"/>
              <a:t>Provider: </a:t>
            </a:r>
            <a:r>
              <a:rPr lang="en-US" dirty="0" err="1"/>
              <a:t>ExLibris</a:t>
            </a:r>
            <a:endParaRPr lang="en-US" dirty="0"/>
          </a:p>
          <a:p>
            <a:r>
              <a:rPr lang="en-US" dirty="0"/>
              <a:t>System Name: Alma</a:t>
            </a:r>
          </a:p>
          <a:p>
            <a:r>
              <a:rPr lang="en-US" dirty="0"/>
              <a:t>Version: [leave blank]</a:t>
            </a:r>
          </a:p>
          <a:p>
            <a:r>
              <a:rPr lang="en-US" dirty="0"/>
              <a:t>OCLC Number Location(s): [default values]</a:t>
            </a:r>
          </a:p>
          <a:p>
            <a:r>
              <a:rPr lang="en-US" dirty="0"/>
              <a:t>Local System Number Location(s): [default values]</a:t>
            </a:r>
          </a:p>
          <a:p>
            <a:r>
              <a:rPr lang="en-US" dirty="0"/>
              <a:t>Local System Bibliographic Record Number Locations: [default values]</a:t>
            </a:r>
          </a:p>
          <a:p>
            <a:endParaRPr lang="en-US" dirty="0"/>
          </a:p>
          <a:p>
            <a:pPr marL="0" indent="0">
              <a:buNone/>
            </a:pPr>
            <a:endParaRPr lang="en-US" dirty="0"/>
          </a:p>
        </p:txBody>
      </p:sp>
      <p:pic>
        <p:nvPicPr>
          <p:cNvPr id="5" name="Picture 4">
            <a:extLst>
              <a:ext uri="{FF2B5EF4-FFF2-40B4-BE49-F238E27FC236}">
                <a16:creationId xmlns:a16="http://schemas.microsoft.com/office/drawing/2014/main" id="{98009A21-1963-47F5-AE46-7FCCEF507275}"/>
              </a:ext>
            </a:extLst>
          </p:cNvPr>
          <p:cNvPicPr>
            <a:picLocks noChangeAspect="1"/>
          </p:cNvPicPr>
          <p:nvPr/>
        </p:nvPicPr>
        <p:blipFill>
          <a:blip r:embed="rId2"/>
          <a:stretch>
            <a:fillRect/>
          </a:stretch>
        </p:blipFill>
        <p:spPr>
          <a:xfrm>
            <a:off x="2047137" y="4526671"/>
            <a:ext cx="8097726" cy="2020694"/>
          </a:xfrm>
          <a:prstGeom prst="rect">
            <a:avLst/>
          </a:prstGeom>
          <a:ln>
            <a:solidFill>
              <a:schemeClr val="accent1"/>
            </a:solidFill>
          </a:ln>
        </p:spPr>
      </p:pic>
    </p:spTree>
    <p:extLst>
      <p:ext uri="{BB962C8B-B14F-4D97-AF65-F5344CB8AC3E}">
        <p14:creationId xmlns:p14="http://schemas.microsoft.com/office/powerpoint/2010/main" val="3759178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C4E3-0406-4CE3-BA98-5E1F9937AD78}"/>
              </a:ext>
            </a:extLst>
          </p:cNvPr>
          <p:cNvSpPr>
            <a:spLocks noGrp="1"/>
          </p:cNvSpPr>
          <p:nvPr>
            <p:ph type="title"/>
          </p:nvPr>
        </p:nvSpPr>
        <p:spPr>
          <a:xfrm>
            <a:off x="1371600" y="685800"/>
            <a:ext cx="9858652" cy="564160"/>
          </a:xfrm>
        </p:spPr>
        <p:txBody>
          <a:bodyPr>
            <a:noAutofit/>
          </a:bodyPr>
          <a:lstStyle/>
          <a:p>
            <a:r>
              <a:rPr lang="en-US" sz="2500" b="1" dirty="0">
                <a:solidFill>
                  <a:srgbClr val="004C93"/>
                </a:solidFill>
              </a:rPr>
              <a:t>Create a Data Sync Collection in WorldShare for Local Holdings Records</a:t>
            </a:r>
            <a:endParaRPr lang="en-US" sz="2800" b="1" dirty="0"/>
          </a:p>
        </p:txBody>
      </p:sp>
      <p:sp>
        <p:nvSpPr>
          <p:cNvPr id="3" name="Content Placeholder 2">
            <a:extLst>
              <a:ext uri="{FF2B5EF4-FFF2-40B4-BE49-F238E27FC236}">
                <a16:creationId xmlns:a16="http://schemas.microsoft.com/office/drawing/2014/main" id="{F86E4BCD-DD09-4D9A-A616-AE916DDC6917}"/>
              </a:ext>
            </a:extLst>
          </p:cNvPr>
          <p:cNvSpPr>
            <a:spLocks noGrp="1"/>
          </p:cNvSpPr>
          <p:nvPr>
            <p:ph idx="1"/>
          </p:nvPr>
        </p:nvSpPr>
        <p:spPr>
          <a:xfrm>
            <a:off x="1371600" y="1442905"/>
            <a:ext cx="9601200" cy="4915949"/>
          </a:xfrm>
        </p:spPr>
        <p:txBody>
          <a:bodyPr/>
          <a:lstStyle/>
          <a:p>
            <a:pPr marL="0" indent="0">
              <a:buNone/>
            </a:pPr>
            <a:r>
              <a:rPr lang="en-US" b="1" dirty="0"/>
              <a:t>Marc Record Output Information Tab:</a:t>
            </a:r>
            <a:endParaRPr lang="en-US" dirty="0"/>
          </a:p>
          <a:p>
            <a:r>
              <a:rPr lang="en-US" dirty="0"/>
              <a:t>Enable MARC Record Delivery: NO</a:t>
            </a:r>
          </a:p>
        </p:txBody>
      </p:sp>
      <p:pic>
        <p:nvPicPr>
          <p:cNvPr id="5" name="Picture 4">
            <a:extLst>
              <a:ext uri="{FF2B5EF4-FFF2-40B4-BE49-F238E27FC236}">
                <a16:creationId xmlns:a16="http://schemas.microsoft.com/office/drawing/2014/main" id="{0A13BC40-64B8-44D0-B43C-61AA4609509F}"/>
              </a:ext>
            </a:extLst>
          </p:cNvPr>
          <p:cNvPicPr>
            <a:picLocks noChangeAspect="1"/>
          </p:cNvPicPr>
          <p:nvPr/>
        </p:nvPicPr>
        <p:blipFill>
          <a:blip r:embed="rId2"/>
          <a:stretch>
            <a:fillRect/>
          </a:stretch>
        </p:blipFill>
        <p:spPr>
          <a:xfrm>
            <a:off x="1979720" y="2652623"/>
            <a:ext cx="7901127" cy="2141406"/>
          </a:xfrm>
          <a:prstGeom prst="rect">
            <a:avLst/>
          </a:prstGeom>
          <a:ln>
            <a:solidFill>
              <a:schemeClr val="accent1"/>
            </a:solidFill>
          </a:ln>
        </p:spPr>
      </p:pic>
    </p:spTree>
    <p:extLst>
      <p:ext uri="{BB962C8B-B14F-4D97-AF65-F5344CB8AC3E}">
        <p14:creationId xmlns:p14="http://schemas.microsoft.com/office/powerpoint/2010/main" val="1271177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DD3C-699F-414B-94D9-444112108604}"/>
              </a:ext>
            </a:extLst>
          </p:cNvPr>
          <p:cNvSpPr>
            <a:spLocks noGrp="1"/>
          </p:cNvSpPr>
          <p:nvPr>
            <p:ph type="title"/>
          </p:nvPr>
        </p:nvSpPr>
        <p:spPr>
          <a:xfrm>
            <a:off x="1371600" y="685800"/>
            <a:ext cx="9982940" cy="547382"/>
          </a:xfrm>
        </p:spPr>
        <p:txBody>
          <a:bodyPr>
            <a:normAutofit fontScale="90000"/>
          </a:bodyPr>
          <a:lstStyle/>
          <a:p>
            <a:r>
              <a:rPr lang="en-US" sz="2800" b="1" dirty="0"/>
              <a:t>Create a Data Sync Collection in WorldShare for Local Holdings Records</a:t>
            </a:r>
          </a:p>
        </p:txBody>
      </p:sp>
      <p:sp>
        <p:nvSpPr>
          <p:cNvPr id="3" name="Content Placeholder 2">
            <a:extLst>
              <a:ext uri="{FF2B5EF4-FFF2-40B4-BE49-F238E27FC236}">
                <a16:creationId xmlns:a16="http://schemas.microsoft.com/office/drawing/2014/main" id="{C443A033-6A55-4EEE-8EE5-9D0AD72D9864}"/>
              </a:ext>
            </a:extLst>
          </p:cNvPr>
          <p:cNvSpPr>
            <a:spLocks noGrp="1"/>
          </p:cNvSpPr>
          <p:nvPr>
            <p:ph idx="1"/>
          </p:nvPr>
        </p:nvSpPr>
        <p:spPr>
          <a:xfrm>
            <a:off x="1371600" y="1174460"/>
            <a:ext cx="9601200" cy="5270728"/>
          </a:xfrm>
        </p:spPr>
        <p:txBody>
          <a:bodyPr>
            <a:normAutofit/>
          </a:bodyPr>
          <a:lstStyle/>
          <a:p>
            <a:pPr marL="0" indent="0">
              <a:buNone/>
            </a:pPr>
            <a:r>
              <a:rPr lang="en-US" b="1" dirty="0"/>
              <a:t>Contact Information Tab:</a:t>
            </a:r>
          </a:p>
          <a:p>
            <a:r>
              <a:rPr lang="en-US" i="0" dirty="0"/>
              <a:t>Input contact person’s information</a:t>
            </a:r>
          </a:p>
          <a:p>
            <a:pPr lvl="1"/>
            <a:r>
              <a:rPr lang="en-US" i="0" dirty="0"/>
              <a:t>This assigns a data sync specialist to this data sync collection for troubleshooting</a:t>
            </a:r>
          </a:p>
          <a:p>
            <a:pPr marL="530352" lvl="1" indent="0">
              <a:buNone/>
            </a:pPr>
            <a:endParaRPr lang="en-US" dirty="0"/>
          </a:p>
          <a:p>
            <a:pPr marL="530352" lvl="1" indent="0">
              <a:buNone/>
            </a:pPr>
            <a:endParaRPr lang="en-US" dirty="0"/>
          </a:p>
          <a:p>
            <a:pPr marL="530352" lvl="1" indent="0">
              <a:buNone/>
            </a:pPr>
            <a:endParaRPr lang="en-US" dirty="0"/>
          </a:p>
          <a:p>
            <a:pPr marL="530352" lvl="1" indent="0">
              <a:buNone/>
            </a:pPr>
            <a:endParaRPr lang="en-US" dirty="0"/>
          </a:p>
          <a:p>
            <a:pPr marL="530352" lvl="1" indent="0">
              <a:buNone/>
            </a:pPr>
            <a:endParaRPr lang="en-US" dirty="0"/>
          </a:p>
          <a:p>
            <a:pPr marL="530352" lvl="1" indent="0">
              <a:buNone/>
            </a:pPr>
            <a:endParaRPr lang="en-US" dirty="0"/>
          </a:p>
          <a:p>
            <a:pPr marL="530352" lvl="1" indent="0">
              <a:buNone/>
            </a:pPr>
            <a:endParaRPr lang="en-US" dirty="0"/>
          </a:p>
          <a:p>
            <a:r>
              <a:rPr lang="en-US" dirty="0"/>
              <a:t>Click </a:t>
            </a:r>
            <a:r>
              <a:rPr lang="en-US" b="1" i="1" dirty="0"/>
              <a:t>Save</a:t>
            </a:r>
          </a:p>
          <a:p>
            <a:pPr lvl="1"/>
            <a:r>
              <a:rPr lang="en-US" i="0" dirty="0"/>
              <a:t>Data Sync Collection has been created for Local Holdings Records</a:t>
            </a:r>
          </a:p>
          <a:p>
            <a:pPr marL="0" indent="0">
              <a:buNone/>
            </a:pPr>
            <a:endParaRPr lang="en-US" dirty="0"/>
          </a:p>
        </p:txBody>
      </p:sp>
      <p:pic>
        <p:nvPicPr>
          <p:cNvPr id="5" name="Picture 4">
            <a:extLst>
              <a:ext uri="{FF2B5EF4-FFF2-40B4-BE49-F238E27FC236}">
                <a16:creationId xmlns:a16="http://schemas.microsoft.com/office/drawing/2014/main" id="{72BBF862-AC63-446D-B2E0-082343F7C29A}"/>
              </a:ext>
            </a:extLst>
          </p:cNvPr>
          <p:cNvPicPr>
            <a:picLocks noChangeAspect="1"/>
          </p:cNvPicPr>
          <p:nvPr/>
        </p:nvPicPr>
        <p:blipFill>
          <a:blip r:embed="rId2"/>
          <a:stretch>
            <a:fillRect/>
          </a:stretch>
        </p:blipFill>
        <p:spPr>
          <a:xfrm>
            <a:off x="2428612" y="2840461"/>
            <a:ext cx="7334775" cy="2171175"/>
          </a:xfrm>
          <a:prstGeom prst="rect">
            <a:avLst/>
          </a:prstGeom>
          <a:ln>
            <a:solidFill>
              <a:schemeClr val="accent1"/>
            </a:solidFill>
          </a:ln>
        </p:spPr>
      </p:pic>
    </p:spTree>
    <p:extLst>
      <p:ext uri="{BB962C8B-B14F-4D97-AF65-F5344CB8AC3E}">
        <p14:creationId xmlns:p14="http://schemas.microsoft.com/office/powerpoint/2010/main" val="3558709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37B0-3FDD-4404-83C5-4BCB79D3FA7D}"/>
              </a:ext>
            </a:extLst>
          </p:cNvPr>
          <p:cNvSpPr>
            <a:spLocks noGrp="1"/>
          </p:cNvSpPr>
          <p:nvPr>
            <p:ph type="title"/>
          </p:nvPr>
        </p:nvSpPr>
        <p:spPr>
          <a:xfrm>
            <a:off x="1371599" y="685800"/>
            <a:ext cx="9769877" cy="521563"/>
          </a:xfrm>
        </p:spPr>
        <p:txBody>
          <a:bodyPr>
            <a:normAutofit fontScale="90000"/>
          </a:bodyPr>
          <a:lstStyle/>
          <a:p>
            <a:r>
              <a:rPr lang="en-US" sz="2800" b="1" dirty="0"/>
              <a:t>Create a Data Sync Collection in WorldShare for Local Holdings Records</a:t>
            </a:r>
          </a:p>
        </p:txBody>
      </p:sp>
      <p:sp>
        <p:nvSpPr>
          <p:cNvPr id="3" name="Content Placeholder 2">
            <a:extLst>
              <a:ext uri="{FF2B5EF4-FFF2-40B4-BE49-F238E27FC236}">
                <a16:creationId xmlns:a16="http://schemas.microsoft.com/office/drawing/2014/main" id="{2B440E6C-4D97-4743-9921-0FFAF5DA6CE4}"/>
              </a:ext>
            </a:extLst>
          </p:cNvPr>
          <p:cNvSpPr>
            <a:spLocks noGrp="1"/>
          </p:cNvSpPr>
          <p:nvPr>
            <p:ph idx="1"/>
          </p:nvPr>
        </p:nvSpPr>
        <p:spPr>
          <a:xfrm>
            <a:off x="1371600" y="1322773"/>
            <a:ext cx="9601200" cy="5326602"/>
          </a:xfrm>
        </p:spPr>
        <p:txBody>
          <a:bodyPr/>
          <a:lstStyle/>
          <a:p>
            <a:pPr marL="0" indent="0">
              <a:buNone/>
            </a:pPr>
            <a:r>
              <a:rPr lang="en-US" b="1" dirty="0"/>
              <a:t>Comments Tab:</a:t>
            </a:r>
          </a:p>
          <a:p>
            <a:r>
              <a:rPr lang="en-US" dirty="0"/>
              <a:t>Only appears after filling out the Contact Tab and Saving the Data Sync Collection</a:t>
            </a:r>
          </a:p>
          <a:p>
            <a:r>
              <a:rPr lang="en-US" dirty="0"/>
              <a:t>This is where each institution can communicate with an OCLC Data Sync Specialist if there are any issues with creating a Data Sync Collection</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D4A733C7-ED98-4A69-86F0-4E46442747D4}"/>
              </a:ext>
            </a:extLst>
          </p:cNvPr>
          <p:cNvPicPr>
            <a:picLocks noChangeAspect="1"/>
          </p:cNvPicPr>
          <p:nvPr/>
        </p:nvPicPr>
        <p:blipFill>
          <a:blip r:embed="rId2"/>
          <a:stretch>
            <a:fillRect/>
          </a:stretch>
        </p:blipFill>
        <p:spPr>
          <a:xfrm>
            <a:off x="2068497" y="3229388"/>
            <a:ext cx="8055006" cy="3083945"/>
          </a:xfrm>
          <a:prstGeom prst="rect">
            <a:avLst/>
          </a:prstGeom>
          <a:ln>
            <a:solidFill>
              <a:schemeClr val="accent1"/>
            </a:solidFill>
          </a:ln>
        </p:spPr>
      </p:pic>
    </p:spTree>
    <p:extLst>
      <p:ext uri="{BB962C8B-B14F-4D97-AF65-F5344CB8AC3E}">
        <p14:creationId xmlns:p14="http://schemas.microsoft.com/office/powerpoint/2010/main" val="971001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37B0-3FDD-4404-83C5-4BCB79D3FA7D}"/>
              </a:ext>
            </a:extLst>
          </p:cNvPr>
          <p:cNvSpPr>
            <a:spLocks noGrp="1"/>
          </p:cNvSpPr>
          <p:nvPr>
            <p:ph type="title"/>
          </p:nvPr>
        </p:nvSpPr>
        <p:spPr>
          <a:xfrm>
            <a:off x="1371600" y="685800"/>
            <a:ext cx="9601200" cy="574829"/>
          </a:xfrm>
        </p:spPr>
        <p:txBody>
          <a:bodyPr>
            <a:normAutofit fontScale="90000"/>
          </a:bodyPr>
          <a:lstStyle/>
          <a:p>
            <a:r>
              <a:rPr lang="en-US" sz="2800" b="1" dirty="0"/>
              <a:t>Create a Data Sync Collection in WorldShare for Bibliographic Holdings</a:t>
            </a:r>
          </a:p>
        </p:txBody>
      </p:sp>
      <p:sp>
        <p:nvSpPr>
          <p:cNvPr id="3" name="Content Placeholder 2">
            <a:extLst>
              <a:ext uri="{FF2B5EF4-FFF2-40B4-BE49-F238E27FC236}">
                <a16:creationId xmlns:a16="http://schemas.microsoft.com/office/drawing/2014/main" id="{2B440E6C-4D97-4743-9921-0FFAF5DA6CE4}"/>
              </a:ext>
            </a:extLst>
          </p:cNvPr>
          <p:cNvSpPr>
            <a:spLocks noGrp="1"/>
          </p:cNvSpPr>
          <p:nvPr>
            <p:ph idx="1"/>
          </p:nvPr>
        </p:nvSpPr>
        <p:spPr>
          <a:xfrm>
            <a:off x="1371600" y="1322773"/>
            <a:ext cx="3377953" cy="3817418"/>
          </a:xfrm>
        </p:spPr>
        <p:txBody>
          <a:bodyPr/>
          <a:lstStyle/>
          <a:p>
            <a:pPr marL="0" indent="0">
              <a:buNone/>
            </a:pPr>
            <a:r>
              <a:rPr lang="en-US" b="1" dirty="0"/>
              <a:t>Submitting the Collection to OCLC:</a:t>
            </a:r>
          </a:p>
          <a:p>
            <a:r>
              <a:rPr lang="en-US" dirty="0"/>
              <a:t>Click on the Name </a:t>
            </a:r>
          </a:p>
          <a:p>
            <a:r>
              <a:rPr lang="en-US" dirty="0"/>
              <a:t>Select </a:t>
            </a:r>
            <a:r>
              <a:rPr lang="en-US" b="1" i="1" dirty="0"/>
              <a:t>Submit Collection to OCLC </a:t>
            </a:r>
            <a:r>
              <a:rPr lang="en-US" dirty="0"/>
              <a:t>from the drop-down menu</a:t>
            </a:r>
          </a:p>
          <a:p>
            <a:r>
              <a:rPr lang="en-US" dirty="0"/>
              <a:t>Click </a:t>
            </a:r>
            <a:r>
              <a:rPr lang="en-US" b="1" i="1" dirty="0"/>
              <a:t>Submit</a:t>
            </a:r>
          </a:p>
          <a:p>
            <a:endParaRPr lang="en-US" dirty="0"/>
          </a:p>
          <a:p>
            <a:pPr marL="0" indent="0">
              <a:buNone/>
            </a:pPr>
            <a:endParaRPr lang="en-US" dirty="0"/>
          </a:p>
        </p:txBody>
      </p:sp>
      <p:pic>
        <p:nvPicPr>
          <p:cNvPr id="6" name="Picture 5">
            <a:extLst>
              <a:ext uri="{FF2B5EF4-FFF2-40B4-BE49-F238E27FC236}">
                <a16:creationId xmlns:a16="http://schemas.microsoft.com/office/drawing/2014/main" id="{7EA244FB-916A-4762-9978-0E27C1E6574E}"/>
              </a:ext>
            </a:extLst>
          </p:cNvPr>
          <p:cNvPicPr>
            <a:picLocks noChangeAspect="1"/>
          </p:cNvPicPr>
          <p:nvPr/>
        </p:nvPicPr>
        <p:blipFill>
          <a:blip r:embed="rId2"/>
          <a:stretch>
            <a:fillRect/>
          </a:stretch>
        </p:blipFill>
        <p:spPr>
          <a:xfrm>
            <a:off x="5095782" y="3217431"/>
            <a:ext cx="2615248" cy="1922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B8B16A4B-185C-4845-8B76-724A48EFF4A1}"/>
              </a:ext>
            </a:extLst>
          </p:cNvPr>
          <p:cNvPicPr>
            <a:picLocks noChangeAspect="1"/>
          </p:cNvPicPr>
          <p:nvPr/>
        </p:nvPicPr>
        <p:blipFill>
          <a:blip r:embed="rId3"/>
          <a:stretch>
            <a:fillRect/>
          </a:stretch>
        </p:blipFill>
        <p:spPr>
          <a:xfrm>
            <a:off x="8066971" y="3217430"/>
            <a:ext cx="3624665" cy="1922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A638D947-D765-4648-AFF0-123A6BE41684}"/>
              </a:ext>
            </a:extLst>
          </p:cNvPr>
          <p:cNvPicPr>
            <a:picLocks noChangeAspect="1"/>
          </p:cNvPicPr>
          <p:nvPr/>
        </p:nvPicPr>
        <p:blipFill>
          <a:blip r:embed="rId4"/>
          <a:stretch>
            <a:fillRect/>
          </a:stretch>
        </p:blipFill>
        <p:spPr>
          <a:xfrm>
            <a:off x="5095782" y="1536052"/>
            <a:ext cx="6435660" cy="1100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5201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225118"/>
            <a:ext cx="8361229" cy="3844033"/>
          </a:xfrm>
        </p:spPr>
        <p:txBody>
          <a:bodyPr/>
          <a:lstStyle/>
          <a:p>
            <a:r>
              <a:rPr lang="en-US" sz="4800" b="1" dirty="0"/>
              <a:t/>
            </a:r>
            <a:br>
              <a:rPr lang="en-US" sz="4800" b="1" dirty="0"/>
            </a:br>
            <a:r>
              <a:rPr lang="en-US" sz="4800" b="1" dirty="0"/>
              <a:t>Setting up Publishing Profiles For Bibliographic Holdings Records in Alma</a:t>
            </a:r>
            <a:br>
              <a:rPr lang="en-US" sz="4800" b="1" dirty="0"/>
            </a:br>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578321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42149-9D16-4688-A25A-C0F463DE5EAF}"/>
              </a:ext>
            </a:extLst>
          </p:cNvPr>
          <p:cNvSpPr>
            <a:spLocks noGrp="1"/>
          </p:cNvSpPr>
          <p:nvPr>
            <p:ph type="title"/>
          </p:nvPr>
        </p:nvSpPr>
        <p:spPr>
          <a:xfrm>
            <a:off x="1371599" y="685801"/>
            <a:ext cx="10150747" cy="557073"/>
          </a:xfrm>
        </p:spPr>
        <p:txBody>
          <a:bodyPr>
            <a:normAutofit fontScale="90000"/>
          </a:bodyPr>
          <a:lstStyle/>
          <a:p>
            <a:r>
              <a:rPr lang="en-US" sz="2800" b="1" dirty="0"/>
              <a:t>Setting up Publishing Profiles for Bibliographic Holdings Records in Alma</a:t>
            </a:r>
          </a:p>
        </p:txBody>
      </p:sp>
      <p:sp>
        <p:nvSpPr>
          <p:cNvPr id="3" name="Content Placeholder 2">
            <a:extLst>
              <a:ext uri="{FF2B5EF4-FFF2-40B4-BE49-F238E27FC236}">
                <a16:creationId xmlns:a16="http://schemas.microsoft.com/office/drawing/2014/main" id="{60815A0A-0B0B-461D-93BE-8EB5B3AA2649}"/>
              </a:ext>
            </a:extLst>
          </p:cNvPr>
          <p:cNvSpPr>
            <a:spLocks noGrp="1"/>
          </p:cNvSpPr>
          <p:nvPr>
            <p:ph idx="1"/>
          </p:nvPr>
        </p:nvSpPr>
        <p:spPr>
          <a:xfrm>
            <a:off x="1371600" y="1376039"/>
            <a:ext cx="10355802" cy="5308846"/>
          </a:xfrm>
        </p:spPr>
        <p:txBody>
          <a:bodyPr/>
          <a:lstStyle/>
          <a:p>
            <a:pPr marL="0" indent="0">
              <a:buNone/>
            </a:pPr>
            <a:r>
              <a:rPr lang="en-US" dirty="0"/>
              <a:t>Three steps in setting up Publishing Profiles in Alma:</a:t>
            </a:r>
          </a:p>
          <a:p>
            <a:pPr marL="987552" lvl="1" indent="-457200">
              <a:buFont typeface="+mj-lt"/>
              <a:buAutoNum type="arabicPeriod"/>
            </a:pPr>
            <a:r>
              <a:rPr lang="en-US" i="0" dirty="0"/>
              <a:t>Add S/FTP definitions</a:t>
            </a:r>
            <a:r>
              <a:rPr lang="en-US" b="1" i="0" dirty="0"/>
              <a:t>*</a:t>
            </a:r>
          </a:p>
          <a:p>
            <a:pPr marL="987552" lvl="1" indent="-457200">
              <a:buFont typeface="+mj-lt"/>
              <a:buAutoNum type="arabicPeriod"/>
            </a:pPr>
            <a:r>
              <a:rPr lang="en-US" i="0" dirty="0"/>
              <a:t>Add Allowed S/FTP connections</a:t>
            </a:r>
            <a:endParaRPr lang="en-US" b="1" i="0" dirty="0"/>
          </a:p>
          <a:p>
            <a:pPr marL="987552" lvl="1" indent="-457200">
              <a:buFont typeface="+mj-lt"/>
              <a:buAutoNum type="arabicPeriod"/>
            </a:pPr>
            <a:r>
              <a:rPr lang="en-US" i="0" dirty="0"/>
              <a:t>Configuring Publishing Profiles</a:t>
            </a:r>
            <a:endParaRPr lang="en-US" b="1" i="0" dirty="0"/>
          </a:p>
        </p:txBody>
      </p:sp>
      <p:pic>
        <p:nvPicPr>
          <p:cNvPr id="4" name="Picture 3">
            <a:extLst>
              <a:ext uri="{FF2B5EF4-FFF2-40B4-BE49-F238E27FC236}">
                <a16:creationId xmlns:a16="http://schemas.microsoft.com/office/drawing/2014/main" id="{50C7E74F-03F0-4C89-95D2-E46628E42E69}"/>
              </a:ext>
            </a:extLst>
          </p:cNvPr>
          <p:cNvPicPr>
            <a:picLocks noChangeAspect="1"/>
          </p:cNvPicPr>
          <p:nvPr/>
        </p:nvPicPr>
        <p:blipFill>
          <a:blip r:embed="rId2"/>
          <a:stretch>
            <a:fillRect/>
          </a:stretch>
        </p:blipFill>
        <p:spPr>
          <a:xfrm>
            <a:off x="1478675" y="3126395"/>
            <a:ext cx="2681094" cy="3221241"/>
          </a:xfrm>
          <a:prstGeom prst="rect">
            <a:avLst/>
          </a:prstGeom>
          <a:ln>
            <a:solidFill>
              <a:schemeClr val="accent1"/>
            </a:solidFill>
          </a:ln>
        </p:spPr>
      </p:pic>
      <p:pic>
        <p:nvPicPr>
          <p:cNvPr id="5" name="Picture 4">
            <a:extLst>
              <a:ext uri="{FF2B5EF4-FFF2-40B4-BE49-F238E27FC236}">
                <a16:creationId xmlns:a16="http://schemas.microsoft.com/office/drawing/2014/main" id="{63EF24EE-AE02-4575-8988-D43F6C32E4FA}"/>
              </a:ext>
            </a:extLst>
          </p:cNvPr>
          <p:cNvPicPr>
            <a:picLocks noChangeAspect="1"/>
          </p:cNvPicPr>
          <p:nvPr/>
        </p:nvPicPr>
        <p:blipFill>
          <a:blip r:embed="rId3"/>
          <a:stretch>
            <a:fillRect/>
          </a:stretch>
        </p:blipFill>
        <p:spPr>
          <a:xfrm>
            <a:off x="3994626" y="3549989"/>
            <a:ext cx="7527721" cy="2374051"/>
          </a:xfrm>
          <a:prstGeom prst="rect">
            <a:avLst/>
          </a:prstGeom>
          <a:ln>
            <a:solidFill>
              <a:schemeClr val="accent1"/>
            </a:solidFill>
          </a:ln>
        </p:spPr>
      </p:pic>
    </p:spTree>
    <p:extLst>
      <p:ext uri="{BB962C8B-B14F-4D97-AF65-F5344CB8AC3E}">
        <p14:creationId xmlns:p14="http://schemas.microsoft.com/office/powerpoint/2010/main" val="3729115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B34E-0CED-4D45-BC88-A340FFBC489A}"/>
              </a:ext>
            </a:extLst>
          </p:cNvPr>
          <p:cNvSpPr>
            <a:spLocks noGrp="1"/>
          </p:cNvSpPr>
          <p:nvPr>
            <p:ph type="title"/>
          </p:nvPr>
        </p:nvSpPr>
        <p:spPr>
          <a:xfrm>
            <a:off x="1371596" y="685800"/>
            <a:ext cx="10631013" cy="551423"/>
          </a:xfrm>
        </p:spPr>
        <p:txBody>
          <a:bodyPr>
            <a:noAutofit/>
          </a:bodyPr>
          <a:lstStyle/>
          <a:p>
            <a:r>
              <a:rPr lang="en-US" sz="2800" b="1" dirty="0"/>
              <a:t>Setting Up Publishing Profiles for Bib Holdings Records in Alma</a:t>
            </a:r>
          </a:p>
        </p:txBody>
      </p:sp>
      <p:sp>
        <p:nvSpPr>
          <p:cNvPr id="3" name="Content Placeholder 2">
            <a:extLst>
              <a:ext uri="{FF2B5EF4-FFF2-40B4-BE49-F238E27FC236}">
                <a16:creationId xmlns:a16="http://schemas.microsoft.com/office/drawing/2014/main" id="{321B2CC5-48B9-47E0-801C-8A5D4E809665}"/>
              </a:ext>
            </a:extLst>
          </p:cNvPr>
          <p:cNvSpPr>
            <a:spLocks noGrp="1"/>
          </p:cNvSpPr>
          <p:nvPr>
            <p:ph idx="1"/>
          </p:nvPr>
        </p:nvSpPr>
        <p:spPr>
          <a:xfrm>
            <a:off x="1371599" y="1237223"/>
            <a:ext cx="9945149" cy="5314579"/>
          </a:xfrm>
        </p:spPr>
        <p:txBody>
          <a:bodyPr>
            <a:normAutofit fontScale="92500" lnSpcReduction="20000"/>
          </a:bodyPr>
          <a:lstStyle/>
          <a:p>
            <a:pPr marL="0" indent="0">
              <a:buNone/>
            </a:pPr>
            <a:r>
              <a:rPr lang="en-US" b="1" dirty="0"/>
              <a:t>STEP 1: Add Allowed S/FTP Connections</a:t>
            </a:r>
            <a:endParaRPr lang="en-US" b="1" i="1" dirty="0"/>
          </a:p>
          <a:p>
            <a:r>
              <a:rPr lang="en-US" b="1" i="1" dirty="0"/>
              <a:t>Configuration&gt;General&gt;External Systems&gt;Allowed S/FTP connections</a:t>
            </a:r>
          </a:p>
          <a:p>
            <a:pPr lvl="1"/>
            <a:r>
              <a:rPr lang="en-US" i="0" dirty="0"/>
              <a:t>Click </a:t>
            </a:r>
            <a:r>
              <a:rPr lang="en-US" b="1" dirty="0"/>
              <a:t>Customize</a:t>
            </a:r>
            <a:endParaRPr lang="en-US" i="0" dirty="0"/>
          </a:p>
          <a:p>
            <a:pPr lvl="1"/>
            <a:r>
              <a:rPr lang="en-US" i="0" dirty="0"/>
              <a:t>Click </a:t>
            </a:r>
            <a:r>
              <a:rPr lang="en-US" b="1" dirty="0"/>
              <a:t>Add Row</a:t>
            </a:r>
          </a:p>
          <a:p>
            <a:pPr lvl="1"/>
            <a:r>
              <a:rPr lang="en-US" i="0" dirty="0"/>
              <a:t>Type FTP Hostname/IP: </a:t>
            </a:r>
            <a:r>
              <a:rPr lang="en-US" b="1" i="0" dirty="0"/>
              <a:t>ftp2.oclc.org</a:t>
            </a:r>
          </a:p>
          <a:p>
            <a:pPr lvl="1"/>
            <a:r>
              <a:rPr lang="en-US" i="0" dirty="0"/>
              <a:t>Type FTP Hostname/IP description: </a:t>
            </a:r>
            <a:r>
              <a:rPr lang="en-US" b="1" i="0" dirty="0"/>
              <a:t>OCLC Data Sync</a:t>
            </a:r>
          </a:p>
          <a:p>
            <a:pPr lvl="1"/>
            <a:r>
              <a:rPr lang="en-US" i="0" dirty="0"/>
              <a:t>Click </a:t>
            </a:r>
            <a:r>
              <a:rPr lang="en-US" b="1" dirty="0"/>
              <a:t>Add Row</a:t>
            </a:r>
          </a:p>
          <a:p>
            <a:pPr lvl="1"/>
            <a:r>
              <a:rPr lang="en-US" i="0" dirty="0"/>
              <a:t>Click </a:t>
            </a:r>
            <a:r>
              <a:rPr lang="en-US" b="1" dirty="0"/>
              <a:t>Save</a:t>
            </a:r>
          </a:p>
          <a:p>
            <a:pPr marL="530352" lvl="1" indent="0">
              <a:buNone/>
            </a:pPr>
            <a:endParaRPr lang="en-US" dirty="0"/>
          </a:p>
          <a:p>
            <a:pPr marL="530352" lvl="1" indent="0">
              <a:buNone/>
            </a:pPr>
            <a:endParaRPr lang="en-US" dirty="0"/>
          </a:p>
          <a:p>
            <a:pPr marL="530352" lvl="1" indent="0">
              <a:buNone/>
            </a:pPr>
            <a:endParaRPr lang="en-US" dirty="0"/>
          </a:p>
          <a:p>
            <a:pPr marL="530352" lvl="1" indent="0">
              <a:buNone/>
            </a:pPr>
            <a:endParaRPr lang="en-US" dirty="0"/>
          </a:p>
          <a:p>
            <a:pPr marL="530352" lvl="1" indent="0">
              <a:buNone/>
            </a:pPr>
            <a:endParaRPr lang="en-US" dirty="0"/>
          </a:p>
          <a:p>
            <a:pPr marL="0" indent="0">
              <a:buNone/>
            </a:pPr>
            <a:endParaRPr lang="en-US" dirty="0"/>
          </a:p>
          <a:p>
            <a:pPr marL="0" indent="0">
              <a:buNone/>
            </a:pPr>
            <a:r>
              <a:rPr lang="en-US" b="1" dirty="0"/>
              <a:t>*Only need to set this up one time and can be used for Bibliographic and Holdings Data Syncing. </a:t>
            </a:r>
          </a:p>
          <a:p>
            <a:pPr lvl="1"/>
            <a:endParaRPr lang="en-US" b="1" dirty="0"/>
          </a:p>
        </p:txBody>
      </p:sp>
      <p:pic>
        <p:nvPicPr>
          <p:cNvPr id="6" name="Picture 5">
            <a:extLst>
              <a:ext uri="{FF2B5EF4-FFF2-40B4-BE49-F238E27FC236}">
                <a16:creationId xmlns:a16="http://schemas.microsoft.com/office/drawing/2014/main" id="{42AAC9F4-E0D1-4AD2-ADF4-39EB31600EA6}"/>
              </a:ext>
            </a:extLst>
          </p:cNvPr>
          <p:cNvPicPr>
            <a:picLocks noChangeAspect="1"/>
          </p:cNvPicPr>
          <p:nvPr/>
        </p:nvPicPr>
        <p:blipFill>
          <a:blip r:embed="rId2"/>
          <a:stretch>
            <a:fillRect/>
          </a:stretch>
        </p:blipFill>
        <p:spPr>
          <a:xfrm>
            <a:off x="1967218" y="3718696"/>
            <a:ext cx="8257563" cy="1434499"/>
          </a:xfrm>
          <a:prstGeom prst="rect">
            <a:avLst/>
          </a:prstGeom>
          <a:ln>
            <a:solidFill>
              <a:schemeClr val="accent1"/>
            </a:solidFill>
          </a:ln>
        </p:spPr>
      </p:pic>
      <p:pic>
        <p:nvPicPr>
          <p:cNvPr id="5" name="Picture 4">
            <a:extLst>
              <a:ext uri="{FF2B5EF4-FFF2-40B4-BE49-F238E27FC236}">
                <a16:creationId xmlns:a16="http://schemas.microsoft.com/office/drawing/2014/main" id="{5BF4C179-2F01-4B2D-A8FF-A6DC40148A4F}"/>
              </a:ext>
            </a:extLst>
          </p:cNvPr>
          <p:cNvPicPr>
            <a:picLocks noChangeAspect="1"/>
          </p:cNvPicPr>
          <p:nvPr/>
        </p:nvPicPr>
        <p:blipFill>
          <a:blip r:embed="rId3"/>
          <a:stretch>
            <a:fillRect/>
          </a:stretch>
        </p:blipFill>
        <p:spPr>
          <a:xfrm>
            <a:off x="8530097" y="2610338"/>
            <a:ext cx="1942857" cy="2542857"/>
          </a:xfrm>
          <a:prstGeom prst="rect">
            <a:avLst/>
          </a:prstGeom>
          <a:ln>
            <a:solidFill>
              <a:schemeClr val="accent1"/>
            </a:solidFill>
          </a:ln>
        </p:spPr>
      </p:pic>
    </p:spTree>
    <p:extLst>
      <p:ext uri="{BB962C8B-B14F-4D97-AF65-F5344CB8AC3E}">
        <p14:creationId xmlns:p14="http://schemas.microsoft.com/office/powerpoint/2010/main" val="302382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EC82-137E-43D6-80E0-1A8ED0E6D556}"/>
              </a:ext>
            </a:extLst>
          </p:cNvPr>
          <p:cNvSpPr>
            <a:spLocks noGrp="1"/>
          </p:cNvSpPr>
          <p:nvPr>
            <p:ph type="title"/>
          </p:nvPr>
        </p:nvSpPr>
        <p:spPr>
          <a:xfrm>
            <a:off x="1371600" y="685800"/>
            <a:ext cx="9601200" cy="619217"/>
          </a:xfrm>
        </p:spPr>
        <p:txBody>
          <a:bodyPr>
            <a:normAutofit/>
          </a:bodyPr>
          <a:lstStyle/>
          <a:p>
            <a:r>
              <a:rPr lang="en-US" sz="2800" b="1" dirty="0"/>
              <a:t>Publishing Profiles: What are they?</a:t>
            </a:r>
          </a:p>
        </p:txBody>
      </p:sp>
      <p:sp>
        <p:nvSpPr>
          <p:cNvPr id="3" name="Content Placeholder 2">
            <a:extLst>
              <a:ext uri="{FF2B5EF4-FFF2-40B4-BE49-F238E27FC236}">
                <a16:creationId xmlns:a16="http://schemas.microsoft.com/office/drawing/2014/main" id="{071243AE-EDCE-4812-AF62-B74F961DB1A3}"/>
              </a:ext>
            </a:extLst>
          </p:cNvPr>
          <p:cNvSpPr>
            <a:spLocks noGrp="1"/>
          </p:cNvSpPr>
          <p:nvPr>
            <p:ph idx="1"/>
          </p:nvPr>
        </p:nvSpPr>
        <p:spPr>
          <a:xfrm>
            <a:off x="1371600" y="1447060"/>
            <a:ext cx="9601200" cy="5069150"/>
          </a:xfrm>
        </p:spPr>
        <p:txBody>
          <a:bodyPr>
            <a:normAutofit/>
          </a:bodyPr>
          <a:lstStyle/>
          <a:p>
            <a:r>
              <a:rPr lang="en-US" dirty="0"/>
              <a:t>Two types of Publishing Profiles need to be configured in </a:t>
            </a:r>
            <a:r>
              <a:rPr lang="en-US" dirty="0" err="1"/>
              <a:t>WorldShare</a:t>
            </a:r>
            <a:r>
              <a:rPr lang="en-US" dirty="0"/>
              <a:t> and Alma:</a:t>
            </a:r>
          </a:p>
          <a:p>
            <a:pPr marL="987552" lvl="1" indent="-457200">
              <a:buFont typeface="+mj-lt"/>
              <a:buAutoNum type="arabicPeriod"/>
            </a:pPr>
            <a:r>
              <a:rPr lang="en-US" i="0" dirty="0"/>
              <a:t>Bibliographic</a:t>
            </a:r>
          </a:p>
          <a:p>
            <a:pPr lvl="2"/>
            <a:r>
              <a:rPr lang="en-US" dirty="0"/>
              <a:t>Syncs Bib holdings between Alma and </a:t>
            </a:r>
            <a:r>
              <a:rPr lang="en-US" dirty="0" err="1"/>
              <a:t>WorldShare</a:t>
            </a:r>
            <a:endParaRPr lang="en-US" dirty="0"/>
          </a:p>
          <a:p>
            <a:pPr marL="987552" lvl="1" indent="-457200">
              <a:buFont typeface="+mj-lt"/>
              <a:buAutoNum type="arabicPeriod"/>
            </a:pPr>
            <a:r>
              <a:rPr lang="en-US" i="0" dirty="0"/>
              <a:t>Holdings</a:t>
            </a:r>
          </a:p>
          <a:p>
            <a:pPr lvl="2"/>
            <a:r>
              <a:rPr lang="en-US" dirty="0"/>
              <a:t>Syncs Local Holdings Records for serials between Alma and </a:t>
            </a:r>
            <a:r>
              <a:rPr lang="en-US" dirty="0" err="1"/>
              <a:t>WorldShare</a:t>
            </a:r>
            <a:endParaRPr lang="en-US" dirty="0"/>
          </a:p>
          <a:p>
            <a:pPr marL="0" indent="0">
              <a:buNone/>
            </a:pPr>
            <a:endParaRPr lang="en-US" dirty="0"/>
          </a:p>
        </p:txBody>
      </p:sp>
    </p:spTree>
    <p:extLst>
      <p:ext uri="{BB962C8B-B14F-4D97-AF65-F5344CB8AC3E}">
        <p14:creationId xmlns:p14="http://schemas.microsoft.com/office/powerpoint/2010/main" val="3995632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DE3BA-EF35-41C3-A127-CDD71B1A42A5}"/>
              </a:ext>
            </a:extLst>
          </p:cNvPr>
          <p:cNvSpPr>
            <a:spLocks noGrp="1"/>
          </p:cNvSpPr>
          <p:nvPr>
            <p:ph type="title"/>
          </p:nvPr>
        </p:nvSpPr>
        <p:spPr>
          <a:xfrm>
            <a:off x="1371599" y="685800"/>
            <a:ext cx="9956307" cy="512685"/>
          </a:xfrm>
        </p:spPr>
        <p:txBody>
          <a:bodyPr>
            <a:normAutofit fontScale="90000"/>
          </a:bodyPr>
          <a:lstStyle/>
          <a:p>
            <a:r>
              <a:rPr lang="en-US" sz="2800" b="1" dirty="0"/>
              <a:t>Setting Up Publishing Profiles for Bibliographic Holdings Records in Alma </a:t>
            </a:r>
          </a:p>
        </p:txBody>
      </p:sp>
      <p:sp>
        <p:nvSpPr>
          <p:cNvPr id="3" name="Content Placeholder 2">
            <a:extLst>
              <a:ext uri="{FF2B5EF4-FFF2-40B4-BE49-F238E27FC236}">
                <a16:creationId xmlns:a16="http://schemas.microsoft.com/office/drawing/2014/main" id="{503BB17A-57A8-46F8-89C6-FA45E1AF3A9A}"/>
              </a:ext>
            </a:extLst>
          </p:cNvPr>
          <p:cNvSpPr>
            <a:spLocks noGrp="1"/>
          </p:cNvSpPr>
          <p:nvPr>
            <p:ph idx="1"/>
          </p:nvPr>
        </p:nvSpPr>
        <p:spPr>
          <a:xfrm>
            <a:off x="1371600" y="1305018"/>
            <a:ext cx="9601200" cy="5464898"/>
          </a:xfrm>
        </p:spPr>
        <p:txBody>
          <a:bodyPr>
            <a:normAutofit fontScale="92500" lnSpcReduction="20000"/>
          </a:bodyPr>
          <a:lstStyle/>
          <a:p>
            <a:pPr marL="0" indent="0">
              <a:buNone/>
            </a:pPr>
            <a:r>
              <a:rPr lang="en-US" b="1" dirty="0"/>
              <a:t>STEP 2:  S/FTP Definitions for Bibliographic Holdings Records</a:t>
            </a:r>
            <a:endParaRPr lang="en-US" b="1" i="1" dirty="0"/>
          </a:p>
          <a:p>
            <a:r>
              <a:rPr lang="en-US" b="1" i="1" dirty="0"/>
              <a:t>Configuration&gt;General&gt;External Systems&gt;S/FTP definitions</a:t>
            </a:r>
          </a:p>
          <a:p>
            <a:pPr lvl="1"/>
            <a:r>
              <a:rPr lang="en-US" i="0" dirty="0"/>
              <a:t>Click</a:t>
            </a:r>
            <a:r>
              <a:rPr lang="en-US" dirty="0"/>
              <a:t> </a:t>
            </a:r>
            <a:r>
              <a:rPr lang="en-US" b="1" dirty="0"/>
              <a:t>Add S/FTP connection</a:t>
            </a:r>
          </a:p>
          <a:p>
            <a:pPr lvl="2"/>
            <a:r>
              <a:rPr lang="en-US" dirty="0"/>
              <a:t>Name: OCLC Bib Data Sync</a:t>
            </a:r>
          </a:p>
          <a:p>
            <a:pPr lvl="2"/>
            <a:r>
              <a:rPr lang="en-US" dirty="0"/>
              <a:t>Server: </a:t>
            </a:r>
            <a:r>
              <a:rPr lang="en-US" dirty="0">
                <a:hlinkClick r:id="rId2"/>
              </a:rPr>
              <a:t>ftp2.oclc.org</a:t>
            </a:r>
            <a:endParaRPr lang="en-US" dirty="0"/>
          </a:p>
          <a:p>
            <a:pPr lvl="2"/>
            <a:r>
              <a:rPr lang="en-US" dirty="0"/>
              <a:t>Port: 22</a:t>
            </a:r>
          </a:p>
          <a:p>
            <a:pPr lvl="2"/>
            <a:r>
              <a:rPr lang="en-US" dirty="0"/>
              <a:t>Sub-directory: </a:t>
            </a:r>
            <a:r>
              <a:rPr lang="en-US" dirty="0" err="1"/>
              <a:t>metacoll</a:t>
            </a:r>
            <a:r>
              <a:rPr lang="en-US" dirty="0"/>
              <a:t>/in/bib</a:t>
            </a:r>
          </a:p>
          <a:p>
            <a:pPr lvl="2"/>
            <a:r>
              <a:rPr lang="en-US" dirty="0"/>
              <a:t>Max. Number of Files: [leave blank]</a:t>
            </a:r>
          </a:p>
          <a:p>
            <a:pPr lvl="2"/>
            <a:r>
              <a:rPr lang="en-US" dirty="0"/>
              <a:t>Min. Number of Files: 1</a:t>
            </a:r>
          </a:p>
          <a:p>
            <a:pPr lvl="2"/>
            <a:r>
              <a:rPr lang="en-US" dirty="0"/>
              <a:t>Max. file size: 100000</a:t>
            </a:r>
          </a:p>
          <a:p>
            <a:pPr lvl="2"/>
            <a:r>
              <a:rPr lang="en-US" dirty="0"/>
              <a:t>Size type: MB</a:t>
            </a:r>
          </a:p>
          <a:p>
            <a:pPr lvl="2"/>
            <a:r>
              <a:rPr lang="en-US" dirty="0"/>
              <a:t>Allow Navigation: True</a:t>
            </a:r>
          </a:p>
          <a:p>
            <a:pPr lvl="2"/>
            <a:r>
              <a:rPr lang="en-US" dirty="0"/>
              <a:t>Ftp Server Type: Default</a:t>
            </a:r>
          </a:p>
          <a:p>
            <a:pPr lvl="2"/>
            <a:r>
              <a:rPr lang="en-US" dirty="0"/>
              <a:t>Ftp Passive Mode: [keep unchecked]</a:t>
            </a:r>
          </a:p>
          <a:p>
            <a:pPr lvl="2"/>
            <a:r>
              <a:rPr lang="en-US" dirty="0"/>
              <a:t>Ftp Server Secured: [check the box]</a:t>
            </a:r>
          </a:p>
          <a:p>
            <a:pPr lvl="2"/>
            <a:r>
              <a:rPr lang="en-US" dirty="0"/>
              <a:t>Authentication method: username/password authentication</a:t>
            </a:r>
          </a:p>
          <a:p>
            <a:pPr lvl="2"/>
            <a:r>
              <a:rPr lang="en-US" dirty="0"/>
              <a:t>Username: [OCLC Symbol]</a:t>
            </a:r>
          </a:p>
          <a:p>
            <a:pPr lvl="2"/>
            <a:r>
              <a:rPr lang="en-US" dirty="0"/>
              <a:t>Password: [supplied by OCLC]</a:t>
            </a:r>
            <a:endParaRPr lang="en-US" b="1" dirty="0"/>
          </a:p>
        </p:txBody>
      </p:sp>
    </p:spTree>
    <p:extLst>
      <p:ext uri="{BB962C8B-B14F-4D97-AF65-F5344CB8AC3E}">
        <p14:creationId xmlns:p14="http://schemas.microsoft.com/office/powerpoint/2010/main" val="2538606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309C-6F88-4698-8637-5A55DBAD754C}"/>
              </a:ext>
            </a:extLst>
          </p:cNvPr>
          <p:cNvSpPr>
            <a:spLocks noGrp="1"/>
          </p:cNvSpPr>
          <p:nvPr>
            <p:ph type="title"/>
          </p:nvPr>
        </p:nvSpPr>
        <p:spPr>
          <a:xfrm>
            <a:off x="1371599" y="685800"/>
            <a:ext cx="9885285" cy="622883"/>
          </a:xfrm>
        </p:spPr>
        <p:txBody>
          <a:bodyPr>
            <a:normAutofit fontScale="90000"/>
          </a:bodyPr>
          <a:lstStyle/>
          <a:p>
            <a:r>
              <a:rPr lang="en-US" sz="2800" b="1" dirty="0"/>
              <a:t>Setting Up Publishing Profiles for Bibliographic Holdings Records in Alma</a:t>
            </a:r>
          </a:p>
        </p:txBody>
      </p:sp>
      <p:sp>
        <p:nvSpPr>
          <p:cNvPr id="5" name="Content Placeholder 4">
            <a:extLst>
              <a:ext uri="{FF2B5EF4-FFF2-40B4-BE49-F238E27FC236}">
                <a16:creationId xmlns:a16="http://schemas.microsoft.com/office/drawing/2014/main" id="{97FE3E81-C3C2-42F4-8038-DFE01502B761}"/>
              </a:ext>
            </a:extLst>
          </p:cNvPr>
          <p:cNvSpPr>
            <a:spLocks noGrp="1"/>
          </p:cNvSpPr>
          <p:nvPr>
            <p:ph idx="1"/>
          </p:nvPr>
        </p:nvSpPr>
        <p:spPr>
          <a:xfrm>
            <a:off x="1371600" y="1376039"/>
            <a:ext cx="9885284" cy="5202316"/>
          </a:xfrm>
        </p:spPr>
        <p:txBody>
          <a:bodyPr/>
          <a:lstStyle/>
          <a:p>
            <a:pPr marL="0" indent="0">
              <a:buNone/>
            </a:pPr>
            <a:r>
              <a:rPr lang="en-US" b="1" dirty="0"/>
              <a:t>STEP 2: S/FTP Definitions for Bibliographic Holdings Records Example</a:t>
            </a:r>
          </a:p>
          <a:p>
            <a:pPr marL="0" indent="0">
              <a:buNone/>
            </a:pPr>
            <a:endParaRPr lang="en-US" b="1" dirty="0"/>
          </a:p>
          <a:p>
            <a:pPr marL="0" indent="0">
              <a:buNone/>
            </a:pPr>
            <a:endParaRPr lang="en-US" dirty="0"/>
          </a:p>
          <a:p>
            <a:pPr marL="0" indent="0">
              <a:buNone/>
            </a:pPr>
            <a:endParaRPr lang="en-US" dirty="0"/>
          </a:p>
        </p:txBody>
      </p:sp>
      <p:pic>
        <p:nvPicPr>
          <p:cNvPr id="4" name="Content Placeholder 3">
            <a:extLst>
              <a:ext uri="{FF2B5EF4-FFF2-40B4-BE49-F238E27FC236}">
                <a16:creationId xmlns:a16="http://schemas.microsoft.com/office/drawing/2014/main" id="{A48A90F4-B5D8-42B1-9B88-D3984FECA374}"/>
              </a:ext>
            </a:extLst>
          </p:cNvPr>
          <p:cNvPicPr>
            <a:picLocks noChangeAspect="1"/>
          </p:cNvPicPr>
          <p:nvPr/>
        </p:nvPicPr>
        <p:blipFill>
          <a:blip r:embed="rId2"/>
          <a:stretch>
            <a:fillRect/>
          </a:stretch>
        </p:blipFill>
        <p:spPr>
          <a:xfrm>
            <a:off x="2040937" y="2234990"/>
            <a:ext cx="8546607" cy="3804045"/>
          </a:xfrm>
          <a:prstGeom prst="rect">
            <a:avLst/>
          </a:prstGeom>
          <a:ln>
            <a:solidFill>
              <a:schemeClr val="accent1"/>
            </a:solidFill>
          </a:ln>
        </p:spPr>
      </p:pic>
    </p:spTree>
    <p:extLst>
      <p:ext uri="{BB962C8B-B14F-4D97-AF65-F5344CB8AC3E}">
        <p14:creationId xmlns:p14="http://schemas.microsoft.com/office/powerpoint/2010/main" val="4057189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309C-6F88-4698-8637-5A55DBAD754C}"/>
              </a:ext>
            </a:extLst>
          </p:cNvPr>
          <p:cNvSpPr>
            <a:spLocks noGrp="1"/>
          </p:cNvSpPr>
          <p:nvPr>
            <p:ph type="title"/>
          </p:nvPr>
        </p:nvSpPr>
        <p:spPr>
          <a:xfrm>
            <a:off x="1371599" y="685801"/>
            <a:ext cx="9849775" cy="547381"/>
          </a:xfrm>
        </p:spPr>
        <p:txBody>
          <a:bodyPr>
            <a:normAutofit fontScale="90000"/>
          </a:bodyPr>
          <a:lstStyle/>
          <a:p>
            <a:r>
              <a:rPr lang="en-US" sz="2800" b="1" dirty="0"/>
              <a:t>Setting Up Publishing Profiles for Bibliographic Holdings Records in Alma </a:t>
            </a:r>
          </a:p>
        </p:txBody>
      </p:sp>
      <p:sp>
        <p:nvSpPr>
          <p:cNvPr id="6" name="Content Placeholder 5">
            <a:extLst>
              <a:ext uri="{FF2B5EF4-FFF2-40B4-BE49-F238E27FC236}">
                <a16:creationId xmlns:a16="http://schemas.microsoft.com/office/drawing/2014/main" id="{5ED2EB85-79F2-40C8-9086-D7842CEA04FD}"/>
              </a:ext>
            </a:extLst>
          </p:cNvPr>
          <p:cNvSpPr>
            <a:spLocks noGrp="1"/>
          </p:cNvSpPr>
          <p:nvPr>
            <p:ph idx="1"/>
          </p:nvPr>
        </p:nvSpPr>
        <p:spPr>
          <a:xfrm>
            <a:off x="1371599" y="1322772"/>
            <a:ext cx="9991817" cy="5296141"/>
          </a:xfrm>
        </p:spPr>
        <p:txBody>
          <a:bodyPr>
            <a:normAutofit/>
          </a:bodyPr>
          <a:lstStyle/>
          <a:p>
            <a:pPr marL="0" indent="0">
              <a:lnSpc>
                <a:spcPct val="100000"/>
              </a:lnSpc>
              <a:spcBef>
                <a:spcPts val="0"/>
              </a:spcBef>
              <a:spcAft>
                <a:spcPts val="0"/>
              </a:spcAft>
              <a:buNone/>
            </a:pPr>
            <a:r>
              <a:rPr lang="en-US" b="1" dirty="0"/>
              <a:t>STEP 2 S/FTP Definitions for Bibliographic Holdings Records Continued</a:t>
            </a:r>
          </a:p>
          <a:p>
            <a:pPr marL="0" indent="0">
              <a:lnSpc>
                <a:spcPct val="100000"/>
              </a:lnSpc>
              <a:spcBef>
                <a:spcPts val="0"/>
              </a:spcBef>
              <a:spcAft>
                <a:spcPts val="0"/>
              </a:spcAft>
              <a:buNone/>
            </a:pPr>
            <a:endParaRPr lang="en-US" b="1" dirty="0"/>
          </a:p>
          <a:p>
            <a:pPr>
              <a:lnSpc>
                <a:spcPct val="100000"/>
              </a:lnSpc>
              <a:spcBef>
                <a:spcPts val="0"/>
              </a:spcBef>
              <a:spcAft>
                <a:spcPts val="0"/>
              </a:spcAft>
            </a:pPr>
            <a:r>
              <a:rPr lang="en-US" dirty="0"/>
              <a:t>Click </a:t>
            </a:r>
            <a:r>
              <a:rPr lang="en-US" b="1" i="1" dirty="0"/>
              <a:t>Test FTP</a:t>
            </a:r>
          </a:p>
          <a:p>
            <a:pPr lvl="1">
              <a:lnSpc>
                <a:spcPct val="110000"/>
              </a:lnSpc>
            </a:pPr>
            <a:r>
              <a:rPr lang="en-US" i="0" dirty="0"/>
              <a:t>A message will appear saying the Ftp upload, download, and delete were successful</a:t>
            </a:r>
          </a:p>
          <a:p>
            <a:pPr lvl="1">
              <a:lnSpc>
                <a:spcPct val="110000"/>
              </a:lnSpc>
            </a:pPr>
            <a:r>
              <a:rPr lang="en-US" i="0" dirty="0"/>
              <a:t>If an error message appears, try changing the Port to 21</a:t>
            </a:r>
            <a:endParaRPr lang="en-US" dirty="0"/>
          </a:p>
          <a:p>
            <a:pPr marL="987552" lvl="2" indent="0">
              <a:lnSpc>
                <a:spcPct val="110000"/>
              </a:lnSpc>
              <a:buNone/>
            </a:pPr>
            <a:endParaRPr lang="en-US" dirty="0"/>
          </a:p>
          <a:p>
            <a:pPr marL="987552" lvl="2" indent="0">
              <a:lnSpc>
                <a:spcPct val="110000"/>
              </a:lnSpc>
              <a:buNone/>
            </a:pPr>
            <a:endParaRPr lang="en-US" dirty="0"/>
          </a:p>
          <a:p>
            <a:pPr marL="987552" lvl="2" indent="0">
              <a:lnSpc>
                <a:spcPct val="110000"/>
              </a:lnSpc>
              <a:buNone/>
            </a:pPr>
            <a:endParaRPr lang="en-US" dirty="0"/>
          </a:p>
          <a:p>
            <a:pPr marL="987552" lvl="2" indent="0">
              <a:lnSpc>
                <a:spcPct val="110000"/>
              </a:lnSpc>
              <a:buNone/>
            </a:pPr>
            <a:endParaRPr lang="en-US" dirty="0"/>
          </a:p>
          <a:p>
            <a:pPr marL="987552" lvl="2" indent="0">
              <a:lnSpc>
                <a:spcPct val="110000"/>
              </a:lnSpc>
              <a:buNone/>
            </a:pPr>
            <a:endParaRPr lang="en-US" dirty="0"/>
          </a:p>
          <a:p>
            <a:r>
              <a:rPr lang="en-US" dirty="0"/>
              <a:t>Click </a:t>
            </a:r>
            <a:r>
              <a:rPr lang="en-US" b="1" i="1" dirty="0"/>
              <a:t>Save</a:t>
            </a:r>
          </a:p>
          <a:p>
            <a:pPr marL="0" indent="0">
              <a:buNone/>
            </a:pPr>
            <a:r>
              <a:rPr lang="en-US" b="1" dirty="0"/>
              <a:t> </a:t>
            </a:r>
          </a:p>
          <a:p>
            <a:pPr marL="0" indent="0">
              <a:buNone/>
            </a:pPr>
            <a:endParaRPr lang="en-US" b="1" i="1" dirty="0"/>
          </a:p>
        </p:txBody>
      </p:sp>
      <p:pic>
        <p:nvPicPr>
          <p:cNvPr id="4" name="Picture 3">
            <a:extLst>
              <a:ext uri="{FF2B5EF4-FFF2-40B4-BE49-F238E27FC236}">
                <a16:creationId xmlns:a16="http://schemas.microsoft.com/office/drawing/2014/main" id="{6BCD7264-B04A-420C-957A-F0D08B63B7EF}"/>
              </a:ext>
            </a:extLst>
          </p:cNvPr>
          <p:cNvPicPr>
            <a:picLocks noChangeAspect="1"/>
          </p:cNvPicPr>
          <p:nvPr/>
        </p:nvPicPr>
        <p:blipFill>
          <a:blip r:embed="rId2"/>
          <a:stretch>
            <a:fillRect/>
          </a:stretch>
        </p:blipFill>
        <p:spPr>
          <a:xfrm>
            <a:off x="1624483" y="3730841"/>
            <a:ext cx="9486047" cy="1503049"/>
          </a:xfrm>
          <a:prstGeom prst="rect">
            <a:avLst/>
          </a:prstGeom>
          <a:ln>
            <a:solidFill>
              <a:schemeClr val="accent1"/>
            </a:solidFill>
          </a:ln>
        </p:spPr>
      </p:pic>
    </p:spTree>
    <p:extLst>
      <p:ext uri="{BB962C8B-B14F-4D97-AF65-F5344CB8AC3E}">
        <p14:creationId xmlns:p14="http://schemas.microsoft.com/office/powerpoint/2010/main" val="2455703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F7FD-EE71-4955-8CA0-ED3D6393FA33}"/>
              </a:ext>
            </a:extLst>
          </p:cNvPr>
          <p:cNvSpPr>
            <a:spLocks noGrp="1"/>
          </p:cNvSpPr>
          <p:nvPr>
            <p:ph type="title"/>
          </p:nvPr>
        </p:nvSpPr>
        <p:spPr>
          <a:xfrm>
            <a:off x="1371599" y="685800"/>
            <a:ext cx="10000695" cy="564160"/>
          </a:xfrm>
        </p:spPr>
        <p:txBody>
          <a:bodyPr>
            <a:normAutofit fontScale="90000"/>
          </a:bodyPr>
          <a:lstStyle/>
          <a:p>
            <a:r>
              <a:rPr lang="en-US" sz="2800" b="1" dirty="0"/>
              <a:t>Setting Up Publishing Profiles for Bibliographic Holdings Records in Alma </a:t>
            </a:r>
          </a:p>
        </p:txBody>
      </p:sp>
      <p:sp>
        <p:nvSpPr>
          <p:cNvPr id="3" name="Content Placeholder 2">
            <a:extLst>
              <a:ext uri="{FF2B5EF4-FFF2-40B4-BE49-F238E27FC236}">
                <a16:creationId xmlns:a16="http://schemas.microsoft.com/office/drawing/2014/main" id="{547B95C5-5694-49C9-B435-6BF168ABB162}"/>
              </a:ext>
            </a:extLst>
          </p:cNvPr>
          <p:cNvSpPr>
            <a:spLocks noGrp="1"/>
          </p:cNvSpPr>
          <p:nvPr>
            <p:ph idx="1"/>
          </p:nvPr>
        </p:nvSpPr>
        <p:spPr>
          <a:xfrm>
            <a:off x="1371599" y="1249959"/>
            <a:ext cx="10154873" cy="5209563"/>
          </a:xfrm>
        </p:spPr>
        <p:txBody>
          <a:bodyPr/>
          <a:lstStyle/>
          <a:p>
            <a:pPr marL="0" indent="0">
              <a:buNone/>
            </a:pPr>
            <a:r>
              <a:rPr lang="en-US" b="1" dirty="0"/>
              <a:t>STEP 3: Configuring Publishing Profiles for Bibliographic Holding Records</a:t>
            </a:r>
          </a:p>
          <a:p>
            <a:r>
              <a:rPr lang="en-US" b="1" i="1" dirty="0"/>
              <a:t>Resources&gt;Publishing&gt;Publishing Profiles</a:t>
            </a:r>
          </a:p>
          <a:p>
            <a:pPr lvl="1"/>
            <a:r>
              <a:rPr lang="en-US" i="0" dirty="0"/>
              <a:t>Click the ellipses for </a:t>
            </a:r>
            <a:r>
              <a:rPr lang="en-US" b="1" dirty="0"/>
              <a:t>Publish Bibliographic record (</a:t>
            </a:r>
            <a:r>
              <a:rPr lang="en-US" b="1" dirty="0" err="1"/>
              <a:t>DataSync</a:t>
            </a:r>
            <a:r>
              <a:rPr lang="en-US" b="1" dirty="0"/>
              <a:t>) to OCLC</a:t>
            </a:r>
          </a:p>
          <a:p>
            <a:pPr lvl="1"/>
            <a:r>
              <a:rPr lang="en-US" i="0" dirty="0"/>
              <a:t>Choose </a:t>
            </a:r>
            <a:r>
              <a:rPr lang="en-US" b="1" dirty="0"/>
              <a:t>Edit</a:t>
            </a:r>
          </a:p>
          <a:p>
            <a:pPr lvl="1"/>
            <a:endParaRPr lang="en-US" dirty="0"/>
          </a:p>
          <a:p>
            <a:pPr lvl="1"/>
            <a:endParaRPr lang="en-US" dirty="0"/>
          </a:p>
        </p:txBody>
      </p:sp>
      <p:pic>
        <p:nvPicPr>
          <p:cNvPr id="4" name="Picture 3">
            <a:extLst>
              <a:ext uri="{FF2B5EF4-FFF2-40B4-BE49-F238E27FC236}">
                <a16:creationId xmlns:a16="http://schemas.microsoft.com/office/drawing/2014/main" id="{DC1900EA-07D4-4644-BEA5-D7DA2F18FE83}"/>
              </a:ext>
            </a:extLst>
          </p:cNvPr>
          <p:cNvPicPr>
            <a:picLocks noChangeAspect="1"/>
          </p:cNvPicPr>
          <p:nvPr/>
        </p:nvPicPr>
        <p:blipFill>
          <a:blip r:embed="rId2"/>
          <a:stretch>
            <a:fillRect/>
          </a:stretch>
        </p:blipFill>
        <p:spPr>
          <a:xfrm>
            <a:off x="1480656" y="3067611"/>
            <a:ext cx="2908079" cy="3219275"/>
          </a:xfrm>
          <a:prstGeom prst="rect">
            <a:avLst/>
          </a:prstGeom>
          <a:ln>
            <a:solidFill>
              <a:schemeClr val="accent1"/>
            </a:solidFill>
          </a:ln>
        </p:spPr>
      </p:pic>
      <p:pic>
        <p:nvPicPr>
          <p:cNvPr id="6" name="Picture 5">
            <a:extLst>
              <a:ext uri="{FF2B5EF4-FFF2-40B4-BE49-F238E27FC236}">
                <a16:creationId xmlns:a16="http://schemas.microsoft.com/office/drawing/2014/main" id="{66D2981E-3316-4106-B3B7-A90EAB3DED78}"/>
              </a:ext>
            </a:extLst>
          </p:cNvPr>
          <p:cNvPicPr>
            <a:picLocks noChangeAspect="1"/>
          </p:cNvPicPr>
          <p:nvPr/>
        </p:nvPicPr>
        <p:blipFill>
          <a:blip r:embed="rId3"/>
          <a:stretch>
            <a:fillRect/>
          </a:stretch>
        </p:blipFill>
        <p:spPr>
          <a:xfrm>
            <a:off x="3832264" y="3429000"/>
            <a:ext cx="7803265" cy="2486640"/>
          </a:xfrm>
          <a:prstGeom prst="rect">
            <a:avLst/>
          </a:prstGeom>
          <a:ln>
            <a:solidFill>
              <a:schemeClr val="accent1"/>
            </a:solidFill>
          </a:ln>
        </p:spPr>
      </p:pic>
    </p:spTree>
    <p:extLst>
      <p:ext uri="{BB962C8B-B14F-4D97-AF65-F5344CB8AC3E}">
        <p14:creationId xmlns:p14="http://schemas.microsoft.com/office/powerpoint/2010/main" val="2248464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F7FD-EE71-4955-8CA0-ED3D6393FA33}"/>
              </a:ext>
            </a:extLst>
          </p:cNvPr>
          <p:cNvSpPr>
            <a:spLocks noGrp="1"/>
          </p:cNvSpPr>
          <p:nvPr>
            <p:ph type="title"/>
          </p:nvPr>
        </p:nvSpPr>
        <p:spPr>
          <a:xfrm>
            <a:off x="1371599" y="685800"/>
            <a:ext cx="9947429" cy="564160"/>
          </a:xfrm>
        </p:spPr>
        <p:txBody>
          <a:bodyPr>
            <a:normAutofit fontScale="90000"/>
          </a:bodyPr>
          <a:lstStyle/>
          <a:p>
            <a:r>
              <a:rPr lang="en-US" sz="2800" b="1" dirty="0"/>
              <a:t>Setting Up Publishing Profiles for Bibliographic Holdings Records in Alma</a:t>
            </a:r>
            <a:endParaRPr lang="en-US" sz="2800" dirty="0"/>
          </a:p>
        </p:txBody>
      </p:sp>
      <p:sp>
        <p:nvSpPr>
          <p:cNvPr id="3" name="Content Placeholder 2">
            <a:extLst>
              <a:ext uri="{FF2B5EF4-FFF2-40B4-BE49-F238E27FC236}">
                <a16:creationId xmlns:a16="http://schemas.microsoft.com/office/drawing/2014/main" id="{547B95C5-5694-49C9-B435-6BF168ABB162}"/>
              </a:ext>
            </a:extLst>
          </p:cNvPr>
          <p:cNvSpPr>
            <a:spLocks noGrp="1"/>
          </p:cNvSpPr>
          <p:nvPr>
            <p:ph idx="1"/>
          </p:nvPr>
        </p:nvSpPr>
        <p:spPr>
          <a:xfrm>
            <a:off x="1371599" y="1249959"/>
            <a:ext cx="10154873" cy="5209563"/>
          </a:xfrm>
        </p:spPr>
        <p:txBody>
          <a:bodyPr/>
          <a:lstStyle/>
          <a:p>
            <a:pPr marL="0" indent="0">
              <a:buNone/>
            </a:pPr>
            <a:r>
              <a:rPr lang="en-US" b="1" dirty="0"/>
              <a:t>STEP 3: Configuring Publishing Profiles for Bibliographic Holdings Records Continued</a:t>
            </a:r>
            <a:endParaRPr lang="en-US" dirty="0"/>
          </a:p>
          <a:p>
            <a:r>
              <a:rPr lang="en-US" dirty="0"/>
              <a:t>Profile Details</a:t>
            </a:r>
          </a:p>
          <a:p>
            <a:pPr lvl="1"/>
            <a:r>
              <a:rPr lang="en-US" i="0" dirty="0"/>
              <a:t>Name: [keep]</a:t>
            </a:r>
          </a:p>
          <a:p>
            <a:pPr lvl="1"/>
            <a:r>
              <a:rPr lang="en-US" i="0" dirty="0"/>
              <a:t>Profile description: [keep]</a:t>
            </a:r>
          </a:p>
          <a:p>
            <a:pPr lvl="1"/>
            <a:r>
              <a:rPr lang="en-US" i="0" dirty="0"/>
              <a:t>OCLC institution symbol: OCLC Symbol</a:t>
            </a:r>
          </a:p>
          <a:p>
            <a:pPr lvl="1"/>
            <a:r>
              <a:rPr lang="en-US" i="0" dirty="0"/>
              <a:t>Project number: [keep blank]</a:t>
            </a:r>
          </a:p>
          <a:p>
            <a:pPr lvl="1"/>
            <a:r>
              <a:rPr lang="en-US" i="0" dirty="0"/>
              <a:t>Collection ID: From OCLC Data Sync Collection</a:t>
            </a:r>
          </a:p>
        </p:txBody>
      </p:sp>
      <p:pic>
        <p:nvPicPr>
          <p:cNvPr id="6" name="Picture 5">
            <a:extLst>
              <a:ext uri="{FF2B5EF4-FFF2-40B4-BE49-F238E27FC236}">
                <a16:creationId xmlns:a16="http://schemas.microsoft.com/office/drawing/2014/main" id="{4092FF97-E561-4E05-93BB-6E92934330CA}"/>
              </a:ext>
            </a:extLst>
          </p:cNvPr>
          <p:cNvPicPr>
            <a:picLocks noChangeAspect="1"/>
          </p:cNvPicPr>
          <p:nvPr/>
        </p:nvPicPr>
        <p:blipFill>
          <a:blip r:embed="rId2"/>
          <a:stretch>
            <a:fillRect/>
          </a:stretch>
        </p:blipFill>
        <p:spPr>
          <a:xfrm>
            <a:off x="1330352" y="4307501"/>
            <a:ext cx="10237365" cy="1969233"/>
          </a:xfrm>
          <a:prstGeom prst="rect">
            <a:avLst/>
          </a:prstGeom>
          <a:ln>
            <a:solidFill>
              <a:schemeClr val="accent1"/>
            </a:solidFill>
          </a:ln>
        </p:spPr>
      </p:pic>
    </p:spTree>
    <p:extLst>
      <p:ext uri="{BB962C8B-B14F-4D97-AF65-F5344CB8AC3E}">
        <p14:creationId xmlns:p14="http://schemas.microsoft.com/office/powerpoint/2010/main" val="3932741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F7FD-EE71-4955-8CA0-ED3D6393FA33}"/>
              </a:ext>
            </a:extLst>
          </p:cNvPr>
          <p:cNvSpPr>
            <a:spLocks noGrp="1"/>
          </p:cNvSpPr>
          <p:nvPr>
            <p:ph type="title"/>
          </p:nvPr>
        </p:nvSpPr>
        <p:spPr>
          <a:xfrm>
            <a:off x="1371599" y="685800"/>
            <a:ext cx="9894163" cy="564160"/>
          </a:xfrm>
        </p:spPr>
        <p:txBody>
          <a:bodyPr>
            <a:normAutofit fontScale="90000"/>
          </a:bodyPr>
          <a:lstStyle/>
          <a:p>
            <a:r>
              <a:rPr lang="en-US" sz="2800" b="1" dirty="0"/>
              <a:t>Setting Up Publishing Profiles for Bibliographic Holdings Records in Alma</a:t>
            </a:r>
            <a:endParaRPr lang="en-US" sz="2800" dirty="0"/>
          </a:p>
        </p:txBody>
      </p:sp>
      <p:sp>
        <p:nvSpPr>
          <p:cNvPr id="3" name="Content Placeholder 2">
            <a:extLst>
              <a:ext uri="{FF2B5EF4-FFF2-40B4-BE49-F238E27FC236}">
                <a16:creationId xmlns:a16="http://schemas.microsoft.com/office/drawing/2014/main" id="{547B95C5-5694-49C9-B435-6BF168ABB162}"/>
              </a:ext>
            </a:extLst>
          </p:cNvPr>
          <p:cNvSpPr>
            <a:spLocks noGrp="1"/>
          </p:cNvSpPr>
          <p:nvPr>
            <p:ph idx="1"/>
          </p:nvPr>
        </p:nvSpPr>
        <p:spPr>
          <a:xfrm>
            <a:off x="1371599" y="1249959"/>
            <a:ext cx="10154873" cy="5497070"/>
          </a:xfrm>
        </p:spPr>
        <p:txBody>
          <a:bodyPr>
            <a:normAutofit/>
          </a:bodyPr>
          <a:lstStyle/>
          <a:p>
            <a:pPr marL="0" indent="0">
              <a:buNone/>
            </a:pPr>
            <a:r>
              <a:rPr lang="en-US" b="1" dirty="0"/>
              <a:t>STEP 3: Configuring  Publishing Profiles for Bibliographic Holdings Records Continued</a:t>
            </a:r>
          </a:p>
          <a:p>
            <a:r>
              <a:rPr lang="en-US" dirty="0"/>
              <a:t>Publishing Parameters &amp; Submission Format for Bibliographic Holdings Records:</a:t>
            </a:r>
          </a:p>
          <a:p>
            <a:pPr lvl="1"/>
            <a:r>
              <a:rPr lang="en-US" dirty="0"/>
              <a:t>Publishing Mode:</a:t>
            </a:r>
          </a:p>
          <a:p>
            <a:pPr lvl="2"/>
            <a:r>
              <a:rPr lang="en-US" sz="2000" i="0" dirty="0"/>
              <a:t>Incremental </a:t>
            </a:r>
            <a:endParaRPr lang="en-US" sz="2000" dirty="0"/>
          </a:p>
          <a:p>
            <a:pPr lvl="3"/>
            <a:r>
              <a:rPr lang="en-US" sz="2000" i="0" dirty="0"/>
              <a:t>Publish only changed records since the last time the profile was run. This will be run regularly after the initial Baseline has been run after go-live.</a:t>
            </a:r>
          </a:p>
          <a:p>
            <a:pPr lvl="2"/>
            <a:r>
              <a:rPr lang="en-US" sz="2000" i="0" dirty="0"/>
              <a:t>*Baseline</a:t>
            </a:r>
          </a:p>
          <a:p>
            <a:pPr lvl="3"/>
            <a:r>
              <a:rPr lang="en-US" sz="2000" b="1" i="0" dirty="0"/>
              <a:t>This option is intended for use ONE TIME </a:t>
            </a:r>
            <a:r>
              <a:rPr lang="en-US" sz="2000" i="0" dirty="0"/>
              <a:t>immediately after the database is migrated to Alma and before any OCLC records are changed in Alma</a:t>
            </a:r>
          </a:p>
          <a:p>
            <a:pPr lvl="2"/>
            <a:r>
              <a:rPr lang="en-US" sz="2000" i="0" dirty="0"/>
              <a:t>Full</a:t>
            </a:r>
          </a:p>
          <a:p>
            <a:pPr lvl="3"/>
            <a:r>
              <a:rPr lang="en-US" sz="2000" i="0" dirty="0"/>
              <a:t>Publishes all records</a:t>
            </a:r>
          </a:p>
        </p:txBody>
      </p:sp>
    </p:spTree>
    <p:extLst>
      <p:ext uri="{BB962C8B-B14F-4D97-AF65-F5344CB8AC3E}">
        <p14:creationId xmlns:p14="http://schemas.microsoft.com/office/powerpoint/2010/main" val="3864802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F7FD-EE71-4955-8CA0-ED3D6393FA33}"/>
              </a:ext>
            </a:extLst>
          </p:cNvPr>
          <p:cNvSpPr>
            <a:spLocks noGrp="1"/>
          </p:cNvSpPr>
          <p:nvPr>
            <p:ph type="title"/>
          </p:nvPr>
        </p:nvSpPr>
        <p:spPr>
          <a:xfrm>
            <a:off x="1371599" y="685800"/>
            <a:ext cx="9894163" cy="564160"/>
          </a:xfrm>
        </p:spPr>
        <p:txBody>
          <a:bodyPr>
            <a:normAutofit fontScale="90000"/>
          </a:bodyPr>
          <a:lstStyle/>
          <a:p>
            <a:r>
              <a:rPr lang="en-US" sz="2800" b="1" dirty="0"/>
              <a:t>Setting Up Publishing Profiles for Bibliographic Holdings Records in Alma</a:t>
            </a:r>
            <a:endParaRPr lang="en-US" sz="2800" dirty="0"/>
          </a:p>
        </p:txBody>
      </p:sp>
      <p:sp>
        <p:nvSpPr>
          <p:cNvPr id="3" name="Content Placeholder 2">
            <a:extLst>
              <a:ext uri="{FF2B5EF4-FFF2-40B4-BE49-F238E27FC236}">
                <a16:creationId xmlns:a16="http://schemas.microsoft.com/office/drawing/2014/main" id="{547B95C5-5694-49C9-B435-6BF168ABB162}"/>
              </a:ext>
            </a:extLst>
          </p:cNvPr>
          <p:cNvSpPr>
            <a:spLocks noGrp="1"/>
          </p:cNvSpPr>
          <p:nvPr>
            <p:ph idx="1"/>
          </p:nvPr>
        </p:nvSpPr>
        <p:spPr>
          <a:xfrm>
            <a:off x="1371599" y="1249959"/>
            <a:ext cx="10154873" cy="5497070"/>
          </a:xfrm>
        </p:spPr>
        <p:txBody>
          <a:bodyPr>
            <a:normAutofit/>
          </a:bodyPr>
          <a:lstStyle/>
          <a:p>
            <a:pPr marL="0" indent="0">
              <a:buNone/>
            </a:pPr>
            <a:r>
              <a:rPr lang="en-US" b="1" dirty="0"/>
              <a:t>STEP 3: Configuring Publishing Profiles for Bibliographic Holdings Records Continued</a:t>
            </a:r>
          </a:p>
          <a:p>
            <a:r>
              <a:rPr lang="en-US" dirty="0"/>
              <a:t>Publishing Parameters &amp; Submission Format for Bibliographic Holdings Records Continued:</a:t>
            </a:r>
          </a:p>
          <a:p>
            <a:pPr lvl="1"/>
            <a:r>
              <a:rPr lang="en-US" i="0" dirty="0"/>
              <a:t>Status:</a:t>
            </a:r>
          </a:p>
          <a:p>
            <a:pPr lvl="2"/>
            <a:r>
              <a:rPr lang="en-US" sz="2000" dirty="0"/>
              <a:t>Active or Inactive</a:t>
            </a:r>
          </a:p>
          <a:p>
            <a:pPr lvl="3"/>
            <a:r>
              <a:rPr lang="en-US" sz="2000" i="0" dirty="0"/>
              <a:t>Choose Inactive until go-live</a:t>
            </a:r>
          </a:p>
          <a:p>
            <a:pPr lvl="1"/>
            <a:r>
              <a:rPr lang="en-US" i="0" dirty="0"/>
              <a:t>Scheduling:</a:t>
            </a:r>
          </a:p>
          <a:p>
            <a:pPr lvl="2"/>
            <a:r>
              <a:rPr lang="en-US" sz="2000" dirty="0"/>
              <a:t>Select Not scheduled, Every day at 06:00 or Every Saturday at 6:00</a:t>
            </a:r>
          </a:p>
          <a:p>
            <a:pPr lvl="1"/>
            <a:r>
              <a:rPr lang="en-US" i="0" dirty="0"/>
              <a:t>Email Notifications:</a:t>
            </a:r>
          </a:p>
          <a:p>
            <a:pPr lvl="2"/>
            <a:r>
              <a:rPr lang="en-US" sz="2000" dirty="0"/>
              <a:t>To get email notifications from the Data Sync</a:t>
            </a:r>
          </a:p>
          <a:p>
            <a:pPr lvl="3"/>
            <a:r>
              <a:rPr lang="en-US" sz="2000" dirty="0"/>
              <a:t>Choose send on Success and/or Send on Error</a:t>
            </a:r>
          </a:p>
          <a:p>
            <a:pPr lvl="1"/>
            <a:r>
              <a:rPr lang="en-US" i="0" dirty="0"/>
              <a:t>Submission Format:</a:t>
            </a:r>
          </a:p>
          <a:p>
            <a:pPr lvl="2"/>
            <a:r>
              <a:rPr lang="en-US" sz="2000" i="0" dirty="0"/>
              <a:t>FTP Configuration:  the server where the Data Sync file is being sent</a:t>
            </a:r>
            <a:endParaRPr lang="en-US" sz="2000" dirty="0"/>
          </a:p>
          <a:p>
            <a:pPr lvl="1"/>
            <a:r>
              <a:rPr lang="en-US" i="0" dirty="0"/>
              <a:t>Click</a:t>
            </a:r>
            <a:r>
              <a:rPr lang="en-US" dirty="0"/>
              <a:t> </a:t>
            </a:r>
            <a:r>
              <a:rPr lang="en-US" b="1" dirty="0"/>
              <a:t>Save</a:t>
            </a:r>
          </a:p>
        </p:txBody>
      </p:sp>
    </p:spTree>
    <p:extLst>
      <p:ext uri="{BB962C8B-B14F-4D97-AF65-F5344CB8AC3E}">
        <p14:creationId xmlns:p14="http://schemas.microsoft.com/office/powerpoint/2010/main" val="4276563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F7FD-EE71-4955-8CA0-ED3D6393FA33}"/>
              </a:ext>
            </a:extLst>
          </p:cNvPr>
          <p:cNvSpPr>
            <a:spLocks noGrp="1"/>
          </p:cNvSpPr>
          <p:nvPr>
            <p:ph type="title"/>
          </p:nvPr>
        </p:nvSpPr>
        <p:spPr>
          <a:xfrm>
            <a:off x="1371600" y="685800"/>
            <a:ext cx="9867530" cy="564160"/>
          </a:xfrm>
        </p:spPr>
        <p:txBody>
          <a:bodyPr>
            <a:normAutofit fontScale="90000"/>
          </a:bodyPr>
          <a:lstStyle/>
          <a:p>
            <a:r>
              <a:rPr lang="en-US" sz="2800" b="1" dirty="0"/>
              <a:t>Setting Up Publishing Profiles for Bibliographic Holdings Records in Alma </a:t>
            </a:r>
            <a:endParaRPr lang="en-US" sz="2800" dirty="0"/>
          </a:p>
        </p:txBody>
      </p:sp>
      <p:sp>
        <p:nvSpPr>
          <p:cNvPr id="3" name="Content Placeholder 2">
            <a:extLst>
              <a:ext uri="{FF2B5EF4-FFF2-40B4-BE49-F238E27FC236}">
                <a16:creationId xmlns:a16="http://schemas.microsoft.com/office/drawing/2014/main" id="{547B95C5-5694-49C9-B435-6BF168ABB162}"/>
              </a:ext>
            </a:extLst>
          </p:cNvPr>
          <p:cNvSpPr>
            <a:spLocks noGrp="1"/>
          </p:cNvSpPr>
          <p:nvPr>
            <p:ph idx="1"/>
          </p:nvPr>
        </p:nvSpPr>
        <p:spPr>
          <a:xfrm>
            <a:off x="1371599" y="1249959"/>
            <a:ext cx="10154873" cy="5497070"/>
          </a:xfrm>
        </p:spPr>
        <p:txBody>
          <a:bodyPr>
            <a:normAutofit/>
          </a:bodyPr>
          <a:lstStyle/>
          <a:p>
            <a:pPr marL="0" indent="0">
              <a:buNone/>
            </a:pPr>
            <a:r>
              <a:rPr lang="en-US" b="1" dirty="0"/>
              <a:t>STEP 3: Configure Publishing Profiles Profile Details Bib Holdings Records Continued</a:t>
            </a:r>
          </a:p>
          <a:p>
            <a:pPr marL="0" indent="0">
              <a:buNone/>
            </a:pPr>
            <a:r>
              <a:rPr lang="en-US" dirty="0"/>
              <a:t>Publishing Parameters &amp; Submission Format for Bibliographic Holdings Record Example:</a:t>
            </a:r>
          </a:p>
          <a:p>
            <a:pPr marL="0" indent="0">
              <a:buNone/>
            </a:pPr>
            <a:endParaRPr lang="en-US" b="1" dirty="0"/>
          </a:p>
          <a:p>
            <a:pPr marL="0" indent="0">
              <a:buNone/>
            </a:pPr>
            <a:endParaRPr lang="en-US" b="1" dirty="0"/>
          </a:p>
        </p:txBody>
      </p:sp>
      <p:pic>
        <p:nvPicPr>
          <p:cNvPr id="5" name="Picture 4">
            <a:extLst>
              <a:ext uri="{FF2B5EF4-FFF2-40B4-BE49-F238E27FC236}">
                <a16:creationId xmlns:a16="http://schemas.microsoft.com/office/drawing/2014/main" id="{ACBC8287-9922-47BA-B14F-0D13E7603912}"/>
              </a:ext>
            </a:extLst>
          </p:cNvPr>
          <p:cNvPicPr>
            <a:picLocks noChangeAspect="1"/>
          </p:cNvPicPr>
          <p:nvPr/>
        </p:nvPicPr>
        <p:blipFill>
          <a:blip r:embed="rId3"/>
          <a:stretch>
            <a:fillRect/>
          </a:stretch>
        </p:blipFill>
        <p:spPr>
          <a:xfrm>
            <a:off x="2442099" y="2441804"/>
            <a:ext cx="7726532" cy="3730396"/>
          </a:xfrm>
          <a:prstGeom prst="rect">
            <a:avLst/>
          </a:prstGeom>
          <a:ln>
            <a:solidFill>
              <a:schemeClr val="accent1"/>
            </a:solidFill>
          </a:ln>
        </p:spPr>
      </p:pic>
    </p:spTree>
    <p:extLst>
      <p:ext uri="{BB962C8B-B14F-4D97-AF65-F5344CB8AC3E}">
        <p14:creationId xmlns:p14="http://schemas.microsoft.com/office/powerpoint/2010/main" val="3990272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F7FD-EE71-4955-8CA0-ED3D6393FA33}"/>
              </a:ext>
            </a:extLst>
          </p:cNvPr>
          <p:cNvSpPr>
            <a:spLocks noGrp="1"/>
          </p:cNvSpPr>
          <p:nvPr>
            <p:ph type="title"/>
          </p:nvPr>
        </p:nvSpPr>
        <p:spPr>
          <a:xfrm>
            <a:off x="1371600" y="685800"/>
            <a:ext cx="9867530" cy="564160"/>
          </a:xfrm>
        </p:spPr>
        <p:txBody>
          <a:bodyPr>
            <a:normAutofit fontScale="90000"/>
          </a:bodyPr>
          <a:lstStyle/>
          <a:p>
            <a:r>
              <a:rPr lang="en-US" sz="2800" b="1" dirty="0"/>
              <a:t>Setting Up Publishing Profiles for Bibliographic Holdings Records in Alma </a:t>
            </a:r>
            <a:endParaRPr lang="en-US" sz="2800" dirty="0"/>
          </a:p>
        </p:txBody>
      </p:sp>
      <p:sp>
        <p:nvSpPr>
          <p:cNvPr id="3" name="Content Placeholder 2">
            <a:extLst>
              <a:ext uri="{FF2B5EF4-FFF2-40B4-BE49-F238E27FC236}">
                <a16:creationId xmlns:a16="http://schemas.microsoft.com/office/drawing/2014/main" id="{547B95C5-5694-49C9-B435-6BF168ABB162}"/>
              </a:ext>
            </a:extLst>
          </p:cNvPr>
          <p:cNvSpPr>
            <a:spLocks noGrp="1"/>
          </p:cNvSpPr>
          <p:nvPr>
            <p:ph idx="1"/>
          </p:nvPr>
        </p:nvSpPr>
        <p:spPr>
          <a:xfrm>
            <a:off x="1371599" y="1249959"/>
            <a:ext cx="10154873" cy="5497070"/>
          </a:xfrm>
        </p:spPr>
        <p:txBody>
          <a:bodyPr>
            <a:normAutofit/>
          </a:bodyPr>
          <a:lstStyle/>
          <a:p>
            <a:pPr marL="0" indent="0">
              <a:buNone/>
            </a:pPr>
            <a:r>
              <a:rPr lang="en-US" b="1" dirty="0"/>
              <a:t>STEP 3: Configure Publishing Profiles for Bibliographic Holdings Records Continued</a:t>
            </a:r>
          </a:p>
          <a:p>
            <a:pPr marL="0" indent="0">
              <a:buNone/>
            </a:pPr>
            <a:endParaRPr lang="en-US" dirty="0"/>
          </a:p>
          <a:p>
            <a:pPr marL="0" indent="0">
              <a:buNone/>
            </a:pPr>
            <a:r>
              <a:rPr lang="en-US" dirty="0"/>
              <a:t>Setting up email notifications:</a:t>
            </a:r>
          </a:p>
          <a:p>
            <a:pPr marL="457200" indent="-457200">
              <a:buFont typeface="+mj-lt"/>
              <a:buAutoNum type="arabicPeriod"/>
            </a:pPr>
            <a:r>
              <a:rPr lang="en-US" dirty="0"/>
              <a:t>Click on </a:t>
            </a:r>
            <a:r>
              <a:rPr lang="en-US" b="1" dirty="0"/>
              <a:t>Email Notifications </a:t>
            </a:r>
          </a:p>
          <a:p>
            <a:pPr marL="457200" indent="-457200">
              <a:buFont typeface="+mj-lt"/>
              <a:buAutoNum type="arabicPeriod"/>
            </a:pPr>
            <a:r>
              <a:rPr lang="en-US" dirty="0"/>
              <a:t>Click </a:t>
            </a:r>
            <a:r>
              <a:rPr lang="en-US" b="1" dirty="0"/>
              <a:t>Add User</a:t>
            </a:r>
          </a:p>
          <a:p>
            <a:pPr marL="457200" indent="-457200">
              <a:buFont typeface="+mj-lt"/>
              <a:buAutoNum type="arabicPeriod"/>
            </a:pPr>
            <a:r>
              <a:rPr lang="en-US" dirty="0"/>
              <a:t>Enter user name or search for user</a:t>
            </a:r>
          </a:p>
          <a:p>
            <a:pPr lvl="1"/>
            <a:r>
              <a:rPr lang="en-US" i="0" dirty="0"/>
              <a:t>Keep Send on Success and Send on Success checked unless you do not want to receive a notification the job is complete</a:t>
            </a:r>
          </a:p>
          <a:p>
            <a:pPr marL="457200" indent="-457200">
              <a:buFont typeface="+mj-lt"/>
              <a:buAutoNum type="arabicPeriod"/>
            </a:pPr>
            <a:r>
              <a:rPr lang="en-US" dirty="0"/>
              <a:t>Click </a:t>
            </a:r>
            <a:r>
              <a:rPr lang="en-US" b="1" dirty="0"/>
              <a:t>Add User</a:t>
            </a:r>
          </a:p>
          <a:p>
            <a:pPr marL="457200" indent="-457200">
              <a:buFont typeface="+mj-lt"/>
              <a:buAutoNum type="arabicPeriod"/>
            </a:pPr>
            <a:r>
              <a:rPr lang="en-US" dirty="0"/>
              <a:t>Click </a:t>
            </a:r>
            <a:r>
              <a:rPr lang="en-US" b="1" dirty="0"/>
              <a:t>Done</a:t>
            </a:r>
          </a:p>
          <a:p>
            <a:pPr marL="0" indent="0">
              <a:buNone/>
            </a:pPr>
            <a:endParaRPr lang="en-US" b="1" dirty="0"/>
          </a:p>
          <a:p>
            <a:pPr marL="0" indent="0">
              <a:buNone/>
            </a:pPr>
            <a:endParaRPr lang="en-US" b="1" dirty="0"/>
          </a:p>
        </p:txBody>
      </p:sp>
      <p:pic>
        <p:nvPicPr>
          <p:cNvPr id="4" name="Picture 3">
            <a:extLst>
              <a:ext uri="{FF2B5EF4-FFF2-40B4-BE49-F238E27FC236}">
                <a16:creationId xmlns:a16="http://schemas.microsoft.com/office/drawing/2014/main" id="{A389F5A1-A8FC-4839-B704-572FB41586A7}"/>
              </a:ext>
            </a:extLst>
          </p:cNvPr>
          <p:cNvPicPr>
            <a:picLocks noChangeAspect="1"/>
          </p:cNvPicPr>
          <p:nvPr/>
        </p:nvPicPr>
        <p:blipFill>
          <a:blip r:embed="rId3"/>
          <a:stretch>
            <a:fillRect/>
          </a:stretch>
        </p:blipFill>
        <p:spPr>
          <a:xfrm>
            <a:off x="7025747" y="2300446"/>
            <a:ext cx="2721393" cy="1398413"/>
          </a:xfrm>
          <a:prstGeom prst="rect">
            <a:avLst/>
          </a:prstGeom>
          <a:ln>
            <a:solidFill>
              <a:schemeClr val="accent1"/>
            </a:solidFill>
          </a:ln>
        </p:spPr>
      </p:pic>
      <p:pic>
        <p:nvPicPr>
          <p:cNvPr id="7" name="Picture 6">
            <a:extLst>
              <a:ext uri="{FF2B5EF4-FFF2-40B4-BE49-F238E27FC236}">
                <a16:creationId xmlns:a16="http://schemas.microsoft.com/office/drawing/2014/main" id="{36B55BF4-B950-4E99-8E5E-F18A96CF2710}"/>
              </a:ext>
            </a:extLst>
          </p:cNvPr>
          <p:cNvPicPr>
            <a:picLocks noChangeAspect="1"/>
          </p:cNvPicPr>
          <p:nvPr/>
        </p:nvPicPr>
        <p:blipFill>
          <a:blip r:embed="rId4"/>
          <a:stretch>
            <a:fillRect/>
          </a:stretch>
        </p:blipFill>
        <p:spPr>
          <a:xfrm>
            <a:off x="5533759" y="5055310"/>
            <a:ext cx="5705370" cy="1105462"/>
          </a:xfrm>
          <a:prstGeom prst="rect">
            <a:avLst/>
          </a:prstGeom>
          <a:ln>
            <a:solidFill>
              <a:schemeClr val="accent1"/>
            </a:solidFill>
          </a:ln>
        </p:spPr>
      </p:pic>
      <p:pic>
        <p:nvPicPr>
          <p:cNvPr id="6" name="Picture 5">
            <a:extLst>
              <a:ext uri="{FF2B5EF4-FFF2-40B4-BE49-F238E27FC236}">
                <a16:creationId xmlns:a16="http://schemas.microsoft.com/office/drawing/2014/main" id="{831DA064-A015-47D8-857F-89E85FC99157}"/>
              </a:ext>
            </a:extLst>
          </p:cNvPr>
          <p:cNvPicPr>
            <a:picLocks noChangeAspect="1"/>
          </p:cNvPicPr>
          <p:nvPr/>
        </p:nvPicPr>
        <p:blipFill>
          <a:blip r:embed="rId5"/>
          <a:stretch>
            <a:fillRect/>
          </a:stretch>
        </p:blipFill>
        <p:spPr>
          <a:xfrm>
            <a:off x="3816261" y="4749346"/>
            <a:ext cx="1805966" cy="1717390"/>
          </a:xfrm>
          <a:prstGeom prst="rect">
            <a:avLst/>
          </a:prstGeom>
          <a:ln>
            <a:solidFill>
              <a:schemeClr val="accent1"/>
            </a:solidFill>
          </a:ln>
        </p:spPr>
      </p:pic>
    </p:spTree>
    <p:extLst>
      <p:ext uri="{BB962C8B-B14F-4D97-AF65-F5344CB8AC3E}">
        <p14:creationId xmlns:p14="http://schemas.microsoft.com/office/powerpoint/2010/main" val="3699722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225118"/>
            <a:ext cx="8361229" cy="3844033"/>
          </a:xfrm>
        </p:spPr>
        <p:txBody>
          <a:bodyPr/>
          <a:lstStyle/>
          <a:p>
            <a:r>
              <a:rPr lang="en-US" sz="4800" b="1" dirty="0"/>
              <a:t/>
            </a:r>
            <a:br>
              <a:rPr lang="en-US" sz="4800" b="1" dirty="0"/>
            </a:br>
            <a:r>
              <a:rPr lang="en-US" sz="4800" b="1" dirty="0"/>
              <a:t>Setting up Publishing Profiles For Local Holdings Records in Alma</a:t>
            </a:r>
            <a:br>
              <a:rPr lang="en-US" sz="4800" b="1" dirty="0"/>
            </a:br>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3820938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15B5-A0A2-462D-835B-33263995001C}"/>
              </a:ext>
            </a:extLst>
          </p:cNvPr>
          <p:cNvSpPr>
            <a:spLocks noGrp="1"/>
          </p:cNvSpPr>
          <p:nvPr>
            <p:ph type="title"/>
          </p:nvPr>
        </p:nvSpPr>
        <p:spPr>
          <a:xfrm>
            <a:off x="1371600" y="685800"/>
            <a:ext cx="9601200" cy="596900"/>
          </a:xfrm>
        </p:spPr>
        <p:txBody>
          <a:bodyPr>
            <a:normAutofit/>
          </a:bodyPr>
          <a:lstStyle/>
          <a:p>
            <a:r>
              <a:rPr lang="en-US" sz="2800" b="1" dirty="0"/>
              <a:t>Setting Up Publishing Profiles: Start With OCLC </a:t>
            </a:r>
          </a:p>
        </p:txBody>
      </p:sp>
      <p:sp>
        <p:nvSpPr>
          <p:cNvPr id="3" name="Content Placeholder 2">
            <a:extLst>
              <a:ext uri="{FF2B5EF4-FFF2-40B4-BE49-F238E27FC236}">
                <a16:creationId xmlns:a16="http://schemas.microsoft.com/office/drawing/2014/main" id="{7D64BBCD-5564-48E1-9409-B147067AD47E}"/>
              </a:ext>
            </a:extLst>
          </p:cNvPr>
          <p:cNvSpPr>
            <a:spLocks noGrp="1"/>
          </p:cNvSpPr>
          <p:nvPr>
            <p:ph idx="1"/>
          </p:nvPr>
        </p:nvSpPr>
        <p:spPr>
          <a:xfrm>
            <a:off x="1371600" y="1282700"/>
            <a:ext cx="9601200" cy="5334000"/>
          </a:xfrm>
        </p:spPr>
        <p:txBody>
          <a:bodyPr vert="horz" lIns="91440" tIns="45720" rIns="91440" bIns="45720" rtlCol="0" anchor="t">
            <a:normAutofit/>
          </a:bodyPr>
          <a:lstStyle/>
          <a:p>
            <a:pPr marL="383540" indent="-383540"/>
            <a:r>
              <a:rPr lang="en-US" dirty="0"/>
              <a:t>Call OCLC @ 1-614-793-8682 if you </a:t>
            </a:r>
            <a:r>
              <a:rPr lang="en-US" b="1" dirty="0"/>
              <a:t>DID NOT </a:t>
            </a:r>
            <a:r>
              <a:rPr lang="en-US" dirty="0"/>
              <a:t>receive an OCLC password from LSP and/or have a </a:t>
            </a:r>
            <a:r>
              <a:rPr lang="en-US" dirty="0" err="1"/>
              <a:t>WorldShare</a:t>
            </a:r>
            <a:r>
              <a:rPr lang="en-US" dirty="0"/>
              <a:t> account already set up</a:t>
            </a:r>
          </a:p>
          <a:p>
            <a:pPr marL="913892" lvl="1" indent="-383540"/>
            <a:r>
              <a:rPr lang="en-US" i="0" dirty="0"/>
              <a:t>This means the institution does not have an account set up in </a:t>
            </a:r>
            <a:r>
              <a:rPr lang="en-US" i="0" dirty="0" err="1"/>
              <a:t>WorldShare</a:t>
            </a:r>
            <a:endParaRPr lang="en-US" i="0" dirty="0"/>
          </a:p>
          <a:p>
            <a:pPr marL="913892" lvl="1" indent="-383540"/>
            <a:r>
              <a:rPr lang="en-US" i="0" dirty="0"/>
              <a:t>Ask about setting up a Synchronization Project from ALMA to OCLC using the Product Collection Manager</a:t>
            </a:r>
          </a:p>
          <a:p>
            <a:pPr lvl="2" indent="-383540"/>
            <a:r>
              <a:rPr lang="en-US" i="0" dirty="0"/>
              <a:t>Cataloging Subscription is </a:t>
            </a:r>
            <a:r>
              <a:rPr lang="en-US" b="1" i="0" dirty="0"/>
              <a:t>required</a:t>
            </a:r>
            <a:r>
              <a:rPr lang="en-US" i="0" dirty="0"/>
              <a:t> – you can request one if your institution does not have one</a:t>
            </a:r>
          </a:p>
          <a:p>
            <a:pPr lvl="2" indent="-383540"/>
            <a:r>
              <a:rPr lang="en-US" i="0" dirty="0"/>
              <a:t>Username &amp; password will be created for your institution by OCLC</a:t>
            </a:r>
          </a:p>
          <a:p>
            <a:pPr lvl="2" indent="-383540"/>
            <a:r>
              <a:rPr lang="en-US" i="0" dirty="0"/>
              <a:t>WorldShare URL and password will be given verbally and/or by email</a:t>
            </a:r>
          </a:p>
          <a:p>
            <a:pPr lvl="3" indent="-383540"/>
            <a:r>
              <a:rPr lang="en-US" i="0" dirty="0"/>
              <a:t>Log-in and reset the password</a:t>
            </a:r>
            <a:endParaRPr lang="en-US" dirty="0"/>
          </a:p>
          <a:p>
            <a:pPr marL="383540" indent="-383540"/>
            <a:r>
              <a:rPr lang="en-US" dirty="0"/>
              <a:t>Required for setting up a publishing profile in Alma</a:t>
            </a:r>
          </a:p>
          <a:p>
            <a:pPr lvl="1" indent="-383540"/>
            <a:r>
              <a:rPr lang="en-US" i="0" dirty="0"/>
              <a:t>Collection ID (project ID)</a:t>
            </a:r>
          </a:p>
          <a:p>
            <a:pPr lvl="1" indent="-383540"/>
            <a:r>
              <a:rPr lang="en-US" i="0" dirty="0"/>
              <a:t>Synchronization project</a:t>
            </a:r>
          </a:p>
          <a:p>
            <a:pPr lvl="1" indent="-383540"/>
            <a:r>
              <a:rPr lang="en-US" i="0" dirty="0"/>
              <a:t>OCLC password for setting up the S/FTP Connection</a:t>
            </a:r>
          </a:p>
          <a:p>
            <a:pPr marL="0" indent="0">
              <a:buNone/>
            </a:pPr>
            <a:endParaRPr lang="en-US" dirty="0"/>
          </a:p>
          <a:p>
            <a:pPr marL="383540" indent="-383540"/>
            <a:endParaRPr lang="en-US" dirty="0"/>
          </a:p>
          <a:p>
            <a:pPr marL="530225" lvl="1" indent="0">
              <a:buNone/>
            </a:pPr>
            <a:endParaRPr lang="en-US" dirty="0"/>
          </a:p>
        </p:txBody>
      </p:sp>
    </p:spTree>
    <p:extLst>
      <p:ext uri="{BB962C8B-B14F-4D97-AF65-F5344CB8AC3E}">
        <p14:creationId xmlns:p14="http://schemas.microsoft.com/office/powerpoint/2010/main" val="144815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DE3BA-EF35-41C3-A127-CDD71B1A42A5}"/>
              </a:ext>
            </a:extLst>
          </p:cNvPr>
          <p:cNvSpPr>
            <a:spLocks noGrp="1"/>
          </p:cNvSpPr>
          <p:nvPr>
            <p:ph type="title"/>
          </p:nvPr>
        </p:nvSpPr>
        <p:spPr>
          <a:xfrm>
            <a:off x="1371600" y="685800"/>
            <a:ext cx="9601200" cy="512685"/>
          </a:xfrm>
        </p:spPr>
        <p:txBody>
          <a:bodyPr>
            <a:normAutofit fontScale="90000"/>
          </a:bodyPr>
          <a:lstStyle/>
          <a:p>
            <a:r>
              <a:rPr lang="en-US" sz="2800" b="1" dirty="0"/>
              <a:t>Setting Up Publishing Profiles for Local Holding Records In Alma   </a:t>
            </a:r>
          </a:p>
        </p:txBody>
      </p:sp>
      <p:sp>
        <p:nvSpPr>
          <p:cNvPr id="3" name="Content Placeholder 2">
            <a:extLst>
              <a:ext uri="{FF2B5EF4-FFF2-40B4-BE49-F238E27FC236}">
                <a16:creationId xmlns:a16="http://schemas.microsoft.com/office/drawing/2014/main" id="{503BB17A-57A8-46F8-89C6-FA45E1AF3A9A}"/>
              </a:ext>
            </a:extLst>
          </p:cNvPr>
          <p:cNvSpPr>
            <a:spLocks noGrp="1"/>
          </p:cNvSpPr>
          <p:nvPr>
            <p:ph idx="1"/>
          </p:nvPr>
        </p:nvSpPr>
        <p:spPr>
          <a:xfrm>
            <a:off x="1371600" y="1305018"/>
            <a:ext cx="9601200" cy="5464898"/>
          </a:xfrm>
        </p:spPr>
        <p:txBody>
          <a:bodyPr>
            <a:normAutofit fontScale="92500" lnSpcReduction="20000"/>
          </a:bodyPr>
          <a:lstStyle/>
          <a:p>
            <a:pPr marL="0" indent="0">
              <a:buNone/>
            </a:pPr>
            <a:r>
              <a:rPr lang="en-US" b="1" dirty="0"/>
              <a:t>STEP 2: Add S/FTP Definitions for Local Holdings Records</a:t>
            </a:r>
            <a:endParaRPr lang="en-US" b="1" i="1" dirty="0"/>
          </a:p>
          <a:p>
            <a:r>
              <a:rPr lang="en-US" b="1" i="1" dirty="0"/>
              <a:t>Configuration&gt;General&gt;External Systems&gt;S/FTP definitions</a:t>
            </a:r>
          </a:p>
          <a:p>
            <a:pPr lvl="1"/>
            <a:r>
              <a:rPr lang="en-US" i="0" dirty="0"/>
              <a:t>Click</a:t>
            </a:r>
            <a:r>
              <a:rPr lang="en-US" dirty="0"/>
              <a:t> </a:t>
            </a:r>
            <a:r>
              <a:rPr lang="en-US" b="1" dirty="0"/>
              <a:t>Add S/FTP connection</a:t>
            </a:r>
          </a:p>
          <a:p>
            <a:pPr lvl="2"/>
            <a:r>
              <a:rPr lang="en-US" dirty="0"/>
              <a:t>Name: OCLC Bib Data Sync</a:t>
            </a:r>
          </a:p>
          <a:p>
            <a:pPr lvl="2"/>
            <a:r>
              <a:rPr lang="en-US" dirty="0"/>
              <a:t>Server: </a:t>
            </a:r>
            <a:r>
              <a:rPr lang="en-US" dirty="0">
                <a:hlinkClick r:id="rId2"/>
              </a:rPr>
              <a:t>ftp2.oclc.org</a:t>
            </a:r>
            <a:endParaRPr lang="en-US" dirty="0"/>
          </a:p>
          <a:p>
            <a:pPr lvl="2"/>
            <a:r>
              <a:rPr lang="en-US" b="1" dirty="0"/>
              <a:t>Port: 21</a:t>
            </a:r>
          </a:p>
          <a:p>
            <a:pPr lvl="2"/>
            <a:r>
              <a:rPr lang="en-US" b="1" dirty="0"/>
              <a:t>Sub-directory: </a:t>
            </a:r>
            <a:r>
              <a:rPr lang="en-US" b="1" dirty="0" err="1"/>
              <a:t>metacoll</a:t>
            </a:r>
            <a:r>
              <a:rPr lang="en-US" b="1" dirty="0"/>
              <a:t>/in/</a:t>
            </a:r>
            <a:r>
              <a:rPr lang="en-US" b="1" dirty="0" err="1"/>
              <a:t>lhr</a:t>
            </a:r>
            <a:endParaRPr lang="en-US" b="1" dirty="0"/>
          </a:p>
          <a:p>
            <a:pPr lvl="2"/>
            <a:r>
              <a:rPr lang="en-US" dirty="0"/>
              <a:t>Max. Number of Files: [leave blank]</a:t>
            </a:r>
          </a:p>
          <a:p>
            <a:pPr lvl="2"/>
            <a:r>
              <a:rPr lang="en-US" dirty="0"/>
              <a:t>Min. Number of Files: 1</a:t>
            </a:r>
          </a:p>
          <a:p>
            <a:pPr lvl="2"/>
            <a:r>
              <a:rPr lang="en-US" dirty="0"/>
              <a:t>Max. file size: 100000</a:t>
            </a:r>
          </a:p>
          <a:p>
            <a:pPr lvl="2"/>
            <a:r>
              <a:rPr lang="en-US" dirty="0"/>
              <a:t>Size type: MB</a:t>
            </a:r>
          </a:p>
          <a:p>
            <a:pPr lvl="2"/>
            <a:r>
              <a:rPr lang="en-US" dirty="0"/>
              <a:t>Allow Navigation: True</a:t>
            </a:r>
          </a:p>
          <a:p>
            <a:pPr lvl="2"/>
            <a:r>
              <a:rPr lang="en-US" dirty="0"/>
              <a:t>Ftp Server Type: Default</a:t>
            </a:r>
          </a:p>
          <a:p>
            <a:pPr lvl="2"/>
            <a:r>
              <a:rPr lang="en-US" dirty="0"/>
              <a:t>Ftp Passive Mode: [keep unchecked]</a:t>
            </a:r>
          </a:p>
          <a:p>
            <a:pPr lvl="2"/>
            <a:r>
              <a:rPr lang="en-US" dirty="0"/>
              <a:t>Ftp Server Secured: [check the box]</a:t>
            </a:r>
          </a:p>
          <a:p>
            <a:pPr lvl="2"/>
            <a:r>
              <a:rPr lang="en-US" dirty="0"/>
              <a:t>Authentication method: username/password authentication</a:t>
            </a:r>
          </a:p>
          <a:p>
            <a:pPr lvl="2"/>
            <a:r>
              <a:rPr lang="en-US" dirty="0"/>
              <a:t>Username: [OCLC Symbol]</a:t>
            </a:r>
          </a:p>
          <a:p>
            <a:pPr lvl="2"/>
            <a:r>
              <a:rPr lang="en-US" dirty="0"/>
              <a:t>Password: [supplied by OCLC]</a:t>
            </a:r>
            <a:endParaRPr lang="en-US" b="1" dirty="0"/>
          </a:p>
        </p:txBody>
      </p:sp>
    </p:spTree>
    <p:extLst>
      <p:ext uri="{BB962C8B-B14F-4D97-AF65-F5344CB8AC3E}">
        <p14:creationId xmlns:p14="http://schemas.microsoft.com/office/powerpoint/2010/main" val="3723183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309C-6F88-4698-8637-5A55DBAD754C}"/>
              </a:ext>
            </a:extLst>
          </p:cNvPr>
          <p:cNvSpPr>
            <a:spLocks noGrp="1"/>
          </p:cNvSpPr>
          <p:nvPr>
            <p:ph type="title"/>
          </p:nvPr>
        </p:nvSpPr>
        <p:spPr>
          <a:xfrm>
            <a:off x="1371599" y="685800"/>
            <a:ext cx="9885285" cy="622883"/>
          </a:xfrm>
        </p:spPr>
        <p:txBody>
          <a:bodyPr>
            <a:normAutofit/>
          </a:bodyPr>
          <a:lstStyle/>
          <a:p>
            <a:r>
              <a:rPr lang="en-US" sz="2800" b="1" dirty="0"/>
              <a:t>Setting Up Publishing Profiles for Local Holdings Records in Alma</a:t>
            </a:r>
          </a:p>
        </p:txBody>
      </p:sp>
      <p:sp>
        <p:nvSpPr>
          <p:cNvPr id="5" name="Content Placeholder 4">
            <a:extLst>
              <a:ext uri="{FF2B5EF4-FFF2-40B4-BE49-F238E27FC236}">
                <a16:creationId xmlns:a16="http://schemas.microsoft.com/office/drawing/2014/main" id="{97FE3E81-C3C2-42F4-8038-DFE01502B761}"/>
              </a:ext>
            </a:extLst>
          </p:cNvPr>
          <p:cNvSpPr>
            <a:spLocks noGrp="1"/>
          </p:cNvSpPr>
          <p:nvPr>
            <p:ph idx="1"/>
          </p:nvPr>
        </p:nvSpPr>
        <p:spPr>
          <a:xfrm>
            <a:off x="1371600" y="1376039"/>
            <a:ext cx="9885284" cy="5202316"/>
          </a:xfrm>
        </p:spPr>
        <p:txBody>
          <a:bodyPr/>
          <a:lstStyle/>
          <a:p>
            <a:pPr marL="0" indent="0">
              <a:buNone/>
            </a:pPr>
            <a:r>
              <a:rPr lang="en-US" b="1" dirty="0"/>
              <a:t>STEP 2: S/FTP Definitions for Local Holdings Records Example</a:t>
            </a:r>
          </a:p>
          <a:p>
            <a:pPr marL="0" indent="0">
              <a:buNone/>
            </a:pPr>
            <a:endParaRPr lang="en-US" b="1" dirty="0"/>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2AE32980-9F85-4D8B-8F1B-44BCB66E0880}"/>
              </a:ext>
            </a:extLst>
          </p:cNvPr>
          <p:cNvPicPr>
            <a:picLocks noChangeAspect="1"/>
          </p:cNvPicPr>
          <p:nvPr/>
        </p:nvPicPr>
        <p:blipFill>
          <a:blip r:embed="rId2"/>
          <a:stretch>
            <a:fillRect/>
          </a:stretch>
        </p:blipFill>
        <p:spPr>
          <a:xfrm>
            <a:off x="1815857" y="2048727"/>
            <a:ext cx="8996768" cy="3856939"/>
          </a:xfrm>
          <a:prstGeom prst="rect">
            <a:avLst/>
          </a:prstGeom>
          <a:ln>
            <a:solidFill>
              <a:schemeClr val="accent1"/>
            </a:solidFill>
          </a:ln>
        </p:spPr>
      </p:pic>
    </p:spTree>
    <p:extLst>
      <p:ext uri="{BB962C8B-B14F-4D97-AF65-F5344CB8AC3E}">
        <p14:creationId xmlns:p14="http://schemas.microsoft.com/office/powerpoint/2010/main" val="540597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309C-6F88-4698-8637-5A55DBAD754C}"/>
              </a:ext>
            </a:extLst>
          </p:cNvPr>
          <p:cNvSpPr>
            <a:spLocks noGrp="1"/>
          </p:cNvSpPr>
          <p:nvPr>
            <p:ph type="title"/>
          </p:nvPr>
        </p:nvSpPr>
        <p:spPr>
          <a:xfrm>
            <a:off x="1371599" y="685801"/>
            <a:ext cx="9849775" cy="547381"/>
          </a:xfrm>
        </p:spPr>
        <p:txBody>
          <a:bodyPr>
            <a:normAutofit fontScale="90000"/>
          </a:bodyPr>
          <a:lstStyle/>
          <a:p>
            <a:r>
              <a:rPr lang="en-US" sz="2800" b="1" dirty="0"/>
              <a:t>Setting Up Publishing Profiles for Local Holdings Records in Alma </a:t>
            </a:r>
          </a:p>
        </p:txBody>
      </p:sp>
      <p:sp>
        <p:nvSpPr>
          <p:cNvPr id="6" name="Content Placeholder 5">
            <a:extLst>
              <a:ext uri="{FF2B5EF4-FFF2-40B4-BE49-F238E27FC236}">
                <a16:creationId xmlns:a16="http://schemas.microsoft.com/office/drawing/2014/main" id="{5ED2EB85-79F2-40C8-9086-D7842CEA04FD}"/>
              </a:ext>
            </a:extLst>
          </p:cNvPr>
          <p:cNvSpPr>
            <a:spLocks noGrp="1"/>
          </p:cNvSpPr>
          <p:nvPr>
            <p:ph idx="1"/>
          </p:nvPr>
        </p:nvSpPr>
        <p:spPr>
          <a:xfrm>
            <a:off x="1371599" y="1322772"/>
            <a:ext cx="9991817" cy="5296141"/>
          </a:xfrm>
        </p:spPr>
        <p:txBody>
          <a:bodyPr>
            <a:normAutofit/>
          </a:bodyPr>
          <a:lstStyle/>
          <a:p>
            <a:pPr marL="0" indent="0">
              <a:lnSpc>
                <a:spcPct val="100000"/>
              </a:lnSpc>
              <a:spcBef>
                <a:spcPts val="0"/>
              </a:spcBef>
              <a:spcAft>
                <a:spcPts val="0"/>
              </a:spcAft>
              <a:buNone/>
            </a:pPr>
            <a:r>
              <a:rPr lang="en-US" b="1" dirty="0"/>
              <a:t>STEP 2 S/FTP Definitions for Local Holdings Records Continued</a:t>
            </a:r>
          </a:p>
          <a:p>
            <a:pPr marL="0" indent="0">
              <a:lnSpc>
                <a:spcPct val="100000"/>
              </a:lnSpc>
              <a:spcBef>
                <a:spcPts val="0"/>
              </a:spcBef>
              <a:spcAft>
                <a:spcPts val="0"/>
              </a:spcAft>
              <a:buNone/>
            </a:pPr>
            <a:endParaRPr lang="en-US" b="1" dirty="0"/>
          </a:p>
          <a:p>
            <a:pPr>
              <a:lnSpc>
                <a:spcPct val="100000"/>
              </a:lnSpc>
              <a:spcBef>
                <a:spcPts val="0"/>
              </a:spcBef>
              <a:spcAft>
                <a:spcPts val="0"/>
              </a:spcAft>
            </a:pPr>
            <a:r>
              <a:rPr lang="en-US" dirty="0"/>
              <a:t>Click </a:t>
            </a:r>
            <a:r>
              <a:rPr lang="en-US" b="1" i="1" dirty="0"/>
              <a:t>Test FTP</a:t>
            </a:r>
          </a:p>
          <a:p>
            <a:pPr lvl="1">
              <a:lnSpc>
                <a:spcPct val="110000"/>
              </a:lnSpc>
            </a:pPr>
            <a:r>
              <a:rPr lang="en-US" i="0" dirty="0"/>
              <a:t>A message will appear saying the Ftp upload, download, and delete were successful</a:t>
            </a:r>
          </a:p>
          <a:p>
            <a:pPr lvl="1">
              <a:lnSpc>
                <a:spcPct val="110000"/>
              </a:lnSpc>
            </a:pPr>
            <a:r>
              <a:rPr lang="en-US" i="0" dirty="0"/>
              <a:t>If an error message appears, try changing the Port to 22</a:t>
            </a:r>
            <a:endParaRPr lang="en-US" dirty="0"/>
          </a:p>
          <a:p>
            <a:pPr marL="987552" lvl="2" indent="0">
              <a:lnSpc>
                <a:spcPct val="110000"/>
              </a:lnSpc>
              <a:buNone/>
            </a:pPr>
            <a:endParaRPr lang="en-US" dirty="0"/>
          </a:p>
          <a:p>
            <a:pPr marL="987552" lvl="2" indent="0">
              <a:lnSpc>
                <a:spcPct val="110000"/>
              </a:lnSpc>
              <a:buNone/>
            </a:pPr>
            <a:endParaRPr lang="en-US" dirty="0"/>
          </a:p>
          <a:p>
            <a:pPr marL="987552" lvl="2" indent="0">
              <a:lnSpc>
                <a:spcPct val="110000"/>
              </a:lnSpc>
              <a:buNone/>
            </a:pPr>
            <a:endParaRPr lang="en-US" dirty="0"/>
          </a:p>
          <a:p>
            <a:pPr marL="987552" lvl="2" indent="0">
              <a:lnSpc>
                <a:spcPct val="110000"/>
              </a:lnSpc>
              <a:buNone/>
            </a:pPr>
            <a:endParaRPr lang="en-US" dirty="0"/>
          </a:p>
          <a:p>
            <a:pPr marL="987552" lvl="2" indent="0">
              <a:lnSpc>
                <a:spcPct val="110000"/>
              </a:lnSpc>
              <a:buNone/>
            </a:pPr>
            <a:endParaRPr lang="en-US" dirty="0"/>
          </a:p>
          <a:p>
            <a:r>
              <a:rPr lang="en-US" dirty="0"/>
              <a:t>Click </a:t>
            </a:r>
            <a:r>
              <a:rPr lang="en-US" b="1" i="1" dirty="0"/>
              <a:t>Save</a:t>
            </a:r>
          </a:p>
          <a:p>
            <a:pPr marL="0" indent="0">
              <a:buNone/>
            </a:pPr>
            <a:r>
              <a:rPr lang="en-US" b="1" dirty="0"/>
              <a:t> </a:t>
            </a:r>
          </a:p>
          <a:p>
            <a:pPr marL="0" indent="0">
              <a:buNone/>
            </a:pPr>
            <a:endParaRPr lang="en-US" b="1" i="1" dirty="0"/>
          </a:p>
        </p:txBody>
      </p:sp>
      <p:pic>
        <p:nvPicPr>
          <p:cNvPr id="3" name="Picture 2">
            <a:extLst>
              <a:ext uri="{FF2B5EF4-FFF2-40B4-BE49-F238E27FC236}">
                <a16:creationId xmlns:a16="http://schemas.microsoft.com/office/drawing/2014/main" id="{CC59FA82-5AF6-4037-8B1F-E5C4494D513C}"/>
              </a:ext>
            </a:extLst>
          </p:cNvPr>
          <p:cNvPicPr>
            <a:picLocks noChangeAspect="1"/>
          </p:cNvPicPr>
          <p:nvPr/>
        </p:nvPicPr>
        <p:blipFill>
          <a:blip r:embed="rId2"/>
          <a:stretch>
            <a:fillRect/>
          </a:stretch>
        </p:blipFill>
        <p:spPr>
          <a:xfrm>
            <a:off x="2104788" y="3773658"/>
            <a:ext cx="8383396" cy="1469462"/>
          </a:xfrm>
          <a:prstGeom prst="rect">
            <a:avLst/>
          </a:prstGeom>
          <a:ln>
            <a:solidFill>
              <a:schemeClr val="accent1"/>
            </a:solidFill>
          </a:ln>
        </p:spPr>
      </p:pic>
    </p:spTree>
    <p:extLst>
      <p:ext uri="{BB962C8B-B14F-4D97-AF65-F5344CB8AC3E}">
        <p14:creationId xmlns:p14="http://schemas.microsoft.com/office/powerpoint/2010/main" val="1516325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F7FD-EE71-4955-8CA0-ED3D6393FA33}"/>
              </a:ext>
            </a:extLst>
          </p:cNvPr>
          <p:cNvSpPr>
            <a:spLocks noGrp="1"/>
          </p:cNvSpPr>
          <p:nvPr>
            <p:ph type="title"/>
          </p:nvPr>
        </p:nvSpPr>
        <p:spPr>
          <a:xfrm>
            <a:off x="1371600" y="685800"/>
            <a:ext cx="9601200" cy="564160"/>
          </a:xfrm>
        </p:spPr>
        <p:txBody>
          <a:bodyPr>
            <a:normAutofit fontScale="90000"/>
          </a:bodyPr>
          <a:lstStyle/>
          <a:p>
            <a:r>
              <a:rPr lang="en-US" sz="2800" b="1" dirty="0"/>
              <a:t>Setting up Publishing Profiles for Local Holdings Records in Alma</a:t>
            </a:r>
          </a:p>
        </p:txBody>
      </p:sp>
      <p:sp>
        <p:nvSpPr>
          <p:cNvPr id="3" name="Content Placeholder 2">
            <a:extLst>
              <a:ext uri="{FF2B5EF4-FFF2-40B4-BE49-F238E27FC236}">
                <a16:creationId xmlns:a16="http://schemas.microsoft.com/office/drawing/2014/main" id="{547B95C5-5694-49C9-B435-6BF168ABB162}"/>
              </a:ext>
            </a:extLst>
          </p:cNvPr>
          <p:cNvSpPr>
            <a:spLocks noGrp="1"/>
          </p:cNvSpPr>
          <p:nvPr>
            <p:ph idx="1"/>
          </p:nvPr>
        </p:nvSpPr>
        <p:spPr>
          <a:xfrm>
            <a:off x="1371599" y="1249959"/>
            <a:ext cx="10154873" cy="5209563"/>
          </a:xfrm>
        </p:spPr>
        <p:txBody>
          <a:bodyPr/>
          <a:lstStyle/>
          <a:p>
            <a:pPr marL="0" indent="0">
              <a:buNone/>
            </a:pPr>
            <a:r>
              <a:rPr lang="en-US" b="1" dirty="0"/>
              <a:t>STEP 3: Configure Publishing Profiles for Local Holding Records</a:t>
            </a:r>
          </a:p>
          <a:p>
            <a:r>
              <a:rPr lang="en-US" b="1" i="1" dirty="0"/>
              <a:t>Resources&gt;Publishing&gt;Publishing Profiles</a:t>
            </a:r>
          </a:p>
          <a:p>
            <a:pPr lvl="1"/>
            <a:r>
              <a:rPr lang="en-US" i="0" dirty="0"/>
              <a:t>Click the ellipses for </a:t>
            </a:r>
            <a:r>
              <a:rPr lang="en-US" b="1" dirty="0"/>
              <a:t>Publish your Local Holdings Records (LHRs) to OCLC</a:t>
            </a:r>
          </a:p>
          <a:p>
            <a:pPr lvl="1"/>
            <a:r>
              <a:rPr lang="en-US" i="0" dirty="0"/>
              <a:t>Choose </a:t>
            </a:r>
            <a:r>
              <a:rPr lang="en-US" b="1" dirty="0"/>
              <a:t>Edit</a:t>
            </a:r>
          </a:p>
          <a:p>
            <a:pPr lvl="1"/>
            <a:endParaRPr lang="en-US" dirty="0"/>
          </a:p>
          <a:p>
            <a:pPr lvl="1"/>
            <a:endParaRPr lang="en-US" dirty="0"/>
          </a:p>
        </p:txBody>
      </p:sp>
      <p:pic>
        <p:nvPicPr>
          <p:cNvPr id="4" name="Picture 3">
            <a:extLst>
              <a:ext uri="{FF2B5EF4-FFF2-40B4-BE49-F238E27FC236}">
                <a16:creationId xmlns:a16="http://schemas.microsoft.com/office/drawing/2014/main" id="{DC1900EA-07D4-4644-BEA5-D7DA2F18FE83}"/>
              </a:ext>
            </a:extLst>
          </p:cNvPr>
          <p:cNvPicPr>
            <a:picLocks noChangeAspect="1"/>
          </p:cNvPicPr>
          <p:nvPr/>
        </p:nvPicPr>
        <p:blipFill>
          <a:blip r:embed="rId2"/>
          <a:stretch>
            <a:fillRect/>
          </a:stretch>
        </p:blipFill>
        <p:spPr>
          <a:xfrm>
            <a:off x="1480656" y="3067611"/>
            <a:ext cx="2908079" cy="3219275"/>
          </a:xfrm>
          <a:prstGeom prst="rect">
            <a:avLst/>
          </a:prstGeom>
          <a:ln>
            <a:solidFill>
              <a:schemeClr val="accent1"/>
            </a:solidFill>
          </a:ln>
        </p:spPr>
      </p:pic>
      <p:pic>
        <p:nvPicPr>
          <p:cNvPr id="5" name="Picture 4">
            <a:extLst>
              <a:ext uri="{FF2B5EF4-FFF2-40B4-BE49-F238E27FC236}">
                <a16:creationId xmlns:a16="http://schemas.microsoft.com/office/drawing/2014/main" id="{CD04238D-9268-46EB-908E-84BD795B22AD}"/>
              </a:ext>
            </a:extLst>
          </p:cNvPr>
          <p:cNvPicPr>
            <a:picLocks noChangeAspect="1"/>
          </p:cNvPicPr>
          <p:nvPr/>
        </p:nvPicPr>
        <p:blipFill>
          <a:blip r:embed="rId3"/>
          <a:stretch>
            <a:fillRect/>
          </a:stretch>
        </p:blipFill>
        <p:spPr>
          <a:xfrm>
            <a:off x="4074850" y="3247963"/>
            <a:ext cx="6984282" cy="2920174"/>
          </a:xfrm>
          <a:prstGeom prst="rect">
            <a:avLst/>
          </a:prstGeom>
          <a:ln>
            <a:solidFill>
              <a:schemeClr val="accent1"/>
            </a:solidFill>
          </a:ln>
        </p:spPr>
      </p:pic>
    </p:spTree>
    <p:extLst>
      <p:ext uri="{BB962C8B-B14F-4D97-AF65-F5344CB8AC3E}">
        <p14:creationId xmlns:p14="http://schemas.microsoft.com/office/powerpoint/2010/main" val="895701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F7FD-EE71-4955-8CA0-ED3D6393FA33}"/>
              </a:ext>
            </a:extLst>
          </p:cNvPr>
          <p:cNvSpPr>
            <a:spLocks noGrp="1"/>
          </p:cNvSpPr>
          <p:nvPr>
            <p:ph type="title"/>
          </p:nvPr>
        </p:nvSpPr>
        <p:spPr>
          <a:xfrm>
            <a:off x="1371600" y="685800"/>
            <a:ext cx="9601200" cy="564160"/>
          </a:xfrm>
        </p:spPr>
        <p:txBody>
          <a:bodyPr>
            <a:normAutofit fontScale="90000"/>
          </a:bodyPr>
          <a:lstStyle/>
          <a:p>
            <a:r>
              <a:rPr lang="en-US" sz="2800" b="1" dirty="0"/>
              <a:t>Setting Up Publishing Profiles for Local Holdings Records in Alma</a:t>
            </a:r>
            <a:endParaRPr lang="en-US" sz="2800" dirty="0"/>
          </a:p>
        </p:txBody>
      </p:sp>
      <p:sp>
        <p:nvSpPr>
          <p:cNvPr id="3" name="Content Placeholder 2">
            <a:extLst>
              <a:ext uri="{FF2B5EF4-FFF2-40B4-BE49-F238E27FC236}">
                <a16:creationId xmlns:a16="http://schemas.microsoft.com/office/drawing/2014/main" id="{547B95C5-5694-49C9-B435-6BF168ABB162}"/>
              </a:ext>
            </a:extLst>
          </p:cNvPr>
          <p:cNvSpPr>
            <a:spLocks noGrp="1"/>
          </p:cNvSpPr>
          <p:nvPr>
            <p:ph idx="1"/>
          </p:nvPr>
        </p:nvSpPr>
        <p:spPr>
          <a:xfrm>
            <a:off x="1371599" y="1249959"/>
            <a:ext cx="10154873" cy="5209563"/>
          </a:xfrm>
        </p:spPr>
        <p:txBody>
          <a:bodyPr/>
          <a:lstStyle/>
          <a:p>
            <a:pPr marL="0" indent="0">
              <a:buNone/>
            </a:pPr>
            <a:r>
              <a:rPr lang="en-US" b="1" dirty="0"/>
              <a:t>STEP 3: Configure Publishing Profiles for Local Holdings Records Continued</a:t>
            </a:r>
            <a:endParaRPr lang="en-US" dirty="0"/>
          </a:p>
          <a:p>
            <a:r>
              <a:rPr lang="en-US" dirty="0"/>
              <a:t>Profile Details</a:t>
            </a:r>
          </a:p>
          <a:p>
            <a:pPr lvl="1"/>
            <a:r>
              <a:rPr lang="en-US" i="0" dirty="0"/>
              <a:t>Name: [keep]</a:t>
            </a:r>
          </a:p>
          <a:p>
            <a:pPr lvl="1"/>
            <a:r>
              <a:rPr lang="en-US" i="0" dirty="0"/>
              <a:t>Profile description: [keep]</a:t>
            </a:r>
          </a:p>
          <a:p>
            <a:pPr lvl="1"/>
            <a:r>
              <a:rPr lang="en-US" i="0" dirty="0"/>
              <a:t>OCLC institution symbol: OCLC Symbol</a:t>
            </a:r>
          </a:p>
          <a:p>
            <a:pPr lvl="1"/>
            <a:r>
              <a:rPr lang="en-US" i="0" dirty="0"/>
              <a:t>Project number: [keep blank]</a:t>
            </a:r>
          </a:p>
          <a:p>
            <a:pPr lvl="1"/>
            <a:r>
              <a:rPr lang="en-US" i="0" dirty="0"/>
              <a:t>Collection ID: From OCLC Data Sync Collection</a:t>
            </a:r>
          </a:p>
        </p:txBody>
      </p:sp>
      <p:pic>
        <p:nvPicPr>
          <p:cNvPr id="5" name="Picture 4">
            <a:extLst>
              <a:ext uri="{FF2B5EF4-FFF2-40B4-BE49-F238E27FC236}">
                <a16:creationId xmlns:a16="http://schemas.microsoft.com/office/drawing/2014/main" id="{21CFFBE9-3487-4276-A097-E020A90CFEDF}"/>
              </a:ext>
            </a:extLst>
          </p:cNvPr>
          <p:cNvPicPr>
            <a:picLocks noChangeAspect="1"/>
          </p:cNvPicPr>
          <p:nvPr/>
        </p:nvPicPr>
        <p:blipFill>
          <a:blip r:embed="rId3"/>
          <a:stretch>
            <a:fillRect/>
          </a:stretch>
        </p:blipFill>
        <p:spPr>
          <a:xfrm>
            <a:off x="1620914" y="4407538"/>
            <a:ext cx="9102571" cy="1764662"/>
          </a:xfrm>
          <a:prstGeom prst="rect">
            <a:avLst/>
          </a:prstGeom>
          <a:ln>
            <a:solidFill>
              <a:schemeClr val="accent1"/>
            </a:solidFill>
          </a:ln>
        </p:spPr>
      </p:pic>
    </p:spTree>
    <p:extLst>
      <p:ext uri="{BB962C8B-B14F-4D97-AF65-F5344CB8AC3E}">
        <p14:creationId xmlns:p14="http://schemas.microsoft.com/office/powerpoint/2010/main" val="4024855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F7FD-EE71-4955-8CA0-ED3D6393FA33}"/>
              </a:ext>
            </a:extLst>
          </p:cNvPr>
          <p:cNvSpPr>
            <a:spLocks noGrp="1"/>
          </p:cNvSpPr>
          <p:nvPr>
            <p:ph type="title"/>
          </p:nvPr>
        </p:nvSpPr>
        <p:spPr>
          <a:xfrm>
            <a:off x="1371599" y="685800"/>
            <a:ext cx="9894163" cy="564160"/>
          </a:xfrm>
        </p:spPr>
        <p:txBody>
          <a:bodyPr>
            <a:normAutofit/>
          </a:bodyPr>
          <a:lstStyle/>
          <a:p>
            <a:r>
              <a:rPr lang="en-US" sz="2800" b="1" dirty="0"/>
              <a:t>Setting Up Publishing Profiles for Local Holdings Records in Alma</a:t>
            </a:r>
            <a:endParaRPr lang="en-US" sz="2800" dirty="0"/>
          </a:p>
        </p:txBody>
      </p:sp>
      <p:sp>
        <p:nvSpPr>
          <p:cNvPr id="3" name="Content Placeholder 2">
            <a:extLst>
              <a:ext uri="{FF2B5EF4-FFF2-40B4-BE49-F238E27FC236}">
                <a16:creationId xmlns:a16="http://schemas.microsoft.com/office/drawing/2014/main" id="{547B95C5-5694-49C9-B435-6BF168ABB162}"/>
              </a:ext>
            </a:extLst>
          </p:cNvPr>
          <p:cNvSpPr>
            <a:spLocks noGrp="1"/>
          </p:cNvSpPr>
          <p:nvPr>
            <p:ph idx="1"/>
          </p:nvPr>
        </p:nvSpPr>
        <p:spPr>
          <a:xfrm>
            <a:off x="1371599" y="1249959"/>
            <a:ext cx="10154873" cy="5497070"/>
          </a:xfrm>
        </p:spPr>
        <p:txBody>
          <a:bodyPr>
            <a:normAutofit/>
          </a:bodyPr>
          <a:lstStyle/>
          <a:p>
            <a:pPr marL="0" indent="0">
              <a:buNone/>
            </a:pPr>
            <a:r>
              <a:rPr lang="en-US" b="1" dirty="0"/>
              <a:t>STEP 3: Configure Publishing Profiles for Local Holding Records Continued</a:t>
            </a:r>
          </a:p>
          <a:p>
            <a:r>
              <a:rPr lang="en-US" dirty="0"/>
              <a:t>Parameters &amp; Submission Format for Local Holdings Records Continued</a:t>
            </a:r>
          </a:p>
          <a:p>
            <a:pPr lvl="1"/>
            <a:r>
              <a:rPr lang="en-US" dirty="0"/>
              <a:t>Publishing Mode:</a:t>
            </a:r>
          </a:p>
          <a:p>
            <a:pPr lvl="2"/>
            <a:r>
              <a:rPr lang="en-US" sz="2000" i="0" dirty="0"/>
              <a:t>Incremental </a:t>
            </a:r>
            <a:endParaRPr lang="en-US" sz="2000" dirty="0"/>
          </a:p>
          <a:p>
            <a:pPr lvl="3"/>
            <a:r>
              <a:rPr lang="en-US" sz="2000" i="0" dirty="0"/>
              <a:t>Publish only changed records since the last time the profile was run. This will be run regularly after the initial Baseline has been run after go-live.</a:t>
            </a:r>
          </a:p>
          <a:p>
            <a:pPr lvl="2"/>
            <a:r>
              <a:rPr lang="en-US" sz="2000" i="0" dirty="0"/>
              <a:t>*Baseline</a:t>
            </a:r>
          </a:p>
          <a:p>
            <a:pPr lvl="3"/>
            <a:r>
              <a:rPr lang="en-US" sz="2000" b="1" i="0" dirty="0"/>
              <a:t>This option is intended for use ONE TIME </a:t>
            </a:r>
            <a:r>
              <a:rPr lang="en-US" sz="2000" i="0" dirty="0"/>
              <a:t>immediately after the database is migrated to Alma and before any OCLC records are changed in Alma</a:t>
            </a:r>
          </a:p>
          <a:p>
            <a:pPr lvl="2"/>
            <a:r>
              <a:rPr lang="en-US" sz="2000" i="0" dirty="0"/>
              <a:t>Full</a:t>
            </a:r>
          </a:p>
          <a:p>
            <a:pPr lvl="3"/>
            <a:r>
              <a:rPr lang="en-US" sz="2000" i="0" dirty="0"/>
              <a:t>Publishes all records</a:t>
            </a:r>
          </a:p>
        </p:txBody>
      </p:sp>
    </p:spTree>
    <p:extLst>
      <p:ext uri="{BB962C8B-B14F-4D97-AF65-F5344CB8AC3E}">
        <p14:creationId xmlns:p14="http://schemas.microsoft.com/office/powerpoint/2010/main" val="2092213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F7FD-EE71-4955-8CA0-ED3D6393FA33}"/>
              </a:ext>
            </a:extLst>
          </p:cNvPr>
          <p:cNvSpPr>
            <a:spLocks noGrp="1"/>
          </p:cNvSpPr>
          <p:nvPr>
            <p:ph type="title"/>
          </p:nvPr>
        </p:nvSpPr>
        <p:spPr>
          <a:xfrm>
            <a:off x="1371599" y="685800"/>
            <a:ext cx="9894163" cy="564160"/>
          </a:xfrm>
        </p:spPr>
        <p:txBody>
          <a:bodyPr>
            <a:normAutofit/>
          </a:bodyPr>
          <a:lstStyle/>
          <a:p>
            <a:r>
              <a:rPr lang="en-US" sz="2800" b="1" dirty="0"/>
              <a:t>Setting Up Publishing Profiles for Local Holdings Records in Alma</a:t>
            </a:r>
            <a:endParaRPr lang="en-US" sz="2800" dirty="0"/>
          </a:p>
        </p:txBody>
      </p:sp>
      <p:sp>
        <p:nvSpPr>
          <p:cNvPr id="3" name="Content Placeholder 2">
            <a:extLst>
              <a:ext uri="{FF2B5EF4-FFF2-40B4-BE49-F238E27FC236}">
                <a16:creationId xmlns:a16="http://schemas.microsoft.com/office/drawing/2014/main" id="{547B95C5-5694-49C9-B435-6BF168ABB162}"/>
              </a:ext>
            </a:extLst>
          </p:cNvPr>
          <p:cNvSpPr>
            <a:spLocks noGrp="1"/>
          </p:cNvSpPr>
          <p:nvPr>
            <p:ph idx="1"/>
          </p:nvPr>
        </p:nvSpPr>
        <p:spPr>
          <a:xfrm>
            <a:off x="1371599" y="1249959"/>
            <a:ext cx="10154873" cy="5497070"/>
          </a:xfrm>
        </p:spPr>
        <p:txBody>
          <a:bodyPr>
            <a:normAutofit/>
          </a:bodyPr>
          <a:lstStyle/>
          <a:p>
            <a:pPr marL="0" indent="0">
              <a:buNone/>
            </a:pPr>
            <a:r>
              <a:rPr lang="en-US" b="1" dirty="0"/>
              <a:t>STEP 3: Configure Publishing Profiles for Local Holdings Records Continued:</a:t>
            </a:r>
          </a:p>
          <a:p>
            <a:r>
              <a:rPr lang="en-US" dirty="0"/>
              <a:t>Publishing Parameters &amp; Submission Format for Bibliographic Holdings Records Continued:</a:t>
            </a:r>
          </a:p>
          <a:p>
            <a:pPr lvl="1"/>
            <a:r>
              <a:rPr lang="en-US" i="0" dirty="0"/>
              <a:t>Status:</a:t>
            </a:r>
          </a:p>
          <a:p>
            <a:pPr lvl="2"/>
            <a:r>
              <a:rPr lang="en-US" sz="2000" dirty="0"/>
              <a:t>Active or Inactive</a:t>
            </a:r>
          </a:p>
          <a:p>
            <a:pPr lvl="3"/>
            <a:r>
              <a:rPr lang="en-US" sz="2000" i="0" dirty="0"/>
              <a:t>Choose Inactive until go-live</a:t>
            </a:r>
          </a:p>
          <a:p>
            <a:pPr lvl="1"/>
            <a:r>
              <a:rPr lang="en-US" i="0" dirty="0"/>
              <a:t>Scheduling:</a:t>
            </a:r>
          </a:p>
          <a:p>
            <a:pPr lvl="2"/>
            <a:r>
              <a:rPr lang="en-US" sz="2000" dirty="0"/>
              <a:t>Select Not scheduled, Every day at 06:00, or Every Saturday at 6:00</a:t>
            </a:r>
          </a:p>
          <a:p>
            <a:pPr lvl="1"/>
            <a:r>
              <a:rPr lang="en-US" i="0" dirty="0"/>
              <a:t>Email Notifications:</a:t>
            </a:r>
          </a:p>
          <a:p>
            <a:pPr lvl="2"/>
            <a:r>
              <a:rPr lang="en-US" sz="2000" dirty="0"/>
              <a:t>To get email notifications from the Data Sync</a:t>
            </a:r>
          </a:p>
          <a:p>
            <a:pPr lvl="3"/>
            <a:r>
              <a:rPr lang="en-US" sz="2000" dirty="0"/>
              <a:t>Choose send on Success and/or Send on Error</a:t>
            </a:r>
          </a:p>
          <a:p>
            <a:pPr lvl="1"/>
            <a:r>
              <a:rPr lang="en-US" i="0" dirty="0"/>
              <a:t>Submission Format:</a:t>
            </a:r>
          </a:p>
          <a:p>
            <a:pPr lvl="2"/>
            <a:r>
              <a:rPr lang="en-US" sz="2000" i="0" dirty="0"/>
              <a:t>FTP Configuration:  the server where the Data Sync file is being sent</a:t>
            </a:r>
            <a:endParaRPr lang="en-US" sz="2000" dirty="0"/>
          </a:p>
          <a:p>
            <a:pPr lvl="1"/>
            <a:r>
              <a:rPr lang="en-US" i="0" dirty="0"/>
              <a:t>Click </a:t>
            </a:r>
            <a:r>
              <a:rPr lang="en-US" b="1" dirty="0"/>
              <a:t>Save</a:t>
            </a:r>
          </a:p>
        </p:txBody>
      </p:sp>
    </p:spTree>
    <p:extLst>
      <p:ext uri="{BB962C8B-B14F-4D97-AF65-F5344CB8AC3E}">
        <p14:creationId xmlns:p14="http://schemas.microsoft.com/office/powerpoint/2010/main" val="2671012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F7FD-EE71-4955-8CA0-ED3D6393FA33}"/>
              </a:ext>
            </a:extLst>
          </p:cNvPr>
          <p:cNvSpPr>
            <a:spLocks noGrp="1"/>
          </p:cNvSpPr>
          <p:nvPr>
            <p:ph type="title"/>
          </p:nvPr>
        </p:nvSpPr>
        <p:spPr>
          <a:xfrm>
            <a:off x="1371600" y="685800"/>
            <a:ext cx="9867530" cy="564160"/>
          </a:xfrm>
        </p:spPr>
        <p:txBody>
          <a:bodyPr>
            <a:normAutofit/>
          </a:bodyPr>
          <a:lstStyle/>
          <a:p>
            <a:r>
              <a:rPr lang="en-US" sz="2800" b="1" dirty="0"/>
              <a:t>Setting Up Publishing Profiles </a:t>
            </a:r>
            <a:r>
              <a:rPr lang="en-US" sz="2800" b="1"/>
              <a:t>for Local </a:t>
            </a:r>
            <a:r>
              <a:rPr lang="en-US" sz="2800" b="1" dirty="0"/>
              <a:t>Holdings Records in Alma </a:t>
            </a:r>
            <a:endParaRPr lang="en-US" sz="2800" dirty="0"/>
          </a:p>
        </p:txBody>
      </p:sp>
      <p:sp>
        <p:nvSpPr>
          <p:cNvPr id="3" name="Content Placeholder 2">
            <a:extLst>
              <a:ext uri="{FF2B5EF4-FFF2-40B4-BE49-F238E27FC236}">
                <a16:creationId xmlns:a16="http://schemas.microsoft.com/office/drawing/2014/main" id="{547B95C5-5694-49C9-B435-6BF168ABB162}"/>
              </a:ext>
            </a:extLst>
          </p:cNvPr>
          <p:cNvSpPr>
            <a:spLocks noGrp="1"/>
          </p:cNvSpPr>
          <p:nvPr>
            <p:ph idx="1"/>
          </p:nvPr>
        </p:nvSpPr>
        <p:spPr>
          <a:xfrm>
            <a:off x="1371599" y="1249959"/>
            <a:ext cx="10154873" cy="5497070"/>
          </a:xfrm>
        </p:spPr>
        <p:txBody>
          <a:bodyPr>
            <a:normAutofit/>
          </a:bodyPr>
          <a:lstStyle/>
          <a:p>
            <a:pPr marL="0" indent="0">
              <a:buNone/>
            </a:pPr>
            <a:r>
              <a:rPr lang="en-US" b="1" dirty="0"/>
              <a:t>STEP 3: Configure Publishing Profiles for Local Holdings Records Continued</a:t>
            </a:r>
          </a:p>
          <a:p>
            <a:pPr marL="0" indent="0">
              <a:buNone/>
            </a:pPr>
            <a:r>
              <a:rPr lang="en-US" dirty="0"/>
              <a:t>Publishing Parameters &amp; Submission Format for Bibliographic Holdings Record Example:</a:t>
            </a:r>
          </a:p>
          <a:p>
            <a:pPr marL="0" indent="0">
              <a:buNone/>
            </a:pPr>
            <a:endParaRPr lang="en-US" b="1" dirty="0"/>
          </a:p>
          <a:p>
            <a:pPr marL="0" indent="0">
              <a:buNone/>
            </a:pPr>
            <a:endParaRPr lang="en-US" b="1" dirty="0"/>
          </a:p>
        </p:txBody>
      </p:sp>
      <p:pic>
        <p:nvPicPr>
          <p:cNvPr id="4" name="Picture 3">
            <a:extLst>
              <a:ext uri="{FF2B5EF4-FFF2-40B4-BE49-F238E27FC236}">
                <a16:creationId xmlns:a16="http://schemas.microsoft.com/office/drawing/2014/main" id="{B591C290-8DD9-4E88-B501-B73E5B51B993}"/>
              </a:ext>
            </a:extLst>
          </p:cNvPr>
          <p:cNvPicPr>
            <a:picLocks noChangeAspect="1"/>
          </p:cNvPicPr>
          <p:nvPr/>
        </p:nvPicPr>
        <p:blipFill>
          <a:blip r:embed="rId3"/>
          <a:stretch>
            <a:fillRect/>
          </a:stretch>
        </p:blipFill>
        <p:spPr>
          <a:xfrm>
            <a:off x="2015971" y="2421083"/>
            <a:ext cx="8578788" cy="3751117"/>
          </a:xfrm>
          <a:prstGeom prst="rect">
            <a:avLst/>
          </a:prstGeom>
          <a:ln>
            <a:solidFill>
              <a:schemeClr val="accent1"/>
            </a:solidFill>
          </a:ln>
        </p:spPr>
      </p:pic>
    </p:spTree>
    <p:extLst>
      <p:ext uri="{BB962C8B-B14F-4D97-AF65-F5344CB8AC3E}">
        <p14:creationId xmlns:p14="http://schemas.microsoft.com/office/powerpoint/2010/main" val="3199566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F7FD-EE71-4955-8CA0-ED3D6393FA33}"/>
              </a:ext>
            </a:extLst>
          </p:cNvPr>
          <p:cNvSpPr>
            <a:spLocks noGrp="1"/>
          </p:cNvSpPr>
          <p:nvPr>
            <p:ph type="title"/>
          </p:nvPr>
        </p:nvSpPr>
        <p:spPr>
          <a:xfrm>
            <a:off x="1371600" y="685800"/>
            <a:ext cx="9867530" cy="564160"/>
          </a:xfrm>
        </p:spPr>
        <p:txBody>
          <a:bodyPr>
            <a:normAutofit/>
          </a:bodyPr>
          <a:lstStyle/>
          <a:p>
            <a:r>
              <a:rPr lang="en-US" sz="2800" b="1" dirty="0"/>
              <a:t>Setting Up Publishing Profiles for Local Holdings Records in Alma </a:t>
            </a:r>
            <a:endParaRPr lang="en-US" sz="2800" dirty="0"/>
          </a:p>
        </p:txBody>
      </p:sp>
      <p:sp>
        <p:nvSpPr>
          <p:cNvPr id="3" name="Content Placeholder 2">
            <a:extLst>
              <a:ext uri="{FF2B5EF4-FFF2-40B4-BE49-F238E27FC236}">
                <a16:creationId xmlns:a16="http://schemas.microsoft.com/office/drawing/2014/main" id="{547B95C5-5694-49C9-B435-6BF168ABB162}"/>
              </a:ext>
            </a:extLst>
          </p:cNvPr>
          <p:cNvSpPr>
            <a:spLocks noGrp="1"/>
          </p:cNvSpPr>
          <p:nvPr>
            <p:ph idx="1"/>
          </p:nvPr>
        </p:nvSpPr>
        <p:spPr>
          <a:xfrm>
            <a:off x="1371599" y="1249959"/>
            <a:ext cx="10154873" cy="5497070"/>
          </a:xfrm>
        </p:spPr>
        <p:txBody>
          <a:bodyPr>
            <a:normAutofit/>
          </a:bodyPr>
          <a:lstStyle/>
          <a:p>
            <a:pPr marL="0" indent="0">
              <a:buNone/>
            </a:pPr>
            <a:r>
              <a:rPr lang="en-US" b="1" dirty="0"/>
              <a:t>STEP 3: Configure Publishing Profiles Profile Details Local Holdings Records Continued</a:t>
            </a:r>
          </a:p>
          <a:p>
            <a:pPr marL="0" indent="0">
              <a:buNone/>
            </a:pPr>
            <a:endParaRPr lang="en-US" dirty="0"/>
          </a:p>
          <a:p>
            <a:pPr marL="0" indent="0">
              <a:buNone/>
            </a:pPr>
            <a:r>
              <a:rPr lang="en-US" dirty="0"/>
              <a:t>Setting up email notifications:</a:t>
            </a:r>
          </a:p>
          <a:p>
            <a:pPr marL="457200" indent="-457200">
              <a:buFont typeface="+mj-lt"/>
              <a:buAutoNum type="arabicPeriod"/>
            </a:pPr>
            <a:r>
              <a:rPr lang="en-US" dirty="0"/>
              <a:t>Click on </a:t>
            </a:r>
            <a:r>
              <a:rPr lang="en-US" b="1" i="1" dirty="0"/>
              <a:t>Email Notifications </a:t>
            </a:r>
          </a:p>
          <a:p>
            <a:pPr marL="457200" indent="-457200">
              <a:buFont typeface="+mj-lt"/>
              <a:buAutoNum type="arabicPeriod"/>
            </a:pPr>
            <a:r>
              <a:rPr lang="en-US" dirty="0"/>
              <a:t>Click </a:t>
            </a:r>
            <a:r>
              <a:rPr lang="en-US" b="1" i="1" dirty="0"/>
              <a:t>Add User</a:t>
            </a:r>
          </a:p>
          <a:p>
            <a:pPr marL="457200" indent="-457200">
              <a:buFont typeface="+mj-lt"/>
              <a:buAutoNum type="arabicPeriod"/>
            </a:pPr>
            <a:r>
              <a:rPr lang="en-US" dirty="0"/>
              <a:t>Enter user name or search for user</a:t>
            </a:r>
          </a:p>
          <a:p>
            <a:pPr lvl="1"/>
            <a:r>
              <a:rPr lang="en-US" i="0" dirty="0"/>
              <a:t>Keep Send on Success and Send on Success checked unless you do not want to receive a notification the job is complete</a:t>
            </a:r>
          </a:p>
          <a:p>
            <a:pPr marL="457200" indent="-457200">
              <a:buFont typeface="+mj-lt"/>
              <a:buAutoNum type="arabicPeriod"/>
            </a:pPr>
            <a:r>
              <a:rPr lang="en-US" dirty="0"/>
              <a:t>Click </a:t>
            </a:r>
            <a:r>
              <a:rPr lang="en-US" b="1" i="1" dirty="0"/>
              <a:t>Add User</a:t>
            </a:r>
          </a:p>
          <a:p>
            <a:pPr marL="457200" indent="-457200">
              <a:buFont typeface="+mj-lt"/>
              <a:buAutoNum type="arabicPeriod"/>
            </a:pPr>
            <a:r>
              <a:rPr lang="en-US" dirty="0"/>
              <a:t>Click </a:t>
            </a:r>
            <a:r>
              <a:rPr lang="en-US" b="1" i="1" dirty="0"/>
              <a:t>Done</a:t>
            </a:r>
          </a:p>
          <a:p>
            <a:pPr marL="0" indent="0">
              <a:buNone/>
            </a:pPr>
            <a:endParaRPr lang="en-US" b="1" dirty="0"/>
          </a:p>
          <a:p>
            <a:pPr marL="0" indent="0">
              <a:buNone/>
            </a:pPr>
            <a:endParaRPr lang="en-US" b="1" dirty="0"/>
          </a:p>
        </p:txBody>
      </p:sp>
      <p:pic>
        <p:nvPicPr>
          <p:cNvPr id="4" name="Picture 3">
            <a:extLst>
              <a:ext uri="{FF2B5EF4-FFF2-40B4-BE49-F238E27FC236}">
                <a16:creationId xmlns:a16="http://schemas.microsoft.com/office/drawing/2014/main" id="{A389F5A1-A8FC-4839-B704-572FB41586A7}"/>
              </a:ext>
            </a:extLst>
          </p:cNvPr>
          <p:cNvPicPr>
            <a:picLocks noChangeAspect="1"/>
          </p:cNvPicPr>
          <p:nvPr/>
        </p:nvPicPr>
        <p:blipFill>
          <a:blip r:embed="rId3"/>
          <a:stretch>
            <a:fillRect/>
          </a:stretch>
        </p:blipFill>
        <p:spPr>
          <a:xfrm>
            <a:off x="7063878" y="2266120"/>
            <a:ext cx="2721393" cy="1398413"/>
          </a:xfrm>
          <a:prstGeom prst="rect">
            <a:avLst/>
          </a:prstGeom>
          <a:ln>
            <a:solidFill>
              <a:schemeClr val="accent1"/>
            </a:solidFill>
          </a:ln>
        </p:spPr>
      </p:pic>
      <p:pic>
        <p:nvPicPr>
          <p:cNvPr id="7" name="Picture 6">
            <a:extLst>
              <a:ext uri="{FF2B5EF4-FFF2-40B4-BE49-F238E27FC236}">
                <a16:creationId xmlns:a16="http://schemas.microsoft.com/office/drawing/2014/main" id="{36B55BF4-B950-4E99-8E5E-F18A96CF2710}"/>
              </a:ext>
            </a:extLst>
          </p:cNvPr>
          <p:cNvPicPr>
            <a:picLocks noChangeAspect="1"/>
          </p:cNvPicPr>
          <p:nvPr/>
        </p:nvPicPr>
        <p:blipFill>
          <a:blip r:embed="rId4"/>
          <a:stretch>
            <a:fillRect/>
          </a:stretch>
        </p:blipFill>
        <p:spPr>
          <a:xfrm>
            <a:off x="5349947" y="5003971"/>
            <a:ext cx="5705370" cy="1105462"/>
          </a:xfrm>
          <a:prstGeom prst="rect">
            <a:avLst/>
          </a:prstGeom>
          <a:ln>
            <a:solidFill>
              <a:schemeClr val="accent1"/>
            </a:solidFill>
          </a:ln>
        </p:spPr>
      </p:pic>
      <p:pic>
        <p:nvPicPr>
          <p:cNvPr id="6" name="Picture 5">
            <a:extLst>
              <a:ext uri="{FF2B5EF4-FFF2-40B4-BE49-F238E27FC236}">
                <a16:creationId xmlns:a16="http://schemas.microsoft.com/office/drawing/2014/main" id="{831DA064-A015-47D8-857F-89E85FC99157}"/>
              </a:ext>
            </a:extLst>
          </p:cNvPr>
          <p:cNvPicPr>
            <a:picLocks noChangeAspect="1"/>
          </p:cNvPicPr>
          <p:nvPr/>
        </p:nvPicPr>
        <p:blipFill>
          <a:blip r:embed="rId5"/>
          <a:stretch>
            <a:fillRect/>
          </a:stretch>
        </p:blipFill>
        <p:spPr>
          <a:xfrm>
            <a:off x="3754118" y="4749346"/>
            <a:ext cx="1805966" cy="1717390"/>
          </a:xfrm>
          <a:prstGeom prst="rect">
            <a:avLst/>
          </a:prstGeom>
          <a:ln>
            <a:solidFill>
              <a:schemeClr val="accent1"/>
            </a:solidFill>
          </a:ln>
        </p:spPr>
      </p:pic>
    </p:spTree>
    <p:extLst>
      <p:ext uri="{BB962C8B-B14F-4D97-AF65-F5344CB8AC3E}">
        <p14:creationId xmlns:p14="http://schemas.microsoft.com/office/powerpoint/2010/main" val="1890404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385" y="2305974"/>
            <a:ext cx="8361229" cy="2246052"/>
          </a:xfrm>
        </p:spPr>
        <p:txBody>
          <a:bodyPr/>
          <a:lstStyle/>
          <a:p>
            <a:r>
              <a:rPr lang="en-US" sz="4800" b="1" dirty="0"/>
              <a:t>Testing the Publishing Profiles Job in Alma</a:t>
            </a:r>
            <a:br>
              <a:rPr lang="en-US" sz="4800" b="1" dirty="0"/>
            </a:br>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376641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EC82-137E-43D6-80E0-1A8ED0E6D556}"/>
              </a:ext>
            </a:extLst>
          </p:cNvPr>
          <p:cNvSpPr>
            <a:spLocks noGrp="1"/>
          </p:cNvSpPr>
          <p:nvPr>
            <p:ph type="title"/>
          </p:nvPr>
        </p:nvSpPr>
        <p:spPr>
          <a:xfrm>
            <a:off x="1371600" y="685800"/>
            <a:ext cx="9601200" cy="619217"/>
          </a:xfrm>
        </p:spPr>
        <p:txBody>
          <a:bodyPr>
            <a:normAutofit/>
          </a:bodyPr>
          <a:lstStyle/>
          <a:p>
            <a:r>
              <a:rPr lang="en-US" sz="2800" b="1" dirty="0"/>
              <a:t>Publishing Profiles Steps After Go-Live</a:t>
            </a:r>
          </a:p>
        </p:txBody>
      </p:sp>
      <p:sp>
        <p:nvSpPr>
          <p:cNvPr id="3" name="Content Placeholder 2">
            <a:extLst>
              <a:ext uri="{FF2B5EF4-FFF2-40B4-BE49-F238E27FC236}">
                <a16:creationId xmlns:a16="http://schemas.microsoft.com/office/drawing/2014/main" id="{071243AE-EDCE-4812-AF62-B74F961DB1A3}"/>
              </a:ext>
            </a:extLst>
          </p:cNvPr>
          <p:cNvSpPr>
            <a:spLocks noGrp="1"/>
          </p:cNvSpPr>
          <p:nvPr>
            <p:ph idx="1"/>
          </p:nvPr>
        </p:nvSpPr>
        <p:spPr>
          <a:xfrm>
            <a:off x="1371600" y="1447060"/>
            <a:ext cx="9601200" cy="5069150"/>
          </a:xfrm>
        </p:spPr>
        <p:txBody>
          <a:bodyPr>
            <a:normAutofit/>
          </a:bodyPr>
          <a:lstStyle/>
          <a:p>
            <a:r>
              <a:rPr lang="en-US" dirty="0"/>
              <a:t>Verify the Data Sync Collections for publishing profiles have been submitted to OCLC</a:t>
            </a:r>
          </a:p>
          <a:p>
            <a:r>
              <a:rPr lang="en-US" dirty="0"/>
              <a:t>Verify the publishing profile server is set to OCLC’s server</a:t>
            </a:r>
          </a:p>
          <a:p>
            <a:pPr lvl="1"/>
            <a:r>
              <a:rPr lang="en-US" i="0" dirty="0"/>
              <a:t>Testing is done on the SUNY’s S/FTP server</a:t>
            </a:r>
          </a:p>
          <a:p>
            <a:r>
              <a:rPr lang="en-US" dirty="0"/>
              <a:t>Activate the publishing profiles in Alma</a:t>
            </a:r>
          </a:p>
          <a:p>
            <a:r>
              <a:rPr lang="en-US" dirty="0"/>
              <a:t>Run a baseline for both bibliographic and local holdings records</a:t>
            </a:r>
          </a:p>
          <a:p>
            <a:pPr lvl="1"/>
            <a:r>
              <a:rPr lang="en-US" i="0" dirty="0"/>
              <a:t>This publishes all the OCLC records flagged to publish to the Alma Publishing index</a:t>
            </a:r>
          </a:p>
          <a:p>
            <a:pPr lvl="2"/>
            <a:r>
              <a:rPr lang="en-US" dirty="0"/>
              <a:t>Only NZ linked records are flagged to publish</a:t>
            </a:r>
          </a:p>
          <a:p>
            <a:pPr lvl="1"/>
            <a:r>
              <a:rPr lang="en-US" i="0" dirty="0"/>
              <a:t>It does not go to the OCLC FTP or make any changes to holdings in OCLC</a:t>
            </a:r>
          </a:p>
          <a:p>
            <a:r>
              <a:rPr lang="en-US" dirty="0"/>
              <a:t>After the baseline runs the system will automatically switch to incremental and the job will run regularly syncing the campus’s holdings in Alma and OCLC</a:t>
            </a:r>
          </a:p>
        </p:txBody>
      </p:sp>
    </p:spTree>
    <p:extLst>
      <p:ext uri="{BB962C8B-B14F-4D97-AF65-F5344CB8AC3E}">
        <p14:creationId xmlns:p14="http://schemas.microsoft.com/office/powerpoint/2010/main" val="1848013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C99D-4492-4298-BFDA-D7B85F150C2E}"/>
              </a:ext>
            </a:extLst>
          </p:cNvPr>
          <p:cNvSpPr>
            <a:spLocks noGrp="1"/>
          </p:cNvSpPr>
          <p:nvPr>
            <p:ph type="title"/>
          </p:nvPr>
        </p:nvSpPr>
        <p:spPr>
          <a:xfrm>
            <a:off x="1371600" y="685800"/>
            <a:ext cx="9601200" cy="619217"/>
          </a:xfrm>
        </p:spPr>
        <p:txBody>
          <a:bodyPr>
            <a:normAutofit/>
          </a:bodyPr>
          <a:lstStyle/>
          <a:p>
            <a:r>
              <a:rPr lang="en-US" sz="2800" dirty="0"/>
              <a:t>Testing the Publishing Profile Job in Alma</a:t>
            </a:r>
          </a:p>
        </p:txBody>
      </p:sp>
      <p:sp>
        <p:nvSpPr>
          <p:cNvPr id="3" name="Content Placeholder 2">
            <a:extLst>
              <a:ext uri="{FF2B5EF4-FFF2-40B4-BE49-F238E27FC236}">
                <a16:creationId xmlns:a16="http://schemas.microsoft.com/office/drawing/2014/main" id="{A7FC82B3-9DA3-444F-912F-80BE75B1DF8B}"/>
              </a:ext>
            </a:extLst>
          </p:cNvPr>
          <p:cNvSpPr>
            <a:spLocks noGrp="1"/>
          </p:cNvSpPr>
          <p:nvPr>
            <p:ph idx="1"/>
          </p:nvPr>
        </p:nvSpPr>
        <p:spPr>
          <a:xfrm>
            <a:off x="1371600" y="1294021"/>
            <a:ext cx="10015959" cy="5302088"/>
          </a:xfrm>
        </p:spPr>
        <p:txBody>
          <a:bodyPr vert="horz" lIns="91440" tIns="45720" rIns="91440" bIns="45720" rtlCol="0" anchor="t">
            <a:normAutofit/>
          </a:bodyPr>
          <a:lstStyle/>
          <a:p>
            <a:pPr marL="383540" indent="-383540"/>
            <a:r>
              <a:rPr lang="en-US" b="1" dirty="0"/>
              <a:t>DO NOT </a:t>
            </a:r>
            <a:r>
              <a:rPr lang="en-US" dirty="0"/>
              <a:t>test the Publishing Profile Job using the OCLC FTP server</a:t>
            </a:r>
          </a:p>
          <a:p>
            <a:pPr lvl="1" indent="-383540"/>
            <a:r>
              <a:rPr lang="en-US" i="0" dirty="0"/>
              <a:t>Publishing Profile jobs should only be done using the OCLC FTP server after go-live</a:t>
            </a:r>
          </a:p>
          <a:p>
            <a:pPr lvl="1" indent="-383540"/>
            <a:r>
              <a:rPr lang="en-US" i="0" dirty="0"/>
              <a:t>Change the FTP Configuration to the SUNY S/FTP server in Publishing Profile Step 3 </a:t>
            </a:r>
          </a:p>
          <a:p>
            <a:pPr lvl="1" indent="-383540"/>
            <a:r>
              <a:rPr lang="en-US" i="0" dirty="0"/>
              <a:t>After go-live you will:</a:t>
            </a:r>
          </a:p>
          <a:p>
            <a:pPr lvl="2" indent="-383540"/>
            <a:r>
              <a:rPr lang="en-US" dirty="0"/>
              <a:t>Run Baseline one time using the OCLC server </a:t>
            </a:r>
          </a:p>
          <a:p>
            <a:pPr lvl="2" indent="-383540"/>
            <a:r>
              <a:rPr lang="en-US" dirty="0"/>
              <a:t>Run Incremental for the daily or weekly job using the OCLC server</a:t>
            </a:r>
          </a:p>
          <a:p>
            <a:pPr marL="383540" indent="-383540"/>
            <a:r>
              <a:rPr lang="en-US" dirty="0"/>
              <a:t>Testing the Publishing Profile Job needs to be done through </a:t>
            </a:r>
            <a:r>
              <a:rPr lang="en-US" dirty="0" err="1"/>
              <a:t>ExLibris</a:t>
            </a:r>
            <a:endParaRPr lang="en-US" dirty="0"/>
          </a:p>
          <a:p>
            <a:pPr lvl="1" indent="-383540"/>
            <a:r>
              <a:rPr lang="en-US" i="0" dirty="0"/>
              <a:t>Jobs cannot be run during the implementation phase</a:t>
            </a:r>
          </a:p>
          <a:p>
            <a:pPr lvl="1" indent="-383540"/>
            <a:r>
              <a:rPr lang="en-US" i="0" dirty="0" err="1"/>
              <a:t>ExLibris</a:t>
            </a:r>
            <a:r>
              <a:rPr lang="en-US" i="0" dirty="0"/>
              <a:t> can test running jobs for an institution through a request</a:t>
            </a:r>
            <a:endParaRPr lang="en-US" dirty="0"/>
          </a:p>
          <a:p>
            <a:pPr marL="383540" indent="-383540"/>
            <a:r>
              <a:rPr lang="en-US" dirty="0"/>
              <a:t>First, run Baseline with </a:t>
            </a:r>
            <a:r>
              <a:rPr lang="en-US" dirty="0" err="1"/>
              <a:t>ExLibris</a:t>
            </a:r>
            <a:r>
              <a:rPr lang="en-US" dirty="0"/>
              <a:t> for both Bibliographic and Local Holdings Records. </a:t>
            </a:r>
          </a:p>
          <a:p>
            <a:pPr lvl="1" indent="-383540"/>
            <a:r>
              <a:rPr lang="en-US" i="0" dirty="0"/>
              <a:t>Does not require any changes to either record type to be run</a:t>
            </a:r>
          </a:p>
          <a:p>
            <a:pPr marL="383540" indent="-383540"/>
            <a:r>
              <a:rPr lang="en-US" dirty="0"/>
              <a:t>Next, run Incremental for both Bibliographic and Local Holdings Records</a:t>
            </a:r>
          </a:p>
          <a:p>
            <a:pPr lvl="1" indent="-383540"/>
            <a:r>
              <a:rPr lang="en-US" i="0" dirty="0"/>
              <a:t>Requires making changes to Bibliographic or Local Holdings Records</a:t>
            </a:r>
          </a:p>
          <a:p>
            <a:pPr lvl="1" indent="-383540"/>
            <a:endParaRPr lang="en-US" i="0" dirty="0"/>
          </a:p>
          <a:p>
            <a:pPr lvl="1" indent="-383540"/>
            <a:endParaRPr lang="en-US" i="0" dirty="0"/>
          </a:p>
          <a:p>
            <a:pPr marL="383540" indent="-383540"/>
            <a:endParaRPr lang="en-US" dirty="0"/>
          </a:p>
        </p:txBody>
      </p:sp>
    </p:spTree>
    <p:extLst>
      <p:ext uri="{BB962C8B-B14F-4D97-AF65-F5344CB8AC3E}">
        <p14:creationId xmlns:p14="http://schemas.microsoft.com/office/powerpoint/2010/main" val="1071395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C99D-4492-4298-BFDA-D7B85F150C2E}"/>
              </a:ext>
            </a:extLst>
          </p:cNvPr>
          <p:cNvSpPr>
            <a:spLocks noGrp="1"/>
          </p:cNvSpPr>
          <p:nvPr>
            <p:ph type="title"/>
          </p:nvPr>
        </p:nvSpPr>
        <p:spPr>
          <a:xfrm>
            <a:off x="1371600" y="685800"/>
            <a:ext cx="9601200" cy="619217"/>
          </a:xfrm>
        </p:spPr>
        <p:txBody>
          <a:bodyPr>
            <a:normAutofit/>
          </a:bodyPr>
          <a:lstStyle/>
          <a:p>
            <a:r>
              <a:rPr lang="en-US" sz="2800" dirty="0"/>
              <a:t>Testing the Publishing Profile Job in Alma</a:t>
            </a:r>
          </a:p>
        </p:txBody>
      </p:sp>
      <p:sp>
        <p:nvSpPr>
          <p:cNvPr id="3" name="Content Placeholder 2">
            <a:extLst>
              <a:ext uri="{FF2B5EF4-FFF2-40B4-BE49-F238E27FC236}">
                <a16:creationId xmlns:a16="http://schemas.microsoft.com/office/drawing/2014/main" id="{A7FC82B3-9DA3-444F-912F-80BE75B1DF8B}"/>
              </a:ext>
            </a:extLst>
          </p:cNvPr>
          <p:cNvSpPr>
            <a:spLocks noGrp="1"/>
          </p:cNvSpPr>
          <p:nvPr>
            <p:ph idx="1"/>
          </p:nvPr>
        </p:nvSpPr>
        <p:spPr>
          <a:xfrm>
            <a:off x="1371600" y="1187777"/>
            <a:ext cx="9601200" cy="5257411"/>
          </a:xfrm>
        </p:spPr>
        <p:txBody>
          <a:bodyPr>
            <a:normAutofit/>
          </a:bodyPr>
          <a:lstStyle/>
          <a:p>
            <a:r>
              <a:rPr lang="en-US" i="0" dirty="0"/>
              <a:t>Change the FTP Configuration to the SUNY S/FTP server in Publishing Profile Step 3 for Bibliographic and Local Holding Records </a:t>
            </a:r>
          </a:p>
          <a:p>
            <a:pPr lvl="1"/>
            <a:r>
              <a:rPr lang="en-US" i="0" dirty="0"/>
              <a:t>Refer to the slides at the end to configure the SUNY S/FTP server if it has not already configured in Alma </a:t>
            </a:r>
          </a:p>
          <a:p>
            <a:r>
              <a:rPr lang="en-US" dirty="0"/>
              <a:t>Go to </a:t>
            </a:r>
            <a:r>
              <a:rPr lang="en-US" b="1" dirty="0"/>
              <a:t>Resources&gt;Publishing Profiles </a:t>
            </a:r>
            <a:r>
              <a:rPr lang="en-US" dirty="0"/>
              <a:t>from the Alma menu</a:t>
            </a:r>
            <a:endParaRPr lang="en-US" b="1" dirty="0"/>
          </a:p>
          <a:p>
            <a:pPr lvl="1"/>
            <a:r>
              <a:rPr lang="en-US" i="0" dirty="0"/>
              <a:t>Choose edit from the ellipses from the Publishing Profile being chosen</a:t>
            </a:r>
          </a:p>
          <a:p>
            <a:pPr lvl="1"/>
            <a:r>
              <a:rPr lang="en-US" i="0" dirty="0"/>
              <a:t>Choose either Baseline or Incremental for the Publishing Mode</a:t>
            </a:r>
          </a:p>
          <a:p>
            <a:pPr lvl="2"/>
            <a:r>
              <a:rPr lang="en-US" dirty="0"/>
              <a:t>Baseline for the first test</a:t>
            </a:r>
          </a:p>
          <a:p>
            <a:pPr lvl="2"/>
            <a:r>
              <a:rPr lang="en-US" i="0" dirty="0"/>
              <a:t>Incremental for the second test</a:t>
            </a:r>
          </a:p>
          <a:p>
            <a:pPr lvl="1"/>
            <a:r>
              <a:rPr lang="en-US" i="0" dirty="0"/>
              <a:t>Change Status to </a:t>
            </a:r>
            <a:r>
              <a:rPr lang="en-US" b="1" i="0" dirty="0"/>
              <a:t>Active</a:t>
            </a:r>
          </a:p>
          <a:p>
            <a:pPr lvl="1"/>
            <a:r>
              <a:rPr lang="en-US" i="0" dirty="0"/>
              <a:t>Choose a scheduling time </a:t>
            </a:r>
          </a:p>
          <a:p>
            <a:pPr lvl="1"/>
            <a:r>
              <a:rPr lang="en-US" i="0" dirty="0"/>
              <a:t>Change the FPT Configuration from the OCLC to the SUNY S/FTP server</a:t>
            </a:r>
          </a:p>
          <a:p>
            <a:pPr lvl="1"/>
            <a:r>
              <a:rPr lang="en-US" i="0" dirty="0"/>
              <a:t>Sub-directory: OCLC </a:t>
            </a:r>
          </a:p>
          <a:p>
            <a:pPr lvl="1"/>
            <a:r>
              <a:rPr lang="en-US" i="0" dirty="0"/>
              <a:t>Click </a:t>
            </a:r>
            <a:r>
              <a:rPr lang="en-US" b="1" i="0" dirty="0"/>
              <a:t>Save</a:t>
            </a:r>
          </a:p>
        </p:txBody>
      </p:sp>
    </p:spTree>
    <p:extLst>
      <p:ext uri="{BB962C8B-B14F-4D97-AF65-F5344CB8AC3E}">
        <p14:creationId xmlns:p14="http://schemas.microsoft.com/office/powerpoint/2010/main" val="5588582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C99D-4492-4298-BFDA-D7B85F150C2E}"/>
              </a:ext>
            </a:extLst>
          </p:cNvPr>
          <p:cNvSpPr>
            <a:spLocks noGrp="1"/>
          </p:cNvSpPr>
          <p:nvPr>
            <p:ph type="title"/>
          </p:nvPr>
        </p:nvSpPr>
        <p:spPr>
          <a:xfrm>
            <a:off x="1371600" y="685800"/>
            <a:ext cx="9601200" cy="619217"/>
          </a:xfrm>
        </p:spPr>
        <p:txBody>
          <a:bodyPr>
            <a:normAutofit/>
          </a:bodyPr>
          <a:lstStyle/>
          <a:p>
            <a:r>
              <a:rPr lang="en-US" sz="2800" dirty="0"/>
              <a:t>Testing the Publishing Profile Job in Alma</a:t>
            </a:r>
          </a:p>
        </p:txBody>
      </p:sp>
      <p:sp>
        <p:nvSpPr>
          <p:cNvPr id="3" name="Content Placeholder 2">
            <a:extLst>
              <a:ext uri="{FF2B5EF4-FFF2-40B4-BE49-F238E27FC236}">
                <a16:creationId xmlns:a16="http://schemas.microsoft.com/office/drawing/2014/main" id="{A7FC82B3-9DA3-444F-912F-80BE75B1DF8B}"/>
              </a:ext>
            </a:extLst>
          </p:cNvPr>
          <p:cNvSpPr>
            <a:spLocks noGrp="1"/>
          </p:cNvSpPr>
          <p:nvPr>
            <p:ph idx="1"/>
          </p:nvPr>
        </p:nvSpPr>
        <p:spPr>
          <a:xfrm>
            <a:off x="1371600" y="1438183"/>
            <a:ext cx="9601200" cy="5007005"/>
          </a:xfrm>
        </p:spPr>
        <p:txBody>
          <a:bodyPr/>
          <a:lstStyle/>
          <a:p>
            <a:r>
              <a:rPr lang="en-US" i="0" dirty="0"/>
              <a:t>Change to the Publishing Profile in Step 3 for Publish Bibliographic Record (</a:t>
            </a:r>
            <a:r>
              <a:rPr lang="en-US" i="0" dirty="0" err="1"/>
              <a:t>DataSync</a:t>
            </a:r>
            <a:r>
              <a:rPr lang="en-US" i="0" dirty="0"/>
              <a:t>) to OCLC Example:</a:t>
            </a:r>
          </a:p>
          <a:p>
            <a:pPr marL="0" indent="0">
              <a:buNone/>
            </a:pPr>
            <a:endParaRPr lang="en-US" i="0" dirty="0"/>
          </a:p>
        </p:txBody>
      </p:sp>
      <p:pic>
        <p:nvPicPr>
          <p:cNvPr id="6" name="Picture 5">
            <a:extLst>
              <a:ext uri="{FF2B5EF4-FFF2-40B4-BE49-F238E27FC236}">
                <a16:creationId xmlns:a16="http://schemas.microsoft.com/office/drawing/2014/main" id="{E1313AB5-0A98-420F-A080-7464CB7D39ED}"/>
              </a:ext>
            </a:extLst>
          </p:cNvPr>
          <p:cNvPicPr>
            <a:picLocks noChangeAspect="1"/>
          </p:cNvPicPr>
          <p:nvPr/>
        </p:nvPicPr>
        <p:blipFill>
          <a:blip r:embed="rId2"/>
          <a:stretch>
            <a:fillRect/>
          </a:stretch>
        </p:blipFill>
        <p:spPr>
          <a:xfrm>
            <a:off x="1686133" y="2326163"/>
            <a:ext cx="8972133" cy="4119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0749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C99D-4492-4298-BFDA-D7B85F150C2E}"/>
              </a:ext>
            </a:extLst>
          </p:cNvPr>
          <p:cNvSpPr>
            <a:spLocks noGrp="1"/>
          </p:cNvSpPr>
          <p:nvPr>
            <p:ph type="title"/>
          </p:nvPr>
        </p:nvSpPr>
        <p:spPr>
          <a:xfrm>
            <a:off x="1371600" y="685800"/>
            <a:ext cx="9601200" cy="619217"/>
          </a:xfrm>
        </p:spPr>
        <p:txBody>
          <a:bodyPr>
            <a:normAutofit/>
          </a:bodyPr>
          <a:lstStyle/>
          <a:p>
            <a:r>
              <a:rPr lang="en-US" sz="2800" dirty="0"/>
              <a:t>Testing the Publishing Profile Job in Alma</a:t>
            </a:r>
          </a:p>
        </p:txBody>
      </p:sp>
      <p:sp>
        <p:nvSpPr>
          <p:cNvPr id="3" name="Content Placeholder 2">
            <a:extLst>
              <a:ext uri="{FF2B5EF4-FFF2-40B4-BE49-F238E27FC236}">
                <a16:creationId xmlns:a16="http://schemas.microsoft.com/office/drawing/2014/main" id="{A7FC82B3-9DA3-444F-912F-80BE75B1DF8B}"/>
              </a:ext>
            </a:extLst>
          </p:cNvPr>
          <p:cNvSpPr>
            <a:spLocks noGrp="1"/>
          </p:cNvSpPr>
          <p:nvPr>
            <p:ph idx="1"/>
          </p:nvPr>
        </p:nvSpPr>
        <p:spPr>
          <a:xfrm>
            <a:off x="1371600" y="1438183"/>
            <a:ext cx="9601200" cy="5320836"/>
          </a:xfrm>
        </p:spPr>
        <p:txBody>
          <a:bodyPr/>
          <a:lstStyle/>
          <a:p>
            <a:r>
              <a:rPr lang="en-US" i="0" dirty="0"/>
              <a:t>Change to the Publishing Profile in Step 3 for Publish your Local Holdings Records (LHRs) to OCLC Example:</a:t>
            </a:r>
          </a:p>
          <a:p>
            <a:pPr marL="0" indent="0">
              <a:buNone/>
            </a:pPr>
            <a:endParaRPr lang="en-US" i="0" dirty="0"/>
          </a:p>
        </p:txBody>
      </p:sp>
      <p:pic>
        <p:nvPicPr>
          <p:cNvPr id="4" name="Picture 3">
            <a:extLst>
              <a:ext uri="{FF2B5EF4-FFF2-40B4-BE49-F238E27FC236}">
                <a16:creationId xmlns:a16="http://schemas.microsoft.com/office/drawing/2014/main" id="{77645BB1-6B1E-4BCC-ACE7-46C372C87114}"/>
              </a:ext>
            </a:extLst>
          </p:cNvPr>
          <p:cNvPicPr>
            <a:picLocks noChangeAspect="1"/>
          </p:cNvPicPr>
          <p:nvPr/>
        </p:nvPicPr>
        <p:blipFill>
          <a:blip r:embed="rId2"/>
          <a:stretch>
            <a:fillRect/>
          </a:stretch>
        </p:blipFill>
        <p:spPr>
          <a:xfrm>
            <a:off x="1668378" y="2312565"/>
            <a:ext cx="9007644" cy="40943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0910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C99D-4492-4298-BFDA-D7B85F150C2E}"/>
              </a:ext>
            </a:extLst>
          </p:cNvPr>
          <p:cNvSpPr>
            <a:spLocks noGrp="1"/>
          </p:cNvSpPr>
          <p:nvPr>
            <p:ph type="title"/>
          </p:nvPr>
        </p:nvSpPr>
        <p:spPr>
          <a:xfrm>
            <a:off x="1371600" y="685800"/>
            <a:ext cx="10527954" cy="619217"/>
          </a:xfrm>
        </p:spPr>
        <p:txBody>
          <a:bodyPr>
            <a:normAutofit/>
          </a:bodyPr>
          <a:lstStyle/>
          <a:p>
            <a:r>
              <a:rPr lang="en-US" sz="2800" dirty="0"/>
              <a:t>Editing Bibliographic Holdings Records to Test Publishing Profiles</a:t>
            </a:r>
          </a:p>
        </p:txBody>
      </p:sp>
      <p:sp>
        <p:nvSpPr>
          <p:cNvPr id="3" name="Content Placeholder 2">
            <a:extLst>
              <a:ext uri="{FF2B5EF4-FFF2-40B4-BE49-F238E27FC236}">
                <a16:creationId xmlns:a16="http://schemas.microsoft.com/office/drawing/2014/main" id="{A7FC82B3-9DA3-444F-912F-80BE75B1DF8B}"/>
              </a:ext>
            </a:extLst>
          </p:cNvPr>
          <p:cNvSpPr>
            <a:spLocks noGrp="1"/>
          </p:cNvSpPr>
          <p:nvPr>
            <p:ph idx="1"/>
          </p:nvPr>
        </p:nvSpPr>
        <p:spPr>
          <a:xfrm>
            <a:off x="1371600" y="1438183"/>
            <a:ext cx="10308893" cy="5157926"/>
          </a:xfrm>
        </p:spPr>
        <p:txBody>
          <a:bodyPr vert="horz" lIns="91440" tIns="45720" rIns="91440" bIns="45720" rtlCol="0" anchor="t">
            <a:normAutofit/>
          </a:bodyPr>
          <a:lstStyle/>
          <a:p>
            <a:pPr marL="383540" indent="-383540"/>
            <a:r>
              <a:rPr lang="en-US" dirty="0"/>
              <a:t>Before running the Bibliographic Holding incremental test</a:t>
            </a:r>
          </a:p>
          <a:p>
            <a:pPr lvl="1" indent="-383540"/>
            <a:r>
              <a:rPr lang="en-US" i="0" dirty="0"/>
              <a:t>Change the leader (LDR) 05 position to </a:t>
            </a:r>
            <a:r>
              <a:rPr lang="en-US" b="1" i="0" dirty="0"/>
              <a:t>d</a:t>
            </a:r>
            <a:r>
              <a:rPr lang="en-US" i="0" dirty="0"/>
              <a:t> on a group of records in the Metadata editor</a:t>
            </a:r>
          </a:p>
          <a:p>
            <a:pPr lvl="2" indent="-383540"/>
            <a:r>
              <a:rPr lang="en-US" dirty="0"/>
              <a:t>Create a set from a repository search and change the LDR 05 position to </a:t>
            </a:r>
            <a:r>
              <a:rPr lang="en-US" b="1" dirty="0"/>
              <a:t>d</a:t>
            </a:r>
            <a:r>
              <a:rPr lang="en-US" dirty="0"/>
              <a:t> for some of the records</a:t>
            </a:r>
          </a:p>
          <a:p>
            <a:pPr lvl="2" indent="-383540"/>
            <a:r>
              <a:rPr lang="en-US" dirty="0"/>
              <a:t>From the Set choose a record and open it in the Metadata Editor:</a:t>
            </a:r>
          </a:p>
          <a:p>
            <a:pPr lvl="3" indent="-383540"/>
            <a:r>
              <a:rPr lang="en-US" b="1" i="0" dirty="0" err="1"/>
              <a:t>Ctrl+f</a:t>
            </a:r>
            <a:r>
              <a:rPr lang="en-US" b="1" i="0" dirty="0"/>
              <a:t> </a:t>
            </a:r>
            <a:r>
              <a:rPr lang="en-US" i="0" dirty="0"/>
              <a:t>opens the form to edit position 05 easier</a:t>
            </a:r>
          </a:p>
          <a:p>
            <a:pPr lvl="3" indent="-383540"/>
            <a:r>
              <a:rPr lang="en-US" i="0" dirty="0"/>
              <a:t>Choose </a:t>
            </a:r>
            <a:r>
              <a:rPr lang="en-US" b="1" i="0" dirty="0"/>
              <a:t>d Deleted </a:t>
            </a:r>
            <a:r>
              <a:rPr lang="en-US" i="0" dirty="0"/>
              <a:t>from the drop-down menu </a:t>
            </a:r>
          </a:p>
          <a:p>
            <a:pPr lvl="3" indent="-383540"/>
            <a:r>
              <a:rPr lang="en-US" b="1" dirty="0"/>
              <a:t>File&gt;Save and Release </a:t>
            </a:r>
            <a:r>
              <a:rPr lang="en-US" i="0" dirty="0"/>
              <a:t>the record or </a:t>
            </a:r>
            <a:r>
              <a:rPr lang="en-US" b="1" i="0" dirty="0" err="1"/>
              <a:t>Ctrl+Alt+R</a:t>
            </a:r>
            <a:endParaRPr lang="en-US" b="1" i="0" dirty="0"/>
          </a:p>
          <a:p>
            <a:pPr lvl="3" indent="-383540"/>
            <a:endParaRPr lang="en-US" b="1" i="0" dirty="0"/>
          </a:p>
          <a:p>
            <a:pPr lvl="3" indent="-383540"/>
            <a:endParaRPr lang="en-US" b="1" i="0" dirty="0"/>
          </a:p>
          <a:p>
            <a:pPr marL="987425" lvl="2" indent="0">
              <a:buNone/>
            </a:pPr>
            <a:endParaRPr lang="en-US" dirty="0"/>
          </a:p>
          <a:p>
            <a:pPr marL="987425" lvl="2" indent="0">
              <a:buNone/>
            </a:pPr>
            <a:endParaRPr lang="en-US" i="0" dirty="0"/>
          </a:p>
          <a:p>
            <a:pPr marL="987425" lvl="2" indent="0">
              <a:buNone/>
            </a:pPr>
            <a:endParaRPr lang="en-US" dirty="0"/>
          </a:p>
          <a:p>
            <a:pPr marL="987425" lvl="2" indent="0">
              <a:buNone/>
            </a:pPr>
            <a:endParaRPr lang="en-US" i="0" dirty="0"/>
          </a:p>
          <a:p>
            <a:pPr marL="987425" lvl="2" indent="0">
              <a:buNone/>
            </a:pPr>
            <a:endParaRPr lang="en-US" i="0" dirty="0"/>
          </a:p>
          <a:p>
            <a:pPr marL="987425" lvl="2" indent="0">
              <a:buNone/>
            </a:pPr>
            <a:endParaRPr lang="en-US" i="0" dirty="0"/>
          </a:p>
        </p:txBody>
      </p:sp>
      <p:pic>
        <p:nvPicPr>
          <p:cNvPr id="6" name="Picture 5">
            <a:extLst>
              <a:ext uri="{FF2B5EF4-FFF2-40B4-BE49-F238E27FC236}">
                <a16:creationId xmlns:a16="http://schemas.microsoft.com/office/drawing/2014/main" id="{2D0BDE8B-3874-4AA9-BE19-83E401BCCD7A}"/>
              </a:ext>
            </a:extLst>
          </p:cNvPr>
          <p:cNvPicPr>
            <a:picLocks noChangeAspect="1"/>
          </p:cNvPicPr>
          <p:nvPr/>
        </p:nvPicPr>
        <p:blipFill>
          <a:blip r:embed="rId2"/>
          <a:stretch>
            <a:fillRect/>
          </a:stretch>
        </p:blipFill>
        <p:spPr>
          <a:xfrm>
            <a:off x="1775534" y="4465690"/>
            <a:ext cx="8640932" cy="1908253"/>
          </a:xfrm>
          <a:prstGeom prst="rect">
            <a:avLst/>
          </a:prstGeom>
          <a:ln>
            <a:solidFill>
              <a:schemeClr val="accent1"/>
            </a:solidFill>
          </a:ln>
        </p:spPr>
      </p:pic>
    </p:spTree>
    <p:extLst>
      <p:ext uri="{BB962C8B-B14F-4D97-AF65-F5344CB8AC3E}">
        <p14:creationId xmlns:p14="http://schemas.microsoft.com/office/powerpoint/2010/main" val="2621582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C99D-4492-4298-BFDA-D7B85F150C2E}"/>
              </a:ext>
            </a:extLst>
          </p:cNvPr>
          <p:cNvSpPr>
            <a:spLocks noGrp="1"/>
          </p:cNvSpPr>
          <p:nvPr>
            <p:ph type="title"/>
          </p:nvPr>
        </p:nvSpPr>
        <p:spPr>
          <a:xfrm>
            <a:off x="1371600" y="685800"/>
            <a:ext cx="9601200" cy="619217"/>
          </a:xfrm>
        </p:spPr>
        <p:txBody>
          <a:bodyPr>
            <a:normAutofit/>
          </a:bodyPr>
          <a:lstStyle/>
          <a:p>
            <a:r>
              <a:rPr lang="en-US" sz="2800" dirty="0"/>
              <a:t>Editing Local Holdings Records to Test Publishing Profiles</a:t>
            </a:r>
          </a:p>
        </p:txBody>
      </p:sp>
      <p:sp>
        <p:nvSpPr>
          <p:cNvPr id="3" name="Content Placeholder 2">
            <a:extLst>
              <a:ext uri="{FF2B5EF4-FFF2-40B4-BE49-F238E27FC236}">
                <a16:creationId xmlns:a16="http://schemas.microsoft.com/office/drawing/2014/main" id="{A7FC82B3-9DA3-444F-912F-80BE75B1DF8B}"/>
              </a:ext>
            </a:extLst>
          </p:cNvPr>
          <p:cNvSpPr>
            <a:spLocks noGrp="1"/>
          </p:cNvSpPr>
          <p:nvPr>
            <p:ph idx="1"/>
          </p:nvPr>
        </p:nvSpPr>
        <p:spPr>
          <a:xfrm>
            <a:off x="1371600" y="1438183"/>
            <a:ext cx="9876408" cy="5157926"/>
          </a:xfrm>
        </p:spPr>
        <p:txBody>
          <a:bodyPr vert="horz" lIns="91440" tIns="45720" rIns="91440" bIns="45720" rtlCol="0" anchor="t">
            <a:normAutofit/>
          </a:bodyPr>
          <a:lstStyle/>
          <a:p>
            <a:pPr marL="383540" indent="-383540"/>
            <a:r>
              <a:rPr lang="en-US" dirty="0"/>
              <a:t>Before running the Local Holdings Records incremental test change</a:t>
            </a:r>
            <a:r>
              <a:rPr lang="en-US" i="0" dirty="0"/>
              <a:t> the holdings information in MARC field </a:t>
            </a:r>
            <a:r>
              <a:rPr lang="en-US" dirty="0"/>
              <a:t>866</a:t>
            </a:r>
            <a:endParaRPr lang="en-US" i="1" dirty="0"/>
          </a:p>
          <a:p>
            <a:pPr lvl="1" indent="-383540"/>
            <a:r>
              <a:rPr lang="en-US" i="0" dirty="0"/>
              <a:t>Creating a set for physical serials titles with Local Holdings Records and change some of the records in the set</a:t>
            </a:r>
          </a:p>
          <a:p>
            <a:pPr lvl="2" indent="-383540"/>
            <a:r>
              <a:rPr lang="en-US" dirty="0"/>
              <a:t>This set will need to be recreated after go-live to batch change the flag to </a:t>
            </a:r>
            <a:r>
              <a:rPr lang="en-US" b="1" dirty="0"/>
              <a:t>publish holdings</a:t>
            </a:r>
            <a:r>
              <a:rPr lang="en-US" dirty="0"/>
              <a:t> to sync local holdings records with OCLC</a:t>
            </a:r>
          </a:p>
          <a:p>
            <a:pPr lvl="1" indent="-383540"/>
            <a:r>
              <a:rPr lang="en-US" i="0" dirty="0"/>
              <a:t>Open the holdings record of a title from the set in the Metadata Editor</a:t>
            </a:r>
          </a:p>
          <a:p>
            <a:pPr lvl="2" indent="-383540"/>
            <a:r>
              <a:rPr lang="en-US" dirty="0"/>
              <a:t>Edit MARC field 866 in the Local Holdings Record </a:t>
            </a:r>
          </a:p>
          <a:p>
            <a:pPr lvl="2" indent="-383540"/>
            <a:r>
              <a:rPr lang="en-US" dirty="0"/>
              <a:t>Save the record: </a:t>
            </a:r>
            <a:r>
              <a:rPr lang="en-US" b="1" i="1" dirty="0"/>
              <a:t>Tools&gt;Save</a:t>
            </a:r>
            <a:r>
              <a:rPr lang="en-US" dirty="0"/>
              <a:t>, Save icon, or </a:t>
            </a:r>
            <a:r>
              <a:rPr lang="en-US" b="1" dirty="0" err="1"/>
              <a:t>Ctrl+S</a:t>
            </a:r>
            <a:endParaRPr lang="en-US" dirty="0"/>
          </a:p>
          <a:p>
            <a:pPr lvl="1" indent="-383540"/>
            <a:r>
              <a:rPr lang="en-US" i="0" dirty="0"/>
              <a:t>Click on the Spilt Editor (F6) icon to open the Bibliographic Record</a:t>
            </a:r>
          </a:p>
          <a:p>
            <a:pPr lvl="2" indent="-383540"/>
            <a:r>
              <a:rPr lang="en-US" dirty="0"/>
              <a:t>Click </a:t>
            </a:r>
            <a:r>
              <a:rPr lang="en-US" b="1" i="1" dirty="0"/>
              <a:t>Tools&gt;Set Management Tags&gt;Export to </a:t>
            </a:r>
            <a:r>
              <a:rPr lang="en-US" b="1" i="1" dirty="0" err="1"/>
              <a:t>WorldCat</a:t>
            </a:r>
            <a:r>
              <a:rPr lang="en-US" b="1" i="1" dirty="0"/>
              <a:t>&gt;</a:t>
            </a:r>
          </a:p>
          <a:p>
            <a:pPr lvl="3" indent="-383540"/>
            <a:r>
              <a:rPr lang="en-US" i="0" dirty="0"/>
              <a:t>Choose </a:t>
            </a:r>
            <a:r>
              <a:rPr lang="en-US" b="1" i="0" dirty="0"/>
              <a:t>publishing holding</a:t>
            </a:r>
            <a:r>
              <a:rPr lang="en-US" b="1" dirty="0"/>
              <a:t>s</a:t>
            </a:r>
            <a:endParaRPr lang="en-US" i="0" dirty="0"/>
          </a:p>
          <a:p>
            <a:pPr lvl="1" indent="-383540"/>
            <a:r>
              <a:rPr lang="en-US" i="0" dirty="0"/>
              <a:t>Save and Release both the Holdings and Bibliographic records: </a:t>
            </a:r>
            <a:r>
              <a:rPr lang="en-US" b="1" dirty="0"/>
              <a:t>File&gt;Tools&gt;Save and Release Record</a:t>
            </a:r>
            <a:r>
              <a:rPr lang="en-US" i="0" dirty="0"/>
              <a:t> or </a:t>
            </a:r>
            <a:r>
              <a:rPr lang="en-US" b="1" dirty="0" err="1"/>
              <a:t>Ctrl+Alt+R</a:t>
            </a:r>
            <a:endParaRPr lang="en-US" b="1" dirty="0"/>
          </a:p>
          <a:p>
            <a:pPr marL="988060" lvl="2" indent="0">
              <a:buNone/>
            </a:pPr>
            <a:endParaRPr lang="en-US" b="1" i="0" dirty="0"/>
          </a:p>
          <a:p>
            <a:pPr lvl="1" indent="-383540"/>
            <a:endParaRPr lang="en-US" i="0" dirty="0"/>
          </a:p>
          <a:p>
            <a:pPr marL="988060" lvl="2" indent="0">
              <a:buNone/>
            </a:pPr>
            <a:endParaRPr lang="en-US" dirty="0"/>
          </a:p>
        </p:txBody>
      </p:sp>
    </p:spTree>
    <p:extLst>
      <p:ext uri="{BB962C8B-B14F-4D97-AF65-F5344CB8AC3E}">
        <p14:creationId xmlns:p14="http://schemas.microsoft.com/office/powerpoint/2010/main" val="233803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C99D-4492-4298-BFDA-D7B85F150C2E}"/>
              </a:ext>
            </a:extLst>
          </p:cNvPr>
          <p:cNvSpPr>
            <a:spLocks noGrp="1"/>
          </p:cNvSpPr>
          <p:nvPr>
            <p:ph type="title"/>
          </p:nvPr>
        </p:nvSpPr>
        <p:spPr>
          <a:xfrm>
            <a:off x="1371600" y="685800"/>
            <a:ext cx="9601200" cy="619217"/>
          </a:xfrm>
        </p:spPr>
        <p:txBody>
          <a:bodyPr>
            <a:normAutofit/>
          </a:bodyPr>
          <a:lstStyle/>
          <a:p>
            <a:r>
              <a:rPr lang="en-US" sz="2800" dirty="0"/>
              <a:t>Editing Local Holdings Records to Test Publishing Profiles</a:t>
            </a:r>
          </a:p>
        </p:txBody>
      </p:sp>
      <p:sp>
        <p:nvSpPr>
          <p:cNvPr id="3" name="Content Placeholder 2">
            <a:extLst>
              <a:ext uri="{FF2B5EF4-FFF2-40B4-BE49-F238E27FC236}">
                <a16:creationId xmlns:a16="http://schemas.microsoft.com/office/drawing/2014/main" id="{A7FC82B3-9DA3-444F-912F-80BE75B1DF8B}"/>
              </a:ext>
            </a:extLst>
          </p:cNvPr>
          <p:cNvSpPr>
            <a:spLocks noGrp="1"/>
          </p:cNvSpPr>
          <p:nvPr>
            <p:ph idx="1"/>
          </p:nvPr>
        </p:nvSpPr>
        <p:spPr>
          <a:xfrm>
            <a:off x="1371600" y="1438183"/>
            <a:ext cx="9876408" cy="5157926"/>
          </a:xfrm>
        </p:spPr>
        <p:txBody>
          <a:bodyPr vert="horz" lIns="91440" tIns="45720" rIns="91440" bIns="45720" rtlCol="0" anchor="t">
            <a:normAutofit/>
          </a:bodyPr>
          <a:lstStyle/>
          <a:p>
            <a:pPr marL="0" indent="0">
              <a:buNone/>
            </a:pPr>
            <a:endParaRPr lang="en-US" i="0" dirty="0"/>
          </a:p>
          <a:p>
            <a:pPr lvl="1" indent="-383540"/>
            <a:endParaRPr lang="en-US" i="0" dirty="0"/>
          </a:p>
          <a:p>
            <a:pPr marL="988060" lvl="2" indent="0">
              <a:buNone/>
            </a:pPr>
            <a:endParaRPr lang="en-US" i="0" dirty="0"/>
          </a:p>
        </p:txBody>
      </p:sp>
      <p:pic>
        <p:nvPicPr>
          <p:cNvPr id="4" name="Picture 4" descr="A screenshot of a cell phone&#10;&#10;Description generated with very high confidence">
            <a:extLst>
              <a:ext uri="{FF2B5EF4-FFF2-40B4-BE49-F238E27FC236}">
                <a16:creationId xmlns:a16="http://schemas.microsoft.com/office/drawing/2014/main" id="{4C7D95CE-D523-4A44-BED8-F8AE676830B0}"/>
              </a:ext>
            </a:extLst>
          </p:cNvPr>
          <p:cNvPicPr>
            <a:picLocks noChangeAspect="1"/>
          </p:cNvPicPr>
          <p:nvPr/>
        </p:nvPicPr>
        <p:blipFill>
          <a:blip r:embed="rId2"/>
          <a:stretch>
            <a:fillRect/>
          </a:stretch>
        </p:blipFill>
        <p:spPr>
          <a:xfrm>
            <a:off x="1543406" y="1511578"/>
            <a:ext cx="3927388" cy="2120567"/>
          </a:xfrm>
          <a:prstGeom prst="rect">
            <a:avLst/>
          </a:prstGeom>
          <a:ln>
            <a:solidFill>
              <a:schemeClr val="accent1"/>
            </a:solidFill>
          </a:ln>
        </p:spPr>
      </p:pic>
      <p:pic>
        <p:nvPicPr>
          <p:cNvPr id="6" name="Picture 6" descr="A screenshot of a cell phone&#10;&#10;Description generated with very high confidence">
            <a:extLst>
              <a:ext uri="{FF2B5EF4-FFF2-40B4-BE49-F238E27FC236}">
                <a16:creationId xmlns:a16="http://schemas.microsoft.com/office/drawing/2014/main" id="{129BA630-9B0E-483B-A1B0-1F790F8A49A1}"/>
              </a:ext>
            </a:extLst>
          </p:cNvPr>
          <p:cNvPicPr>
            <a:picLocks noChangeAspect="1"/>
          </p:cNvPicPr>
          <p:nvPr/>
        </p:nvPicPr>
        <p:blipFill>
          <a:blip r:embed="rId3"/>
          <a:stretch>
            <a:fillRect/>
          </a:stretch>
        </p:blipFill>
        <p:spPr>
          <a:xfrm>
            <a:off x="3691293" y="3429000"/>
            <a:ext cx="7737948" cy="2862289"/>
          </a:xfrm>
          <a:prstGeom prst="rect">
            <a:avLst/>
          </a:prstGeom>
          <a:ln>
            <a:solidFill>
              <a:schemeClr val="accent1"/>
            </a:solidFill>
          </a:ln>
        </p:spPr>
      </p:pic>
    </p:spTree>
    <p:extLst>
      <p:ext uri="{BB962C8B-B14F-4D97-AF65-F5344CB8AC3E}">
        <p14:creationId xmlns:p14="http://schemas.microsoft.com/office/powerpoint/2010/main" val="5979175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C99D-4492-4298-BFDA-D7B85F150C2E}"/>
              </a:ext>
            </a:extLst>
          </p:cNvPr>
          <p:cNvSpPr>
            <a:spLocks noGrp="1"/>
          </p:cNvSpPr>
          <p:nvPr>
            <p:ph type="title"/>
          </p:nvPr>
        </p:nvSpPr>
        <p:spPr>
          <a:xfrm>
            <a:off x="1371600" y="685800"/>
            <a:ext cx="9601200" cy="549111"/>
          </a:xfrm>
        </p:spPr>
        <p:txBody>
          <a:bodyPr>
            <a:normAutofit/>
          </a:bodyPr>
          <a:lstStyle/>
          <a:p>
            <a:r>
              <a:rPr lang="en-US" sz="2800" dirty="0"/>
              <a:t>Ready to Test Running the Publishing Profile</a:t>
            </a:r>
          </a:p>
        </p:txBody>
      </p:sp>
      <p:sp>
        <p:nvSpPr>
          <p:cNvPr id="3" name="Content Placeholder 2">
            <a:extLst>
              <a:ext uri="{FF2B5EF4-FFF2-40B4-BE49-F238E27FC236}">
                <a16:creationId xmlns:a16="http://schemas.microsoft.com/office/drawing/2014/main" id="{A7FC82B3-9DA3-444F-912F-80BE75B1DF8B}"/>
              </a:ext>
            </a:extLst>
          </p:cNvPr>
          <p:cNvSpPr>
            <a:spLocks noGrp="1"/>
          </p:cNvSpPr>
          <p:nvPr>
            <p:ph idx="1"/>
          </p:nvPr>
        </p:nvSpPr>
        <p:spPr>
          <a:xfrm>
            <a:off x="1371600" y="1234911"/>
            <a:ext cx="9601200" cy="5514682"/>
          </a:xfrm>
        </p:spPr>
        <p:txBody>
          <a:bodyPr/>
          <a:lstStyle/>
          <a:p>
            <a:r>
              <a:rPr lang="en-US" i="0" dirty="0"/>
              <a:t>Ask </a:t>
            </a:r>
            <a:r>
              <a:rPr lang="en-US" i="0" dirty="0" err="1"/>
              <a:t>ExLibris</a:t>
            </a:r>
            <a:r>
              <a:rPr lang="en-US" i="0" dirty="0"/>
              <a:t> to run the job</a:t>
            </a:r>
          </a:p>
          <a:p>
            <a:r>
              <a:rPr lang="en-US" dirty="0"/>
              <a:t>After the Publishing Profile Job Runs in Alma</a:t>
            </a:r>
            <a:endParaRPr lang="en-US" i="0" dirty="0"/>
          </a:p>
          <a:p>
            <a:pPr lvl="1"/>
            <a:r>
              <a:rPr lang="en-US" i="0" dirty="0"/>
              <a:t>An email notification will be sent to the email(s) in Email Notifications in Publishing Profiles Step 3 in Alma</a:t>
            </a:r>
          </a:p>
          <a:p>
            <a:pPr lvl="1"/>
            <a:r>
              <a:rPr lang="en-US" i="0" dirty="0"/>
              <a:t>Results of the Job can also be seen by going to </a:t>
            </a:r>
            <a:r>
              <a:rPr lang="en-US" b="1" dirty="0"/>
              <a:t>Admin&gt;Monitor Jobs</a:t>
            </a:r>
          </a:p>
          <a:p>
            <a:pPr lvl="2"/>
            <a:r>
              <a:rPr lang="en-US" i="0" dirty="0"/>
              <a:t>Click the </a:t>
            </a:r>
            <a:r>
              <a:rPr lang="en-US" b="1" i="0" dirty="0"/>
              <a:t>History Tab</a:t>
            </a:r>
          </a:p>
          <a:p>
            <a:pPr lvl="2"/>
            <a:r>
              <a:rPr lang="en-US" i="0" dirty="0"/>
              <a:t>Adjust the Submit Date Range is the Job does not appear in the list</a:t>
            </a:r>
          </a:p>
          <a:p>
            <a:pPr lvl="2"/>
            <a:r>
              <a:rPr lang="en-US" i="0" dirty="0"/>
              <a:t>Click the ellipses </a:t>
            </a:r>
          </a:p>
          <a:p>
            <a:pPr lvl="1"/>
            <a:r>
              <a:rPr lang="en-US" i="0" dirty="0"/>
              <a:t>Choose Report to view results of the Job</a:t>
            </a:r>
          </a:p>
          <a:p>
            <a:pPr marL="0" indent="0">
              <a:buNone/>
            </a:pPr>
            <a:endParaRPr lang="en-US" i="0" dirty="0"/>
          </a:p>
        </p:txBody>
      </p:sp>
      <p:pic>
        <p:nvPicPr>
          <p:cNvPr id="5" name="Picture 4">
            <a:extLst>
              <a:ext uri="{FF2B5EF4-FFF2-40B4-BE49-F238E27FC236}">
                <a16:creationId xmlns:a16="http://schemas.microsoft.com/office/drawing/2014/main" id="{BAC6135E-73FB-4BC6-8CBC-C1FF8284333D}"/>
              </a:ext>
            </a:extLst>
          </p:cNvPr>
          <p:cNvPicPr>
            <a:picLocks noChangeAspect="1"/>
          </p:cNvPicPr>
          <p:nvPr/>
        </p:nvPicPr>
        <p:blipFill>
          <a:blip r:embed="rId2"/>
          <a:stretch>
            <a:fillRect/>
          </a:stretch>
        </p:blipFill>
        <p:spPr>
          <a:xfrm>
            <a:off x="1663746" y="4585692"/>
            <a:ext cx="8658687" cy="2054805"/>
          </a:xfrm>
          <a:prstGeom prst="rect">
            <a:avLst/>
          </a:prstGeom>
          <a:ln>
            <a:solidFill>
              <a:schemeClr val="accent1"/>
            </a:solidFill>
          </a:ln>
        </p:spPr>
      </p:pic>
    </p:spTree>
    <p:extLst>
      <p:ext uri="{BB962C8B-B14F-4D97-AF65-F5344CB8AC3E}">
        <p14:creationId xmlns:p14="http://schemas.microsoft.com/office/powerpoint/2010/main" val="3534223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C99D-4492-4298-BFDA-D7B85F150C2E}"/>
              </a:ext>
            </a:extLst>
          </p:cNvPr>
          <p:cNvSpPr>
            <a:spLocks noGrp="1"/>
          </p:cNvSpPr>
          <p:nvPr>
            <p:ph type="title"/>
          </p:nvPr>
        </p:nvSpPr>
        <p:spPr>
          <a:xfrm>
            <a:off x="1371600" y="685800"/>
            <a:ext cx="9601200" cy="619217"/>
          </a:xfrm>
        </p:spPr>
        <p:txBody>
          <a:bodyPr>
            <a:normAutofit/>
          </a:bodyPr>
          <a:lstStyle/>
          <a:p>
            <a:r>
              <a:rPr lang="en-US" sz="2800" dirty="0"/>
              <a:t>After the Publishing Profile Job Runs in Alma</a:t>
            </a:r>
          </a:p>
        </p:txBody>
      </p:sp>
      <p:sp>
        <p:nvSpPr>
          <p:cNvPr id="3" name="Content Placeholder 2">
            <a:extLst>
              <a:ext uri="{FF2B5EF4-FFF2-40B4-BE49-F238E27FC236}">
                <a16:creationId xmlns:a16="http://schemas.microsoft.com/office/drawing/2014/main" id="{A7FC82B3-9DA3-444F-912F-80BE75B1DF8B}"/>
              </a:ext>
            </a:extLst>
          </p:cNvPr>
          <p:cNvSpPr>
            <a:spLocks noGrp="1"/>
          </p:cNvSpPr>
          <p:nvPr>
            <p:ph idx="1"/>
          </p:nvPr>
        </p:nvSpPr>
        <p:spPr>
          <a:xfrm>
            <a:off x="1371600" y="1438183"/>
            <a:ext cx="9601200" cy="5202314"/>
          </a:xfrm>
        </p:spPr>
        <p:txBody>
          <a:bodyPr/>
          <a:lstStyle/>
          <a:p>
            <a:r>
              <a:rPr lang="en-US" i="0" dirty="0"/>
              <a:t>Example of a Completed Publishing </a:t>
            </a:r>
            <a:r>
              <a:rPr lang="en-US" dirty="0"/>
              <a:t>Profile for a Baseline Job Report in Alma:</a:t>
            </a:r>
            <a:endParaRPr lang="en-US" i="0" dirty="0"/>
          </a:p>
        </p:txBody>
      </p:sp>
      <p:pic>
        <p:nvPicPr>
          <p:cNvPr id="7" name="Picture 6">
            <a:extLst>
              <a:ext uri="{FF2B5EF4-FFF2-40B4-BE49-F238E27FC236}">
                <a16:creationId xmlns:a16="http://schemas.microsoft.com/office/drawing/2014/main" id="{F1553A21-3FE0-493B-B229-8DC3C8F1992F}"/>
              </a:ext>
            </a:extLst>
          </p:cNvPr>
          <p:cNvPicPr>
            <a:picLocks noChangeAspect="1"/>
          </p:cNvPicPr>
          <p:nvPr/>
        </p:nvPicPr>
        <p:blipFill>
          <a:blip r:embed="rId2"/>
          <a:stretch>
            <a:fillRect/>
          </a:stretch>
        </p:blipFill>
        <p:spPr>
          <a:xfrm>
            <a:off x="1456677" y="2135112"/>
            <a:ext cx="9431045" cy="4186135"/>
          </a:xfrm>
          <a:prstGeom prst="rect">
            <a:avLst/>
          </a:prstGeom>
          <a:ln>
            <a:solidFill>
              <a:schemeClr val="accent1"/>
            </a:solidFill>
          </a:ln>
        </p:spPr>
      </p:pic>
    </p:spTree>
    <p:extLst>
      <p:ext uri="{BB962C8B-B14F-4D97-AF65-F5344CB8AC3E}">
        <p14:creationId xmlns:p14="http://schemas.microsoft.com/office/powerpoint/2010/main" val="2187048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C99D-4492-4298-BFDA-D7B85F150C2E}"/>
              </a:ext>
            </a:extLst>
          </p:cNvPr>
          <p:cNvSpPr>
            <a:spLocks noGrp="1"/>
          </p:cNvSpPr>
          <p:nvPr>
            <p:ph type="title"/>
          </p:nvPr>
        </p:nvSpPr>
        <p:spPr>
          <a:xfrm>
            <a:off x="1371600" y="685800"/>
            <a:ext cx="9601200" cy="619217"/>
          </a:xfrm>
        </p:spPr>
        <p:txBody>
          <a:bodyPr>
            <a:normAutofit/>
          </a:bodyPr>
          <a:lstStyle/>
          <a:p>
            <a:r>
              <a:rPr lang="en-US" sz="2800" dirty="0"/>
              <a:t>After the Publishing Profile Job Runs in Alma</a:t>
            </a:r>
          </a:p>
        </p:txBody>
      </p:sp>
      <p:sp>
        <p:nvSpPr>
          <p:cNvPr id="3" name="Content Placeholder 2">
            <a:extLst>
              <a:ext uri="{FF2B5EF4-FFF2-40B4-BE49-F238E27FC236}">
                <a16:creationId xmlns:a16="http://schemas.microsoft.com/office/drawing/2014/main" id="{A7FC82B3-9DA3-444F-912F-80BE75B1DF8B}"/>
              </a:ext>
            </a:extLst>
          </p:cNvPr>
          <p:cNvSpPr>
            <a:spLocks noGrp="1"/>
          </p:cNvSpPr>
          <p:nvPr>
            <p:ph idx="1"/>
          </p:nvPr>
        </p:nvSpPr>
        <p:spPr>
          <a:xfrm>
            <a:off x="1371600" y="1438183"/>
            <a:ext cx="9601200" cy="5202314"/>
          </a:xfrm>
        </p:spPr>
        <p:txBody>
          <a:bodyPr/>
          <a:lstStyle/>
          <a:p>
            <a:r>
              <a:rPr lang="en-US" i="0" dirty="0"/>
              <a:t>Example of a Completed Publishing </a:t>
            </a:r>
            <a:r>
              <a:rPr lang="en-US" dirty="0"/>
              <a:t>Profile for a Baseline Job Email:</a:t>
            </a:r>
          </a:p>
          <a:p>
            <a:pPr marL="530352" lvl="1" indent="0">
              <a:buNone/>
            </a:pPr>
            <a:endParaRPr lang="en-US" i="0" dirty="0"/>
          </a:p>
        </p:txBody>
      </p:sp>
      <p:pic>
        <p:nvPicPr>
          <p:cNvPr id="4" name="Picture 3">
            <a:extLst>
              <a:ext uri="{FF2B5EF4-FFF2-40B4-BE49-F238E27FC236}">
                <a16:creationId xmlns:a16="http://schemas.microsoft.com/office/drawing/2014/main" id="{0AB3A64D-0443-4E52-96F6-CD94732D4AB3}"/>
              </a:ext>
            </a:extLst>
          </p:cNvPr>
          <p:cNvPicPr>
            <a:picLocks noChangeAspect="1"/>
          </p:cNvPicPr>
          <p:nvPr/>
        </p:nvPicPr>
        <p:blipFill>
          <a:blip r:embed="rId2"/>
          <a:stretch>
            <a:fillRect/>
          </a:stretch>
        </p:blipFill>
        <p:spPr>
          <a:xfrm>
            <a:off x="2485534" y="2196444"/>
            <a:ext cx="7220932" cy="4279769"/>
          </a:xfrm>
          <a:prstGeom prst="rect">
            <a:avLst/>
          </a:prstGeom>
          <a:ln>
            <a:solidFill>
              <a:schemeClr val="accent1"/>
            </a:solidFill>
          </a:ln>
        </p:spPr>
      </p:pic>
    </p:spTree>
    <p:extLst>
      <p:ext uri="{BB962C8B-B14F-4D97-AF65-F5344CB8AC3E}">
        <p14:creationId xmlns:p14="http://schemas.microsoft.com/office/powerpoint/2010/main" val="105696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225118"/>
            <a:ext cx="8361229" cy="3844033"/>
          </a:xfrm>
        </p:spPr>
        <p:txBody>
          <a:bodyPr/>
          <a:lstStyle/>
          <a:p>
            <a:r>
              <a:rPr lang="en-US" sz="4800" b="1" dirty="0"/>
              <a:t/>
            </a:r>
            <a:br>
              <a:rPr lang="en-US" sz="4800" b="1" dirty="0"/>
            </a:br>
            <a:r>
              <a:rPr lang="en-US" sz="4800" b="1" dirty="0"/>
              <a:t>Creating a Data Sync Collection for Bibliographic Holdings in WorldShare</a:t>
            </a:r>
            <a:br>
              <a:rPr lang="en-US" sz="4800" b="1" dirty="0"/>
            </a:br>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20792344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C99D-4492-4298-BFDA-D7B85F150C2E}"/>
              </a:ext>
            </a:extLst>
          </p:cNvPr>
          <p:cNvSpPr>
            <a:spLocks noGrp="1"/>
          </p:cNvSpPr>
          <p:nvPr>
            <p:ph type="title"/>
          </p:nvPr>
        </p:nvSpPr>
        <p:spPr>
          <a:xfrm>
            <a:off x="1371600" y="685800"/>
            <a:ext cx="9601200" cy="619217"/>
          </a:xfrm>
        </p:spPr>
        <p:txBody>
          <a:bodyPr>
            <a:normAutofit/>
          </a:bodyPr>
          <a:lstStyle/>
          <a:p>
            <a:r>
              <a:rPr lang="en-US" sz="2800" dirty="0"/>
              <a:t>After the Publishing Profile Job Runs in Alma</a:t>
            </a:r>
          </a:p>
        </p:txBody>
      </p:sp>
      <p:sp>
        <p:nvSpPr>
          <p:cNvPr id="3" name="Content Placeholder 2">
            <a:extLst>
              <a:ext uri="{FF2B5EF4-FFF2-40B4-BE49-F238E27FC236}">
                <a16:creationId xmlns:a16="http://schemas.microsoft.com/office/drawing/2014/main" id="{A7FC82B3-9DA3-444F-912F-80BE75B1DF8B}"/>
              </a:ext>
            </a:extLst>
          </p:cNvPr>
          <p:cNvSpPr>
            <a:spLocks noGrp="1"/>
          </p:cNvSpPr>
          <p:nvPr>
            <p:ph idx="1"/>
          </p:nvPr>
        </p:nvSpPr>
        <p:spPr>
          <a:xfrm>
            <a:off x="1371600" y="1438183"/>
            <a:ext cx="9601200" cy="5202314"/>
          </a:xfrm>
        </p:spPr>
        <p:txBody>
          <a:bodyPr/>
          <a:lstStyle/>
          <a:p>
            <a:r>
              <a:rPr lang="en-US" i="0" dirty="0"/>
              <a:t>Example of a Completed Publishing </a:t>
            </a:r>
            <a:r>
              <a:rPr lang="en-US" dirty="0"/>
              <a:t>Profile for an Incremental Job Report in Alma:</a:t>
            </a:r>
            <a:endParaRPr lang="en-US" i="0" dirty="0"/>
          </a:p>
        </p:txBody>
      </p:sp>
      <p:pic>
        <p:nvPicPr>
          <p:cNvPr id="4" name="Picture 3">
            <a:extLst>
              <a:ext uri="{FF2B5EF4-FFF2-40B4-BE49-F238E27FC236}">
                <a16:creationId xmlns:a16="http://schemas.microsoft.com/office/drawing/2014/main" id="{1E334FF0-6F76-4634-8588-CB5BD4998D08}"/>
              </a:ext>
            </a:extLst>
          </p:cNvPr>
          <p:cNvPicPr>
            <a:picLocks noChangeAspect="1"/>
          </p:cNvPicPr>
          <p:nvPr/>
        </p:nvPicPr>
        <p:blipFill>
          <a:blip r:embed="rId2"/>
          <a:stretch>
            <a:fillRect/>
          </a:stretch>
        </p:blipFill>
        <p:spPr>
          <a:xfrm>
            <a:off x="1310197" y="2197776"/>
            <a:ext cx="9724006" cy="2609960"/>
          </a:xfrm>
          <a:prstGeom prst="rect">
            <a:avLst/>
          </a:prstGeom>
          <a:ln>
            <a:solidFill>
              <a:schemeClr val="accent1"/>
            </a:solidFill>
          </a:ln>
        </p:spPr>
      </p:pic>
    </p:spTree>
    <p:extLst>
      <p:ext uri="{BB962C8B-B14F-4D97-AF65-F5344CB8AC3E}">
        <p14:creationId xmlns:p14="http://schemas.microsoft.com/office/powerpoint/2010/main" val="1706040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C99D-4492-4298-BFDA-D7B85F150C2E}"/>
              </a:ext>
            </a:extLst>
          </p:cNvPr>
          <p:cNvSpPr>
            <a:spLocks noGrp="1"/>
          </p:cNvSpPr>
          <p:nvPr>
            <p:ph type="title"/>
          </p:nvPr>
        </p:nvSpPr>
        <p:spPr>
          <a:xfrm>
            <a:off x="1371600" y="685800"/>
            <a:ext cx="9601200" cy="619217"/>
          </a:xfrm>
        </p:spPr>
        <p:txBody>
          <a:bodyPr>
            <a:normAutofit/>
          </a:bodyPr>
          <a:lstStyle/>
          <a:p>
            <a:r>
              <a:rPr lang="en-US" sz="2800" dirty="0"/>
              <a:t>After the Publishing Profile Job Runs in Alma</a:t>
            </a:r>
          </a:p>
        </p:txBody>
      </p:sp>
      <p:sp>
        <p:nvSpPr>
          <p:cNvPr id="3" name="Content Placeholder 2">
            <a:extLst>
              <a:ext uri="{FF2B5EF4-FFF2-40B4-BE49-F238E27FC236}">
                <a16:creationId xmlns:a16="http://schemas.microsoft.com/office/drawing/2014/main" id="{A7FC82B3-9DA3-444F-912F-80BE75B1DF8B}"/>
              </a:ext>
            </a:extLst>
          </p:cNvPr>
          <p:cNvSpPr>
            <a:spLocks noGrp="1"/>
          </p:cNvSpPr>
          <p:nvPr>
            <p:ph idx="1"/>
          </p:nvPr>
        </p:nvSpPr>
        <p:spPr>
          <a:xfrm>
            <a:off x="1371600" y="1438183"/>
            <a:ext cx="9601200" cy="5202314"/>
          </a:xfrm>
        </p:spPr>
        <p:txBody>
          <a:bodyPr/>
          <a:lstStyle/>
          <a:p>
            <a:r>
              <a:rPr lang="en-US" i="0" dirty="0"/>
              <a:t>Example of a Completed Publishing </a:t>
            </a:r>
            <a:r>
              <a:rPr lang="en-US" dirty="0"/>
              <a:t>Profile for an Incremental Job Email:</a:t>
            </a:r>
            <a:endParaRPr lang="en-US" i="0" dirty="0"/>
          </a:p>
        </p:txBody>
      </p:sp>
      <p:pic>
        <p:nvPicPr>
          <p:cNvPr id="5" name="Picture 4">
            <a:extLst>
              <a:ext uri="{FF2B5EF4-FFF2-40B4-BE49-F238E27FC236}">
                <a16:creationId xmlns:a16="http://schemas.microsoft.com/office/drawing/2014/main" id="{E88DCDC4-9BFC-486F-9D6B-216DD0EADDD7}"/>
              </a:ext>
            </a:extLst>
          </p:cNvPr>
          <p:cNvPicPr>
            <a:picLocks noChangeAspect="1"/>
          </p:cNvPicPr>
          <p:nvPr/>
        </p:nvPicPr>
        <p:blipFill>
          <a:blip r:embed="rId2"/>
          <a:stretch>
            <a:fillRect/>
          </a:stretch>
        </p:blipFill>
        <p:spPr>
          <a:xfrm>
            <a:off x="2475321" y="2069444"/>
            <a:ext cx="7241357" cy="4102756"/>
          </a:xfrm>
          <a:prstGeom prst="rect">
            <a:avLst/>
          </a:prstGeom>
          <a:ln>
            <a:solidFill>
              <a:schemeClr val="accent1"/>
            </a:solidFill>
          </a:ln>
        </p:spPr>
      </p:pic>
    </p:spTree>
    <p:extLst>
      <p:ext uri="{BB962C8B-B14F-4D97-AF65-F5344CB8AC3E}">
        <p14:creationId xmlns:p14="http://schemas.microsoft.com/office/powerpoint/2010/main" val="19021908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385" y="1564849"/>
            <a:ext cx="8361229" cy="2987177"/>
          </a:xfrm>
        </p:spPr>
        <p:txBody>
          <a:bodyPr/>
          <a:lstStyle/>
          <a:p>
            <a:r>
              <a:rPr lang="en-US" sz="4800" b="1" dirty="0"/>
              <a:t>Configuring the SUNY S/FTP Server</a:t>
            </a:r>
            <a:br>
              <a:rPr lang="en-US" sz="4800" b="1" dirty="0"/>
            </a:br>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4159121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C99D-4492-4298-BFDA-D7B85F150C2E}"/>
              </a:ext>
            </a:extLst>
          </p:cNvPr>
          <p:cNvSpPr>
            <a:spLocks noGrp="1"/>
          </p:cNvSpPr>
          <p:nvPr>
            <p:ph type="title"/>
          </p:nvPr>
        </p:nvSpPr>
        <p:spPr>
          <a:xfrm>
            <a:off x="1371600" y="685800"/>
            <a:ext cx="9601200" cy="619217"/>
          </a:xfrm>
        </p:spPr>
        <p:txBody>
          <a:bodyPr>
            <a:normAutofit/>
          </a:bodyPr>
          <a:lstStyle/>
          <a:p>
            <a:r>
              <a:rPr lang="en-US" sz="2800" dirty="0"/>
              <a:t>SUNY S/FTP Server Configuration in Alma</a:t>
            </a:r>
          </a:p>
        </p:txBody>
      </p:sp>
      <p:sp>
        <p:nvSpPr>
          <p:cNvPr id="3" name="Content Placeholder 2">
            <a:extLst>
              <a:ext uri="{FF2B5EF4-FFF2-40B4-BE49-F238E27FC236}">
                <a16:creationId xmlns:a16="http://schemas.microsoft.com/office/drawing/2014/main" id="{A7FC82B3-9DA3-444F-912F-80BE75B1DF8B}"/>
              </a:ext>
            </a:extLst>
          </p:cNvPr>
          <p:cNvSpPr>
            <a:spLocks noGrp="1"/>
          </p:cNvSpPr>
          <p:nvPr>
            <p:ph idx="1"/>
          </p:nvPr>
        </p:nvSpPr>
        <p:spPr>
          <a:xfrm>
            <a:off x="1371600" y="1438183"/>
            <a:ext cx="9867530" cy="5007005"/>
          </a:xfrm>
        </p:spPr>
        <p:txBody>
          <a:bodyPr/>
          <a:lstStyle/>
          <a:p>
            <a:r>
              <a:rPr lang="en-US" dirty="0"/>
              <a:t>Only do this is if the SUNY S/FTP server has not been configured in Alma</a:t>
            </a:r>
          </a:p>
          <a:p>
            <a:r>
              <a:rPr lang="en-US" b="1" dirty="0"/>
              <a:t>STEP 1: </a:t>
            </a:r>
          </a:p>
          <a:p>
            <a:pPr lvl="1"/>
            <a:r>
              <a:rPr lang="en-US" b="1" dirty="0"/>
              <a:t>Configuration&gt;General&gt;Allowed S/FTP connections</a:t>
            </a:r>
            <a:endParaRPr lang="en-US" dirty="0"/>
          </a:p>
          <a:p>
            <a:pPr lvl="2"/>
            <a:r>
              <a:rPr lang="en-US" i="0" dirty="0"/>
              <a:t>Click </a:t>
            </a:r>
            <a:r>
              <a:rPr lang="en-US" b="1" i="0" dirty="0"/>
              <a:t>Add Row </a:t>
            </a:r>
          </a:p>
          <a:p>
            <a:pPr lvl="2"/>
            <a:r>
              <a:rPr lang="en-US" i="0" dirty="0"/>
              <a:t>FTP Hostname/IP: olsftp201.sunyconnect.suny.edu</a:t>
            </a:r>
          </a:p>
          <a:p>
            <a:pPr lvl="2"/>
            <a:r>
              <a:rPr lang="en-US" i="0" dirty="0"/>
              <a:t>FTP Hostname/IP Description: OLIS S/FTP Server</a:t>
            </a:r>
          </a:p>
          <a:p>
            <a:pPr lvl="2"/>
            <a:r>
              <a:rPr lang="en-US" i="0" dirty="0"/>
              <a:t>Click </a:t>
            </a:r>
            <a:r>
              <a:rPr lang="en-US" b="1" i="0" dirty="0"/>
              <a:t>Add Row</a:t>
            </a:r>
          </a:p>
          <a:p>
            <a:pPr marL="530352" lvl="1" indent="0">
              <a:buNone/>
            </a:pPr>
            <a:endParaRPr lang="en-US" b="1" i="0" dirty="0"/>
          </a:p>
        </p:txBody>
      </p:sp>
      <p:pic>
        <p:nvPicPr>
          <p:cNvPr id="4" name="Picture 3">
            <a:extLst>
              <a:ext uri="{FF2B5EF4-FFF2-40B4-BE49-F238E27FC236}">
                <a16:creationId xmlns:a16="http://schemas.microsoft.com/office/drawing/2014/main" id="{EE332627-5847-4E5E-A203-C3394B1909AD}"/>
              </a:ext>
            </a:extLst>
          </p:cNvPr>
          <p:cNvPicPr>
            <a:picLocks noChangeAspect="1"/>
          </p:cNvPicPr>
          <p:nvPr/>
        </p:nvPicPr>
        <p:blipFill>
          <a:blip r:embed="rId2"/>
          <a:stretch>
            <a:fillRect/>
          </a:stretch>
        </p:blipFill>
        <p:spPr>
          <a:xfrm>
            <a:off x="8821339" y="2064512"/>
            <a:ext cx="2093016" cy="1877173"/>
          </a:xfrm>
          <a:prstGeom prst="rect">
            <a:avLst/>
          </a:prstGeom>
          <a:ln>
            <a:solidFill>
              <a:schemeClr val="accent1"/>
            </a:solidFill>
          </a:ln>
        </p:spPr>
      </p:pic>
      <p:pic>
        <p:nvPicPr>
          <p:cNvPr id="5" name="Picture 4">
            <a:extLst>
              <a:ext uri="{FF2B5EF4-FFF2-40B4-BE49-F238E27FC236}">
                <a16:creationId xmlns:a16="http://schemas.microsoft.com/office/drawing/2014/main" id="{4F36518C-802E-4794-B5A9-F97C1F0092E0}"/>
              </a:ext>
            </a:extLst>
          </p:cNvPr>
          <p:cNvPicPr>
            <a:picLocks noChangeAspect="1"/>
          </p:cNvPicPr>
          <p:nvPr/>
        </p:nvPicPr>
        <p:blipFill>
          <a:blip r:embed="rId3"/>
          <a:stretch>
            <a:fillRect/>
          </a:stretch>
        </p:blipFill>
        <p:spPr>
          <a:xfrm>
            <a:off x="1696374" y="4416184"/>
            <a:ext cx="9217981" cy="1534691"/>
          </a:xfrm>
          <a:prstGeom prst="rect">
            <a:avLst/>
          </a:prstGeom>
          <a:ln>
            <a:solidFill>
              <a:schemeClr val="accent1"/>
            </a:solidFill>
          </a:ln>
        </p:spPr>
      </p:pic>
    </p:spTree>
    <p:extLst>
      <p:ext uri="{BB962C8B-B14F-4D97-AF65-F5344CB8AC3E}">
        <p14:creationId xmlns:p14="http://schemas.microsoft.com/office/powerpoint/2010/main" val="16330865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C99D-4492-4298-BFDA-D7B85F150C2E}"/>
              </a:ext>
            </a:extLst>
          </p:cNvPr>
          <p:cNvSpPr>
            <a:spLocks noGrp="1"/>
          </p:cNvSpPr>
          <p:nvPr>
            <p:ph type="title"/>
          </p:nvPr>
        </p:nvSpPr>
        <p:spPr>
          <a:xfrm>
            <a:off x="1371600" y="685800"/>
            <a:ext cx="9601200" cy="619217"/>
          </a:xfrm>
        </p:spPr>
        <p:txBody>
          <a:bodyPr>
            <a:normAutofit/>
          </a:bodyPr>
          <a:lstStyle/>
          <a:p>
            <a:r>
              <a:rPr lang="en-US" sz="2800" dirty="0"/>
              <a:t>SUNY S/FTP Server Configuration in Alma</a:t>
            </a:r>
          </a:p>
        </p:txBody>
      </p:sp>
      <p:sp>
        <p:nvSpPr>
          <p:cNvPr id="3" name="Content Placeholder 2">
            <a:extLst>
              <a:ext uri="{FF2B5EF4-FFF2-40B4-BE49-F238E27FC236}">
                <a16:creationId xmlns:a16="http://schemas.microsoft.com/office/drawing/2014/main" id="{A7FC82B3-9DA3-444F-912F-80BE75B1DF8B}"/>
              </a:ext>
            </a:extLst>
          </p:cNvPr>
          <p:cNvSpPr>
            <a:spLocks noGrp="1"/>
          </p:cNvSpPr>
          <p:nvPr>
            <p:ph idx="1"/>
          </p:nvPr>
        </p:nvSpPr>
        <p:spPr>
          <a:xfrm>
            <a:off x="1371600" y="1438183"/>
            <a:ext cx="9867530" cy="5007005"/>
          </a:xfrm>
        </p:spPr>
        <p:txBody>
          <a:bodyPr>
            <a:normAutofit lnSpcReduction="10000"/>
          </a:bodyPr>
          <a:lstStyle/>
          <a:p>
            <a:r>
              <a:rPr lang="en-US" dirty="0"/>
              <a:t>Only do this is if the SUNY S/FTP server has not been configured in Alma</a:t>
            </a:r>
          </a:p>
          <a:p>
            <a:r>
              <a:rPr lang="en-US" b="1" dirty="0"/>
              <a:t>STEP 2:</a:t>
            </a:r>
          </a:p>
          <a:p>
            <a:pPr lvl="1"/>
            <a:r>
              <a:rPr lang="en-US" b="1" dirty="0"/>
              <a:t>Configuration&gt;General&gt;S/FPT definitions</a:t>
            </a:r>
          </a:p>
          <a:p>
            <a:pPr lvl="2"/>
            <a:r>
              <a:rPr lang="en-US" dirty="0"/>
              <a:t>Click </a:t>
            </a:r>
            <a:r>
              <a:rPr lang="en-US" b="1" dirty="0"/>
              <a:t>Add S/FPT connection</a:t>
            </a:r>
          </a:p>
          <a:p>
            <a:pPr lvl="2"/>
            <a:r>
              <a:rPr lang="en-US" dirty="0"/>
              <a:t>Name: OLIS or LSP S/FTP Server</a:t>
            </a:r>
          </a:p>
          <a:p>
            <a:pPr lvl="3"/>
            <a:r>
              <a:rPr lang="en-US" i="0" dirty="0"/>
              <a:t>I chose LSP S/FTP Server to not confuse it with OCLC by mistake</a:t>
            </a:r>
          </a:p>
          <a:p>
            <a:pPr lvl="2"/>
            <a:r>
              <a:rPr lang="en-US" dirty="0"/>
              <a:t>Server: olsftp201.sunyconnect.suny.edu</a:t>
            </a:r>
          </a:p>
          <a:p>
            <a:pPr lvl="2"/>
            <a:r>
              <a:rPr lang="en-US" dirty="0"/>
              <a:t>Port: 2222</a:t>
            </a:r>
          </a:p>
          <a:p>
            <a:pPr lvl="2"/>
            <a:r>
              <a:rPr lang="en-US" dirty="0"/>
              <a:t>Leave the Default settings </a:t>
            </a:r>
          </a:p>
          <a:p>
            <a:pPr lvl="2"/>
            <a:r>
              <a:rPr lang="en-US" dirty="0"/>
              <a:t>Check the FTP Server Secured box</a:t>
            </a:r>
          </a:p>
          <a:p>
            <a:pPr lvl="2"/>
            <a:r>
              <a:rPr lang="en-US" dirty="0"/>
              <a:t>Authentication method: Username/password authentication</a:t>
            </a:r>
          </a:p>
          <a:p>
            <a:pPr lvl="2"/>
            <a:r>
              <a:rPr lang="en-US" dirty="0"/>
              <a:t>Username/Password: same credentials used to access the Aleph sandbox</a:t>
            </a:r>
          </a:p>
          <a:p>
            <a:pPr lvl="2"/>
            <a:r>
              <a:rPr lang="en-US" dirty="0"/>
              <a:t>Click </a:t>
            </a:r>
            <a:r>
              <a:rPr lang="en-US" b="1" dirty="0"/>
              <a:t>Test FTP</a:t>
            </a:r>
          </a:p>
          <a:p>
            <a:pPr lvl="2"/>
            <a:r>
              <a:rPr lang="en-US" dirty="0"/>
              <a:t>Click</a:t>
            </a:r>
            <a:r>
              <a:rPr lang="en-US" b="1" dirty="0"/>
              <a:t> Save </a:t>
            </a:r>
            <a:r>
              <a:rPr lang="en-US" dirty="0"/>
              <a:t>if Test worked</a:t>
            </a:r>
          </a:p>
          <a:p>
            <a:pPr marL="530352" lvl="1" indent="0">
              <a:buNone/>
            </a:pPr>
            <a:endParaRPr lang="en-US" b="1" i="0" dirty="0"/>
          </a:p>
        </p:txBody>
      </p:sp>
    </p:spTree>
    <p:extLst>
      <p:ext uri="{BB962C8B-B14F-4D97-AF65-F5344CB8AC3E}">
        <p14:creationId xmlns:p14="http://schemas.microsoft.com/office/powerpoint/2010/main" val="23676655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C99D-4492-4298-BFDA-D7B85F150C2E}"/>
              </a:ext>
            </a:extLst>
          </p:cNvPr>
          <p:cNvSpPr>
            <a:spLocks noGrp="1"/>
          </p:cNvSpPr>
          <p:nvPr>
            <p:ph type="title"/>
          </p:nvPr>
        </p:nvSpPr>
        <p:spPr>
          <a:xfrm>
            <a:off x="1371600" y="685800"/>
            <a:ext cx="9601200" cy="619217"/>
          </a:xfrm>
        </p:spPr>
        <p:txBody>
          <a:bodyPr>
            <a:normAutofit/>
          </a:bodyPr>
          <a:lstStyle/>
          <a:p>
            <a:r>
              <a:rPr lang="en-US" sz="2800" dirty="0"/>
              <a:t>SUNY S/FTP Server Configuration in Alma</a:t>
            </a:r>
          </a:p>
        </p:txBody>
      </p:sp>
      <p:sp>
        <p:nvSpPr>
          <p:cNvPr id="3" name="Content Placeholder 2">
            <a:extLst>
              <a:ext uri="{FF2B5EF4-FFF2-40B4-BE49-F238E27FC236}">
                <a16:creationId xmlns:a16="http://schemas.microsoft.com/office/drawing/2014/main" id="{A7FC82B3-9DA3-444F-912F-80BE75B1DF8B}"/>
              </a:ext>
            </a:extLst>
          </p:cNvPr>
          <p:cNvSpPr>
            <a:spLocks noGrp="1"/>
          </p:cNvSpPr>
          <p:nvPr>
            <p:ph idx="1"/>
          </p:nvPr>
        </p:nvSpPr>
        <p:spPr>
          <a:xfrm>
            <a:off x="1371600" y="1438183"/>
            <a:ext cx="9867530" cy="5007005"/>
          </a:xfrm>
        </p:spPr>
        <p:txBody>
          <a:bodyPr/>
          <a:lstStyle/>
          <a:p>
            <a:r>
              <a:rPr lang="en-US" dirty="0"/>
              <a:t>Only do this is if the SUNY S/FTP server has not been configured in Alma</a:t>
            </a:r>
          </a:p>
          <a:p>
            <a:r>
              <a:rPr lang="en-US" b="1" dirty="0"/>
              <a:t>S/FTP Example:</a:t>
            </a:r>
          </a:p>
          <a:p>
            <a:pPr marL="530352" lvl="1" indent="0">
              <a:buNone/>
            </a:pPr>
            <a:endParaRPr lang="en-US" b="1" i="0" dirty="0"/>
          </a:p>
        </p:txBody>
      </p:sp>
      <p:pic>
        <p:nvPicPr>
          <p:cNvPr id="4" name="Picture 3">
            <a:extLst>
              <a:ext uri="{FF2B5EF4-FFF2-40B4-BE49-F238E27FC236}">
                <a16:creationId xmlns:a16="http://schemas.microsoft.com/office/drawing/2014/main" id="{D30134CA-CFA4-4FA9-81C9-BA02ABFA8D71}"/>
              </a:ext>
            </a:extLst>
          </p:cNvPr>
          <p:cNvPicPr>
            <a:picLocks noChangeAspect="1"/>
          </p:cNvPicPr>
          <p:nvPr/>
        </p:nvPicPr>
        <p:blipFill>
          <a:blip r:embed="rId2"/>
          <a:stretch>
            <a:fillRect/>
          </a:stretch>
        </p:blipFill>
        <p:spPr>
          <a:xfrm>
            <a:off x="1637930" y="2506260"/>
            <a:ext cx="8916140" cy="3850151"/>
          </a:xfrm>
          <a:prstGeom prst="rect">
            <a:avLst/>
          </a:prstGeom>
          <a:ln>
            <a:solidFill>
              <a:schemeClr val="accent1"/>
            </a:solidFill>
          </a:ln>
        </p:spPr>
      </p:pic>
    </p:spTree>
    <p:extLst>
      <p:ext uri="{BB962C8B-B14F-4D97-AF65-F5344CB8AC3E}">
        <p14:creationId xmlns:p14="http://schemas.microsoft.com/office/powerpoint/2010/main" val="23871819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385" y="1564849"/>
            <a:ext cx="8361229" cy="2987177"/>
          </a:xfrm>
        </p:spPr>
        <p:txBody>
          <a:bodyPr/>
          <a:lstStyle/>
          <a:p>
            <a:r>
              <a:rPr lang="en-US" sz="4800" b="1" dirty="0"/>
              <a:t>Updating a batch of serials holdings in Alma After Go-Live</a:t>
            </a:r>
            <a:br>
              <a:rPr lang="en-US" sz="4800" b="1" dirty="0"/>
            </a:br>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32735127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2735-7311-4CCF-BFBD-527B92125DBA}"/>
              </a:ext>
            </a:extLst>
          </p:cNvPr>
          <p:cNvSpPr>
            <a:spLocks noGrp="1"/>
          </p:cNvSpPr>
          <p:nvPr>
            <p:ph type="title"/>
          </p:nvPr>
        </p:nvSpPr>
        <p:spPr>
          <a:xfrm>
            <a:off x="1324252" y="366204"/>
            <a:ext cx="9716610" cy="610340"/>
          </a:xfrm>
        </p:spPr>
        <p:txBody>
          <a:bodyPr>
            <a:normAutofit fontScale="90000"/>
          </a:bodyPr>
          <a:lstStyle/>
          <a:p>
            <a:r>
              <a:rPr lang="en-US" sz="2800" dirty="0"/>
              <a:t>Updating a Batch of Serials Holdings in OCLC Using Publishing Profiles</a:t>
            </a:r>
          </a:p>
        </p:txBody>
      </p:sp>
      <p:sp>
        <p:nvSpPr>
          <p:cNvPr id="3" name="Content Placeholder 2">
            <a:extLst>
              <a:ext uri="{FF2B5EF4-FFF2-40B4-BE49-F238E27FC236}">
                <a16:creationId xmlns:a16="http://schemas.microsoft.com/office/drawing/2014/main" id="{1703545B-EAB3-45D1-9E3B-58980943BED1}"/>
              </a:ext>
            </a:extLst>
          </p:cNvPr>
          <p:cNvSpPr>
            <a:spLocks noGrp="1"/>
          </p:cNvSpPr>
          <p:nvPr>
            <p:ph idx="1"/>
          </p:nvPr>
        </p:nvSpPr>
        <p:spPr>
          <a:xfrm>
            <a:off x="1371600" y="976545"/>
            <a:ext cx="10346924" cy="5637320"/>
          </a:xfrm>
        </p:spPr>
        <p:txBody>
          <a:bodyPr/>
          <a:lstStyle/>
          <a:p>
            <a:pPr marL="457200" indent="-457200">
              <a:buFont typeface="+mj-lt"/>
              <a:buAutoNum type="arabicPeriod"/>
            </a:pPr>
            <a:r>
              <a:rPr lang="en-US" dirty="0"/>
              <a:t>Create a set</a:t>
            </a:r>
          </a:p>
          <a:p>
            <a:pPr lvl="1"/>
            <a:r>
              <a:rPr lang="en-US" dirty="0"/>
              <a:t>Perform a repository set and save the set or</a:t>
            </a:r>
          </a:p>
          <a:p>
            <a:pPr lvl="1"/>
            <a:r>
              <a:rPr lang="en-US" dirty="0"/>
              <a:t>Upload a file</a:t>
            </a:r>
          </a:p>
          <a:p>
            <a:pPr marL="457200" indent="-457200">
              <a:buFont typeface="+mj-lt"/>
              <a:buAutoNum type="arabicPeriod"/>
            </a:pPr>
            <a:r>
              <a:rPr lang="en-US" dirty="0"/>
              <a:t>Run a job</a:t>
            </a:r>
          </a:p>
          <a:p>
            <a:pPr lvl="1"/>
            <a:r>
              <a:rPr lang="en-US" i="0" dirty="0"/>
              <a:t>Go to </a:t>
            </a:r>
            <a:r>
              <a:rPr lang="en-US" b="1" dirty="0"/>
              <a:t>Admin&gt;Monitor Jobs and Sets&gt;Run a Job</a:t>
            </a:r>
          </a:p>
          <a:p>
            <a:pPr marL="457200" indent="-457200">
              <a:buFont typeface="+mj-lt"/>
              <a:buAutoNum type="arabicPeriod"/>
            </a:pPr>
            <a:r>
              <a:rPr lang="en-US" dirty="0"/>
              <a:t>Publishing Profile Runs</a:t>
            </a:r>
          </a:p>
          <a:p>
            <a:pPr lvl="1"/>
            <a:r>
              <a:rPr lang="en-US" i="0" dirty="0"/>
              <a:t>This will run automatically every day at 6:00 am </a:t>
            </a:r>
          </a:p>
        </p:txBody>
      </p:sp>
    </p:spTree>
    <p:extLst>
      <p:ext uri="{BB962C8B-B14F-4D97-AF65-F5344CB8AC3E}">
        <p14:creationId xmlns:p14="http://schemas.microsoft.com/office/powerpoint/2010/main" val="18279449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C7C7-CFB6-4036-9CA6-4A96A4288682}"/>
              </a:ext>
            </a:extLst>
          </p:cNvPr>
          <p:cNvSpPr>
            <a:spLocks noGrp="1"/>
          </p:cNvSpPr>
          <p:nvPr>
            <p:ph type="title"/>
          </p:nvPr>
        </p:nvSpPr>
        <p:spPr>
          <a:xfrm>
            <a:off x="1371600" y="380260"/>
            <a:ext cx="9601200" cy="610340"/>
          </a:xfrm>
        </p:spPr>
        <p:txBody>
          <a:bodyPr>
            <a:normAutofit/>
          </a:bodyPr>
          <a:lstStyle/>
          <a:p>
            <a:r>
              <a:rPr lang="en-US" sz="2800" dirty="0"/>
              <a:t>Create a Set for Serials Using Save Query</a:t>
            </a:r>
          </a:p>
        </p:txBody>
      </p:sp>
      <p:sp>
        <p:nvSpPr>
          <p:cNvPr id="3" name="Content Placeholder 2">
            <a:extLst>
              <a:ext uri="{FF2B5EF4-FFF2-40B4-BE49-F238E27FC236}">
                <a16:creationId xmlns:a16="http://schemas.microsoft.com/office/drawing/2014/main" id="{2A3195F3-5441-4179-B8C4-51257280B259}"/>
              </a:ext>
            </a:extLst>
          </p:cNvPr>
          <p:cNvSpPr>
            <a:spLocks noGrp="1"/>
          </p:cNvSpPr>
          <p:nvPr>
            <p:ph idx="1"/>
          </p:nvPr>
        </p:nvSpPr>
        <p:spPr>
          <a:xfrm>
            <a:off x="1371600" y="1216241"/>
            <a:ext cx="9525000" cy="5261499"/>
          </a:xfrm>
        </p:spPr>
        <p:txBody>
          <a:bodyPr/>
          <a:lstStyle/>
          <a:p>
            <a:r>
              <a:rPr lang="en-US" dirty="0"/>
              <a:t>Perform an advanced repository search for print serials that need to have their holdings records synced with OCLC (if they haven’t been updated or are in OCLC and you would like to add them)</a:t>
            </a:r>
          </a:p>
          <a:p>
            <a:pPr lvl="1"/>
            <a:r>
              <a:rPr lang="en-US" i="0" dirty="0"/>
              <a:t>Physical titles </a:t>
            </a:r>
          </a:p>
          <a:p>
            <a:pPr lvl="1"/>
            <a:r>
              <a:rPr lang="en-US" i="0" dirty="0"/>
              <a:t>Zone: IZ</a:t>
            </a:r>
          </a:p>
          <a:p>
            <a:pPr lvl="1"/>
            <a:r>
              <a:rPr lang="en-US" i="0" dirty="0"/>
              <a:t>Holdings: Permanent physical location: Equals: [periodicals permanent location]</a:t>
            </a:r>
          </a:p>
          <a:p>
            <a:endParaRPr lang="en-US" dirty="0"/>
          </a:p>
        </p:txBody>
      </p:sp>
      <p:pic>
        <p:nvPicPr>
          <p:cNvPr id="5" name="Picture 4">
            <a:extLst>
              <a:ext uri="{FF2B5EF4-FFF2-40B4-BE49-F238E27FC236}">
                <a16:creationId xmlns:a16="http://schemas.microsoft.com/office/drawing/2014/main" id="{FA5312DD-D8C0-43AD-96FD-26396F7A9FD2}"/>
              </a:ext>
            </a:extLst>
          </p:cNvPr>
          <p:cNvPicPr>
            <a:picLocks noChangeAspect="1"/>
          </p:cNvPicPr>
          <p:nvPr/>
        </p:nvPicPr>
        <p:blipFill>
          <a:blip r:embed="rId2"/>
          <a:stretch>
            <a:fillRect/>
          </a:stretch>
        </p:blipFill>
        <p:spPr>
          <a:xfrm>
            <a:off x="1405533" y="3930689"/>
            <a:ext cx="9533333" cy="2352381"/>
          </a:xfrm>
          <a:prstGeom prst="rect">
            <a:avLst/>
          </a:prstGeom>
          <a:ln>
            <a:solidFill>
              <a:schemeClr val="accent6"/>
            </a:solidFill>
          </a:ln>
        </p:spPr>
      </p:pic>
    </p:spTree>
    <p:extLst>
      <p:ext uri="{BB962C8B-B14F-4D97-AF65-F5344CB8AC3E}">
        <p14:creationId xmlns:p14="http://schemas.microsoft.com/office/powerpoint/2010/main" val="6692813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C7C7-CFB6-4036-9CA6-4A96A4288682}"/>
              </a:ext>
            </a:extLst>
          </p:cNvPr>
          <p:cNvSpPr>
            <a:spLocks noGrp="1"/>
          </p:cNvSpPr>
          <p:nvPr>
            <p:ph type="title"/>
          </p:nvPr>
        </p:nvSpPr>
        <p:spPr>
          <a:xfrm>
            <a:off x="1371600" y="380260"/>
            <a:ext cx="9601200" cy="610340"/>
          </a:xfrm>
        </p:spPr>
        <p:txBody>
          <a:bodyPr>
            <a:normAutofit/>
          </a:bodyPr>
          <a:lstStyle/>
          <a:p>
            <a:r>
              <a:rPr lang="en-US" sz="2800" dirty="0"/>
              <a:t>Create a </a:t>
            </a:r>
            <a:r>
              <a:rPr lang="en-US" sz="2800"/>
              <a:t>Set for Serials Using Save Query</a:t>
            </a:r>
            <a:endParaRPr lang="en-US" sz="2800" dirty="0"/>
          </a:p>
        </p:txBody>
      </p:sp>
      <p:sp>
        <p:nvSpPr>
          <p:cNvPr id="3" name="Content Placeholder 2">
            <a:extLst>
              <a:ext uri="{FF2B5EF4-FFF2-40B4-BE49-F238E27FC236}">
                <a16:creationId xmlns:a16="http://schemas.microsoft.com/office/drawing/2014/main" id="{2A3195F3-5441-4179-B8C4-51257280B259}"/>
              </a:ext>
            </a:extLst>
          </p:cNvPr>
          <p:cNvSpPr>
            <a:spLocks noGrp="1"/>
          </p:cNvSpPr>
          <p:nvPr>
            <p:ph idx="1"/>
          </p:nvPr>
        </p:nvSpPr>
        <p:spPr>
          <a:xfrm>
            <a:off x="1371600" y="1091953"/>
            <a:ext cx="9525000" cy="5619565"/>
          </a:xfrm>
        </p:spPr>
        <p:txBody>
          <a:bodyPr/>
          <a:lstStyle/>
          <a:p>
            <a:r>
              <a:rPr lang="en-US" dirty="0"/>
              <a:t>Click </a:t>
            </a:r>
            <a:r>
              <a:rPr lang="en-US" b="1" i="1" dirty="0"/>
              <a:t>Search</a:t>
            </a:r>
          </a:p>
          <a:p>
            <a:r>
              <a:rPr lang="en-US" dirty="0"/>
              <a:t>Click </a:t>
            </a:r>
            <a:r>
              <a:rPr lang="en-US" b="1" i="1" dirty="0"/>
              <a:t>Save</a:t>
            </a:r>
            <a:r>
              <a:rPr lang="en-US" dirty="0"/>
              <a:t> </a:t>
            </a:r>
            <a:r>
              <a:rPr lang="en-US" b="1" i="1" dirty="0"/>
              <a:t>Query</a:t>
            </a:r>
          </a:p>
          <a:p>
            <a:pPr marL="0" indent="0">
              <a:buNone/>
            </a:pPr>
            <a:endParaRPr lang="en-US" b="1" i="1" dirty="0"/>
          </a:p>
        </p:txBody>
      </p:sp>
      <p:pic>
        <p:nvPicPr>
          <p:cNvPr id="4" name="Picture 3">
            <a:extLst>
              <a:ext uri="{FF2B5EF4-FFF2-40B4-BE49-F238E27FC236}">
                <a16:creationId xmlns:a16="http://schemas.microsoft.com/office/drawing/2014/main" id="{3431DE67-CF98-498E-8A2D-AE37C5A76EB5}"/>
              </a:ext>
            </a:extLst>
          </p:cNvPr>
          <p:cNvPicPr>
            <a:picLocks noChangeAspect="1"/>
          </p:cNvPicPr>
          <p:nvPr/>
        </p:nvPicPr>
        <p:blipFill>
          <a:blip r:embed="rId2"/>
          <a:stretch>
            <a:fillRect/>
          </a:stretch>
        </p:blipFill>
        <p:spPr>
          <a:xfrm>
            <a:off x="2421778" y="2072935"/>
            <a:ext cx="7500843" cy="4407764"/>
          </a:xfrm>
          <a:prstGeom prst="rect">
            <a:avLst/>
          </a:prstGeom>
          <a:ln>
            <a:solidFill>
              <a:schemeClr val="accent6"/>
            </a:solidFill>
          </a:ln>
        </p:spPr>
      </p:pic>
    </p:spTree>
    <p:extLst>
      <p:ext uri="{BB962C8B-B14F-4D97-AF65-F5344CB8AC3E}">
        <p14:creationId xmlns:p14="http://schemas.microsoft.com/office/powerpoint/2010/main" val="299867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754A91-5390-45A1-A75F-3518DB52419A}"/>
              </a:ext>
            </a:extLst>
          </p:cNvPr>
          <p:cNvPicPr>
            <a:picLocks noChangeAspect="1"/>
          </p:cNvPicPr>
          <p:nvPr/>
        </p:nvPicPr>
        <p:blipFill>
          <a:blip r:embed="rId2"/>
          <a:stretch>
            <a:fillRect/>
          </a:stretch>
        </p:blipFill>
        <p:spPr>
          <a:xfrm>
            <a:off x="8542233" y="1881231"/>
            <a:ext cx="1836579" cy="2773920"/>
          </a:xfrm>
          <a:prstGeom prst="rect">
            <a:avLst/>
          </a:prstGeom>
          <a:ln>
            <a:solidFill>
              <a:schemeClr val="accent1"/>
            </a:solidFill>
          </a:ln>
        </p:spPr>
      </p:pic>
      <p:sp>
        <p:nvSpPr>
          <p:cNvPr id="2" name="Title 1">
            <a:extLst>
              <a:ext uri="{FF2B5EF4-FFF2-40B4-BE49-F238E27FC236}">
                <a16:creationId xmlns:a16="http://schemas.microsoft.com/office/drawing/2014/main" id="{6F62DC92-095C-4DC4-BB6C-CBF5D2879888}"/>
              </a:ext>
            </a:extLst>
          </p:cNvPr>
          <p:cNvSpPr>
            <a:spLocks noGrp="1"/>
          </p:cNvSpPr>
          <p:nvPr>
            <p:ph type="title"/>
          </p:nvPr>
        </p:nvSpPr>
        <p:spPr>
          <a:xfrm>
            <a:off x="1371598" y="568355"/>
            <a:ext cx="10226111" cy="656438"/>
          </a:xfrm>
        </p:spPr>
        <p:txBody>
          <a:bodyPr>
            <a:normAutofit/>
          </a:bodyPr>
          <a:lstStyle/>
          <a:p>
            <a:r>
              <a:rPr lang="en-US" sz="2800" b="1" dirty="0"/>
              <a:t>Setting Up Publishing Profiles in WorldShare</a:t>
            </a:r>
          </a:p>
        </p:txBody>
      </p:sp>
      <p:sp>
        <p:nvSpPr>
          <p:cNvPr id="3" name="Content Placeholder 2">
            <a:extLst>
              <a:ext uri="{FF2B5EF4-FFF2-40B4-BE49-F238E27FC236}">
                <a16:creationId xmlns:a16="http://schemas.microsoft.com/office/drawing/2014/main" id="{FDE380C0-B2D6-4340-91E0-5FC466E936FE}"/>
              </a:ext>
            </a:extLst>
          </p:cNvPr>
          <p:cNvSpPr>
            <a:spLocks noGrp="1"/>
          </p:cNvSpPr>
          <p:nvPr>
            <p:ph idx="1"/>
          </p:nvPr>
        </p:nvSpPr>
        <p:spPr>
          <a:xfrm>
            <a:off x="1371600" y="1224793"/>
            <a:ext cx="10820400" cy="5633207"/>
          </a:xfrm>
        </p:spPr>
        <p:txBody>
          <a:bodyPr/>
          <a:lstStyle/>
          <a:p>
            <a:pPr marL="0" indent="0">
              <a:buNone/>
            </a:pPr>
            <a:r>
              <a:rPr lang="en-US" b="1" dirty="0"/>
              <a:t>Create a Data Sync Collection for Bibliographic Holdings in WorldShare</a:t>
            </a:r>
          </a:p>
          <a:p>
            <a:r>
              <a:rPr lang="en-US" dirty="0"/>
              <a:t>Login to WorldShare </a:t>
            </a:r>
          </a:p>
          <a:p>
            <a:r>
              <a:rPr lang="en-US" dirty="0"/>
              <a:t>Click on the Metadata Link</a:t>
            </a:r>
          </a:p>
          <a:p>
            <a:r>
              <a:rPr lang="en-US" dirty="0"/>
              <a:t>Click on Collection Manager and expand it</a:t>
            </a:r>
          </a:p>
          <a:p>
            <a:r>
              <a:rPr lang="en-US" dirty="0"/>
              <a:t>Change Scope to: Data Sync Collection</a:t>
            </a:r>
          </a:p>
          <a:p>
            <a:pPr lvl="1">
              <a:lnSpc>
                <a:spcPct val="100000"/>
              </a:lnSpc>
              <a:spcBef>
                <a:spcPts val="0"/>
              </a:spcBef>
              <a:spcAft>
                <a:spcPts val="0"/>
              </a:spcAft>
            </a:pPr>
            <a:r>
              <a:rPr lang="en-US" i="0" dirty="0"/>
              <a:t>Check for existing Data Sync Collections </a:t>
            </a:r>
          </a:p>
          <a:p>
            <a:pPr marL="530352" lvl="1" indent="0">
              <a:lnSpc>
                <a:spcPct val="100000"/>
              </a:lnSpc>
              <a:spcBef>
                <a:spcPts val="0"/>
              </a:spcBef>
              <a:spcAft>
                <a:spcPts val="0"/>
              </a:spcAft>
              <a:buNone/>
            </a:pPr>
            <a:r>
              <a:rPr lang="en-US" i="0" dirty="0"/>
              <a:t>      by leaving the search term box empty and</a:t>
            </a:r>
          </a:p>
          <a:p>
            <a:pPr marL="530352" lvl="1" indent="0">
              <a:lnSpc>
                <a:spcPct val="100000"/>
              </a:lnSpc>
              <a:spcBef>
                <a:spcPts val="0"/>
              </a:spcBef>
              <a:spcAft>
                <a:spcPts val="0"/>
              </a:spcAft>
              <a:buNone/>
            </a:pPr>
            <a:r>
              <a:rPr lang="en-US" i="0" dirty="0"/>
              <a:t>      click search</a:t>
            </a:r>
          </a:p>
          <a:p>
            <a:pPr marL="0" indent="0">
              <a:buNone/>
            </a:pPr>
            <a:r>
              <a:rPr lang="en-US" b="1" dirty="0"/>
              <a:t>If there are no existing collections that will be used:</a:t>
            </a:r>
          </a:p>
          <a:p>
            <a:r>
              <a:rPr lang="en-US" dirty="0"/>
              <a:t>Click Create a Collection</a:t>
            </a:r>
          </a:p>
          <a:p>
            <a:pPr lvl="1"/>
            <a:r>
              <a:rPr lang="en-US" i="0" dirty="0"/>
              <a:t>Collection Type: Data Sync Collection</a:t>
            </a:r>
          </a:p>
          <a:p>
            <a:pPr lvl="1"/>
            <a:r>
              <a:rPr lang="en-US" i="0" dirty="0"/>
              <a:t>Data Sync Type: Bibliographic</a:t>
            </a:r>
          </a:p>
          <a:p>
            <a:pPr lvl="1"/>
            <a:r>
              <a:rPr lang="en-US" i="0" dirty="0"/>
              <a:t>Click Create</a:t>
            </a:r>
          </a:p>
        </p:txBody>
      </p:sp>
      <p:pic>
        <p:nvPicPr>
          <p:cNvPr id="4" name="Picture 3">
            <a:extLst>
              <a:ext uri="{FF2B5EF4-FFF2-40B4-BE49-F238E27FC236}">
                <a16:creationId xmlns:a16="http://schemas.microsoft.com/office/drawing/2014/main" id="{A77B7121-1138-411E-9C75-E98AACA63187}"/>
              </a:ext>
            </a:extLst>
          </p:cNvPr>
          <p:cNvPicPr>
            <a:picLocks noChangeAspect="1"/>
          </p:cNvPicPr>
          <p:nvPr/>
        </p:nvPicPr>
        <p:blipFill>
          <a:blip r:embed="rId3"/>
          <a:stretch>
            <a:fillRect/>
          </a:stretch>
        </p:blipFill>
        <p:spPr>
          <a:xfrm>
            <a:off x="7323337" y="4341155"/>
            <a:ext cx="4274372" cy="2119523"/>
          </a:xfrm>
          <a:prstGeom prst="rect">
            <a:avLst/>
          </a:prstGeom>
          <a:ln>
            <a:solidFill>
              <a:schemeClr val="accent1"/>
            </a:solidFill>
          </a:ln>
        </p:spPr>
      </p:pic>
    </p:spTree>
    <p:extLst>
      <p:ext uri="{BB962C8B-B14F-4D97-AF65-F5344CB8AC3E}">
        <p14:creationId xmlns:p14="http://schemas.microsoft.com/office/powerpoint/2010/main" val="12642633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C7C7-CFB6-4036-9CA6-4A96A4288682}"/>
              </a:ext>
            </a:extLst>
          </p:cNvPr>
          <p:cNvSpPr>
            <a:spLocks noGrp="1"/>
          </p:cNvSpPr>
          <p:nvPr>
            <p:ph type="title"/>
          </p:nvPr>
        </p:nvSpPr>
        <p:spPr>
          <a:xfrm>
            <a:off x="1371600" y="380260"/>
            <a:ext cx="9601200" cy="610340"/>
          </a:xfrm>
        </p:spPr>
        <p:txBody>
          <a:bodyPr>
            <a:normAutofit/>
          </a:bodyPr>
          <a:lstStyle/>
          <a:p>
            <a:r>
              <a:rPr lang="en-US" sz="2800" dirty="0"/>
              <a:t>Create a Set for Serials Using Save Query</a:t>
            </a:r>
          </a:p>
        </p:txBody>
      </p:sp>
      <p:sp>
        <p:nvSpPr>
          <p:cNvPr id="3" name="Content Placeholder 2">
            <a:extLst>
              <a:ext uri="{FF2B5EF4-FFF2-40B4-BE49-F238E27FC236}">
                <a16:creationId xmlns:a16="http://schemas.microsoft.com/office/drawing/2014/main" id="{2A3195F3-5441-4179-B8C4-51257280B259}"/>
              </a:ext>
            </a:extLst>
          </p:cNvPr>
          <p:cNvSpPr>
            <a:spLocks noGrp="1"/>
          </p:cNvSpPr>
          <p:nvPr>
            <p:ph idx="1"/>
          </p:nvPr>
        </p:nvSpPr>
        <p:spPr>
          <a:xfrm>
            <a:off x="1371600" y="1091953"/>
            <a:ext cx="9525000" cy="5513033"/>
          </a:xfrm>
        </p:spPr>
        <p:txBody>
          <a:bodyPr/>
          <a:lstStyle/>
          <a:p>
            <a:r>
              <a:rPr lang="en-US" dirty="0"/>
              <a:t>The Set Details screen open</a:t>
            </a:r>
          </a:p>
          <a:p>
            <a:pPr lvl="1"/>
            <a:r>
              <a:rPr lang="en-US" i="0" dirty="0"/>
              <a:t>Set Name: [name it something meaningful]</a:t>
            </a:r>
          </a:p>
          <a:p>
            <a:pPr lvl="1"/>
            <a:r>
              <a:rPr lang="en-US" i="0" dirty="0"/>
              <a:t>Description: [add to help identify the purpose of the set]</a:t>
            </a:r>
          </a:p>
          <a:p>
            <a:pPr lvl="1"/>
            <a:r>
              <a:rPr lang="en-US" i="0" dirty="0"/>
              <a:t>Private: [Click on the </a:t>
            </a:r>
            <a:r>
              <a:rPr lang="en-US" b="1" i="0" dirty="0"/>
              <a:t>No</a:t>
            </a:r>
            <a:r>
              <a:rPr lang="en-US" i="0" dirty="0"/>
              <a:t> radio button]</a:t>
            </a:r>
          </a:p>
          <a:p>
            <a:pPr lvl="1"/>
            <a:r>
              <a:rPr lang="en-US" i="0" dirty="0"/>
              <a:t>Status: [Keep the </a:t>
            </a:r>
            <a:r>
              <a:rPr lang="en-US" b="1" i="0" dirty="0"/>
              <a:t>Active</a:t>
            </a:r>
            <a:r>
              <a:rPr lang="en-US" i="0" dirty="0"/>
              <a:t> radio button clicked]</a:t>
            </a:r>
          </a:p>
          <a:p>
            <a:pPr lvl="1"/>
            <a:r>
              <a:rPr lang="en-US" i="0" dirty="0"/>
              <a:t>Click </a:t>
            </a:r>
            <a:r>
              <a:rPr lang="en-US" b="1" dirty="0"/>
              <a:t>Save</a:t>
            </a:r>
            <a:endParaRPr lang="en-US" dirty="0"/>
          </a:p>
          <a:p>
            <a:r>
              <a:rPr lang="en-US" dirty="0"/>
              <a:t>The set is now added to Manage Sets</a:t>
            </a:r>
          </a:p>
          <a:p>
            <a:endParaRPr lang="en-US" b="1" dirty="0"/>
          </a:p>
          <a:p>
            <a:pPr marL="0" indent="0">
              <a:buNone/>
            </a:pPr>
            <a:endParaRPr lang="en-US" b="1" dirty="0"/>
          </a:p>
        </p:txBody>
      </p:sp>
      <p:pic>
        <p:nvPicPr>
          <p:cNvPr id="6" name="Picture 5">
            <a:extLst>
              <a:ext uri="{FF2B5EF4-FFF2-40B4-BE49-F238E27FC236}">
                <a16:creationId xmlns:a16="http://schemas.microsoft.com/office/drawing/2014/main" id="{5578CF3B-3259-4C53-A72F-7E7DDB0170DB}"/>
              </a:ext>
            </a:extLst>
          </p:cNvPr>
          <p:cNvPicPr>
            <a:picLocks noChangeAspect="1"/>
          </p:cNvPicPr>
          <p:nvPr/>
        </p:nvPicPr>
        <p:blipFill>
          <a:blip r:embed="rId2"/>
          <a:stretch>
            <a:fillRect/>
          </a:stretch>
        </p:blipFill>
        <p:spPr>
          <a:xfrm>
            <a:off x="1856173" y="3972202"/>
            <a:ext cx="8632054" cy="2505538"/>
          </a:xfrm>
          <a:prstGeom prst="rect">
            <a:avLst/>
          </a:prstGeom>
          <a:ln>
            <a:solidFill>
              <a:schemeClr val="accent6"/>
            </a:solidFill>
          </a:ln>
        </p:spPr>
      </p:pic>
    </p:spTree>
    <p:extLst>
      <p:ext uri="{BB962C8B-B14F-4D97-AF65-F5344CB8AC3E}">
        <p14:creationId xmlns:p14="http://schemas.microsoft.com/office/powerpoint/2010/main" val="37490984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C7C7-CFB6-4036-9CA6-4A96A4288682}"/>
              </a:ext>
            </a:extLst>
          </p:cNvPr>
          <p:cNvSpPr>
            <a:spLocks noGrp="1"/>
          </p:cNvSpPr>
          <p:nvPr>
            <p:ph type="title"/>
          </p:nvPr>
        </p:nvSpPr>
        <p:spPr>
          <a:xfrm>
            <a:off x="1371600" y="380260"/>
            <a:ext cx="9601200" cy="610340"/>
          </a:xfrm>
        </p:spPr>
        <p:txBody>
          <a:bodyPr>
            <a:normAutofit/>
          </a:bodyPr>
          <a:lstStyle/>
          <a:p>
            <a:r>
              <a:rPr lang="en-US" sz="2800" dirty="0"/>
              <a:t>Create a Set from a File</a:t>
            </a:r>
          </a:p>
        </p:txBody>
      </p:sp>
      <p:sp>
        <p:nvSpPr>
          <p:cNvPr id="3" name="Content Placeholder 2">
            <a:extLst>
              <a:ext uri="{FF2B5EF4-FFF2-40B4-BE49-F238E27FC236}">
                <a16:creationId xmlns:a16="http://schemas.microsoft.com/office/drawing/2014/main" id="{2A3195F3-5441-4179-B8C4-51257280B259}"/>
              </a:ext>
            </a:extLst>
          </p:cNvPr>
          <p:cNvSpPr>
            <a:spLocks noGrp="1"/>
          </p:cNvSpPr>
          <p:nvPr>
            <p:ph idx="1"/>
          </p:nvPr>
        </p:nvSpPr>
        <p:spPr>
          <a:xfrm>
            <a:off x="1371600" y="1216241"/>
            <a:ext cx="9525000" cy="5261499"/>
          </a:xfrm>
        </p:spPr>
        <p:txBody>
          <a:bodyPr/>
          <a:lstStyle/>
          <a:p>
            <a:r>
              <a:rPr lang="en-US" dirty="0"/>
              <a:t>Perform an advanced repository search for print serials that need to have their holdings records synced with OCLC (if they haven’t been updated or are in OCLC and you would like to add them)</a:t>
            </a:r>
          </a:p>
          <a:p>
            <a:pPr lvl="1"/>
            <a:r>
              <a:rPr lang="en-US" i="0" dirty="0"/>
              <a:t>Physical titles </a:t>
            </a:r>
          </a:p>
          <a:p>
            <a:pPr lvl="1"/>
            <a:r>
              <a:rPr lang="en-US" i="0" dirty="0"/>
              <a:t>Zone: IZ</a:t>
            </a:r>
          </a:p>
          <a:p>
            <a:pPr lvl="1"/>
            <a:r>
              <a:rPr lang="en-US" i="0" dirty="0"/>
              <a:t>Holdings: Permanent physical location: Equals: [periodicals permanent location]</a:t>
            </a:r>
          </a:p>
          <a:p>
            <a:endParaRPr lang="en-US" dirty="0"/>
          </a:p>
        </p:txBody>
      </p:sp>
      <p:pic>
        <p:nvPicPr>
          <p:cNvPr id="5" name="Picture 4">
            <a:extLst>
              <a:ext uri="{FF2B5EF4-FFF2-40B4-BE49-F238E27FC236}">
                <a16:creationId xmlns:a16="http://schemas.microsoft.com/office/drawing/2014/main" id="{FA5312DD-D8C0-43AD-96FD-26396F7A9FD2}"/>
              </a:ext>
            </a:extLst>
          </p:cNvPr>
          <p:cNvPicPr>
            <a:picLocks noChangeAspect="1"/>
          </p:cNvPicPr>
          <p:nvPr/>
        </p:nvPicPr>
        <p:blipFill>
          <a:blip r:embed="rId2"/>
          <a:stretch>
            <a:fillRect/>
          </a:stretch>
        </p:blipFill>
        <p:spPr>
          <a:xfrm>
            <a:off x="1405533" y="3930689"/>
            <a:ext cx="9533333" cy="2352381"/>
          </a:xfrm>
          <a:prstGeom prst="rect">
            <a:avLst/>
          </a:prstGeom>
          <a:ln>
            <a:solidFill>
              <a:schemeClr val="accent6"/>
            </a:solidFill>
          </a:ln>
        </p:spPr>
      </p:pic>
    </p:spTree>
    <p:extLst>
      <p:ext uri="{BB962C8B-B14F-4D97-AF65-F5344CB8AC3E}">
        <p14:creationId xmlns:p14="http://schemas.microsoft.com/office/powerpoint/2010/main" val="8517156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C7C7-CFB6-4036-9CA6-4A96A4288682}"/>
              </a:ext>
            </a:extLst>
          </p:cNvPr>
          <p:cNvSpPr>
            <a:spLocks noGrp="1"/>
          </p:cNvSpPr>
          <p:nvPr>
            <p:ph type="title"/>
          </p:nvPr>
        </p:nvSpPr>
        <p:spPr>
          <a:xfrm>
            <a:off x="1371600" y="380260"/>
            <a:ext cx="9601200" cy="610340"/>
          </a:xfrm>
        </p:spPr>
        <p:txBody>
          <a:bodyPr>
            <a:normAutofit/>
          </a:bodyPr>
          <a:lstStyle/>
          <a:p>
            <a:r>
              <a:rPr lang="en-US" sz="2800" dirty="0"/>
              <a:t>Create a Set from a File</a:t>
            </a:r>
          </a:p>
        </p:txBody>
      </p:sp>
      <p:sp>
        <p:nvSpPr>
          <p:cNvPr id="3" name="Content Placeholder 2">
            <a:extLst>
              <a:ext uri="{FF2B5EF4-FFF2-40B4-BE49-F238E27FC236}">
                <a16:creationId xmlns:a16="http://schemas.microsoft.com/office/drawing/2014/main" id="{2A3195F3-5441-4179-B8C4-51257280B259}"/>
              </a:ext>
            </a:extLst>
          </p:cNvPr>
          <p:cNvSpPr>
            <a:spLocks noGrp="1"/>
          </p:cNvSpPr>
          <p:nvPr>
            <p:ph idx="1"/>
          </p:nvPr>
        </p:nvSpPr>
        <p:spPr>
          <a:xfrm>
            <a:off x="1371600" y="914400"/>
            <a:ext cx="9525000" cy="5820794"/>
          </a:xfrm>
        </p:spPr>
        <p:txBody>
          <a:bodyPr>
            <a:normAutofit/>
          </a:bodyPr>
          <a:lstStyle/>
          <a:p>
            <a:r>
              <a:rPr lang="en-US" dirty="0"/>
              <a:t>Click Search</a:t>
            </a:r>
          </a:p>
          <a:p>
            <a:r>
              <a:rPr lang="en-US" dirty="0"/>
              <a:t>Click Export list icon to export the query to Excel</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The set will open in Excel</a:t>
            </a:r>
          </a:p>
          <a:p>
            <a:r>
              <a:rPr lang="en-US" dirty="0"/>
              <a:t>Review and edit the Excel file </a:t>
            </a:r>
          </a:p>
          <a:p>
            <a:r>
              <a:rPr lang="en-US" dirty="0"/>
              <a:t>Save and name the Excel file</a:t>
            </a:r>
          </a:p>
        </p:txBody>
      </p:sp>
      <p:pic>
        <p:nvPicPr>
          <p:cNvPr id="4" name="Picture 3">
            <a:extLst>
              <a:ext uri="{FF2B5EF4-FFF2-40B4-BE49-F238E27FC236}">
                <a16:creationId xmlns:a16="http://schemas.microsoft.com/office/drawing/2014/main" id="{083C12E7-24A5-410B-B043-6322C65EAAF2}"/>
              </a:ext>
            </a:extLst>
          </p:cNvPr>
          <p:cNvPicPr>
            <a:picLocks noChangeAspect="1"/>
          </p:cNvPicPr>
          <p:nvPr/>
        </p:nvPicPr>
        <p:blipFill>
          <a:blip r:embed="rId2"/>
          <a:stretch>
            <a:fillRect/>
          </a:stretch>
        </p:blipFill>
        <p:spPr>
          <a:xfrm>
            <a:off x="2261088" y="1852153"/>
            <a:ext cx="7669823" cy="2915156"/>
          </a:xfrm>
          <a:prstGeom prst="rect">
            <a:avLst/>
          </a:prstGeom>
          <a:ln>
            <a:solidFill>
              <a:schemeClr val="accent6"/>
            </a:solidFill>
          </a:ln>
        </p:spPr>
      </p:pic>
    </p:spTree>
    <p:extLst>
      <p:ext uri="{BB962C8B-B14F-4D97-AF65-F5344CB8AC3E}">
        <p14:creationId xmlns:p14="http://schemas.microsoft.com/office/powerpoint/2010/main" val="228365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C7C7-CFB6-4036-9CA6-4A96A4288682}"/>
              </a:ext>
            </a:extLst>
          </p:cNvPr>
          <p:cNvSpPr>
            <a:spLocks noGrp="1"/>
          </p:cNvSpPr>
          <p:nvPr>
            <p:ph type="title"/>
          </p:nvPr>
        </p:nvSpPr>
        <p:spPr>
          <a:xfrm>
            <a:off x="1371600" y="380260"/>
            <a:ext cx="9601200" cy="534139"/>
          </a:xfrm>
        </p:spPr>
        <p:txBody>
          <a:bodyPr>
            <a:normAutofit/>
          </a:bodyPr>
          <a:lstStyle/>
          <a:p>
            <a:r>
              <a:rPr lang="en-US" sz="2800" dirty="0"/>
              <a:t>Creating a Set from a File</a:t>
            </a:r>
          </a:p>
        </p:txBody>
      </p:sp>
      <p:sp>
        <p:nvSpPr>
          <p:cNvPr id="3" name="Content Placeholder 2">
            <a:extLst>
              <a:ext uri="{FF2B5EF4-FFF2-40B4-BE49-F238E27FC236}">
                <a16:creationId xmlns:a16="http://schemas.microsoft.com/office/drawing/2014/main" id="{2A3195F3-5441-4179-B8C4-51257280B259}"/>
              </a:ext>
            </a:extLst>
          </p:cNvPr>
          <p:cNvSpPr>
            <a:spLocks noGrp="1"/>
          </p:cNvSpPr>
          <p:nvPr>
            <p:ph idx="1"/>
          </p:nvPr>
        </p:nvSpPr>
        <p:spPr>
          <a:xfrm>
            <a:off x="1371598" y="914399"/>
            <a:ext cx="10382435" cy="5353235"/>
          </a:xfrm>
        </p:spPr>
        <p:txBody>
          <a:bodyPr>
            <a:normAutofit/>
          </a:bodyPr>
          <a:lstStyle/>
          <a:p>
            <a:r>
              <a:rPr lang="en-US" dirty="0"/>
              <a:t>Got to </a:t>
            </a:r>
            <a:r>
              <a:rPr lang="en-US" b="1" i="1" dirty="0"/>
              <a:t>Admin&gt;Manage Jobs and Sets&gt;Manage Sets</a:t>
            </a:r>
          </a:p>
          <a:p>
            <a:r>
              <a:rPr lang="en-US" dirty="0"/>
              <a:t>The Manage Sets screen appears</a:t>
            </a:r>
          </a:p>
          <a:p>
            <a:pPr lvl="1"/>
            <a:r>
              <a:rPr lang="en-US" i="0" dirty="0"/>
              <a:t>Click</a:t>
            </a:r>
            <a:r>
              <a:rPr lang="en-US" b="1" dirty="0"/>
              <a:t> Add Set</a:t>
            </a:r>
          </a:p>
          <a:p>
            <a:pPr lvl="1"/>
            <a:r>
              <a:rPr lang="en-US" i="0" dirty="0"/>
              <a:t>Click </a:t>
            </a:r>
            <a:r>
              <a:rPr lang="en-US" b="1" dirty="0"/>
              <a:t>Itemized</a:t>
            </a:r>
          </a:p>
          <a:p>
            <a:endParaRPr lang="en-US" dirty="0"/>
          </a:p>
          <a:p>
            <a:endParaRPr lang="en-US" dirty="0"/>
          </a:p>
          <a:p>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7BEDAA68-AC33-4637-85B9-F4A126DC10EA}"/>
              </a:ext>
            </a:extLst>
          </p:cNvPr>
          <p:cNvPicPr>
            <a:picLocks noChangeAspect="1"/>
          </p:cNvPicPr>
          <p:nvPr/>
        </p:nvPicPr>
        <p:blipFill>
          <a:blip r:embed="rId2"/>
          <a:stretch>
            <a:fillRect/>
          </a:stretch>
        </p:blipFill>
        <p:spPr>
          <a:xfrm>
            <a:off x="9817019" y="914399"/>
            <a:ext cx="2006762" cy="3617823"/>
          </a:xfrm>
          <a:prstGeom prst="rect">
            <a:avLst/>
          </a:prstGeom>
        </p:spPr>
      </p:pic>
      <p:pic>
        <p:nvPicPr>
          <p:cNvPr id="7" name="Picture 6">
            <a:extLst>
              <a:ext uri="{FF2B5EF4-FFF2-40B4-BE49-F238E27FC236}">
                <a16:creationId xmlns:a16="http://schemas.microsoft.com/office/drawing/2014/main" id="{962D963E-D535-4558-A9EF-FC730BF8493B}"/>
              </a:ext>
            </a:extLst>
          </p:cNvPr>
          <p:cNvPicPr>
            <a:picLocks noChangeAspect="1"/>
          </p:cNvPicPr>
          <p:nvPr/>
        </p:nvPicPr>
        <p:blipFill>
          <a:blip r:embed="rId3"/>
          <a:stretch>
            <a:fillRect/>
          </a:stretch>
        </p:blipFill>
        <p:spPr>
          <a:xfrm>
            <a:off x="1371598" y="2750079"/>
            <a:ext cx="8158371" cy="1782143"/>
          </a:xfrm>
          <a:prstGeom prst="rect">
            <a:avLst/>
          </a:prstGeom>
          <a:ln>
            <a:solidFill>
              <a:schemeClr val="accent6"/>
            </a:solidFill>
          </a:ln>
        </p:spPr>
      </p:pic>
    </p:spTree>
    <p:extLst>
      <p:ext uri="{BB962C8B-B14F-4D97-AF65-F5344CB8AC3E}">
        <p14:creationId xmlns:p14="http://schemas.microsoft.com/office/powerpoint/2010/main" val="932955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C7C7-CFB6-4036-9CA6-4A96A4288682}"/>
              </a:ext>
            </a:extLst>
          </p:cNvPr>
          <p:cNvSpPr>
            <a:spLocks noGrp="1"/>
          </p:cNvSpPr>
          <p:nvPr>
            <p:ph type="title"/>
          </p:nvPr>
        </p:nvSpPr>
        <p:spPr>
          <a:xfrm>
            <a:off x="1371600" y="380260"/>
            <a:ext cx="9601200" cy="610340"/>
          </a:xfrm>
        </p:spPr>
        <p:txBody>
          <a:bodyPr>
            <a:normAutofit/>
          </a:bodyPr>
          <a:lstStyle/>
          <a:p>
            <a:r>
              <a:rPr lang="en-US" sz="2800" dirty="0"/>
              <a:t>Creating a Set from a File</a:t>
            </a:r>
          </a:p>
        </p:txBody>
      </p:sp>
      <p:sp>
        <p:nvSpPr>
          <p:cNvPr id="3" name="Content Placeholder 2">
            <a:extLst>
              <a:ext uri="{FF2B5EF4-FFF2-40B4-BE49-F238E27FC236}">
                <a16:creationId xmlns:a16="http://schemas.microsoft.com/office/drawing/2014/main" id="{2A3195F3-5441-4179-B8C4-51257280B259}"/>
              </a:ext>
            </a:extLst>
          </p:cNvPr>
          <p:cNvSpPr>
            <a:spLocks noGrp="1"/>
          </p:cNvSpPr>
          <p:nvPr>
            <p:ph idx="1"/>
          </p:nvPr>
        </p:nvSpPr>
        <p:spPr>
          <a:xfrm>
            <a:off x="1371600" y="870013"/>
            <a:ext cx="9525000" cy="5734974"/>
          </a:xfrm>
        </p:spPr>
        <p:txBody>
          <a:bodyPr/>
          <a:lstStyle/>
          <a:p>
            <a:r>
              <a:rPr lang="en-US" dirty="0"/>
              <a:t>The Set Details screen open</a:t>
            </a:r>
          </a:p>
          <a:p>
            <a:pPr lvl="1"/>
            <a:r>
              <a:rPr lang="en-US" i="0" dirty="0"/>
              <a:t>Set Name: [name it something meaningful]</a:t>
            </a:r>
          </a:p>
          <a:p>
            <a:pPr lvl="1"/>
            <a:r>
              <a:rPr lang="en-US" i="0" dirty="0"/>
              <a:t>Description: [add to help identify the purpose of the set]</a:t>
            </a:r>
          </a:p>
          <a:p>
            <a:pPr lvl="1"/>
            <a:r>
              <a:rPr lang="en-US" i="0" dirty="0"/>
              <a:t>Set content type: [keep All Titles]</a:t>
            </a:r>
          </a:p>
          <a:p>
            <a:pPr lvl="1"/>
            <a:r>
              <a:rPr lang="en-US" i="0" dirty="0"/>
              <a:t>Private: [Click on the </a:t>
            </a:r>
            <a:r>
              <a:rPr lang="en-US" b="1" i="0" dirty="0"/>
              <a:t>No</a:t>
            </a:r>
            <a:r>
              <a:rPr lang="en-US" i="0" dirty="0"/>
              <a:t> radio button]</a:t>
            </a:r>
          </a:p>
          <a:p>
            <a:pPr lvl="1"/>
            <a:r>
              <a:rPr lang="en-US" i="0" dirty="0"/>
              <a:t>Status: [Keep the </a:t>
            </a:r>
            <a:r>
              <a:rPr lang="en-US" b="1" i="0" dirty="0"/>
              <a:t>Active</a:t>
            </a:r>
            <a:r>
              <a:rPr lang="en-US" i="0" dirty="0"/>
              <a:t> radio button clicked]</a:t>
            </a:r>
          </a:p>
          <a:p>
            <a:pPr lvl="1"/>
            <a:r>
              <a:rPr lang="en-US" i="0" dirty="0"/>
              <a:t>Add Contents from File to Set: [click the from file radio button]</a:t>
            </a:r>
          </a:p>
          <a:p>
            <a:pPr lvl="1"/>
            <a:r>
              <a:rPr lang="en-US" i="0" dirty="0"/>
              <a:t>Upload the file</a:t>
            </a:r>
          </a:p>
          <a:p>
            <a:pPr lvl="1"/>
            <a:r>
              <a:rPr lang="en-US" i="0" dirty="0"/>
              <a:t>Click </a:t>
            </a:r>
            <a:r>
              <a:rPr lang="en-US" b="1" dirty="0"/>
              <a:t>Save</a:t>
            </a:r>
            <a:endParaRPr lang="en-US" dirty="0"/>
          </a:p>
          <a:p>
            <a:r>
              <a:rPr lang="en-US" dirty="0"/>
              <a:t>The set is now added to Manage Sets</a:t>
            </a:r>
          </a:p>
          <a:p>
            <a:endParaRPr lang="en-US" b="1" dirty="0"/>
          </a:p>
          <a:p>
            <a:pPr marL="0" indent="0">
              <a:buNone/>
            </a:pPr>
            <a:endParaRPr lang="en-US" b="1" dirty="0"/>
          </a:p>
        </p:txBody>
      </p:sp>
    </p:spTree>
    <p:extLst>
      <p:ext uri="{BB962C8B-B14F-4D97-AF65-F5344CB8AC3E}">
        <p14:creationId xmlns:p14="http://schemas.microsoft.com/office/powerpoint/2010/main" val="14391131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C7C7-CFB6-4036-9CA6-4A96A4288682}"/>
              </a:ext>
            </a:extLst>
          </p:cNvPr>
          <p:cNvSpPr>
            <a:spLocks noGrp="1"/>
          </p:cNvSpPr>
          <p:nvPr>
            <p:ph type="title"/>
          </p:nvPr>
        </p:nvSpPr>
        <p:spPr>
          <a:xfrm>
            <a:off x="1371600" y="380260"/>
            <a:ext cx="9601200" cy="610340"/>
          </a:xfrm>
        </p:spPr>
        <p:txBody>
          <a:bodyPr>
            <a:normAutofit/>
          </a:bodyPr>
          <a:lstStyle/>
          <a:p>
            <a:r>
              <a:rPr lang="en-US" sz="2800" dirty="0"/>
              <a:t>Creating a Set from a File</a:t>
            </a:r>
          </a:p>
        </p:txBody>
      </p:sp>
      <p:sp>
        <p:nvSpPr>
          <p:cNvPr id="3" name="Content Placeholder 2">
            <a:extLst>
              <a:ext uri="{FF2B5EF4-FFF2-40B4-BE49-F238E27FC236}">
                <a16:creationId xmlns:a16="http://schemas.microsoft.com/office/drawing/2014/main" id="{2A3195F3-5441-4179-B8C4-51257280B259}"/>
              </a:ext>
            </a:extLst>
          </p:cNvPr>
          <p:cNvSpPr>
            <a:spLocks noGrp="1"/>
          </p:cNvSpPr>
          <p:nvPr>
            <p:ph idx="1"/>
          </p:nvPr>
        </p:nvSpPr>
        <p:spPr>
          <a:xfrm>
            <a:off x="1371600" y="923278"/>
            <a:ext cx="9525000" cy="5459768"/>
          </a:xfrm>
        </p:spPr>
        <p:txBody>
          <a:bodyPr/>
          <a:lstStyle/>
          <a:p>
            <a:r>
              <a:rPr lang="en-US" dirty="0"/>
              <a:t>The Set Details screen continued</a:t>
            </a:r>
          </a:p>
          <a:p>
            <a:endParaRPr lang="en-US" b="1" dirty="0"/>
          </a:p>
          <a:p>
            <a:pPr marL="0" indent="0">
              <a:buNone/>
            </a:pPr>
            <a:endParaRPr lang="en-US" b="1" dirty="0"/>
          </a:p>
        </p:txBody>
      </p:sp>
      <p:pic>
        <p:nvPicPr>
          <p:cNvPr id="4" name="Picture 3">
            <a:extLst>
              <a:ext uri="{FF2B5EF4-FFF2-40B4-BE49-F238E27FC236}">
                <a16:creationId xmlns:a16="http://schemas.microsoft.com/office/drawing/2014/main" id="{4DCCFFC5-21F5-49E6-975B-0107C90D8230}"/>
              </a:ext>
            </a:extLst>
          </p:cNvPr>
          <p:cNvPicPr>
            <a:picLocks noChangeAspect="1"/>
          </p:cNvPicPr>
          <p:nvPr/>
        </p:nvPicPr>
        <p:blipFill>
          <a:blip r:embed="rId2"/>
          <a:stretch>
            <a:fillRect/>
          </a:stretch>
        </p:blipFill>
        <p:spPr>
          <a:xfrm>
            <a:off x="1504766" y="1480353"/>
            <a:ext cx="9391834" cy="4714429"/>
          </a:xfrm>
          <a:prstGeom prst="rect">
            <a:avLst/>
          </a:prstGeom>
        </p:spPr>
      </p:pic>
    </p:spTree>
    <p:extLst>
      <p:ext uri="{BB962C8B-B14F-4D97-AF65-F5344CB8AC3E}">
        <p14:creationId xmlns:p14="http://schemas.microsoft.com/office/powerpoint/2010/main" val="8040973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C7C7-CFB6-4036-9CA6-4A96A4288682}"/>
              </a:ext>
            </a:extLst>
          </p:cNvPr>
          <p:cNvSpPr>
            <a:spLocks noGrp="1"/>
          </p:cNvSpPr>
          <p:nvPr>
            <p:ph type="title"/>
          </p:nvPr>
        </p:nvSpPr>
        <p:spPr>
          <a:xfrm>
            <a:off x="1371600" y="380260"/>
            <a:ext cx="9601200" cy="610340"/>
          </a:xfrm>
        </p:spPr>
        <p:txBody>
          <a:bodyPr>
            <a:normAutofit/>
          </a:bodyPr>
          <a:lstStyle/>
          <a:p>
            <a:r>
              <a:rPr lang="en-US" sz="2800" dirty="0"/>
              <a:t>Running a Job to Change the Holdings Flag</a:t>
            </a:r>
          </a:p>
        </p:txBody>
      </p:sp>
      <p:sp>
        <p:nvSpPr>
          <p:cNvPr id="3" name="Content Placeholder 2">
            <a:extLst>
              <a:ext uri="{FF2B5EF4-FFF2-40B4-BE49-F238E27FC236}">
                <a16:creationId xmlns:a16="http://schemas.microsoft.com/office/drawing/2014/main" id="{2A3195F3-5441-4179-B8C4-51257280B259}"/>
              </a:ext>
            </a:extLst>
          </p:cNvPr>
          <p:cNvSpPr>
            <a:spLocks noGrp="1"/>
          </p:cNvSpPr>
          <p:nvPr>
            <p:ph idx="1"/>
          </p:nvPr>
        </p:nvSpPr>
        <p:spPr>
          <a:xfrm>
            <a:off x="1371598" y="914399"/>
            <a:ext cx="10382435" cy="5353235"/>
          </a:xfrm>
        </p:spPr>
        <p:txBody>
          <a:bodyPr>
            <a:normAutofit/>
          </a:bodyPr>
          <a:lstStyle/>
          <a:p>
            <a:r>
              <a:rPr lang="en-US" dirty="0"/>
              <a:t>Got to </a:t>
            </a:r>
            <a:r>
              <a:rPr lang="en-US" b="1" i="1" dirty="0"/>
              <a:t>Admin&gt;Manage Jobs and Sets&gt;Run a Job</a:t>
            </a:r>
          </a:p>
          <a:p>
            <a:r>
              <a:rPr lang="en-US" dirty="0"/>
              <a:t>Type </a:t>
            </a:r>
            <a:r>
              <a:rPr lang="en-US" b="1" dirty="0"/>
              <a:t>sync</a:t>
            </a:r>
            <a:r>
              <a:rPr lang="en-US" dirty="0"/>
              <a:t> in the search field </a:t>
            </a:r>
          </a:p>
          <a:p>
            <a:r>
              <a:rPr lang="en-US" dirty="0"/>
              <a:t>Click the </a:t>
            </a:r>
            <a:r>
              <a:rPr lang="en-US" b="1" dirty="0"/>
              <a:t>Search icon </a:t>
            </a:r>
            <a:r>
              <a:rPr lang="en-US" dirty="0"/>
              <a:t>or hit enter</a:t>
            </a:r>
          </a:p>
          <a:p>
            <a:pPr>
              <a:lnSpc>
                <a:spcPct val="100000"/>
              </a:lnSpc>
              <a:spcBef>
                <a:spcPts val="0"/>
              </a:spcBef>
              <a:spcAft>
                <a:spcPts val="0"/>
              </a:spcAft>
            </a:pPr>
            <a:r>
              <a:rPr lang="en-US" dirty="0"/>
              <a:t>Click on the radio button next to </a:t>
            </a:r>
            <a:r>
              <a:rPr lang="en-US" b="1" dirty="0"/>
              <a:t>Synchronize bib records</a:t>
            </a:r>
          </a:p>
          <a:p>
            <a:pPr marL="0" indent="0">
              <a:lnSpc>
                <a:spcPct val="100000"/>
              </a:lnSpc>
              <a:spcBef>
                <a:spcPts val="0"/>
              </a:spcBef>
              <a:spcAft>
                <a:spcPts val="0"/>
              </a:spcAft>
              <a:buNone/>
            </a:pPr>
            <a:r>
              <a:rPr lang="en-US" b="1" dirty="0"/>
              <a:t>      with external catalog</a:t>
            </a:r>
          </a:p>
          <a:p>
            <a:r>
              <a:rPr lang="en-US" dirty="0"/>
              <a:t>Click </a:t>
            </a:r>
            <a:r>
              <a:rPr lang="en-US" b="1" i="1" dirty="0"/>
              <a:t>Next</a:t>
            </a:r>
          </a:p>
          <a:p>
            <a:endParaRPr lang="en-US" dirty="0"/>
          </a:p>
          <a:p>
            <a:endParaRPr lang="en-US" dirty="0"/>
          </a:p>
          <a:p>
            <a:endParaRPr lang="en-US" dirty="0"/>
          </a:p>
          <a:p>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12DDC9A0-05C9-42DD-9796-EB746C1529F5}"/>
              </a:ext>
            </a:extLst>
          </p:cNvPr>
          <p:cNvPicPr>
            <a:picLocks noChangeAspect="1"/>
          </p:cNvPicPr>
          <p:nvPr/>
        </p:nvPicPr>
        <p:blipFill>
          <a:blip r:embed="rId2"/>
          <a:stretch>
            <a:fillRect/>
          </a:stretch>
        </p:blipFill>
        <p:spPr>
          <a:xfrm>
            <a:off x="9304196" y="990600"/>
            <a:ext cx="1849856" cy="3325805"/>
          </a:xfrm>
          <a:prstGeom prst="rect">
            <a:avLst/>
          </a:prstGeom>
        </p:spPr>
      </p:pic>
      <p:pic>
        <p:nvPicPr>
          <p:cNvPr id="6" name="Picture 5">
            <a:extLst>
              <a:ext uri="{FF2B5EF4-FFF2-40B4-BE49-F238E27FC236}">
                <a16:creationId xmlns:a16="http://schemas.microsoft.com/office/drawing/2014/main" id="{FDE16DB9-49A2-41B8-9EA4-123FB9C8DBC9}"/>
              </a:ext>
            </a:extLst>
          </p:cNvPr>
          <p:cNvPicPr>
            <a:picLocks noChangeAspect="1"/>
          </p:cNvPicPr>
          <p:nvPr/>
        </p:nvPicPr>
        <p:blipFill>
          <a:blip r:embed="rId3"/>
          <a:stretch>
            <a:fillRect/>
          </a:stretch>
        </p:blipFill>
        <p:spPr>
          <a:xfrm>
            <a:off x="1500324" y="3591016"/>
            <a:ext cx="7675146" cy="1397296"/>
          </a:xfrm>
          <a:prstGeom prst="rect">
            <a:avLst/>
          </a:prstGeom>
          <a:ln>
            <a:solidFill>
              <a:schemeClr val="accent6"/>
            </a:solidFill>
          </a:ln>
        </p:spPr>
      </p:pic>
    </p:spTree>
    <p:extLst>
      <p:ext uri="{BB962C8B-B14F-4D97-AF65-F5344CB8AC3E}">
        <p14:creationId xmlns:p14="http://schemas.microsoft.com/office/powerpoint/2010/main" val="31945339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C7C7-CFB6-4036-9CA6-4A96A4288682}"/>
              </a:ext>
            </a:extLst>
          </p:cNvPr>
          <p:cNvSpPr>
            <a:spLocks noGrp="1"/>
          </p:cNvSpPr>
          <p:nvPr>
            <p:ph type="title"/>
          </p:nvPr>
        </p:nvSpPr>
        <p:spPr>
          <a:xfrm>
            <a:off x="1371600" y="380260"/>
            <a:ext cx="9601200" cy="534139"/>
          </a:xfrm>
        </p:spPr>
        <p:txBody>
          <a:bodyPr>
            <a:normAutofit/>
          </a:bodyPr>
          <a:lstStyle/>
          <a:p>
            <a:r>
              <a:rPr lang="en-US" sz="2800" dirty="0"/>
              <a:t>Running a Job to Change the Holdings Flag</a:t>
            </a:r>
          </a:p>
        </p:txBody>
      </p:sp>
      <p:sp>
        <p:nvSpPr>
          <p:cNvPr id="3" name="Content Placeholder 2">
            <a:extLst>
              <a:ext uri="{FF2B5EF4-FFF2-40B4-BE49-F238E27FC236}">
                <a16:creationId xmlns:a16="http://schemas.microsoft.com/office/drawing/2014/main" id="{2A3195F3-5441-4179-B8C4-51257280B259}"/>
              </a:ext>
            </a:extLst>
          </p:cNvPr>
          <p:cNvSpPr>
            <a:spLocks noGrp="1"/>
          </p:cNvSpPr>
          <p:nvPr>
            <p:ph idx="1"/>
          </p:nvPr>
        </p:nvSpPr>
        <p:spPr>
          <a:xfrm>
            <a:off x="1371598" y="1065320"/>
            <a:ext cx="10382435" cy="5412420"/>
          </a:xfrm>
        </p:spPr>
        <p:txBody>
          <a:bodyPr>
            <a:normAutofit/>
          </a:bodyPr>
          <a:lstStyle/>
          <a:p>
            <a:r>
              <a:rPr lang="en-US" dirty="0"/>
              <a:t>Click the radio button next to the saved set</a:t>
            </a:r>
          </a:p>
          <a:p>
            <a:r>
              <a:rPr lang="en-US" dirty="0"/>
              <a:t>Click </a:t>
            </a:r>
            <a:r>
              <a:rPr lang="en-US" b="1" i="1" dirty="0"/>
              <a:t>Next</a:t>
            </a:r>
          </a:p>
          <a:p>
            <a:endParaRPr lang="en-US" dirty="0"/>
          </a:p>
          <a:p>
            <a:endParaRPr lang="en-US" dirty="0"/>
          </a:p>
          <a:p>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A972B24C-0C45-4D21-83AB-C529315B98B5}"/>
              </a:ext>
            </a:extLst>
          </p:cNvPr>
          <p:cNvPicPr>
            <a:picLocks noChangeAspect="1"/>
          </p:cNvPicPr>
          <p:nvPr/>
        </p:nvPicPr>
        <p:blipFill>
          <a:blip r:embed="rId2"/>
          <a:stretch>
            <a:fillRect/>
          </a:stretch>
        </p:blipFill>
        <p:spPr>
          <a:xfrm>
            <a:off x="1114887" y="2466265"/>
            <a:ext cx="10114625" cy="2914723"/>
          </a:xfrm>
          <a:prstGeom prst="rect">
            <a:avLst/>
          </a:prstGeom>
          <a:ln>
            <a:solidFill>
              <a:schemeClr val="accent6"/>
            </a:solidFill>
          </a:ln>
        </p:spPr>
      </p:pic>
    </p:spTree>
    <p:extLst>
      <p:ext uri="{BB962C8B-B14F-4D97-AF65-F5344CB8AC3E}">
        <p14:creationId xmlns:p14="http://schemas.microsoft.com/office/powerpoint/2010/main" val="1902586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C7C7-CFB6-4036-9CA6-4A96A4288682}"/>
              </a:ext>
            </a:extLst>
          </p:cNvPr>
          <p:cNvSpPr>
            <a:spLocks noGrp="1"/>
          </p:cNvSpPr>
          <p:nvPr>
            <p:ph type="title"/>
          </p:nvPr>
        </p:nvSpPr>
        <p:spPr>
          <a:xfrm>
            <a:off x="1371600" y="380260"/>
            <a:ext cx="9601200" cy="534139"/>
          </a:xfrm>
        </p:spPr>
        <p:txBody>
          <a:bodyPr>
            <a:normAutofit/>
          </a:bodyPr>
          <a:lstStyle/>
          <a:p>
            <a:r>
              <a:rPr lang="en-US" sz="2800" dirty="0"/>
              <a:t>Running a Job to Change the Holdings Flag</a:t>
            </a:r>
          </a:p>
        </p:txBody>
      </p:sp>
      <p:sp>
        <p:nvSpPr>
          <p:cNvPr id="3" name="Content Placeholder 2">
            <a:extLst>
              <a:ext uri="{FF2B5EF4-FFF2-40B4-BE49-F238E27FC236}">
                <a16:creationId xmlns:a16="http://schemas.microsoft.com/office/drawing/2014/main" id="{2A3195F3-5441-4179-B8C4-51257280B259}"/>
              </a:ext>
            </a:extLst>
          </p:cNvPr>
          <p:cNvSpPr>
            <a:spLocks noGrp="1"/>
          </p:cNvSpPr>
          <p:nvPr>
            <p:ph idx="1"/>
          </p:nvPr>
        </p:nvSpPr>
        <p:spPr>
          <a:xfrm>
            <a:off x="1371598" y="1047565"/>
            <a:ext cx="10382435" cy="5430175"/>
          </a:xfrm>
        </p:spPr>
        <p:txBody>
          <a:bodyPr>
            <a:normAutofit/>
          </a:bodyPr>
          <a:lstStyle/>
          <a:p>
            <a:r>
              <a:rPr lang="en-US" dirty="0"/>
              <a:t>Run a Job – Enter Task Parameters screen opens</a:t>
            </a:r>
          </a:p>
          <a:p>
            <a:pPr lvl="1"/>
            <a:r>
              <a:rPr lang="en-US" dirty="0"/>
              <a:t>Synchronize with external catalog: [click the radio button next to Publish holdings only]</a:t>
            </a:r>
          </a:p>
          <a:p>
            <a:r>
              <a:rPr lang="en-US" dirty="0"/>
              <a:t>Click </a:t>
            </a:r>
            <a:r>
              <a:rPr lang="en-US" b="1" i="1" dirty="0"/>
              <a:t>Next</a:t>
            </a:r>
          </a:p>
          <a:p>
            <a:pPr marL="530352" lvl="1" indent="0">
              <a:buNone/>
            </a:pPr>
            <a:endParaRPr lang="en-US" dirty="0"/>
          </a:p>
          <a:p>
            <a:endParaRPr lang="en-US" dirty="0"/>
          </a:p>
          <a:p>
            <a:r>
              <a:rPr lang="en-US" dirty="0"/>
              <a:t>Run a Job – Review and Confirm screen opens</a:t>
            </a:r>
          </a:p>
          <a:p>
            <a:pPr lvl="1"/>
            <a:r>
              <a:rPr lang="en-US" i="0" dirty="0"/>
              <a:t>Click </a:t>
            </a:r>
            <a:r>
              <a:rPr lang="en-US" b="1" dirty="0"/>
              <a:t>Submit</a:t>
            </a:r>
          </a:p>
          <a:p>
            <a:pPr marL="0" indent="0">
              <a:buNone/>
            </a:pPr>
            <a:endParaRPr lang="en-US" dirty="0"/>
          </a:p>
        </p:txBody>
      </p:sp>
      <p:pic>
        <p:nvPicPr>
          <p:cNvPr id="5" name="Picture 4">
            <a:extLst>
              <a:ext uri="{FF2B5EF4-FFF2-40B4-BE49-F238E27FC236}">
                <a16:creationId xmlns:a16="http://schemas.microsoft.com/office/drawing/2014/main" id="{391DE835-CEDF-4A1F-A549-58ED4A613A19}"/>
              </a:ext>
            </a:extLst>
          </p:cNvPr>
          <p:cNvPicPr>
            <a:picLocks noChangeAspect="1"/>
          </p:cNvPicPr>
          <p:nvPr/>
        </p:nvPicPr>
        <p:blipFill>
          <a:blip r:embed="rId2"/>
          <a:stretch>
            <a:fillRect/>
          </a:stretch>
        </p:blipFill>
        <p:spPr>
          <a:xfrm>
            <a:off x="2008204" y="2243541"/>
            <a:ext cx="8175592" cy="803720"/>
          </a:xfrm>
          <a:prstGeom prst="rect">
            <a:avLst/>
          </a:prstGeom>
          <a:ln>
            <a:solidFill>
              <a:schemeClr val="accent6"/>
            </a:solidFill>
          </a:ln>
        </p:spPr>
      </p:pic>
      <p:pic>
        <p:nvPicPr>
          <p:cNvPr id="6" name="Picture 5">
            <a:extLst>
              <a:ext uri="{FF2B5EF4-FFF2-40B4-BE49-F238E27FC236}">
                <a16:creationId xmlns:a16="http://schemas.microsoft.com/office/drawing/2014/main" id="{5A9B0FF0-49EF-484E-B45F-D614CA64D958}"/>
              </a:ext>
            </a:extLst>
          </p:cNvPr>
          <p:cNvPicPr>
            <a:picLocks noChangeAspect="1"/>
          </p:cNvPicPr>
          <p:nvPr/>
        </p:nvPicPr>
        <p:blipFill>
          <a:blip r:embed="rId3"/>
          <a:stretch>
            <a:fillRect/>
          </a:stretch>
        </p:blipFill>
        <p:spPr>
          <a:xfrm>
            <a:off x="2008204" y="3960284"/>
            <a:ext cx="8175592" cy="2393168"/>
          </a:xfrm>
          <a:prstGeom prst="rect">
            <a:avLst/>
          </a:prstGeom>
          <a:ln>
            <a:solidFill>
              <a:schemeClr val="accent6"/>
            </a:solidFill>
          </a:ln>
        </p:spPr>
      </p:pic>
    </p:spTree>
    <p:extLst>
      <p:ext uri="{BB962C8B-B14F-4D97-AF65-F5344CB8AC3E}">
        <p14:creationId xmlns:p14="http://schemas.microsoft.com/office/powerpoint/2010/main" val="23047724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C7C7-CFB6-4036-9CA6-4A96A4288682}"/>
              </a:ext>
            </a:extLst>
          </p:cNvPr>
          <p:cNvSpPr>
            <a:spLocks noGrp="1"/>
          </p:cNvSpPr>
          <p:nvPr>
            <p:ph type="title"/>
          </p:nvPr>
        </p:nvSpPr>
        <p:spPr>
          <a:xfrm>
            <a:off x="1371600" y="380260"/>
            <a:ext cx="9601200" cy="534139"/>
          </a:xfrm>
        </p:spPr>
        <p:txBody>
          <a:bodyPr>
            <a:normAutofit/>
          </a:bodyPr>
          <a:lstStyle/>
          <a:p>
            <a:r>
              <a:rPr lang="en-US" sz="2800" dirty="0"/>
              <a:t>Running a Job to Change the Holdings Flag</a:t>
            </a:r>
          </a:p>
        </p:txBody>
      </p:sp>
      <p:sp>
        <p:nvSpPr>
          <p:cNvPr id="3" name="Content Placeholder 2">
            <a:extLst>
              <a:ext uri="{FF2B5EF4-FFF2-40B4-BE49-F238E27FC236}">
                <a16:creationId xmlns:a16="http://schemas.microsoft.com/office/drawing/2014/main" id="{2A3195F3-5441-4179-B8C4-51257280B259}"/>
              </a:ext>
            </a:extLst>
          </p:cNvPr>
          <p:cNvSpPr>
            <a:spLocks noGrp="1"/>
          </p:cNvSpPr>
          <p:nvPr>
            <p:ph idx="1"/>
          </p:nvPr>
        </p:nvSpPr>
        <p:spPr>
          <a:xfrm>
            <a:off x="1371598" y="1047565"/>
            <a:ext cx="10382435" cy="5430175"/>
          </a:xfrm>
        </p:spPr>
        <p:txBody>
          <a:bodyPr>
            <a:normAutofit fontScale="92500" lnSpcReduction="10000"/>
          </a:bodyPr>
          <a:lstStyle/>
          <a:p>
            <a:r>
              <a:rPr lang="en-US" dirty="0"/>
              <a:t>A confirmation message appears asking if you really want to continue</a:t>
            </a:r>
          </a:p>
          <a:p>
            <a:pPr lvl="1"/>
            <a:r>
              <a:rPr lang="en-US" dirty="0"/>
              <a:t>Once </a:t>
            </a:r>
            <a:r>
              <a:rPr lang="en-US" b="1" dirty="0"/>
              <a:t>Confirm </a:t>
            </a:r>
            <a:r>
              <a:rPr lang="en-US" dirty="0"/>
              <a:t>is clicked, the changes cannot be undone</a:t>
            </a:r>
          </a:p>
          <a:p>
            <a:r>
              <a:rPr lang="en-US" dirty="0"/>
              <a:t>Click </a:t>
            </a:r>
            <a:r>
              <a:rPr lang="en-US" b="1" i="1" dirty="0"/>
              <a:t>Confirm</a:t>
            </a:r>
          </a:p>
          <a:p>
            <a:endParaRPr lang="en-US" dirty="0"/>
          </a:p>
          <a:p>
            <a:endParaRPr lang="en-US" dirty="0"/>
          </a:p>
          <a:p>
            <a:endParaRPr lang="en-US" dirty="0"/>
          </a:p>
          <a:p>
            <a:endParaRPr lang="en-US" dirty="0"/>
          </a:p>
          <a:p>
            <a:pPr marL="0" indent="0">
              <a:buNone/>
            </a:pPr>
            <a:endParaRPr lang="en-US" dirty="0"/>
          </a:p>
          <a:p>
            <a:r>
              <a:rPr lang="en-US" dirty="0"/>
              <a:t>Monitor Jobs screen opens</a:t>
            </a:r>
          </a:p>
          <a:p>
            <a:r>
              <a:rPr lang="en-US" dirty="0"/>
              <a:t>Once the job has finished running it will be under the History tab</a:t>
            </a:r>
          </a:p>
          <a:p>
            <a:pPr lvl="1"/>
            <a:r>
              <a:rPr lang="en-US" i="0" dirty="0"/>
              <a:t>Click </a:t>
            </a:r>
            <a:r>
              <a:rPr lang="en-US" b="1" i="0" dirty="0"/>
              <a:t>Report</a:t>
            </a:r>
            <a:r>
              <a:rPr lang="en-US" i="0" dirty="0"/>
              <a:t> from the ellipses to view the results of the job</a:t>
            </a:r>
          </a:p>
          <a:p>
            <a:pPr lvl="1"/>
            <a:r>
              <a:rPr lang="en-US" i="0" dirty="0"/>
              <a:t>Click </a:t>
            </a:r>
            <a:r>
              <a:rPr lang="en-US" b="1" i="0" dirty="0"/>
              <a:t>Events</a:t>
            </a:r>
            <a:r>
              <a:rPr lang="en-US" i="0" dirty="0"/>
              <a:t> to see errors if the job failed or completed with errors</a:t>
            </a:r>
            <a:endParaRPr lang="en-US" dirty="0"/>
          </a:p>
          <a:p>
            <a:r>
              <a:rPr lang="en-US" dirty="0"/>
              <a:t>Spot check the flag was changed</a:t>
            </a:r>
          </a:p>
          <a:p>
            <a:pPr marL="0" indent="0">
              <a:buNone/>
            </a:pPr>
            <a:r>
              <a:rPr lang="en-US" dirty="0"/>
              <a:t>	</a:t>
            </a:r>
          </a:p>
          <a:p>
            <a:endParaRPr lang="en-US" dirty="0"/>
          </a:p>
          <a:p>
            <a:endParaRPr lang="en-US" dirty="0"/>
          </a:p>
        </p:txBody>
      </p:sp>
      <p:pic>
        <p:nvPicPr>
          <p:cNvPr id="7" name="Picture 6">
            <a:extLst>
              <a:ext uri="{FF2B5EF4-FFF2-40B4-BE49-F238E27FC236}">
                <a16:creationId xmlns:a16="http://schemas.microsoft.com/office/drawing/2014/main" id="{2ED2E212-A8AB-407D-A549-8B895CBDC251}"/>
              </a:ext>
            </a:extLst>
          </p:cNvPr>
          <p:cNvPicPr>
            <a:picLocks noChangeAspect="1"/>
          </p:cNvPicPr>
          <p:nvPr/>
        </p:nvPicPr>
        <p:blipFill>
          <a:blip r:embed="rId2"/>
          <a:stretch>
            <a:fillRect/>
          </a:stretch>
        </p:blipFill>
        <p:spPr>
          <a:xfrm>
            <a:off x="2734589" y="2287782"/>
            <a:ext cx="6722821" cy="1665699"/>
          </a:xfrm>
          <a:prstGeom prst="rect">
            <a:avLst/>
          </a:prstGeom>
          <a:ln>
            <a:solidFill>
              <a:schemeClr val="accent6"/>
            </a:solidFill>
          </a:ln>
        </p:spPr>
      </p:pic>
    </p:spTree>
    <p:extLst>
      <p:ext uri="{BB962C8B-B14F-4D97-AF65-F5344CB8AC3E}">
        <p14:creationId xmlns:p14="http://schemas.microsoft.com/office/powerpoint/2010/main" val="2571467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0641-651A-4FBC-BA12-AB920B0F71A9}"/>
              </a:ext>
            </a:extLst>
          </p:cNvPr>
          <p:cNvSpPr>
            <a:spLocks noGrp="1"/>
          </p:cNvSpPr>
          <p:nvPr>
            <p:ph type="title"/>
          </p:nvPr>
        </p:nvSpPr>
        <p:spPr>
          <a:xfrm>
            <a:off x="1371600" y="685800"/>
            <a:ext cx="9601200" cy="557074"/>
          </a:xfrm>
        </p:spPr>
        <p:txBody>
          <a:bodyPr>
            <a:normAutofit fontScale="90000"/>
          </a:bodyPr>
          <a:lstStyle/>
          <a:p>
            <a:r>
              <a:rPr lang="en-US" sz="2800" b="1" dirty="0"/>
              <a:t>Create a Data Sync Collection in WorldShare for Bibliographic Holdings</a:t>
            </a:r>
          </a:p>
        </p:txBody>
      </p:sp>
      <p:sp>
        <p:nvSpPr>
          <p:cNvPr id="3" name="Content Placeholder 2">
            <a:extLst>
              <a:ext uri="{FF2B5EF4-FFF2-40B4-BE49-F238E27FC236}">
                <a16:creationId xmlns:a16="http://schemas.microsoft.com/office/drawing/2014/main" id="{1629A9FB-E18E-40F9-9140-64C47F1AF2A9}"/>
              </a:ext>
            </a:extLst>
          </p:cNvPr>
          <p:cNvSpPr>
            <a:spLocks noGrp="1"/>
          </p:cNvSpPr>
          <p:nvPr>
            <p:ph idx="1"/>
          </p:nvPr>
        </p:nvSpPr>
        <p:spPr>
          <a:xfrm>
            <a:off x="1371600" y="1333850"/>
            <a:ext cx="9601200" cy="5117750"/>
          </a:xfrm>
        </p:spPr>
        <p:txBody>
          <a:bodyPr/>
          <a:lstStyle/>
          <a:p>
            <a:pPr marL="0" indent="0">
              <a:buNone/>
            </a:pPr>
            <a:r>
              <a:rPr lang="en-US" b="1" dirty="0"/>
              <a:t>Expand Properties Tab:</a:t>
            </a:r>
          </a:p>
          <a:p>
            <a:r>
              <a:rPr lang="en-US" dirty="0"/>
              <a:t>Type in a Collection Name</a:t>
            </a:r>
          </a:p>
          <a:p>
            <a:r>
              <a:rPr lang="en-US" dirty="0"/>
              <a:t>Collection ID will populate once you save the Data Sync Collection*</a:t>
            </a:r>
          </a:p>
          <a:p>
            <a:r>
              <a:rPr lang="en-US" dirty="0"/>
              <a:t>Group: </a:t>
            </a:r>
            <a:r>
              <a:rPr lang="en-US" b="1" dirty="0"/>
              <a:t>No</a:t>
            </a:r>
          </a:p>
          <a:p>
            <a:r>
              <a:rPr lang="en-US" dirty="0"/>
              <a:t>Original Data Format: </a:t>
            </a:r>
            <a:r>
              <a:rPr lang="en-US" b="1" dirty="0"/>
              <a:t>MARC</a:t>
            </a:r>
          </a:p>
          <a:p>
            <a:r>
              <a:rPr lang="en-US" dirty="0"/>
              <a:t>Use Record Status for Processing: </a:t>
            </a:r>
            <a:r>
              <a:rPr lang="en-US" b="1" dirty="0"/>
              <a:t>YES</a:t>
            </a:r>
          </a:p>
          <a:p>
            <a:pPr lvl="1"/>
            <a:r>
              <a:rPr lang="en-US" i="0" dirty="0"/>
              <a:t>Header with D can then be used to deleted holdings in Alma and publish it to OCLC and remove the institution’s holdings</a:t>
            </a:r>
          </a:p>
          <a:p>
            <a:r>
              <a:rPr lang="en-US" dirty="0"/>
              <a:t>Description: </a:t>
            </a:r>
            <a:r>
              <a:rPr lang="en-US" b="1" dirty="0"/>
              <a:t>optional </a:t>
            </a:r>
          </a:p>
        </p:txBody>
      </p:sp>
    </p:spTree>
    <p:extLst>
      <p:ext uri="{BB962C8B-B14F-4D97-AF65-F5344CB8AC3E}">
        <p14:creationId xmlns:p14="http://schemas.microsoft.com/office/powerpoint/2010/main" val="35632746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C7C7-CFB6-4036-9CA6-4A96A4288682}"/>
              </a:ext>
            </a:extLst>
          </p:cNvPr>
          <p:cNvSpPr>
            <a:spLocks noGrp="1"/>
          </p:cNvSpPr>
          <p:nvPr>
            <p:ph type="title"/>
          </p:nvPr>
        </p:nvSpPr>
        <p:spPr>
          <a:xfrm>
            <a:off x="1371600" y="380260"/>
            <a:ext cx="9601200" cy="534139"/>
          </a:xfrm>
        </p:spPr>
        <p:txBody>
          <a:bodyPr>
            <a:normAutofit/>
          </a:bodyPr>
          <a:lstStyle/>
          <a:p>
            <a:r>
              <a:rPr lang="en-US" sz="2800" dirty="0"/>
              <a:t>Spot Check the Holding Flag Changes </a:t>
            </a:r>
            <a:r>
              <a:rPr lang="en-US" sz="2800"/>
              <a:t>Took Place</a:t>
            </a:r>
            <a:endParaRPr lang="en-US" sz="2800" dirty="0"/>
          </a:p>
        </p:txBody>
      </p:sp>
      <p:sp>
        <p:nvSpPr>
          <p:cNvPr id="3" name="Content Placeholder 2">
            <a:extLst>
              <a:ext uri="{FF2B5EF4-FFF2-40B4-BE49-F238E27FC236}">
                <a16:creationId xmlns:a16="http://schemas.microsoft.com/office/drawing/2014/main" id="{2A3195F3-5441-4179-B8C4-51257280B259}"/>
              </a:ext>
            </a:extLst>
          </p:cNvPr>
          <p:cNvSpPr>
            <a:spLocks noGrp="1"/>
          </p:cNvSpPr>
          <p:nvPr>
            <p:ph idx="1"/>
          </p:nvPr>
        </p:nvSpPr>
        <p:spPr>
          <a:xfrm>
            <a:off x="1371598" y="1047565"/>
            <a:ext cx="10382435" cy="5430175"/>
          </a:xfrm>
        </p:spPr>
        <p:txBody>
          <a:bodyPr>
            <a:normAutofit/>
          </a:bodyPr>
          <a:lstStyle/>
          <a:p>
            <a:pPr marL="0" indent="0">
              <a:buNone/>
            </a:pPr>
            <a:endParaRPr lang="en-US" dirty="0"/>
          </a:p>
          <a:p>
            <a:endParaRPr lang="en-US" dirty="0"/>
          </a:p>
          <a:p>
            <a:pPr marL="0" indent="0">
              <a:buNone/>
            </a:pPr>
            <a:r>
              <a:rPr lang="en-US" dirty="0"/>
              <a:t>	</a:t>
            </a:r>
          </a:p>
          <a:p>
            <a:endParaRPr lang="en-US" dirty="0"/>
          </a:p>
          <a:p>
            <a:endParaRPr lang="en-US" dirty="0"/>
          </a:p>
        </p:txBody>
      </p:sp>
      <p:pic>
        <p:nvPicPr>
          <p:cNvPr id="4" name="Picture 3">
            <a:extLst>
              <a:ext uri="{FF2B5EF4-FFF2-40B4-BE49-F238E27FC236}">
                <a16:creationId xmlns:a16="http://schemas.microsoft.com/office/drawing/2014/main" id="{D94E7F34-4BF2-4656-A9B6-21C0FE89890B}"/>
              </a:ext>
            </a:extLst>
          </p:cNvPr>
          <p:cNvPicPr>
            <a:picLocks noChangeAspect="1"/>
          </p:cNvPicPr>
          <p:nvPr/>
        </p:nvPicPr>
        <p:blipFill>
          <a:blip r:embed="rId2"/>
          <a:stretch>
            <a:fillRect/>
          </a:stretch>
        </p:blipFill>
        <p:spPr>
          <a:xfrm>
            <a:off x="1532135" y="1491618"/>
            <a:ext cx="10061359" cy="3874763"/>
          </a:xfrm>
          <a:prstGeom prst="rect">
            <a:avLst/>
          </a:prstGeom>
          <a:ln>
            <a:solidFill>
              <a:schemeClr val="accent6"/>
            </a:solidFill>
          </a:ln>
        </p:spPr>
      </p:pic>
    </p:spTree>
    <p:extLst>
      <p:ext uri="{BB962C8B-B14F-4D97-AF65-F5344CB8AC3E}">
        <p14:creationId xmlns:p14="http://schemas.microsoft.com/office/powerpoint/2010/main" val="1074836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6236-F855-426E-BE67-B00C9B5B3947}"/>
              </a:ext>
            </a:extLst>
          </p:cNvPr>
          <p:cNvSpPr>
            <a:spLocks noGrp="1"/>
          </p:cNvSpPr>
          <p:nvPr>
            <p:ph type="title"/>
          </p:nvPr>
        </p:nvSpPr>
        <p:spPr>
          <a:xfrm>
            <a:off x="1371600" y="685800"/>
            <a:ext cx="9601200" cy="636973"/>
          </a:xfrm>
        </p:spPr>
        <p:txBody>
          <a:bodyPr>
            <a:normAutofit fontScale="90000"/>
          </a:bodyPr>
          <a:lstStyle/>
          <a:p>
            <a:r>
              <a:rPr lang="en-US" sz="2800" b="1" dirty="0"/>
              <a:t>Create a Data Sync Collection in WorldShare for Bibliographic Holdings</a:t>
            </a:r>
            <a:endParaRPr lang="en-US" sz="2800" dirty="0"/>
          </a:p>
        </p:txBody>
      </p:sp>
      <p:sp>
        <p:nvSpPr>
          <p:cNvPr id="3" name="Content Placeholder 2">
            <a:extLst>
              <a:ext uri="{FF2B5EF4-FFF2-40B4-BE49-F238E27FC236}">
                <a16:creationId xmlns:a16="http://schemas.microsoft.com/office/drawing/2014/main" id="{6915C049-6CA0-46F3-8C2A-0FA41B99AFA7}"/>
              </a:ext>
            </a:extLst>
          </p:cNvPr>
          <p:cNvSpPr>
            <a:spLocks noGrp="1"/>
          </p:cNvSpPr>
          <p:nvPr>
            <p:ph idx="1"/>
          </p:nvPr>
        </p:nvSpPr>
        <p:spPr>
          <a:xfrm>
            <a:off x="1371600" y="1322773"/>
            <a:ext cx="9601200" cy="5140171"/>
          </a:xfrm>
        </p:spPr>
        <p:txBody>
          <a:bodyPr/>
          <a:lstStyle/>
          <a:p>
            <a:pPr marL="0" indent="0">
              <a:buNone/>
            </a:pPr>
            <a:r>
              <a:rPr lang="en-US" b="1" dirty="0"/>
              <a:t>Properties Tab Example:</a:t>
            </a:r>
          </a:p>
          <a:p>
            <a:pPr marL="0" indent="0">
              <a:buNone/>
            </a:pPr>
            <a:endParaRPr lang="en-US" dirty="0"/>
          </a:p>
        </p:txBody>
      </p:sp>
      <p:pic>
        <p:nvPicPr>
          <p:cNvPr id="4" name="Content Placeholder 3">
            <a:extLst>
              <a:ext uri="{FF2B5EF4-FFF2-40B4-BE49-F238E27FC236}">
                <a16:creationId xmlns:a16="http://schemas.microsoft.com/office/drawing/2014/main" id="{063411D2-9669-47D9-9C96-6CC1F2C4796B}"/>
              </a:ext>
            </a:extLst>
          </p:cNvPr>
          <p:cNvPicPr>
            <a:picLocks noChangeAspect="1"/>
          </p:cNvPicPr>
          <p:nvPr/>
        </p:nvPicPr>
        <p:blipFill>
          <a:blip r:embed="rId2"/>
          <a:stretch>
            <a:fillRect/>
          </a:stretch>
        </p:blipFill>
        <p:spPr>
          <a:xfrm>
            <a:off x="1599460" y="1851015"/>
            <a:ext cx="8993079" cy="4623026"/>
          </a:xfrm>
          <a:prstGeom prst="rect">
            <a:avLst/>
          </a:prstGeom>
          <a:ln>
            <a:solidFill>
              <a:schemeClr val="accent1"/>
            </a:solidFill>
          </a:ln>
        </p:spPr>
      </p:pic>
    </p:spTree>
    <p:extLst>
      <p:ext uri="{BB962C8B-B14F-4D97-AF65-F5344CB8AC3E}">
        <p14:creationId xmlns:p14="http://schemas.microsoft.com/office/powerpoint/2010/main" val="287424174"/>
      </p:ext>
    </p:extLst>
  </p:cSld>
  <p:clrMapOvr>
    <a:masterClrMapping/>
  </p:clrMapOvr>
</p:sld>
</file>

<file path=ppt/theme/theme1.xml><?xml version="1.0" encoding="utf-8"?>
<a:theme xmlns:a="http://schemas.openxmlformats.org/drawingml/2006/main" name="Crop">
  <a:themeElements>
    <a:clrScheme name="SLC">
      <a:dk1>
        <a:srgbClr val="848687"/>
      </a:dk1>
      <a:lt1>
        <a:sysClr val="window" lastClr="FFFFFF"/>
      </a:lt1>
      <a:dk2>
        <a:srgbClr val="004C93"/>
      </a:dk2>
      <a:lt2>
        <a:srgbClr val="EDECEB"/>
      </a:lt2>
      <a:accent1>
        <a:srgbClr val="009EE0"/>
      </a:accent1>
      <a:accent2>
        <a:srgbClr val="009EE0"/>
      </a:accent2>
      <a:accent3>
        <a:srgbClr val="004C93"/>
      </a:accent3>
      <a:accent4>
        <a:srgbClr val="848687"/>
      </a:accent4>
      <a:accent5>
        <a:srgbClr val="004C93"/>
      </a:accent5>
      <a:accent6>
        <a:srgbClr val="414343"/>
      </a:accent6>
      <a:hlink>
        <a:srgbClr val="848687"/>
      </a:hlink>
      <a:folHlink>
        <a:srgbClr val="414343"/>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3904F70-041E-47FD-ACFC-D7DE4CD0CA25}" vid="{02D285ED-D2D6-4BFA-8A62-1630DDAB53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17766</TotalTime>
  <Words>4042</Words>
  <Application>Microsoft Office PowerPoint</Application>
  <PresentationFormat>Widescreen</PresentationFormat>
  <Paragraphs>598</Paragraphs>
  <Slides>80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80</vt:i4>
      </vt:variant>
    </vt:vector>
  </HeadingPairs>
  <TitlesOfParts>
    <vt:vector size="83" baseType="lpstr">
      <vt:lpstr>Calibri</vt:lpstr>
      <vt:lpstr>Franklin Gothic Book</vt:lpstr>
      <vt:lpstr>Crop</vt:lpstr>
      <vt:lpstr>Publishing Profiles: Publishing Bibliographic &amp; Holdings Records from Alma to OCLC</vt:lpstr>
      <vt:lpstr>Publishing Profiles: What are they?</vt:lpstr>
      <vt:lpstr>Publishing Profiles: What are they?</vt:lpstr>
      <vt:lpstr>Setting Up Publishing Profiles: Start With OCLC </vt:lpstr>
      <vt:lpstr>Publishing Profiles Steps After Go-Live</vt:lpstr>
      <vt:lpstr> Creating a Data Sync Collection for Bibliographic Holdings in WorldShare </vt:lpstr>
      <vt:lpstr>Setting Up Publishing Profiles in WorldShare</vt:lpstr>
      <vt:lpstr>Create a Data Sync Collection in WorldShare for Bibliographic Holdings</vt:lpstr>
      <vt:lpstr>Create a Data Sync Collection in WorldShare for Bibliographic Holdings</vt:lpstr>
      <vt:lpstr>Create a Data Sync Collection in WorldShare for Bibliographic Holdings</vt:lpstr>
      <vt:lpstr>Create a Data Sync Collection in WorldShare for Bibliographic Holdings</vt:lpstr>
      <vt:lpstr>Create a Data Sync Collection in WorldShare for Bibliographic Holdings</vt:lpstr>
      <vt:lpstr>Create a Data Sync Collection in WorldShare for Bibliographic Holdings</vt:lpstr>
      <vt:lpstr>Create a Data Sync Collection in WorldShare for Bibliographic Holdings</vt:lpstr>
      <vt:lpstr>Create a Data Sync Collection in WorldShare for Bibliographic Holdings</vt:lpstr>
      <vt:lpstr>Create a Data Sync Collection in WorldShare for Bibliographic Holdings</vt:lpstr>
      <vt:lpstr> Creating a Data Sync Collection for Local  Holdings RECORDS in WorldShare </vt:lpstr>
      <vt:lpstr>Create a Data Sync Collection in WorldShare for Local Holdings Records</vt:lpstr>
      <vt:lpstr>Create a Data Sync Collection in WorldShare for Local Holdings Records</vt:lpstr>
      <vt:lpstr>Create a Data Sync Collection in WorldShare for Local Holdings Records</vt:lpstr>
      <vt:lpstr>Create a Data Sync Collection in WorldShare for Local Holdings Records</vt:lpstr>
      <vt:lpstr>Create a Data Sync Collection in WorldShare for Local Holdings Records</vt:lpstr>
      <vt:lpstr>Create a Data Sync Collection in WorldShare for Local Holdings Records</vt:lpstr>
      <vt:lpstr>Create a Data Sync Collection in WorldShare for Local Holdings Records</vt:lpstr>
      <vt:lpstr>Create a Data Sync Collection in WorldShare for Local Holdings Records</vt:lpstr>
      <vt:lpstr>Create a Data Sync Collection in WorldShare for Bibliographic Holdings</vt:lpstr>
      <vt:lpstr> Setting up Publishing Profiles For Bibliographic Holdings Records in Alma </vt:lpstr>
      <vt:lpstr>Setting up Publishing Profiles for Bibliographic Holdings Records in Alma</vt:lpstr>
      <vt:lpstr>Setting Up Publishing Profiles for Bib Holdings Records in Alma</vt:lpstr>
      <vt:lpstr>Setting Up Publishing Profiles for Bibliographic Holdings Records in Alma </vt:lpstr>
      <vt:lpstr>Setting Up Publishing Profiles for Bibliographic Holdings Records in Alma</vt:lpstr>
      <vt:lpstr>Setting Up Publishing Profiles for Bibliographic Holdings Records in Alma </vt:lpstr>
      <vt:lpstr>Setting Up Publishing Profiles for Bibliographic Holdings Records in Alma </vt:lpstr>
      <vt:lpstr>Setting Up Publishing Profiles for Bibliographic Holdings Records in Alma</vt:lpstr>
      <vt:lpstr>Setting Up Publishing Profiles for Bibliographic Holdings Records in Alma</vt:lpstr>
      <vt:lpstr>Setting Up Publishing Profiles for Bibliographic Holdings Records in Alma</vt:lpstr>
      <vt:lpstr>Setting Up Publishing Profiles for Bibliographic Holdings Records in Alma </vt:lpstr>
      <vt:lpstr>Setting Up Publishing Profiles for Bibliographic Holdings Records in Alma </vt:lpstr>
      <vt:lpstr> Setting up Publishing Profiles For Local Holdings Records in Alma </vt:lpstr>
      <vt:lpstr>Setting Up Publishing Profiles for Local Holding Records In Alma   </vt:lpstr>
      <vt:lpstr>Setting Up Publishing Profiles for Local Holdings Records in Alma</vt:lpstr>
      <vt:lpstr>Setting Up Publishing Profiles for Local Holdings Records in Alma </vt:lpstr>
      <vt:lpstr>Setting up Publishing Profiles for Local Holdings Records in Alma</vt:lpstr>
      <vt:lpstr>Setting Up Publishing Profiles for Local Holdings Records in Alma</vt:lpstr>
      <vt:lpstr>Setting Up Publishing Profiles for Local Holdings Records in Alma</vt:lpstr>
      <vt:lpstr>Setting Up Publishing Profiles for Local Holdings Records in Alma</vt:lpstr>
      <vt:lpstr>Setting Up Publishing Profiles for Local Holdings Records in Alma </vt:lpstr>
      <vt:lpstr>Setting Up Publishing Profiles for Local Holdings Records in Alma </vt:lpstr>
      <vt:lpstr>Testing the Publishing Profiles Job in Alma </vt:lpstr>
      <vt:lpstr>Testing the Publishing Profile Job in Alma</vt:lpstr>
      <vt:lpstr>Testing the Publishing Profile Job in Alma</vt:lpstr>
      <vt:lpstr>Testing the Publishing Profile Job in Alma</vt:lpstr>
      <vt:lpstr>Testing the Publishing Profile Job in Alma</vt:lpstr>
      <vt:lpstr>Editing Bibliographic Holdings Records to Test Publishing Profiles</vt:lpstr>
      <vt:lpstr>Editing Local Holdings Records to Test Publishing Profiles</vt:lpstr>
      <vt:lpstr>Editing Local Holdings Records to Test Publishing Profiles</vt:lpstr>
      <vt:lpstr>Ready to Test Running the Publishing Profile</vt:lpstr>
      <vt:lpstr>After the Publishing Profile Job Runs in Alma</vt:lpstr>
      <vt:lpstr>After the Publishing Profile Job Runs in Alma</vt:lpstr>
      <vt:lpstr>After the Publishing Profile Job Runs in Alma</vt:lpstr>
      <vt:lpstr>After the Publishing Profile Job Runs in Alma</vt:lpstr>
      <vt:lpstr>Configuring the SUNY S/FTP Server </vt:lpstr>
      <vt:lpstr>SUNY S/FTP Server Configuration in Alma</vt:lpstr>
      <vt:lpstr>SUNY S/FTP Server Configuration in Alma</vt:lpstr>
      <vt:lpstr>SUNY S/FTP Server Configuration in Alma</vt:lpstr>
      <vt:lpstr>Updating a batch of serials holdings in Alma After Go-Live </vt:lpstr>
      <vt:lpstr>Updating a Batch of Serials Holdings in OCLC Using Publishing Profiles</vt:lpstr>
      <vt:lpstr>Create a Set for Serials Using Save Query</vt:lpstr>
      <vt:lpstr>Create a Set for Serials Using Save Query</vt:lpstr>
      <vt:lpstr>Create a Set for Serials Using Save Query</vt:lpstr>
      <vt:lpstr>Create a Set from a File</vt:lpstr>
      <vt:lpstr>Create a Set from a File</vt:lpstr>
      <vt:lpstr>Creating a Set from a File</vt:lpstr>
      <vt:lpstr>Creating a Set from a File</vt:lpstr>
      <vt:lpstr>Creating a Set from a File</vt:lpstr>
      <vt:lpstr>Running a Job to Change the Holdings Flag</vt:lpstr>
      <vt:lpstr>Running a Job to Change the Holdings Flag</vt:lpstr>
      <vt:lpstr>Running a Job to Change the Holdings Flag</vt:lpstr>
      <vt:lpstr>Running a Job to Change the Holdings Flag</vt:lpstr>
      <vt:lpstr>Spot Check the Holding Flag Changes Took Place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Publishing Profiles: Publishing ALMA HOlDINGS to OCLC</dc:title>
  <dc:creator>McGee, Margaret</dc:creator>
  <cp:lastModifiedBy>Pritting, Shannon</cp:lastModifiedBy>
  <cp:revision>422</cp:revision>
  <cp:lastPrinted>2019-01-28T14:55:20Z</cp:lastPrinted>
  <dcterms:created xsi:type="dcterms:W3CDTF">2019-01-14T23:19:53Z</dcterms:created>
  <dcterms:modified xsi:type="dcterms:W3CDTF">2019-05-06T21:58:59Z</dcterms:modified>
</cp:coreProperties>
</file>