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57" r:id="rId2"/>
    <p:sldId id="705" r:id="rId3"/>
    <p:sldId id="658" r:id="rId4"/>
    <p:sldId id="691" r:id="rId5"/>
    <p:sldId id="709" r:id="rId6"/>
    <p:sldId id="710" r:id="rId7"/>
    <p:sldId id="256" r:id="rId8"/>
    <p:sldId id="257" r:id="rId9"/>
    <p:sldId id="716" r:id="rId10"/>
    <p:sldId id="259" r:id="rId11"/>
    <p:sldId id="260" r:id="rId12"/>
    <p:sldId id="713" r:id="rId13"/>
    <p:sldId id="715" r:id="rId14"/>
    <p:sldId id="258" r:id="rId15"/>
    <p:sldId id="650" r:id="rId16"/>
    <p:sldId id="704" r:id="rId17"/>
    <p:sldId id="711" r:id="rId18"/>
    <p:sldId id="712" r:id="rId19"/>
    <p:sldId id="600" r:id="rId20"/>
    <p:sldId id="269" r:id="rId21"/>
    <p:sldId id="664" r:id="rId22"/>
    <p:sldId id="703" r:id="rId23"/>
    <p:sldId id="267" r:id="rId24"/>
    <p:sldId id="673" r:id="rId25"/>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705"/>
            <p14:sldId id="658"/>
            <p14:sldId id="691"/>
            <p14:sldId id="709"/>
            <p14:sldId id="710"/>
            <p14:sldId id="256"/>
            <p14:sldId id="257"/>
            <p14:sldId id="716"/>
            <p14:sldId id="259"/>
            <p14:sldId id="260"/>
            <p14:sldId id="713"/>
            <p14:sldId id="715"/>
            <p14:sldId id="258"/>
            <p14:sldId id="650"/>
            <p14:sldId id="704"/>
            <p14:sldId id="711"/>
            <p14:sldId id="712"/>
            <p14:sldId id="600"/>
            <p14:sldId id="269"/>
            <p14:sldId id="664"/>
            <p14:sldId id="703"/>
            <p14:sldId id="267"/>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7B9"/>
    <a:srgbClr val="240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78" autoAdjust="0"/>
    <p:restoredTop sz="94660"/>
  </p:normalViewPr>
  <p:slideViewPr>
    <p:cSldViewPr snapToGrid="0">
      <p:cViewPr varScale="1">
        <p:scale>
          <a:sx n="103" d="100"/>
          <a:sy n="103" d="100"/>
        </p:scale>
        <p:origin x="1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FB91A-0442-1F08-EBA5-F020A0C00FBF}"/>
              </a:ext>
            </a:extLst>
          </p:cNvPr>
          <p:cNvSpPr>
            <a:spLocks noGrp="1"/>
          </p:cNvSpPr>
          <p:nvPr>
            <p:ph type="dt" sz="half" idx="10"/>
          </p:nvPr>
        </p:nvSpPr>
        <p:spPr/>
        <p:txBody>
          <a:bodyPr/>
          <a:lstStyle/>
          <a:p>
            <a:fld id="{CF7DD9AB-2A1D-422F-851E-2CDA58ABA413}" type="datetimeFigureOut">
              <a:rPr lang="en-US" smtClean="0"/>
              <a:t>10/13/2023</a:t>
            </a:fld>
            <a:endParaRPr lang="en-US"/>
          </a:p>
        </p:txBody>
      </p:sp>
      <p:sp>
        <p:nvSpPr>
          <p:cNvPr id="3" name="Footer Placeholder 2">
            <a:extLst>
              <a:ext uri="{FF2B5EF4-FFF2-40B4-BE49-F238E27FC236}">
                <a16:creationId xmlns:a16="http://schemas.microsoft.com/office/drawing/2014/main" id="{3BE355E9-08FE-B68F-14EC-A7BD22B82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9AA70-37A1-CE73-4775-032C85527C4D}"/>
              </a:ext>
            </a:extLst>
          </p:cNvPr>
          <p:cNvSpPr>
            <a:spLocks noGrp="1"/>
          </p:cNvSpPr>
          <p:nvPr>
            <p:ph type="sldNum" sz="quarter" idx="12"/>
          </p:nvPr>
        </p:nvSpPr>
        <p:spPr/>
        <p:txBody>
          <a:bodyPr/>
          <a:lstStyle/>
          <a:p>
            <a:fld id="{5E97BEC1-9972-44C0-B8FA-B06051EA43DF}" type="slidenum">
              <a:rPr lang="en-US" smtClean="0"/>
              <a:t>‹#›</a:t>
            </a:fld>
            <a:endParaRPr lang="en-US"/>
          </a:p>
        </p:txBody>
      </p:sp>
    </p:spTree>
    <p:extLst>
      <p:ext uri="{BB962C8B-B14F-4D97-AF65-F5344CB8AC3E}">
        <p14:creationId xmlns:p14="http://schemas.microsoft.com/office/powerpoint/2010/main" val="1922826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acbsa.org/scouting-for-food-unit-dat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acbsa.org/george-mason/district-resources/scouting-for-food/" TargetMode="External"/><Relationship Id="rId2" Type="http://schemas.openxmlformats.org/officeDocument/2006/relationships/hyperlink" Target="https://scoutingevent.com/082-74555"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ncacbsa.org/george-mason/district-resources/flags-in-veterans-day-2/"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ncacbsa.org/recharter/" TargetMode="External"/><Relationship Id="rId3" Type="http://schemas.openxmlformats.org/officeDocument/2006/relationships/hyperlink" Target="https://www.ncacbsa.org/participation-fee/https:/www.ncacbsa.org/participation-fee/" TargetMode="External"/><Relationship Id="rId7" Type="http://schemas.openxmlformats.org/officeDocument/2006/relationships/hyperlink" Target="https://public.3.basecamp.com/p/jeCAyYxsF2GZPeEJCuYbJm55/vault" TargetMode="External"/><Relationship Id="rId2" Type="http://schemas.openxmlformats.org/officeDocument/2006/relationships/hyperlink" Target="https://public.3.basecamp.com/p/XoisQJcMr1NncMfshG7xCj9f" TargetMode="External"/><Relationship Id="rId1" Type="http://schemas.openxmlformats.org/officeDocument/2006/relationships/slideLayout" Target="../slideLayouts/slideLayout2.xml"/><Relationship Id="rId6" Type="http://schemas.openxmlformats.org/officeDocument/2006/relationships/hyperlink" Target="https://us02web.zoom.us/rec/%20n%257N4C%5eu%20/NiLCVfVSdmUhBHY7noLB3Tj_Vehc3q1DEOy_chd25SCcAXMpxPaQ4IXokNJUpm9f.u8QuIdVvuS-HOyRu" TargetMode="External"/><Relationship Id="rId5" Type="http://schemas.openxmlformats.org/officeDocument/2006/relationships/hyperlink" Target="https://my.scouting.org/" TargetMode="External"/><Relationship Id="rId10" Type="http://schemas.openxmlformats.org/officeDocument/2006/relationships/hyperlink" Target="https://filestore.scouting.org/filestore/pdf/BSA_Catholic_Trad_Charter_Agreement_2023-2024_FINAL.pdf?_gl=1*1zj3zq*_ga*MTEwMzIxODIwNi4xNjk2MDI5OTUy*_ga_20G0JHESG4*MTY5NjAyOTk1Mi4xLjEuMTY5NjAyOTk1Mi42MC4wLjA.*_ga_61ZEHCVHHS*MTY5NjAyOTk1Mi4xLjAuMTY5NjAyOTk1Mi42MC4wLjA.&amp;_ga=2.117831881.117872926.1696029952-1103218206.1696029952" TargetMode="External"/><Relationship Id="rId4" Type="http://schemas.openxmlformats.org/officeDocument/2006/relationships/hyperlink" Target="https://advancements.scouting.org/" TargetMode="External"/><Relationship Id="rId9" Type="http://schemas.openxmlformats.org/officeDocument/2006/relationships/hyperlink" Target="https://www.scouting.org/wp-content/uploads/2023/05/Annual-Charter-Agreement-Charter-Orgs_2023-2024-Year.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s.engagingnetworks.app/page/email/click/10004/2037650?email=j2mObVAw6OCBePIN6tZ3hlESkN1MQhKC&amp;campid=xocb452w9CaZkArzVWMSmA==" TargetMode="External"/><Relationship Id="rId2" Type="http://schemas.openxmlformats.org/officeDocument/2006/relationships/hyperlink" Target="https://scoutingevent.com/082-75328" TargetMode="External"/><Relationship Id="rId1" Type="http://schemas.openxmlformats.org/officeDocument/2006/relationships/slideLayout" Target="../slideLayouts/slideLayout2.xml"/><Relationship Id="rId4" Type="http://schemas.openxmlformats.org/officeDocument/2006/relationships/hyperlink" Target="https://www.ncacbsa.org/wp-content/uploads/2022/09/DC-STEM-Trek-2.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public.3.basecamp.com/p/B1UCEXx5R6tkFYRaqLgTcXo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hyperlink" Target="https://scoutingevent.com/082-iolsfall23" TargetMode="External"/><Relationship Id="rId13" Type="http://schemas.openxmlformats.org/officeDocument/2006/relationships/hyperlink" Target="https://docs.google.com/forms/d/e/1FAIpQLSe-7UORw4wBNIkuzqEkKjolA_-RogqHYMojzhB2xwLoENWVSg/viewform" TargetMode="External"/><Relationship Id="rId3" Type="http://schemas.openxmlformats.org/officeDocument/2006/relationships/image" Target="../media/image9.jpeg"/><Relationship Id="rId7" Type="http://schemas.openxmlformats.org/officeDocument/2006/relationships/hyperlink" Target="https://scoutingevent.com/082-73317" TargetMode="External"/><Relationship Id="rId12" Type="http://schemas.openxmlformats.org/officeDocument/2006/relationships/hyperlink" Target="https://scoutingevent.com/082-66417"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scoutingevent.com/082-baloofall23" TargetMode="External"/><Relationship Id="rId11" Type="http://schemas.openxmlformats.org/officeDocument/2006/relationships/hyperlink" Target="https://www.ncacbsa.org/wood-badge/" TargetMode="External"/><Relationship Id="rId5" Type="http://schemas.openxmlformats.org/officeDocument/2006/relationships/hyperlink" Target="https://scoutingevent.com/082-74794" TargetMode="External"/><Relationship Id="rId10" Type="http://schemas.openxmlformats.org/officeDocument/2006/relationships/hyperlink" Target="https://scoutingevent.com/082-74480" TargetMode="External"/><Relationship Id="rId4" Type="http://schemas.openxmlformats.org/officeDocument/2006/relationships/hyperlink" Target="https://scoutingevent.com/082-wsd_balooiols" TargetMode="External"/><Relationship Id="rId9" Type="http://schemas.openxmlformats.org/officeDocument/2006/relationships/hyperlink" Target="https://scoutingevent.com/082-70527" TargetMode="External"/><Relationship Id="rId14" Type="http://schemas.openxmlformats.org/officeDocument/2006/relationships/hyperlink" Target="https://scoutingevent.com/082-6906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summitbsa.org/registration/scoutconnections/" TargetMode="External"/><Relationship Id="rId13" Type="http://schemas.openxmlformats.org/officeDocument/2006/relationships/hyperlink" Target="https://public.3.basecamp.com/p/xWpkdrKHKAA9pCzwmHMNdbWb" TargetMode="External"/><Relationship Id="rId3" Type="http://schemas.openxmlformats.org/officeDocument/2006/relationships/hyperlink" Target="https://docs.google.com/forms/d/e/1FAIpQLSf9JOXShmdJVlDg4GeVD4a0bbrQUS6JDW4tOsruUsml9lJ9cw/viewform?usp=sharing" TargetMode="External"/><Relationship Id="rId7" Type="http://schemas.openxmlformats.org/officeDocument/2006/relationships/hyperlink" Target="https://www.bsaseabase.org/scouts/scout-connections/" TargetMode="External"/><Relationship Id="rId12" Type="http://schemas.openxmlformats.org/officeDocument/2006/relationships/hyperlink" Target="https://www.ncacbsa.org/high-adventu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tier.org/provisional-scout-connections/" TargetMode="External"/><Relationship Id="rId11" Type="http://schemas.openxmlformats.org/officeDocument/2006/relationships/hyperlink" Target="https://montanabsa.org/camps/high-adventure/" TargetMode="External"/><Relationship Id="rId5" Type="http://schemas.openxmlformats.org/officeDocument/2006/relationships/hyperlink" Target="https://www.philmontscoutranch.org/register/" TargetMode="External"/><Relationship Id="rId10" Type="http://schemas.openxmlformats.org/officeDocument/2006/relationships/hyperlink" Target="https://www.mainehighadventure.org/" TargetMode="External"/><Relationship Id="rId4" Type="http://schemas.openxmlformats.org/officeDocument/2006/relationships/hyperlink" Target="https://www.registerphilmont.org/entry/2025" TargetMode="External"/><Relationship Id="rId9" Type="http://schemas.openxmlformats.org/officeDocument/2006/relationships/hyperlink" Target="https://public.3.basecamp.com/p/hLgsVbk7Suju6cuDzQQJaEn4" TargetMode="External"/><Relationship Id="rId1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ick.icptrack.com/icp/relay.php?r=30354341&amp;msgid=299576&amp;act=85C6&amp;c=1518147&amp;pid=1672759&amp;destination=https%3A%2F%2Fpublic.3.basecamp.com%2Fp%2FVuwmdaZrSUgEwpvf7FwavNX4&amp;cf=14346&amp;v=42bcae3bcb26d33eef2260a85c1238b79ac22890444950148ea5581ff4603fc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rcgis.com/home/webmap/viewer.html?webmap=50c04419fcc1496d8a0d072f186e592b" TargetMode="External"/><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October 12,</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3</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75FE-7EC9-33F7-EF87-C094DF039CA4}"/>
              </a:ext>
            </a:extLst>
          </p:cNvPr>
          <p:cNvSpPr>
            <a:spLocks noGrp="1"/>
          </p:cNvSpPr>
          <p:nvPr>
            <p:ph idx="1"/>
          </p:nvPr>
        </p:nvSpPr>
        <p:spPr>
          <a:xfrm>
            <a:off x="689344" y="773002"/>
            <a:ext cx="10515600" cy="5627798"/>
          </a:xfrm>
        </p:spPr>
        <p:txBody>
          <a:bodyPr/>
          <a:lstStyle/>
          <a:p>
            <a:r>
              <a:rPr lang="en-US" dirty="0"/>
              <a:t>OPTIONAL: Awareness-building during the week </a:t>
            </a:r>
          </a:p>
          <a:p>
            <a:pPr lvl="1"/>
            <a:r>
              <a:rPr lang="en-US" dirty="0"/>
              <a:t>Weekly bulletins</a:t>
            </a:r>
          </a:p>
          <a:p>
            <a:pPr lvl="1"/>
            <a:r>
              <a:rPr lang="en-US" dirty="0"/>
              <a:t>Neighborhood Facebook pages</a:t>
            </a:r>
          </a:p>
          <a:p>
            <a:pPr lvl="1"/>
            <a:r>
              <a:rPr lang="en-US" dirty="0"/>
              <a:t>Signs</a:t>
            </a:r>
          </a:p>
          <a:p>
            <a:pPr marL="457200" lvl="1" indent="0">
              <a:buNone/>
            </a:pPr>
            <a:endParaRPr lang="en-US" dirty="0"/>
          </a:p>
          <a:p>
            <a:r>
              <a:rPr lang="en-US" dirty="0">
                <a:effectLst/>
                <a:ea typeface="Calibri" panose="020F0502020204030204" pitchFamily="34" charset="0"/>
                <a:cs typeface="Arial" panose="020B0604020202020204" pitchFamily="34" charset="0"/>
              </a:rPr>
              <a:t>If possible, try to get the food pantry to weigh each unit’s donation and record the weight.  If not, you can estimate:  A full bag is about ten pounds (welcome better methodologies from the crowd)</a:t>
            </a:r>
          </a:p>
          <a:p>
            <a:pPr lvl="1"/>
            <a:r>
              <a:rPr lang="en-US" sz="2400" dirty="0">
                <a:cs typeface="Arial" panose="020B0604020202020204" pitchFamily="34" charset="0"/>
              </a:rPr>
              <a:t>8 cans=7.5 pounds</a:t>
            </a:r>
            <a:endParaRPr lang="en-US" sz="2400" dirty="0"/>
          </a:p>
          <a:p>
            <a:endParaRPr lang="en-US" sz="2400" dirty="0">
              <a:effectLst/>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6A7FB596-68F4-085E-6568-784ED12722BD}"/>
              </a:ext>
            </a:extLst>
          </p:cNvPr>
          <p:cNvPicPr>
            <a:picLocks noChangeAspect="1"/>
          </p:cNvPicPr>
          <p:nvPr/>
        </p:nvPicPr>
        <p:blipFill rotWithShape="1">
          <a:blip r:embed="rId2">
            <a:extLst>
              <a:ext uri="{28A0092B-C50C-407E-A947-70E740481C1C}">
                <a14:useLocalDpi xmlns:a14="http://schemas.microsoft.com/office/drawing/2010/main" val="0"/>
              </a:ext>
            </a:extLst>
          </a:blip>
          <a:srcRect t="10400" b="16233"/>
          <a:stretch/>
        </p:blipFill>
        <p:spPr>
          <a:xfrm>
            <a:off x="7873409" y="4609073"/>
            <a:ext cx="3810000" cy="2096453"/>
          </a:xfrm>
          <a:prstGeom prst="rect">
            <a:avLst/>
          </a:prstGeom>
        </p:spPr>
      </p:pic>
    </p:spTree>
    <p:extLst>
      <p:ext uri="{BB962C8B-B14F-4D97-AF65-F5344CB8AC3E}">
        <p14:creationId xmlns:p14="http://schemas.microsoft.com/office/powerpoint/2010/main" val="13872563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8B99-95EE-F153-B567-7955446F95B9}"/>
              </a:ext>
            </a:extLst>
          </p:cNvPr>
          <p:cNvSpPr>
            <a:spLocks noGrp="1"/>
          </p:cNvSpPr>
          <p:nvPr>
            <p:ph type="title"/>
          </p:nvPr>
        </p:nvSpPr>
        <p:spPr/>
        <p:txBody>
          <a:bodyPr/>
          <a:lstStyle/>
          <a:p>
            <a:r>
              <a:rPr lang="en-US" b="1" dirty="0"/>
              <a:t>Data Capture</a:t>
            </a:r>
          </a:p>
        </p:txBody>
      </p:sp>
      <p:sp>
        <p:nvSpPr>
          <p:cNvPr id="3" name="Content Placeholder 2">
            <a:extLst>
              <a:ext uri="{FF2B5EF4-FFF2-40B4-BE49-F238E27FC236}">
                <a16:creationId xmlns:a16="http://schemas.microsoft.com/office/drawing/2014/main" id="{F894909A-DFF2-448B-8A75-17BB7FA47CCD}"/>
              </a:ext>
            </a:extLst>
          </p:cNvPr>
          <p:cNvSpPr>
            <a:spLocks noGrp="1"/>
          </p:cNvSpPr>
          <p:nvPr>
            <p:ph idx="1"/>
          </p:nvPr>
        </p:nvSpPr>
        <p:spPr>
          <a:xfrm>
            <a:off x="838200" y="1421587"/>
            <a:ext cx="10515600" cy="4777193"/>
          </a:xfrm>
        </p:spPr>
        <p:txBody>
          <a:bodyPr>
            <a:normAutofit/>
          </a:bodyPr>
          <a:lstStyle/>
          <a:p>
            <a:r>
              <a:rPr lang="en-US" dirty="0"/>
              <a:t>Unit’s fill out at: </a:t>
            </a:r>
          </a:p>
          <a:p>
            <a:pPr marL="0" indent="0">
              <a:buNone/>
            </a:pPr>
            <a:r>
              <a:rPr lang="en-US" dirty="0"/>
              <a:t>   </a:t>
            </a:r>
            <a:r>
              <a:rPr lang="en-US" dirty="0">
                <a:hlinkClick r:id="rId2"/>
              </a:rPr>
              <a:t>https://www.ncacbsa.org/scouting-for-food-unit-data/</a:t>
            </a:r>
            <a:endParaRPr lang="en-US" dirty="0"/>
          </a:p>
          <a:p>
            <a:r>
              <a:rPr lang="en-US" dirty="0"/>
              <a:t>District:  George Mason District</a:t>
            </a:r>
          </a:p>
          <a:p>
            <a:r>
              <a:rPr lang="en-US" dirty="0"/>
              <a:t>Number of Scouts and Other Youth Participants (siblings, friends, </a:t>
            </a:r>
            <a:r>
              <a:rPr lang="en-US" dirty="0" err="1"/>
              <a:t>etc</a:t>
            </a:r>
            <a:r>
              <a:rPr lang="en-US" dirty="0"/>
              <a:t>)</a:t>
            </a:r>
          </a:p>
          <a:p>
            <a:r>
              <a:rPr lang="en-US" dirty="0"/>
              <a:t>Number of Adult Participants</a:t>
            </a:r>
          </a:p>
          <a:p>
            <a:r>
              <a:rPr lang="en-US" dirty="0"/>
              <a:t>Pounds of Food Collected</a:t>
            </a:r>
          </a:p>
          <a:p>
            <a:r>
              <a:rPr lang="en-US" dirty="0"/>
              <a:t>Food pantry delivered to</a:t>
            </a:r>
          </a:p>
          <a:p>
            <a:r>
              <a:rPr lang="en-US" dirty="0"/>
              <a:t>For your Scouts:  Express the weight in fun terms, for example</a:t>
            </a:r>
          </a:p>
          <a:p>
            <a:pPr lvl="1"/>
            <a:r>
              <a:rPr lang="en-US" dirty="0"/>
              <a:t>Vehicles, animals, dinosaurs</a:t>
            </a:r>
          </a:p>
        </p:txBody>
      </p:sp>
    </p:spTree>
    <p:extLst>
      <p:ext uri="{BB962C8B-B14F-4D97-AF65-F5344CB8AC3E}">
        <p14:creationId xmlns:p14="http://schemas.microsoft.com/office/powerpoint/2010/main" val="2913618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9FFB-4D38-8B84-F24E-77A7F9078B5B}"/>
              </a:ext>
            </a:extLst>
          </p:cNvPr>
          <p:cNvSpPr>
            <a:spLocks noGrp="1"/>
          </p:cNvSpPr>
          <p:nvPr>
            <p:ph type="title"/>
          </p:nvPr>
        </p:nvSpPr>
        <p:spPr/>
        <p:txBody>
          <a:bodyPr/>
          <a:lstStyle/>
          <a:p>
            <a:r>
              <a:rPr lang="en-US" b="1" dirty="0"/>
              <a:t>Camporee</a:t>
            </a:r>
          </a:p>
        </p:txBody>
      </p:sp>
      <p:sp>
        <p:nvSpPr>
          <p:cNvPr id="3" name="Text Placeholder 2">
            <a:extLst>
              <a:ext uri="{FF2B5EF4-FFF2-40B4-BE49-F238E27FC236}">
                <a16:creationId xmlns:a16="http://schemas.microsoft.com/office/drawing/2014/main" id="{AF40EA36-6FC7-8B48-677B-BEF73707F2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240912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05A6-CCBE-4886-4060-6884D2FB8A76}"/>
              </a:ext>
            </a:extLst>
          </p:cNvPr>
          <p:cNvSpPr>
            <a:spLocks noGrp="1"/>
          </p:cNvSpPr>
          <p:nvPr>
            <p:ph type="title"/>
          </p:nvPr>
        </p:nvSpPr>
        <p:spPr/>
        <p:txBody>
          <a:bodyPr/>
          <a:lstStyle/>
          <a:p>
            <a:r>
              <a:rPr lang="en-US" b="1" dirty="0"/>
              <a:t>Scout Expo – November 09, 2023</a:t>
            </a:r>
          </a:p>
        </p:txBody>
      </p:sp>
      <p:sp>
        <p:nvSpPr>
          <p:cNvPr id="3" name="Text Placeholder 2">
            <a:extLst>
              <a:ext uri="{FF2B5EF4-FFF2-40B4-BE49-F238E27FC236}">
                <a16:creationId xmlns:a16="http://schemas.microsoft.com/office/drawing/2014/main" id="{B9FA4E7B-2BD3-6A63-CA1C-4ADF440BB9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39234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a:defRPr sz="2000"/>
            </a:pPr>
            <a:r>
              <a:rPr lang="en-US" sz="2400" dirty="0"/>
              <a:t>October 20-22, 2023 – </a:t>
            </a:r>
            <a:r>
              <a:rPr lang="en-US" sz="2400" dirty="0">
                <a:hlinkClick r:id="rId2"/>
              </a:rPr>
              <a:t>Fall Camporee</a:t>
            </a:r>
            <a:endParaRPr lang="en-US" sz="2400" dirty="0"/>
          </a:p>
          <a:p>
            <a:pPr>
              <a:defRPr sz="2000"/>
            </a:pPr>
            <a:r>
              <a:rPr lang="en-US" sz="2400" dirty="0"/>
              <a:t>October 28, 2023 – </a:t>
            </a:r>
            <a:r>
              <a:rPr lang="en-US" sz="2400" dirty="0">
                <a:hlinkClick r:id="rId3"/>
              </a:rPr>
              <a:t>Scouting for Food (Tags)</a:t>
            </a:r>
            <a:endParaRPr lang="en-US" sz="2400" dirty="0"/>
          </a:p>
          <a:p>
            <a:pPr>
              <a:defRPr sz="2000"/>
            </a:pPr>
            <a:r>
              <a:rPr lang="en-US" sz="2400" dirty="0"/>
              <a:t>November 4, 2023 – </a:t>
            </a:r>
            <a:r>
              <a:rPr lang="en-US" sz="2400" dirty="0">
                <a:hlinkClick r:id="rId3"/>
              </a:rPr>
              <a:t>Scouting for Food (Collection)</a:t>
            </a:r>
            <a:endParaRPr lang="en-US" sz="2400" dirty="0"/>
          </a:p>
          <a:p>
            <a:pPr>
              <a:defRPr sz="2000"/>
            </a:pPr>
            <a:r>
              <a:rPr lang="en-US" sz="2400" dirty="0"/>
              <a:t>November 11, 2023 – </a:t>
            </a:r>
            <a:r>
              <a:rPr lang="en-US" sz="2400" dirty="0">
                <a:hlinkClick r:id="rId4"/>
              </a:rPr>
              <a:t>Flags In (Veterans Day)</a:t>
            </a:r>
            <a:endParaRPr lang="en-US" sz="2400" dirty="0"/>
          </a:p>
        </p:txBody>
      </p:sp>
      <p:pic>
        <p:nvPicPr>
          <p:cNvPr id="113" name="Picture 4" descr="Picture 4"/>
          <p:cNvPicPr>
            <a:picLocks noChangeAspect="1"/>
          </p:cNvPicPr>
          <p:nvPr/>
        </p:nvPicPr>
        <p:blipFill>
          <a:blip r:embed="rId5"/>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November 9, 2023, at Thoreau MS </a:t>
            </a:r>
          </a:p>
          <a:p>
            <a:pPr lvl="1">
              <a:defRPr/>
            </a:pPr>
            <a:r>
              <a:rPr lang="en-US" i="1" dirty="0">
                <a:latin typeface="Arial" panose="020B0604020202020204" pitchFamily="34" charset="0"/>
                <a:cs typeface="Arial" panose="020B0604020202020204" pitchFamily="34" charset="0"/>
              </a:rPr>
              <a:t>7:00pm – Scout Expo</a:t>
            </a:r>
          </a:p>
          <a:p>
            <a:pPr lvl="1">
              <a:defRPr/>
            </a:pPr>
            <a:r>
              <a:rPr lang="en-US" i="1" dirty="0">
                <a:latin typeface="Arial" panose="020B0604020202020204" pitchFamily="34" charset="0"/>
                <a:cs typeface="Arial" panose="020B0604020202020204" pitchFamily="34" charset="0"/>
              </a:rPr>
              <a:t>8:00pm - Roundtable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9311-7572-DF1A-EB1E-89EEBABC7C12}"/>
              </a:ext>
            </a:extLst>
          </p:cNvPr>
          <p:cNvSpPr>
            <a:spLocks noGrp="1"/>
          </p:cNvSpPr>
          <p:nvPr>
            <p:ph type="title"/>
          </p:nvPr>
        </p:nvSpPr>
        <p:spPr/>
        <p:txBody>
          <a:bodyPr/>
          <a:lstStyle/>
          <a:p>
            <a:r>
              <a:rPr lang="en-US" b="1" dirty="0"/>
              <a:t>Fall Camporee</a:t>
            </a:r>
          </a:p>
        </p:txBody>
      </p:sp>
      <p:sp>
        <p:nvSpPr>
          <p:cNvPr id="3" name="Text Placeholder 2">
            <a:extLst>
              <a:ext uri="{FF2B5EF4-FFF2-40B4-BE49-F238E27FC236}">
                <a16:creationId xmlns:a16="http://schemas.microsoft.com/office/drawing/2014/main" id="{FF584B5E-96AC-6ADF-1D9E-4872C1E173A3}"/>
              </a:ext>
            </a:extLst>
          </p:cNvPr>
          <p:cNvSpPr>
            <a:spLocks noGrp="1"/>
          </p:cNvSpPr>
          <p:nvPr>
            <p:ph type="body" idx="1"/>
          </p:nvPr>
        </p:nvSpPr>
        <p:spPr>
          <a:xfrm>
            <a:off x="838200" y="1396416"/>
            <a:ext cx="10515600" cy="4351338"/>
          </a:xfrm>
        </p:spPr>
        <p:txBody>
          <a:bodyPr>
            <a:normAutofit fontScale="92500" lnSpcReduction="20000"/>
          </a:bodyPr>
          <a:lstStyle/>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 Rock Enon (off 81 in western VA) on October 20-23, 2023 – registration opens Monday.  Webelos welcome.  Units provide their own food.  About 1.5 hours from Vienna, VA.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Activities will include Shooting Sports, Merit Badge completions, Friendship &amp; Fellowship, and a Campfire.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Will need lots of volunteers to successfully do this.  Even if you could only do a few hours, that would be helpful.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Partial and full merit badge classes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Scouts sign up for Merit Badges when they register and pay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is $30 for scouts, adults, and staff - more if doing shooting.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742950" algn="l"/>
              </a:tabLst>
            </a:pPr>
            <a:r>
              <a:rPr lang="en-US" sz="2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90-minute AM sessions, (2) 90-minute PM sessions, (1) 60-minute slow prior to dinner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56744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963-4A9D-DBCF-34F2-B0D4C3E1735F}"/>
              </a:ext>
            </a:extLst>
          </p:cNvPr>
          <p:cNvSpPr>
            <a:spLocks noGrp="1"/>
          </p:cNvSpPr>
          <p:nvPr>
            <p:ph type="title"/>
          </p:nvPr>
        </p:nvSpPr>
        <p:spPr/>
        <p:txBody>
          <a:bodyPr/>
          <a:lstStyle/>
          <a:p>
            <a:r>
              <a:rPr lang="en-US" b="1" dirty="0"/>
              <a:t>Council Update</a:t>
            </a:r>
          </a:p>
        </p:txBody>
      </p:sp>
      <p:sp>
        <p:nvSpPr>
          <p:cNvPr id="3" name="Text Placeholder 2">
            <a:extLst>
              <a:ext uri="{FF2B5EF4-FFF2-40B4-BE49-F238E27FC236}">
                <a16:creationId xmlns:a16="http://schemas.microsoft.com/office/drawing/2014/main" id="{208278AA-40F5-CFEE-8699-7AC45876FA69}"/>
              </a:ext>
            </a:extLst>
          </p:cNvPr>
          <p:cNvSpPr>
            <a:spLocks noGrp="1"/>
          </p:cNvSpPr>
          <p:nvPr>
            <p:ph type="body" idx="1"/>
          </p:nvPr>
        </p:nvSpPr>
        <p:spPr>
          <a:xfrm>
            <a:off x="744894" y="1405746"/>
            <a:ext cx="10515600" cy="5293633"/>
          </a:xfrm>
        </p:spPr>
        <p:txBody>
          <a:bodyPr>
            <a:norm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2024 National Dues</a:t>
            </a:r>
            <a:r>
              <a:rPr lang="en-US" sz="1600" dirty="0">
                <a:effectLst/>
                <a:latin typeface="Arial" panose="020B0604020202020204" pitchFamily="34" charset="0"/>
                <a:ea typeface="Calibri" panose="020F0502020204030204" pitchFamily="34" charset="0"/>
                <a:cs typeface="Arial" panose="020B0604020202020204" pitchFamily="34" charset="0"/>
              </a:rPr>
              <a:t> – Effective 08/01/23 - </a:t>
            </a:r>
            <a:r>
              <a:rPr lang="en-US"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rPr>
              <a:t>https://public.3.basecamp.com/p/XoisQJcMr1NncMfshG7xCj9f</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2024 Council Dues</a:t>
            </a:r>
            <a:r>
              <a:rPr lang="en-US" sz="1600" dirty="0">
                <a:effectLst/>
                <a:latin typeface="Arial" panose="020B0604020202020204" pitchFamily="34" charset="0"/>
                <a:ea typeface="Calibri" panose="020F0502020204030204" pitchFamily="34" charset="0"/>
                <a:cs typeface="Arial" panose="020B0604020202020204" pitchFamily="34" charset="0"/>
              </a:rPr>
              <a:t> – Effective 1/1/24 - </a:t>
            </a:r>
            <a:r>
              <a:rPr lang="en-US" sz="16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rPr>
              <a:t>https://www.ncacbsa.org/participation-fee/https://www.ncacbsa.org/participation-fee/</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Unit Charter Renewal - </a:t>
            </a:r>
            <a:r>
              <a:rPr lang="en-US" sz="1600" dirty="0">
                <a:effectLst/>
                <a:latin typeface="Arial" panose="020B0604020202020204" pitchFamily="34" charset="0"/>
                <a:ea typeface="Calibri" panose="020F0502020204030204" pitchFamily="34" charset="0"/>
                <a:cs typeface="Arial" panose="020B0604020202020204" pitchFamily="34" charset="0"/>
              </a:rPr>
              <a:t>Charter Renewal opened on 10/02/23 at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https://advancements.scouting.org/</a:t>
            </a:r>
            <a:r>
              <a:rPr lang="en-US" sz="1600" dirty="0">
                <a:effectLst/>
                <a:latin typeface="Arial" panose="020B0604020202020204" pitchFamily="34" charset="0"/>
                <a:ea typeface="Calibri" panose="020F0502020204030204" pitchFamily="34" charset="0"/>
                <a:cs typeface="Arial" panose="020B0604020202020204" pitchFamily="34" charset="0"/>
              </a:rPr>
              <a:t>.  Only the unit Key 3 and Key 3 delegates can access the software.  Use the same Username and Password that you use for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https://my.scouting.org</a:t>
            </a:r>
            <a:r>
              <a:rPr lang="en-US" sz="1600" dirty="0">
                <a:effectLst/>
                <a:latin typeface="Arial" panose="020B0604020202020204" pitchFamily="34" charset="0"/>
                <a:ea typeface="Calibri" panose="020F0502020204030204" pitchFamily="34" charset="0"/>
                <a:cs typeface="Arial" panose="020B0604020202020204" pitchFamily="34" charset="0"/>
              </a:rPr>
              <a:t> and Scoutbook.</a:t>
            </a:r>
          </a:p>
          <a:p>
            <a:pPr marL="569913" marR="0" lvl="1"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Thanks to all that attended one of the two Charter Renewal training sessions.  The first session was recorded.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Link</a:t>
            </a:r>
            <a:r>
              <a:rPr lang="en-US" sz="1600" dirty="0">
                <a:effectLst/>
                <a:latin typeface="Arial" panose="020B0604020202020204" pitchFamily="34" charset="0"/>
                <a:ea typeface="Calibri" panose="020F0502020204030204" pitchFamily="34" charset="0"/>
                <a:cs typeface="Arial" panose="020B0604020202020204" pitchFamily="34" charset="0"/>
              </a:rPr>
              <a:t> (Passcode:  </a:t>
            </a:r>
            <a:r>
              <a:rPr lang="en-US" sz="1600" spc="10" dirty="0">
                <a:effectLst/>
                <a:latin typeface="Arial" panose="020B0604020202020204" pitchFamily="34" charset="0"/>
                <a:ea typeface="Calibri" panose="020F0502020204030204" pitchFamily="34" charset="0"/>
                <a:cs typeface="Arial" panose="020B0604020202020204" pitchFamily="34" charset="0"/>
              </a:rPr>
              <a:t>n%7N4C^u</a:t>
            </a:r>
            <a:r>
              <a:rPr lang="en-US" sz="1600" dirty="0">
                <a:effectLst/>
                <a:latin typeface="Arial" panose="020B0604020202020204" pitchFamily="34" charset="0"/>
                <a:ea typeface="Calibri" panose="020F0502020204030204" pitchFamily="34" charset="0"/>
                <a:cs typeface="Arial" panose="020B0604020202020204" pitchFamily="34" charset="0"/>
              </a:rPr>
              <a:t>) to view the session (70 minutes long).</a:t>
            </a:r>
          </a:p>
          <a:p>
            <a:pPr marL="569913" marR="0" lvl="0"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Here is a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link</a:t>
            </a:r>
            <a:r>
              <a:rPr lang="en-US" sz="1600" dirty="0">
                <a:effectLst/>
                <a:latin typeface="Arial" panose="020B0604020202020204" pitchFamily="34" charset="0"/>
                <a:ea typeface="Calibri" panose="020F0502020204030204" pitchFamily="34" charset="0"/>
                <a:cs typeface="Arial" panose="020B0604020202020204" pitchFamily="34" charset="0"/>
              </a:rPr>
              <a:t> to the GMD Basecamp site that contains the</a:t>
            </a: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2024 Annual Membership Handbook (PDF)</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Internet Rechartering User Guide (PDF)</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801688" marR="0" lvl="0" indent="-231775">
              <a:lnSpc>
                <a:spcPct val="107000"/>
              </a:lnSpc>
              <a:spcBef>
                <a:spcPts val="0"/>
              </a:spcBef>
              <a:spcAft>
                <a:spcPts val="0"/>
              </a:spcAft>
              <a:buFont typeface="Arial" panose="020B0604020202020204" pitchFamily="34" charset="0"/>
              <a:buChar char="•"/>
              <a:tabLst>
                <a:tab pos="801688"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Membership Renewal for Units (PPTX)</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69913" marR="0" lvl="0" indent="-225425">
              <a:lnSpc>
                <a:spcPct val="107000"/>
              </a:lnSpc>
              <a:spcBef>
                <a:spcPts val="0"/>
              </a:spcBef>
              <a:spcAft>
                <a:spcPts val="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NCAC Charter Renewal web site: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https://www.ncacbsa.org/recharter/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69913" marR="0" lvl="0" indent="-225425">
              <a:lnSpc>
                <a:spcPct val="107000"/>
              </a:lnSpc>
              <a:spcBef>
                <a:spcPts val="0"/>
              </a:spcBef>
              <a:spcAft>
                <a:spcPts val="800"/>
              </a:spcAft>
              <a:buFont typeface="Arial" panose="020B0604020202020204" pitchFamily="34" charset="0"/>
              <a:buChar char="•"/>
              <a:tabLst>
                <a:tab pos="569913" algn="l"/>
              </a:tabLst>
            </a:pPr>
            <a:r>
              <a:rPr lang="en-US" sz="1600" dirty="0">
                <a:effectLst/>
                <a:latin typeface="Arial" panose="020B0604020202020204" pitchFamily="34" charset="0"/>
                <a:ea typeface="Calibri" panose="020F0502020204030204" pitchFamily="34" charset="0"/>
                <a:cs typeface="Arial" panose="020B0604020202020204" pitchFamily="34" charset="0"/>
              </a:rPr>
              <a:t>In addition to the online Charter Renewal, we need units to get their unit’s Annual Charter Agreement signed by the Chartering Organization (Executive Officer), the COR, and your Unit Committee Chair.  The fillable Annual Charter Agreement is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here</a:t>
            </a:r>
            <a:r>
              <a:rPr lang="en-US" sz="1600" dirty="0">
                <a:effectLst/>
                <a:latin typeface="Arial" panose="020B0604020202020204" pitchFamily="34" charset="0"/>
                <a:ea typeface="Calibri" panose="020F0502020204030204" pitchFamily="34" charset="0"/>
                <a:cs typeface="Arial" panose="020B0604020202020204" pitchFamily="34" charset="0"/>
              </a:rPr>
              <a:t>.  If your Chartering Organization is a Catholic Dioceses/Parish, they may require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this version</a:t>
            </a:r>
            <a:r>
              <a:rPr lang="en-US" sz="1600" dirty="0">
                <a:effectLst/>
                <a:latin typeface="Arial" panose="020B0604020202020204" pitchFamily="34" charset="0"/>
                <a:ea typeface="Calibri" panose="020F0502020204030204" pitchFamily="34" charset="0"/>
                <a:cs typeface="Arial" panose="020B0604020202020204" pitchFamily="34" charset="0"/>
              </a:rPr>
              <a:t>.  Please check with your Executive Officer to determine which version they would prefer to submit.  NCAC will accept either version.</a:t>
            </a:r>
          </a:p>
        </p:txBody>
      </p:sp>
    </p:spTree>
    <p:extLst>
      <p:ext uri="{BB962C8B-B14F-4D97-AF65-F5344CB8AC3E}">
        <p14:creationId xmlns:p14="http://schemas.microsoft.com/office/powerpoint/2010/main" val="31734233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pPr>
              <a:lnSpc>
                <a:spcPct val="100000"/>
              </a:lnSpc>
              <a:spcBef>
                <a:spcPts val="0"/>
              </a:spcBef>
            </a:pP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Cubs Can Code</a:t>
            </a:r>
            <a:r>
              <a:rPr lang="en-US" dirty="0">
                <a:effectLst/>
                <a:latin typeface="Arial" panose="020B0604020202020204" pitchFamily="34" charset="0"/>
                <a:ea typeface="Calibri" panose="020F0502020204030204" pitchFamily="34" charset="0"/>
                <a:cs typeface="Arial" panose="020B0604020202020204" pitchFamily="34" charset="0"/>
              </a:rPr>
              <a:t>, 11-18-23 (6pm), Zoom</a:t>
            </a:r>
          </a:p>
          <a:p>
            <a:pPr marL="0" indent="0">
              <a:lnSpc>
                <a:spcPct val="100000"/>
              </a:lnSpc>
              <a:spcBef>
                <a:spcPts val="0"/>
              </a:spcBef>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4"/>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fontScale="92500" lnSpcReduction="10000"/>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Scouting for Food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Camporee Update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Scout Expo Update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Breakout Session (Cubs): Cub leader issues (CM, ACM, DL)</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Breakout Session (Scouts BSA): Recruitment</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November 9, 2023 (7:00pm Scout Expo/RT)</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391073" y="586067"/>
            <a:ext cx="7591646" cy="634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33363" indent="-233363">
              <a:lnSpc>
                <a:spcPct val="107000"/>
              </a:lnSpc>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Basic Adult Leader Outdoor Orientation </a:t>
            </a:r>
            <a:r>
              <a:rPr lang="en-US" sz="11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BALOO;C32) – </a:t>
            </a: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3838">
              <a:lnSpc>
                <a:spcPct val="107000"/>
              </a:lnSpc>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Introduction to Outdoor Leadership Skills (IOLS; S11)</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10/13/23 – 10/14/23, Huntingtown,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10/14/23 – 10/15/23, Middleburg,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3838">
              <a:lnSpc>
                <a:spcPct val="107000"/>
              </a:lnSpc>
              <a:buSzPts val="1000"/>
              <a:buFont typeface="Symbol" panose="05050102010706020507" pitchFamily="18" charset="2"/>
              <a:buChar char=""/>
              <a:tabLst>
                <a:tab pos="685800" algn="l"/>
              </a:tabLst>
            </a:pPr>
            <a:r>
              <a:rPr lang="en-US"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11/18/23 – 11/19/23, Lorton,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endPar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 Country Outdoor Leader Skills (BCOLS) - </a:t>
            </a: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10/21/23 – 10/22/23, Camp Big Mac, Markham,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NYLT     </a:t>
            </a:r>
            <a:r>
              <a:rPr lang="en-US" sz="1050" u="sng" dirty="0">
                <a:solidFill>
                  <a:srgbClr val="1C07B9"/>
                </a:solidFill>
                <a:latin typeface="Calibri" panose="020F0502020204030204" pitchFamily="34" charset="0"/>
                <a:ea typeface="Calibri" panose="020F0502020204030204" pitchFamily="34" charset="0"/>
                <a:cs typeface="Times New Roman" panose="02020603050405020304" pitchFamily="18" charset="0"/>
              </a:rPr>
              <a:t>24-1:  01/12/24 -01/15/24 &amp; 01/27/24-01/28/24</a:t>
            </a:r>
            <a:endParaRPr lang="en-US" sz="1050" dirty="0">
              <a:solidFill>
                <a:srgbClr val="1C07B9"/>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24.2:  06/16/24-06/21/24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24.3:  06/23/24-06/28/24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24.4: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24.5:  07/28/24-08/02/24</a:t>
            </a:r>
          </a:p>
          <a:p>
            <a:pPr lvl="1">
              <a:lnSpc>
                <a:spcPct val="107000"/>
              </a:lnSpc>
            </a:pPr>
            <a:r>
              <a:rPr lang="en-US" sz="1100" b="1" dirty="0">
                <a:latin typeface="Calibri" panose="020F0502020204030204" pitchFamily="34" charset="0"/>
                <a:ea typeface="Calibri" panose="020F0502020204030204" pitchFamily="34" charset="0"/>
                <a:cs typeface="Calibri" panose="020F0502020204030204" pitchFamily="34" charset="0"/>
              </a:rPr>
              <a:t>Registration will open in the Fall and will be announced via email and on Facebook</a:t>
            </a:r>
          </a:p>
          <a:p>
            <a:pPr marL="457200" marR="0" lvl="1" indent="0">
              <a:lnSpc>
                <a:spcPct val="107000"/>
              </a:lnSpc>
              <a:spcBef>
                <a:spcPts val="0"/>
              </a:spcBef>
              <a:spcAft>
                <a:spcPts val="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marL="233363" marR="0" lvl="1" indent="-233363">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0"/>
              </a:rPr>
              <a:t>10/21/23 – 10/22/23,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11/18/23 – 11/19/23,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12763" marR="0" lvl="1" indent="-279400">
              <a:lnSpc>
                <a:spcPct val="107000"/>
              </a:lnSpc>
              <a:spcBef>
                <a:spcPts val="0"/>
              </a:spcBef>
              <a:spcAft>
                <a:spcPts val="0"/>
              </a:spcAft>
              <a:buFont typeface="Symbol" panose="05050102010706020507" pitchFamily="18" charset="2"/>
              <a:buChar char=""/>
            </a:pPr>
            <a:r>
              <a:rPr lang="en-US" sz="1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12/16/23 – 12/17/23, Camp Snyder, Haymarket, 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https://www.ncacbsa.org/wood-badge/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3838">
              <a:lnSpc>
                <a:spcPct val="107000"/>
              </a:lnSpc>
              <a:spcBef>
                <a:spcPts val="0"/>
              </a:spcBef>
              <a:spcAft>
                <a:spcPts val="0"/>
              </a:spcAft>
              <a:buFont typeface="Arial" panose="020B0604020202020204" pitchFamily="34" charset="0"/>
              <a:buChar char="•"/>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04/12/24 – 04/14/24 &amp; 05/04/24 – 05/05/24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3838">
              <a:lnSpc>
                <a:spcPct val="107000"/>
              </a:lnSpc>
              <a:spcBef>
                <a:spcPts val="0"/>
              </a:spcBef>
              <a:spcAft>
                <a:spcPts val="800"/>
              </a:spcAft>
              <a:buFont typeface="Arial" panose="020B0604020202020204" pitchFamily="34" charset="0"/>
              <a:buChar char="•"/>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10/14/24 – 10/15/24 &amp; 10/05/24 – 10/06/24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Leave No Trace/Outdoor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10/16/23 (Zoom) &amp; 10/21/23 (Camp Snyder)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BSA Leave No Trace Trainer Course - Outdoor Ethics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10/16/23 (Zoom) &amp; 10/21/23 </a:t>
            </a:r>
            <a:r>
              <a:rPr lang="en-US" sz="1100" dirty="0">
                <a:effectLst/>
                <a:latin typeface="Calibri" panose="020F0502020204030204" pitchFamily="34" charset="0"/>
                <a:ea typeface="Calibri" panose="020F0502020204030204" pitchFamily="34" charset="0"/>
                <a:cs typeface="Times New Roman" panose="02020603050405020304" pitchFamily="18" charset="0"/>
              </a:rPr>
              <a:t>– Haymarket, VA</a:t>
            </a:r>
          </a:p>
          <a:p>
            <a:pPr marR="0" lvl="0">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Outdoor Ethics Orientation Courses (Scouts and Cubs) - Outdoor Ethics Newsletter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Sign up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here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12/03/23</a:t>
            </a:r>
            <a:r>
              <a:rPr lang="en-US" sz="1100" dirty="0">
                <a:effectLst/>
                <a:latin typeface="Calibri" panose="020F0502020204030204" pitchFamily="34" charset="0"/>
                <a:ea typeface="Calibri" panose="020F0502020204030204" pitchFamily="34" charset="0"/>
                <a:cs typeface="Times New Roman" panose="02020603050405020304" pitchFamily="18" charset="0"/>
              </a:rPr>
              <a:t> – Brandywine, MD</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189062"/>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Important notes for this month</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HELP NEEDED FROM ALL George Mason Scouts BSA Troops, Venture Crews &amp; Sea Scout 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Thanks to Troops 152, 1978, 918, 1887, &amp; 1888 that have completed the survey!!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haven’t already, please complete the Google Form survey on your unit’s high adventure activities (even if your unit hasn’t done any) at the URL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https://docs.google.com/forms/d/e/1FAIpQLSf9JOXShmdJVlDg4GeVD4a0bbrQUS6JDW4tOsruUsml9lJ9cw/viewform?usp=sharing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2025 registration occurs Oct 1-16, 2023 – For more information, go to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https://www.registerphilmont.org/entry/2025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 BSA High Adventure bases still have availability for summer 2024 trips – See the URL below for more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https://www.scouting.org/outdooradventures/open4adventure/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NCAC-Organized High Adventure Trips - 2024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Lenhok’sin – James River Canoeing Trek - July 7-13, 2024 - Crew of 6-12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Registration Opens November 1, 2023 - $470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INFO:  highadventure@ncacbsa.org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Wind River Range, WY: Proposed DIY HAC Provo Trip – June 22-30, 2024, ~$1,500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 Tier – Jul 23-Aug 3,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 Jul 13-27,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 Jul 29-Aug 3,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 Aug 6-11, 2024 - Already full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Training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Open to all NCAC Scouts &amp; adults that are participating in HA trips in the next few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2024 Sessions: I – 11/19/23; II – 01/07/24; IIIa – 03/24/24; </a:t>
            </a:r>
            <a:r>
              <a:rPr lang="en-US"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IIIb</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04/06/24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 Advisor Hikes: 8:00am, Sat 3/09 &amp; Sun 3/17/24, 8:00am Catoctin Mt Park, Thurmont, MD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 Tier 2024 Sessions: Sat, 04/06/24 (in-person); Sat, 04/20/24 (virtual)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 Session: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Members of the High Adventure Committee are available to assist units in planning and training for their upcoming high adventure trips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High Adventure Base Quick Links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Philmont: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https://www.philmontscoutranch.org/register/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Northern</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Tier: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rPr>
              <a:t>https://www.ntier.org/provisional-scout-connections/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Sea Base:</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rPr>
              <a:t>https://www.bsaseabase.org/scouts/scout-connections/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Summit</a:t>
            </a:r>
            <a:r>
              <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8"/>
              </a:rPr>
              <a:t>https://www.summitbsa.org/registration/scoutconnections/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High Adventure Bases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Adirondack High Adventure Area: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9"/>
              </a:rPr>
              <a:t>https://public.3.basecamp.com/p/hLgsVbk7Suju6cuDzQQJaEn4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Maine High Adventure Area: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https://www.mainehighadventure.org/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Montana Outdoor High Adventure Base: </a:t>
            </a:r>
            <a:r>
              <a:rPr lang="en-US" sz="11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11"/>
              </a:rPr>
              <a:t>https://montanabsa.org/camps/high-adventure/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useful links for high adventure information and opportunities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NCAC High Adventure website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https://www.ncacbsa.org/high-adventure/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 of units with available slots in their upcoming high adventure trips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https://public.3.basecamp.com/p/xWpkdrKHKAA9pCzwmHMNdbWb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Oct 2023</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82562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Archery</a:t>
            </a:r>
            <a:endParaRPr dirty="0">
              <a:solidFill>
                <a:srgbClr val="000000"/>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625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Mary Neuse has accepted the Scoutmaster position at T1978G.  Brian Fleck will be the new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2023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Calibri" panose="020F0502020204030204" pitchFamily="34" charset="0"/>
              </a:rPr>
              <a:t>11/01/23 – Election Season Opens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233363" marR="0" lvl="0"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marL="457200" lvl="1" indent="0">
              <a:lnSpc>
                <a:spcPct val="120000"/>
              </a:lnSpc>
              <a:spcBef>
                <a:spcPts val="0"/>
              </a:spcBef>
              <a:buNone/>
            </a:pPr>
            <a:r>
              <a:rPr lang="en-US" sz="4000" dirty="0"/>
              <a:t>* </a:t>
            </a: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274676" y="225037"/>
            <a:ext cx="1051560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indent="-339725" hangingPunct="1">
              <a:buFont typeface="Arial" panose="020B0604020202020204" pitchFamily="34" charset="0"/>
              <a:buChar char="•"/>
            </a:pPr>
            <a:r>
              <a:rPr lang="en-US" sz="4000" b="1" dirty="0"/>
              <a:t>Charter Renewal</a:t>
            </a:r>
          </a:p>
          <a:p>
            <a:pPr marL="690563" lvl="2" indent="-350838" hangingPunct="1">
              <a:buFont typeface="Arial" panose="020B0604020202020204" pitchFamily="34" charset="0"/>
              <a:buChar char="•"/>
            </a:pPr>
            <a:r>
              <a:rPr lang="en-US" sz="4000" dirty="0"/>
              <a:t>Merit Badge Counselors – Cont. and only</a:t>
            </a:r>
          </a:p>
          <a:p>
            <a:pPr marL="690563" lvl="2" indent="-350838" hangingPunct="1">
              <a:buFont typeface="Arial" panose="020B0604020202020204" pitchFamily="34" charset="0"/>
              <a:buChar char="•"/>
            </a:pPr>
            <a:r>
              <a:rPr lang="en-US" sz="4000" dirty="0"/>
              <a:t>Multiples – Clear Cache/Incognito Mode</a:t>
            </a:r>
          </a:p>
          <a:p>
            <a:pPr marL="690563" lvl="2" indent="-350838" hangingPunct="1">
              <a:buFont typeface="Arial" panose="020B0604020202020204" pitchFamily="34" charset="0"/>
              <a:buChar char="•"/>
            </a:pPr>
            <a:r>
              <a:rPr lang="en-US" sz="4000" dirty="0"/>
              <a:t>Transfers from out of Council - Paper</a:t>
            </a:r>
          </a:p>
          <a:p>
            <a:pPr marL="339725" lvl="2" indent="-339725" hangingPunct="1">
              <a:buFont typeface="Arial" panose="020B0604020202020204" pitchFamily="34" charset="0"/>
              <a:buChar char="•"/>
            </a:pPr>
            <a:r>
              <a:rPr lang="en-US" sz="4000" b="1" dirty="0"/>
              <a:t>Training for Outdoor Ethics Guides – </a:t>
            </a:r>
            <a:r>
              <a:rPr lang="en-US" sz="4000" dirty="0"/>
              <a:t>10/22/23 at the Vale UMC (4:30pm – 6:30pm)</a:t>
            </a:r>
          </a:p>
          <a:p>
            <a:pPr marL="339725" lvl="2" indent="-339725" hangingPunct="1">
              <a:buFont typeface="Arial" panose="020B0604020202020204" pitchFamily="34" charset="0"/>
              <a:buChar char="•"/>
            </a:pPr>
            <a:r>
              <a:rPr lang="en-US" sz="4000" b="1" dirty="0"/>
              <a:t>Troop 987 Recruiting Events </a:t>
            </a:r>
            <a:r>
              <a:rPr lang="en-US" sz="4000" dirty="0"/>
              <a:t>– 10/28, 11/4, 11/18</a:t>
            </a:r>
          </a:p>
          <a:p>
            <a:pPr marL="339725" lvl="2" indent="-339725" hangingPunct="1">
              <a:buFont typeface="Arial" panose="020B0604020202020204" pitchFamily="34" charset="0"/>
              <a:buChar char="•"/>
            </a:pPr>
            <a:endParaRPr lang="en-US" b="1" dirty="0"/>
          </a:p>
        </p:txBody>
      </p:sp>
    </p:spTree>
    <p:extLst>
      <p:ext uri="{BB962C8B-B14F-4D97-AF65-F5344CB8AC3E}">
        <p14:creationId xmlns:p14="http://schemas.microsoft.com/office/powerpoint/2010/main" val="28928460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B8CF8D33-8D5C-1289-E1AB-EE5F6BE83563}"/>
              </a:ext>
            </a:extLst>
          </p:cNvPr>
          <p:cNvPicPr/>
          <p:nvPr/>
        </p:nvPicPr>
        <p:blipFill rotWithShape="1">
          <a:blip r:embed="rId2" cstate="print">
            <a:alphaModFix amt="39000"/>
            <a:extLst>
              <a:ext uri="{28A0092B-C50C-407E-A947-70E740481C1C}">
                <a14:useLocalDpi xmlns:a14="http://schemas.microsoft.com/office/drawing/2010/main" val="0"/>
              </a:ext>
            </a:extLst>
          </a:blip>
          <a:srcRect r="2" b="7373"/>
          <a:stretch/>
        </p:blipFill>
        <p:spPr>
          <a:xfrm>
            <a:off x="3120782" y="364684"/>
            <a:ext cx="5828908" cy="6138986"/>
          </a:xfrm>
          <a:prstGeom prst="rect">
            <a:avLst/>
          </a:prstGeom>
        </p:spPr>
      </p:pic>
      <p:sp>
        <p:nvSpPr>
          <p:cNvPr id="2" name="Title 1">
            <a:extLst>
              <a:ext uri="{FF2B5EF4-FFF2-40B4-BE49-F238E27FC236}">
                <a16:creationId xmlns:a16="http://schemas.microsoft.com/office/drawing/2014/main" id="{26B7ED93-868D-CD28-AF47-D1DFFF1BA70D}"/>
              </a:ext>
            </a:extLst>
          </p:cNvPr>
          <p:cNvSpPr>
            <a:spLocks noGrp="1"/>
          </p:cNvSpPr>
          <p:nvPr>
            <p:ph type="ctrTitle"/>
          </p:nvPr>
        </p:nvSpPr>
        <p:spPr/>
        <p:txBody>
          <a:bodyPr>
            <a:normAutofit fontScale="90000"/>
          </a:bodyPr>
          <a:lstStyle/>
          <a:p>
            <a:r>
              <a:rPr lang="en-US" sz="6000" dirty="0">
                <a:solidFill>
                  <a:srgbClr val="FF0000"/>
                </a:solidFill>
                <a:latin typeface="Algerian" panose="04020705040A02060702" pitchFamily="82" charset="0"/>
              </a:rPr>
              <a:t>Hunger is still out there, and so are we!</a:t>
            </a:r>
            <a:br>
              <a:rPr lang="en-US" sz="6000" dirty="0">
                <a:solidFill>
                  <a:srgbClr val="FF0000"/>
                </a:solidFill>
                <a:latin typeface="Algerian" panose="04020705040A02060702" pitchFamily="82" charset="0"/>
              </a:rPr>
            </a:br>
            <a:endParaRPr lang="en-US" dirty="0"/>
          </a:p>
        </p:txBody>
      </p:sp>
      <p:sp>
        <p:nvSpPr>
          <p:cNvPr id="3" name="Subtitle 2">
            <a:extLst>
              <a:ext uri="{FF2B5EF4-FFF2-40B4-BE49-F238E27FC236}">
                <a16:creationId xmlns:a16="http://schemas.microsoft.com/office/drawing/2014/main" id="{0A0B8F30-5ACE-7589-1B97-B648C210A04B}"/>
              </a:ext>
            </a:extLst>
          </p:cNvPr>
          <p:cNvSpPr>
            <a:spLocks noGrp="1"/>
          </p:cNvSpPr>
          <p:nvPr>
            <p:ph type="subTitle" idx="1"/>
          </p:nvPr>
        </p:nvSpPr>
        <p:spPr/>
        <p:txBody>
          <a:bodyPr>
            <a:noAutofit/>
          </a:bodyPr>
          <a:lstStyle/>
          <a:p>
            <a:r>
              <a:rPr lang="en-US" sz="4400" b="1" dirty="0">
                <a:solidFill>
                  <a:schemeClr val="accent1">
                    <a:lumMod val="75000"/>
                  </a:schemeClr>
                </a:solidFill>
                <a:latin typeface="Algerian" panose="04020705040A02060702" pitchFamily="82" charset="0"/>
              </a:rPr>
              <a:t>GEORGE MASON DISTRICT</a:t>
            </a:r>
          </a:p>
          <a:p>
            <a:r>
              <a:rPr lang="en-US" sz="4400" b="1" dirty="0">
                <a:solidFill>
                  <a:schemeClr val="accent1">
                    <a:lumMod val="75000"/>
                  </a:schemeClr>
                </a:solidFill>
                <a:latin typeface="Algerian" panose="04020705040A02060702" pitchFamily="82" charset="0"/>
              </a:rPr>
              <a:t>SCOUTING FOR FOOD</a:t>
            </a:r>
          </a:p>
          <a:p>
            <a:r>
              <a:rPr lang="en-US" sz="4400" b="1" dirty="0">
                <a:solidFill>
                  <a:schemeClr val="accent1">
                    <a:lumMod val="75000"/>
                  </a:schemeClr>
                </a:solidFill>
                <a:latin typeface="Algerian" panose="04020705040A02060702" pitchFamily="82" charset="0"/>
              </a:rPr>
              <a:t>2023</a:t>
            </a:r>
          </a:p>
          <a:p>
            <a:endParaRPr lang="en-US" sz="4400" dirty="0"/>
          </a:p>
        </p:txBody>
      </p:sp>
    </p:spTree>
    <p:extLst>
      <p:ext uri="{BB962C8B-B14F-4D97-AF65-F5344CB8AC3E}">
        <p14:creationId xmlns:p14="http://schemas.microsoft.com/office/powerpoint/2010/main" val="28478403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66DC71FD-507A-6404-696C-8D6246851218}"/>
              </a:ext>
            </a:extLst>
          </p:cNvPr>
          <p:cNvPicPr/>
          <p:nvPr/>
        </p:nvPicPr>
        <p:blipFill rotWithShape="1">
          <a:blip r:embed="rId2" cstate="print">
            <a:extLst>
              <a:ext uri="{28A0092B-C50C-407E-A947-70E740481C1C}">
                <a14:useLocalDpi xmlns:a14="http://schemas.microsoft.com/office/drawing/2010/main" val="0"/>
              </a:ext>
            </a:extLst>
          </a:blip>
          <a:srcRect r="2" b="7373"/>
          <a:stretch/>
        </p:blipFill>
        <p:spPr>
          <a:xfrm>
            <a:off x="6321182" y="643465"/>
            <a:ext cx="5322743" cy="5571067"/>
          </a:xfrm>
          <a:prstGeom prst="rect">
            <a:avLst/>
          </a:prstGeom>
        </p:spPr>
      </p:pic>
      <p:sp>
        <p:nvSpPr>
          <p:cNvPr id="3" name="TextBox 2">
            <a:extLst>
              <a:ext uri="{FF2B5EF4-FFF2-40B4-BE49-F238E27FC236}">
                <a16:creationId xmlns:a16="http://schemas.microsoft.com/office/drawing/2014/main" id="{71605DC0-61E7-2EAB-1C9C-83785F354345}"/>
              </a:ext>
            </a:extLst>
          </p:cNvPr>
          <p:cNvSpPr txBox="1"/>
          <p:nvPr/>
        </p:nvSpPr>
        <p:spPr>
          <a:xfrm>
            <a:off x="800100" y="697230"/>
            <a:ext cx="4914900" cy="5598969"/>
          </a:xfrm>
          <a:prstGeom prst="rect">
            <a:avLst/>
          </a:prstGeom>
          <a:noFill/>
        </p:spPr>
        <p:txBody>
          <a:bodyPr wrap="square" rtlCol="0">
            <a:spAutoFit/>
          </a:bodyPr>
          <a:lstStyle/>
          <a:p>
            <a:pPr marL="342900" marR="0" lvl="0" indent="-342900" rtl="0">
              <a:lnSpc>
                <a:spcPct val="107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Arial" panose="020B0604020202020204" pitchFamily="34" charset="0"/>
              </a:rPr>
              <a:t>The Basics: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Arial" panose="020B0604020202020204" pitchFamily="34" charset="0"/>
              </a:rPr>
              <a:t>Saturday, October 28</a:t>
            </a:r>
            <a:r>
              <a:rPr lang="en-US" sz="2400" dirty="0">
                <a:effectLst/>
                <a:latin typeface="Calibri" panose="020F0502020204030204" pitchFamily="34" charset="0"/>
                <a:ea typeface="Calibri" panose="020F0502020204030204" pitchFamily="34" charset="0"/>
                <a:cs typeface="Arial" panose="020B0604020202020204" pitchFamily="34" charset="0"/>
              </a:rPr>
              <a:t>:  Put the Scouting for Food stickers on doors in your unit’s assigned zone</a:t>
            </a:r>
          </a:p>
          <a:p>
            <a:pPr marL="742950" marR="0" lvl="1" indent="-285750">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Arial" panose="020B0604020202020204" pitchFamily="34" charset="0"/>
              </a:rPr>
              <a:t>Saturday, November </a:t>
            </a:r>
            <a:r>
              <a:rPr lang="en-US" sz="2400" b="1" dirty="0">
                <a:latin typeface="Calibri" panose="020F0502020204030204" pitchFamily="34" charset="0"/>
                <a:ea typeface="Calibri" panose="020F0502020204030204" pitchFamily="34" charset="0"/>
                <a:cs typeface="Arial" panose="020B0604020202020204" pitchFamily="34" charset="0"/>
              </a:rPr>
              <a:t>4</a:t>
            </a:r>
            <a:r>
              <a:rPr lang="en-US" sz="2400" dirty="0">
                <a:effectLst/>
                <a:latin typeface="Calibri" panose="020F0502020204030204" pitchFamily="34" charset="0"/>
                <a:ea typeface="Calibri" panose="020F0502020204030204" pitchFamily="34" charset="0"/>
                <a:cs typeface="Arial" panose="020B0604020202020204" pitchFamily="34" charset="0"/>
              </a:rPr>
              <a:t>: Pick up the food and deliver to the unit’s assigned food pantry</a:t>
            </a:r>
          </a:p>
          <a:p>
            <a:pPr marL="742950" lvl="1" indent="-285750">
              <a:lnSpc>
                <a:spcPct val="107000"/>
              </a:lnSpc>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Arial" panose="020B0604020202020204" pitchFamily="34" charset="0"/>
              </a:rPr>
              <a:t>Coverage areas for each unit are here: </a:t>
            </a:r>
            <a:r>
              <a:rPr lang="en-US" sz="3600" dirty="0">
                <a:hlinkClick r:id="rId3"/>
              </a:rPr>
              <a:t>GMD Scouting for Food map</a:t>
            </a:r>
            <a:endParaRPr lang="en-US" sz="3600" dirty="0"/>
          </a:p>
          <a:p>
            <a:pPr marL="742950" marR="0" lvl="1" indent="-285750">
              <a:lnSpc>
                <a:spcPct val="107000"/>
              </a:lnSpc>
              <a:spcBef>
                <a:spcPts val="0"/>
              </a:spcBef>
              <a:spcAft>
                <a:spcPts val="0"/>
              </a:spcAft>
              <a:buFont typeface="Courier New" panose="02070309020205020404" pitchFamily="49" charset="0"/>
              <a:buChar char="o"/>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60891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4EFEA-04A4-2235-0E69-0F8BE1D4FD39}"/>
              </a:ext>
            </a:extLst>
          </p:cNvPr>
          <p:cNvSpPr>
            <a:spLocks noGrp="1"/>
          </p:cNvSpPr>
          <p:nvPr>
            <p:ph idx="1"/>
          </p:nvPr>
        </p:nvSpPr>
        <p:spPr>
          <a:xfrm>
            <a:off x="838200" y="723014"/>
            <a:ext cx="10515600" cy="5453949"/>
          </a:xfrm>
        </p:spPr>
        <p:txBody>
          <a:bodyPr>
            <a:normAutofit fontScale="92500" lnSpcReduction="10000"/>
          </a:bodyPr>
          <a:lstStyle/>
          <a:p>
            <a:r>
              <a:rPr lang="en-US" b="1" dirty="0"/>
              <a:t>Good news</a:t>
            </a:r>
            <a:r>
              <a:rPr lang="en-US" dirty="0"/>
              <a:t>: We have stickers!  AND THEY HAVE DATES*!</a:t>
            </a:r>
          </a:p>
          <a:p>
            <a:pPr lvl="1"/>
            <a:r>
              <a:rPr lang="en-US" dirty="0"/>
              <a:t>We have more than last year. I have extras, some of which have dates and some that don’t</a:t>
            </a:r>
          </a:p>
          <a:p>
            <a:pPr lvl="1"/>
            <a:r>
              <a:rPr lang="en-US" dirty="0"/>
              <a:t>Through Basecamp, let me know if you have extras, and if you need more</a:t>
            </a:r>
          </a:p>
          <a:p>
            <a:pPr marL="457200" lvl="1" indent="0">
              <a:buNone/>
            </a:pPr>
            <a:endParaRPr lang="en-US" dirty="0"/>
          </a:p>
          <a:p>
            <a:r>
              <a:rPr lang="en-US" b="1" dirty="0"/>
              <a:t>Rules to keep in mind</a:t>
            </a:r>
            <a:r>
              <a:rPr lang="en-US" dirty="0"/>
              <a:t>:</a:t>
            </a:r>
          </a:p>
          <a:p>
            <a:pPr lvl="1"/>
            <a:r>
              <a:rPr lang="en-US" dirty="0"/>
              <a:t>YPT: drive as families or two adults per car</a:t>
            </a:r>
          </a:p>
          <a:p>
            <a:pPr lvl="1"/>
            <a:r>
              <a:rPr lang="en-US" dirty="0"/>
              <a:t>Respect no soliciting signs</a:t>
            </a:r>
          </a:p>
          <a:p>
            <a:pPr lvl="1"/>
            <a:r>
              <a:rPr lang="en-US" dirty="0"/>
              <a:t>Don’t go inside people’s homes</a:t>
            </a:r>
          </a:p>
          <a:p>
            <a:pPr lvl="1"/>
            <a:r>
              <a:rPr lang="en-US" dirty="0"/>
              <a:t>Be careful crossing streets</a:t>
            </a:r>
          </a:p>
          <a:p>
            <a:pPr lvl="1"/>
            <a:r>
              <a:rPr lang="en-US" dirty="0"/>
              <a:t>Don’t ring doorbells</a:t>
            </a:r>
          </a:p>
        </p:txBody>
      </p:sp>
      <p:pic>
        <p:nvPicPr>
          <p:cNvPr id="4" name="Picture 3" descr="A picture containing logo&#10;&#10;Description automatically generated">
            <a:extLst>
              <a:ext uri="{FF2B5EF4-FFF2-40B4-BE49-F238E27FC236}">
                <a16:creationId xmlns:a16="http://schemas.microsoft.com/office/drawing/2014/main" id="{B466890A-1131-03B2-8D80-2CDB9F7F34E7}"/>
              </a:ext>
            </a:extLst>
          </p:cNvPr>
          <p:cNvPicPr/>
          <p:nvPr/>
        </p:nvPicPr>
        <p:blipFill rotWithShape="1">
          <a:blip r:embed="rId2" cstate="print">
            <a:extLst>
              <a:ext uri="{28A0092B-C50C-407E-A947-70E740481C1C}">
                <a14:useLocalDpi xmlns:a14="http://schemas.microsoft.com/office/drawing/2010/main" val="0"/>
              </a:ext>
            </a:extLst>
          </a:blip>
          <a:srcRect r="2" b="7373"/>
          <a:stretch/>
        </p:blipFill>
        <p:spPr>
          <a:xfrm>
            <a:off x="8526780" y="3554730"/>
            <a:ext cx="2625655" cy="2499782"/>
          </a:xfrm>
          <a:prstGeom prst="rect">
            <a:avLst/>
          </a:prstGeom>
        </p:spPr>
      </p:pic>
    </p:spTree>
    <p:extLst>
      <p:ext uri="{BB962C8B-B14F-4D97-AF65-F5344CB8AC3E}">
        <p14:creationId xmlns:p14="http://schemas.microsoft.com/office/powerpoint/2010/main" val="365125854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12930</TotalTime>
  <Words>2334</Words>
  <Application>Microsoft Office PowerPoint</Application>
  <PresentationFormat>Widescreen</PresentationFormat>
  <Paragraphs>207</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vt:lpstr>
      <vt:lpstr>Calibri</vt:lpstr>
      <vt:lpstr>Calibri Light</vt:lpstr>
      <vt:lpstr>Courier New</vt:lpstr>
      <vt:lpstr>Symbol</vt:lpstr>
      <vt:lpstr>Times New Roman</vt:lpstr>
      <vt:lpstr>Office Theme</vt:lpstr>
      <vt:lpstr>George Mason District  Roundtable</vt:lpstr>
      <vt:lpstr>Agenda</vt:lpstr>
      <vt:lpstr>Pledge</vt:lpstr>
      <vt:lpstr>Welcome</vt:lpstr>
      <vt:lpstr>Questions/Clarification about Read-ahead?</vt:lpstr>
      <vt:lpstr>General Announcements</vt:lpstr>
      <vt:lpstr>Hunger is still out there, and so are we! </vt:lpstr>
      <vt:lpstr>PowerPoint Presentation</vt:lpstr>
      <vt:lpstr>PowerPoint Presentation</vt:lpstr>
      <vt:lpstr>PowerPoint Presentation</vt:lpstr>
      <vt:lpstr>Data Capture</vt:lpstr>
      <vt:lpstr>Camporee</vt:lpstr>
      <vt:lpstr>Scout Expo – November 09, 2023</vt:lpstr>
      <vt:lpstr>Current 2023 George Mason Calendar</vt:lpstr>
      <vt:lpstr>Time for Cracker Barrell</vt:lpstr>
      <vt:lpstr>Backup Slides</vt:lpstr>
      <vt:lpstr>Fall Camporee</vt:lpstr>
      <vt:lpstr>Council Update</vt:lpstr>
      <vt:lpstr>STEM</vt:lpstr>
      <vt:lpstr>Merit Badges</vt:lpstr>
      <vt:lpstr>Training (https://www.ncacbsa.org/george-mason/training/)</vt:lpstr>
      <vt:lpstr>GM High  Adventure</vt:lpstr>
      <vt:lpstr>Shooting Sports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206</cp:revision>
  <cp:lastPrinted>2023-01-07T14:23:26Z</cp:lastPrinted>
  <dcterms:modified xsi:type="dcterms:W3CDTF">2023-10-13T15:20:59Z</dcterms:modified>
</cp:coreProperties>
</file>