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3"/>
  </p:notesMasterIdLst>
  <p:sldIdLst>
    <p:sldId id="259" r:id="rId3"/>
    <p:sldId id="258" r:id="rId4"/>
    <p:sldId id="296" r:id="rId5"/>
    <p:sldId id="327" r:id="rId6"/>
    <p:sldId id="322" r:id="rId7"/>
    <p:sldId id="323" r:id="rId8"/>
    <p:sldId id="324" r:id="rId9"/>
    <p:sldId id="326" r:id="rId10"/>
    <p:sldId id="331" r:id="rId11"/>
    <p:sldId id="325" r:id="rId12"/>
    <p:sldId id="334" r:id="rId13"/>
    <p:sldId id="329" r:id="rId14"/>
    <p:sldId id="330" r:id="rId15"/>
    <p:sldId id="328" r:id="rId16"/>
    <p:sldId id="335" r:id="rId17"/>
    <p:sldId id="336" r:id="rId18"/>
    <p:sldId id="294" r:id="rId19"/>
    <p:sldId id="321" r:id="rId20"/>
    <p:sldId id="333" r:id="rId21"/>
    <p:sldId id="33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60"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4D597-3732-4801-A791-BF53F0BEE59E}" type="datetimeFigureOut">
              <a:rPr lang="en-US"/>
              <a:t>11/18/2020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D5F71-B04E-4FF4-BB66-DE57FBAE3D28}" type="slidenum">
              <a:rPr lang="en-US"/>
              <a:t>‹#›</a:t>
            </a:fld>
            <a:endParaRPr lang="en-US"/>
          </a:p>
        </p:txBody>
      </p:sp>
    </p:spTree>
    <p:extLst>
      <p:ext uri="{BB962C8B-B14F-4D97-AF65-F5344CB8AC3E}">
        <p14:creationId xmlns:p14="http://schemas.microsoft.com/office/powerpoint/2010/main" val="29889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2</a:t>
            </a:fld>
            <a:endParaRPr lang="en-US"/>
          </a:p>
        </p:txBody>
      </p:sp>
    </p:spTree>
    <p:extLst>
      <p:ext uri="{BB962C8B-B14F-4D97-AF65-F5344CB8AC3E}">
        <p14:creationId xmlns:p14="http://schemas.microsoft.com/office/powerpoint/2010/main" val="40393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11</a:t>
            </a:fld>
            <a:endParaRPr lang="en-US"/>
          </a:p>
        </p:txBody>
      </p:sp>
    </p:spTree>
    <p:extLst>
      <p:ext uri="{BB962C8B-B14F-4D97-AF65-F5344CB8AC3E}">
        <p14:creationId xmlns:p14="http://schemas.microsoft.com/office/powerpoint/2010/main" val="182339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12</a:t>
            </a:fld>
            <a:endParaRPr lang="en-US"/>
          </a:p>
        </p:txBody>
      </p:sp>
    </p:spTree>
    <p:extLst>
      <p:ext uri="{BB962C8B-B14F-4D97-AF65-F5344CB8AC3E}">
        <p14:creationId xmlns:p14="http://schemas.microsoft.com/office/powerpoint/2010/main" val="4000026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13</a:t>
            </a:fld>
            <a:endParaRPr lang="en-US"/>
          </a:p>
        </p:txBody>
      </p:sp>
    </p:spTree>
    <p:extLst>
      <p:ext uri="{BB962C8B-B14F-4D97-AF65-F5344CB8AC3E}">
        <p14:creationId xmlns:p14="http://schemas.microsoft.com/office/powerpoint/2010/main" val="400002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14</a:t>
            </a:fld>
            <a:endParaRPr lang="en-US"/>
          </a:p>
        </p:txBody>
      </p:sp>
    </p:spTree>
    <p:extLst>
      <p:ext uri="{BB962C8B-B14F-4D97-AF65-F5344CB8AC3E}">
        <p14:creationId xmlns:p14="http://schemas.microsoft.com/office/powerpoint/2010/main" val="2889864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15</a:t>
            </a:fld>
            <a:endParaRPr lang="en-US"/>
          </a:p>
        </p:txBody>
      </p:sp>
    </p:spTree>
    <p:extLst>
      <p:ext uri="{BB962C8B-B14F-4D97-AF65-F5344CB8AC3E}">
        <p14:creationId xmlns:p14="http://schemas.microsoft.com/office/powerpoint/2010/main" val="3377348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16</a:t>
            </a:fld>
            <a:endParaRPr lang="en-US"/>
          </a:p>
        </p:txBody>
      </p:sp>
    </p:spTree>
    <p:extLst>
      <p:ext uri="{BB962C8B-B14F-4D97-AF65-F5344CB8AC3E}">
        <p14:creationId xmlns:p14="http://schemas.microsoft.com/office/powerpoint/2010/main" val="800393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17</a:t>
            </a:fld>
            <a:endParaRPr lang="en-US"/>
          </a:p>
        </p:txBody>
      </p:sp>
    </p:spTree>
    <p:extLst>
      <p:ext uri="{BB962C8B-B14F-4D97-AF65-F5344CB8AC3E}">
        <p14:creationId xmlns:p14="http://schemas.microsoft.com/office/powerpoint/2010/main" val="1656423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18</a:t>
            </a:fld>
            <a:endParaRPr lang="en-US"/>
          </a:p>
        </p:txBody>
      </p:sp>
    </p:spTree>
    <p:extLst>
      <p:ext uri="{BB962C8B-B14F-4D97-AF65-F5344CB8AC3E}">
        <p14:creationId xmlns:p14="http://schemas.microsoft.com/office/powerpoint/2010/main" val="2088488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19</a:t>
            </a:fld>
            <a:endParaRPr lang="en-US"/>
          </a:p>
        </p:txBody>
      </p:sp>
    </p:spTree>
    <p:extLst>
      <p:ext uri="{BB962C8B-B14F-4D97-AF65-F5344CB8AC3E}">
        <p14:creationId xmlns:p14="http://schemas.microsoft.com/office/powerpoint/2010/main" val="1827564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20</a:t>
            </a:fld>
            <a:endParaRPr lang="en-US"/>
          </a:p>
        </p:txBody>
      </p:sp>
    </p:spTree>
    <p:extLst>
      <p:ext uri="{BB962C8B-B14F-4D97-AF65-F5344CB8AC3E}">
        <p14:creationId xmlns:p14="http://schemas.microsoft.com/office/powerpoint/2010/main" val="226753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3</a:t>
            </a:fld>
            <a:endParaRPr lang="en-US"/>
          </a:p>
        </p:txBody>
      </p:sp>
    </p:spTree>
    <p:extLst>
      <p:ext uri="{BB962C8B-B14F-4D97-AF65-F5344CB8AC3E}">
        <p14:creationId xmlns:p14="http://schemas.microsoft.com/office/powerpoint/2010/main" val="3967332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4</a:t>
            </a:fld>
            <a:endParaRPr lang="en-US"/>
          </a:p>
        </p:txBody>
      </p:sp>
    </p:spTree>
    <p:extLst>
      <p:ext uri="{BB962C8B-B14F-4D97-AF65-F5344CB8AC3E}">
        <p14:creationId xmlns:p14="http://schemas.microsoft.com/office/powerpoint/2010/main" val="3338018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5</a:t>
            </a:fld>
            <a:endParaRPr lang="en-US"/>
          </a:p>
        </p:txBody>
      </p:sp>
    </p:spTree>
    <p:extLst>
      <p:ext uri="{BB962C8B-B14F-4D97-AF65-F5344CB8AC3E}">
        <p14:creationId xmlns:p14="http://schemas.microsoft.com/office/powerpoint/2010/main" val="2996065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6</a:t>
            </a:fld>
            <a:endParaRPr lang="en-US"/>
          </a:p>
        </p:txBody>
      </p:sp>
    </p:spTree>
    <p:extLst>
      <p:ext uri="{BB962C8B-B14F-4D97-AF65-F5344CB8AC3E}">
        <p14:creationId xmlns:p14="http://schemas.microsoft.com/office/powerpoint/2010/main" val="1180667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7</a:t>
            </a:fld>
            <a:endParaRPr lang="en-US"/>
          </a:p>
        </p:txBody>
      </p:sp>
    </p:spTree>
    <p:extLst>
      <p:ext uri="{BB962C8B-B14F-4D97-AF65-F5344CB8AC3E}">
        <p14:creationId xmlns:p14="http://schemas.microsoft.com/office/powerpoint/2010/main" val="480978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8</a:t>
            </a:fld>
            <a:endParaRPr lang="en-US"/>
          </a:p>
        </p:txBody>
      </p:sp>
    </p:spTree>
    <p:extLst>
      <p:ext uri="{BB962C8B-B14F-4D97-AF65-F5344CB8AC3E}">
        <p14:creationId xmlns:p14="http://schemas.microsoft.com/office/powerpoint/2010/main" val="643279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9</a:t>
            </a:fld>
            <a:endParaRPr lang="en-US"/>
          </a:p>
        </p:txBody>
      </p:sp>
    </p:spTree>
    <p:extLst>
      <p:ext uri="{BB962C8B-B14F-4D97-AF65-F5344CB8AC3E}">
        <p14:creationId xmlns:p14="http://schemas.microsoft.com/office/powerpoint/2010/main" val="3811159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BC1646-246F-1A4A-9F1A-C1A4DCB7317F}" type="slidenum">
              <a:rPr lang="en-US" smtClean="0"/>
              <a:t>10</a:t>
            </a:fld>
            <a:endParaRPr lang="en-US"/>
          </a:p>
        </p:txBody>
      </p:sp>
    </p:spTree>
    <p:extLst>
      <p:ext uri="{BB962C8B-B14F-4D97-AF65-F5344CB8AC3E}">
        <p14:creationId xmlns:p14="http://schemas.microsoft.com/office/powerpoint/2010/main" val="476262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8F28-12E3-2346-8468-5E332CAAE3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9E54A2-3CEA-D64F-BDF1-5C2CF89BB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1642F2-DA96-4B48-966C-1712BD72AC70}"/>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5" name="Footer Placeholder 4">
            <a:extLst>
              <a:ext uri="{FF2B5EF4-FFF2-40B4-BE49-F238E27FC236}">
                <a16:creationId xmlns:a16="http://schemas.microsoft.com/office/drawing/2014/main" id="{09698E33-77B4-8440-BDDC-85C728836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D32F3-0ED7-E04C-85E3-F18102581E7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277005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6AE8-4C38-5642-A29A-76652C1BB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1A3F8-9FBC-A544-9F3C-423BF0AE0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E0B57-3748-0742-A518-EE3FB791CF4B}"/>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5" name="Footer Placeholder 4">
            <a:extLst>
              <a:ext uri="{FF2B5EF4-FFF2-40B4-BE49-F238E27FC236}">
                <a16:creationId xmlns:a16="http://schemas.microsoft.com/office/drawing/2014/main" id="{E01F804F-884B-954F-8038-5822E4FC7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E475-94DB-3441-A191-0B20DF1DC40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2749112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1C42-1CF5-614B-81F4-D92CE5C2BE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4C5979-34E4-F04E-990E-20ADAFC2C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66926-B1C5-1948-9F65-207F70DC21AF}"/>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5" name="Footer Placeholder 4">
            <a:extLst>
              <a:ext uri="{FF2B5EF4-FFF2-40B4-BE49-F238E27FC236}">
                <a16:creationId xmlns:a16="http://schemas.microsoft.com/office/drawing/2014/main" id="{FC1FD53C-CBF2-CF4B-AF34-4FAF8EF53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C4400-66F7-6041-9F65-775E3F70274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868023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4AFB-8F5D-AE4C-8111-8E206AB4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3844A3-FC0F-A249-9056-963BE5B4D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008978-AC6F-4549-BD4C-33EAA349F2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0848CB-F251-614F-988A-B3654DC6B493}"/>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6" name="Footer Placeholder 5">
            <a:extLst>
              <a:ext uri="{FF2B5EF4-FFF2-40B4-BE49-F238E27FC236}">
                <a16:creationId xmlns:a16="http://schemas.microsoft.com/office/drawing/2014/main" id="{F451F20D-3B44-B14C-8813-9836981FE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6DCD8-AC3E-D94C-8355-111C85A1ECAA}"/>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47929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4B95-C19F-6B4E-9C62-51076B8B8D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B49BB-A0D4-DE43-BB16-B35A236B28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E2B65-A596-0E45-BFB8-51E87DC8D3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6EDC8-E086-3A49-9703-13BC8C137A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73776D-9DAB-C24C-A0A3-E9E963935F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72B0D-78CE-8949-85CC-2ED7757763D9}"/>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8" name="Footer Placeholder 7">
            <a:extLst>
              <a:ext uri="{FF2B5EF4-FFF2-40B4-BE49-F238E27FC236}">
                <a16:creationId xmlns:a16="http://schemas.microsoft.com/office/drawing/2014/main" id="{6628B343-74C5-F04C-9150-07E5B98D4A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B6B707-4AC7-AB43-B5AF-B840B22EA01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4103010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EB91-BAAB-D444-B955-82D8FF5940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4E3B7E-E68E-5C48-9EAB-35FEA82A6D40}"/>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4" name="Footer Placeholder 3">
            <a:extLst>
              <a:ext uri="{FF2B5EF4-FFF2-40B4-BE49-F238E27FC236}">
                <a16:creationId xmlns:a16="http://schemas.microsoft.com/office/drawing/2014/main" id="{360B88CC-9599-BB4A-A70D-18A2E89070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9E7BD-C751-8F4B-BC2F-6A107CC1F56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30881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EBFC1-7AF0-F04E-B50D-8B334268027E}"/>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3" name="Footer Placeholder 2">
            <a:extLst>
              <a:ext uri="{FF2B5EF4-FFF2-40B4-BE49-F238E27FC236}">
                <a16:creationId xmlns:a16="http://schemas.microsoft.com/office/drawing/2014/main" id="{322D6BC3-6F66-784C-94DD-BB108C471C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E8134A-C3EA-9540-9873-8F73E3A85C8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558441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87A3-FDD6-F047-89DC-FFE35E88C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0D2E0C-918D-F14A-B2F1-34DB0BE099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D19478-D8FC-8540-B1DE-D9776EA31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E1157-D5C7-384F-AE06-F4E87DE55DBF}"/>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6" name="Footer Placeholder 5">
            <a:extLst>
              <a:ext uri="{FF2B5EF4-FFF2-40B4-BE49-F238E27FC236}">
                <a16:creationId xmlns:a16="http://schemas.microsoft.com/office/drawing/2014/main" id="{9F9A2FBF-782B-534C-A02F-F27147564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7255E-5275-4348-9DCC-BEC02BEFF52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75131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FF70-8336-4046-BFFD-289949E25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7F3680-683A-1E46-A4EE-10A07D3CA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01DC8B-2066-A74C-9445-1DD268851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58219-F995-6C45-9DBB-54951E26A99C}"/>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6" name="Footer Placeholder 5">
            <a:extLst>
              <a:ext uri="{FF2B5EF4-FFF2-40B4-BE49-F238E27FC236}">
                <a16:creationId xmlns:a16="http://schemas.microsoft.com/office/drawing/2014/main" id="{192B04B2-B36F-8349-A0A1-8F4D3D6668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BDC62-7C92-4641-83BB-B96079061FC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347717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79CE-6C58-3342-A1D4-8F6B3C38E0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42EFEC-5848-4748-89E1-E06FB4F247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7F53D-E482-CC46-91CA-DCECE43CF5CD}"/>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5" name="Footer Placeholder 4">
            <a:extLst>
              <a:ext uri="{FF2B5EF4-FFF2-40B4-BE49-F238E27FC236}">
                <a16:creationId xmlns:a16="http://schemas.microsoft.com/office/drawing/2014/main" id="{30F173DF-FA0A-784E-B88F-4117FF194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E67CE-8B2D-FF45-B20B-90E1F69CF513}"/>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466493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0185A-8750-7D49-995C-97212AD630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0A6BCE-4049-FD49-8A07-D29BD4422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39774-9B12-3345-9F2A-86977C70C9D7}"/>
              </a:ext>
            </a:extLst>
          </p:cNvPr>
          <p:cNvSpPr>
            <a:spLocks noGrp="1"/>
          </p:cNvSpPr>
          <p:nvPr>
            <p:ph type="dt" sz="half" idx="10"/>
          </p:nvPr>
        </p:nvSpPr>
        <p:spPr/>
        <p:txBody>
          <a:bodyPr/>
          <a:lstStyle/>
          <a:p>
            <a:fld id="{4450888D-4A71-2541-BE8B-529F9732D0D8}" type="datetimeFigureOut">
              <a:rPr lang="en-US" smtClean="0"/>
              <a:t>11/18/2020</a:t>
            </a:fld>
            <a:endParaRPr lang="en-US"/>
          </a:p>
        </p:txBody>
      </p:sp>
      <p:sp>
        <p:nvSpPr>
          <p:cNvPr id="5" name="Footer Placeholder 4">
            <a:extLst>
              <a:ext uri="{FF2B5EF4-FFF2-40B4-BE49-F238E27FC236}">
                <a16:creationId xmlns:a16="http://schemas.microsoft.com/office/drawing/2014/main" id="{4D938FC2-D326-264B-A117-CEB090C18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7C95C-6D5B-0540-A2E4-732FD528A6A7}"/>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194236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D5E0F-94CE-AB49-B139-C62CE75B8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617A46-1791-D745-B0A3-EEFCED612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C2DB2-0886-7B48-A6F3-BF7FC8C288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0888D-4A71-2541-BE8B-529F9732D0D8}" type="datetimeFigureOut">
              <a:rPr lang="en-US" smtClean="0"/>
              <a:t>11/18/2020</a:t>
            </a:fld>
            <a:endParaRPr lang="en-US"/>
          </a:p>
        </p:txBody>
      </p:sp>
      <p:sp>
        <p:nvSpPr>
          <p:cNvPr id="5" name="Footer Placeholder 4">
            <a:extLst>
              <a:ext uri="{FF2B5EF4-FFF2-40B4-BE49-F238E27FC236}">
                <a16:creationId xmlns:a16="http://schemas.microsoft.com/office/drawing/2014/main" id="{CD491CAB-8B90-B745-93D7-50094F1C2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911977-B5CB-2A4B-ADE2-C2BF40909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CEB7F-075A-8C47-A3DF-D00F49FF392B}" type="slidenum">
              <a:rPr lang="en-US" smtClean="0"/>
              <a:t>‹#›</a:t>
            </a:fld>
            <a:endParaRPr lang="en-US"/>
          </a:p>
        </p:txBody>
      </p:sp>
    </p:spTree>
    <p:extLst>
      <p:ext uri="{BB962C8B-B14F-4D97-AF65-F5344CB8AC3E}">
        <p14:creationId xmlns:p14="http://schemas.microsoft.com/office/powerpoint/2010/main" val="2789739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hyperlink" Target="https://suny-esc.primo.exlibrisgroup.com/discovery/fulldisplay?docid=cdi_proquest_journals_1785501275&amp;context=PC&amp;vid=01SUNY_ESC:01SUNY_ESC&amp;lang=en&amp;search_scope=MyInst_and_CI&amp;adaptor=Primo%20Central&amp;tab=Everything&amp;query=any,contains,Preservice%20Teachers%27%20Attitudes%20Toward%20Inclusion%20and%20Toward%20Students%20with%20Special%20Educational%20Needs%20from%20Different%20Ethnic%20Backgrounds&amp;offset=0"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8" Type="http://schemas.openxmlformats.org/officeDocument/2006/relationships/hyperlink" Target="https://el-una.org/about/mailing-lists/primo-email-list/" TargetMode="External"/><Relationship Id="rId3" Type="http://schemas.openxmlformats.org/officeDocument/2006/relationships/image" Target="../media/image2.emf"/><Relationship Id="rId7" Type="http://schemas.openxmlformats.org/officeDocument/2006/relationships/hyperlink" Target="https://el-una.org/about/mailing-lists/alma-mailing-lists/"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emf"/><Relationship Id="rId7"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8" Type="http://schemas.openxmlformats.org/officeDocument/2006/relationships/hyperlink" Target="https://www.youtube.com/watch?v=Jg_K0pHREGc" TargetMode="External"/><Relationship Id="rId3" Type="http://schemas.openxmlformats.org/officeDocument/2006/relationships/notesSlide" Target="../notesSlides/notesSlide19.xml"/><Relationship Id="rId7" Type="http://schemas.openxmlformats.org/officeDocument/2006/relationships/image" Target="../media/image5.emf"/><Relationship Id="rId12" Type="http://schemas.openxmlformats.org/officeDocument/2006/relationships/hyperlink" Target="https://slcny.libguides.com/training-primo-discovery/config-search#s-lg-box-wrapper-26730671" TargetMode="External"/><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image" Target="../media/image4.emf"/><Relationship Id="rId11" Type="http://schemas.openxmlformats.org/officeDocument/2006/relationships/hyperlink" Target="https://slcny.libanswers.com/faq/261758" TargetMode="External"/><Relationship Id="rId5" Type="http://schemas.openxmlformats.org/officeDocument/2006/relationships/image" Target="../media/image3.emf"/><Relationship Id="rId10" Type="http://schemas.openxmlformats.org/officeDocument/2006/relationships/hyperlink" Target="https://knowledge.exlibrisgroup.com/Primo/Content_Corner/Central_Discovery_Index/Documentation_and_Training/010CDI_-_The_Central_Discovery_Index/090CDI_Tips_and_Tricks" TargetMode="External"/><Relationship Id="rId4" Type="http://schemas.openxmlformats.org/officeDocument/2006/relationships/image" Target="../media/image2.emf"/><Relationship Id="rId9" Type="http://schemas.openxmlformats.org/officeDocument/2006/relationships/hyperlink" Target="https://knowledge.exlibrisgroup.com/Primo/Community_Knowledge/Central_Discovery_Index_(CDI)_-_Troubleshooting_Tips_and_Trick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emf"/><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hyperlink" Target="mailto:info@slcny.libanswers.com" TargetMode="External"/><Relationship Id="rId3" Type="http://schemas.openxmlformats.org/officeDocument/2006/relationships/image" Target="../media/image2.emf"/><Relationship Id="rId7" Type="http://schemas.openxmlformats.org/officeDocument/2006/relationships/hyperlink" Target="https://slcny.libanswers.com/faq/261758"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emf"/><Relationship Id="rId7" Type="http://schemas.openxmlformats.org/officeDocument/2006/relationships/hyperlink" Target="mailto:info@slcny.libanswers.com"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6CA505A-881F-1A4A-88CE-582A96EF6887}"/>
              </a:ext>
            </a:extLst>
          </p:cNvPr>
          <p:cNvSpPr/>
          <p:nvPr/>
        </p:nvSpPr>
        <p:spPr>
          <a:xfrm>
            <a:off x="1" y="0"/>
            <a:ext cx="45318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2702041"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4782315" y="1015018"/>
            <a:ext cx="7094353" cy="3139321"/>
          </a:xfrm>
          <a:prstGeom prst="rect">
            <a:avLst/>
          </a:prstGeom>
          <a:noFill/>
        </p:spPr>
        <p:txBody>
          <a:bodyPr wrap="square" rtlCol="0" anchor="t">
            <a:spAutoFit/>
          </a:bodyPr>
          <a:lstStyle/>
          <a:p>
            <a:r>
              <a:rPr lang="en-US" sz="6600" dirty="0">
                <a:solidFill>
                  <a:schemeClr val="bg1"/>
                </a:solidFill>
                <a:latin typeface="Calibri Light"/>
                <a:cs typeface="Calibri Light"/>
              </a:rPr>
              <a:t>E-Resource Troubleshooting &amp; Ticket Best Practices</a:t>
            </a:r>
            <a:endParaRPr lang="en-US" sz="6600" dirty="0">
              <a:solidFill>
                <a:schemeClr val="bg1"/>
              </a:solidFill>
              <a:ea typeface="+mn-lt"/>
              <a:cs typeface="+mn-lt"/>
            </a:endParaRP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4531801" y="-8092"/>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4725181" y="4605155"/>
            <a:ext cx="4785363" cy="1138773"/>
          </a:xfrm>
          <a:prstGeom prst="rect">
            <a:avLst/>
          </a:prstGeom>
          <a:noFill/>
        </p:spPr>
        <p:txBody>
          <a:bodyPr wrap="square" rtlCol="0" anchor="t">
            <a:spAutoFit/>
          </a:bodyPr>
          <a:lstStyle/>
          <a:p>
            <a:pPr algn="r"/>
            <a:r>
              <a:rPr lang="en-US" sz="2000" dirty="0">
                <a:solidFill>
                  <a:schemeClr val="bg1"/>
                </a:solidFill>
                <a:latin typeface="Arial"/>
                <a:cs typeface="Arial"/>
              </a:rPr>
              <a:t>December 1, 2020</a:t>
            </a:r>
          </a:p>
          <a:p>
            <a:pPr algn="r"/>
            <a:endParaRPr lang="en-US" sz="2000" dirty="0">
              <a:solidFill>
                <a:schemeClr val="bg1"/>
              </a:solidFill>
              <a:latin typeface="Arial" panose="020B0604020202020204" pitchFamily="34" charset="0"/>
              <a:cs typeface="Arial" panose="020B0604020202020204" pitchFamily="34" charset="0"/>
            </a:endParaRPr>
          </a:p>
          <a:p>
            <a:pPr algn="r"/>
            <a:endParaRPr lang="en-US" sz="800" dirty="0">
              <a:solidFill>
                <a:schemeClr val="bg1"/>
              </a:solidFill>
              <a:latin typeface="Arial" panose="020B0604020202020204" pitchFamily="34" charset="0"/>
              <a:cs typeface="Arial" panose="020B0604020202020204" pitchFamily="34" charset="0"/>
            </a:endParaRPr>
          </a:p>
          <a:p>
            <a:pPr algn="r"/>
            <a:r>
              <a:rPr lang="en-US" sz="2000" dirty="0">
                <a:solidFill>
                  <a:schemeClr val="bg1"/>
                </a:solidFill>
                <a:latin typeface="Arial"/>
                <a:cs typeface="Arial"/>
              </a:rPr>
              <a:t>Michelle Eichelberger</a:t>
            </a: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37113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CDI Records and Link Resolver linking</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5779926" cy="4738647"/>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Link Resolver collections link from Alma portfolios rather than Link in Record – easier to see and control</a:t>
            </a:r>
          </a:p>
          <a:p>
            <a:r>
              <a:rPr lang="en-US" dirty="0">
                <a:cs typeface="Calibri"/>
              </a:rPr>
              <a:t>How does it work? From recent Ex Libris Troubleshooting webinar:</a:t>
            </a:r>
          </a:p>
          <a:p>
            <a:pPr lvl="1"/>
            <a:r>
              <a:rPr lang="en-US" dirty="0">
                <a:cs typeface="Calibri"/>
              </a:rPr>
              <a:t>If you look at the PNX (&amp;</a:t>
            </a:r>
            <a:r>
              <a:rPr lang="en-US" dirty="0" err="1">
                <a:cs typeface="Calibri"/>
              </a:rPr>
              <a:t>showPnx</a:t>
            </a:r>
            <a:r>
              <a:rPr lang="en-US" dirty="0">
                <a:cs typeface="Calibri"/>
              </a:rPr>
              <a:t>=true), there’s an </a:t>
            </a:r>
            <a:r>
              <a:rPr lang="en-US" dirty="0" err="1">
                <a:cs typeface="Calibri"/>
              </a:rPr>
              <a:t>Addata</a:t>
            </a:r>
            <a:r>
              <a:rPr lang="en-US" dirty="0">
                <a:cs typeface="Calibri"/>
              </a:rPr>
              <a:t> section that’s used to populate the </a:t>
            </a:r>
            <a:r>
              <a:rPr lang="en-US" dirty="0" err="1">
                <a:cs typeface="Calibri"/>
              </a:rPr>
              <a:t>OpenURL</a:t>
            </a:r>
            <a:r>
              <a:rPr lang="en-US" dirty="0">
                <a:cs typeface="Calibri"/>
              </a:rPr>
              <a:t> search that goes out to Alma to do the live match on your content</a:t>
            </a:r>
          </a:p>
          <a:p>
            <a:pPr lvl="1"/>
            <a:r>
              <a:rPr lang="en-US" dirty="0" err="1">
                <a:cs typeface="Calibri"/>
              </a:rPr>
              <a:t>OpenURL</a:t>
            </a:r>
            <a:r>
              <a:rPr lang="en-US" dirty="0">
                <a:cs typeface="Calibri"/>
              </a:rPr>
              <a:t> is sent</a:t>
            </a:r>
          </a:p>
          <a:p>
            <a:pPr lvl="1"/>
            <a:r>
              <a:rPr lang="en-US" dirty="0">
                <a:cs typeface="Calibri"/>
              </a:rPr>
              <a:t>Alma matches the metadata with ISSN/ISBN or title data and tries to find active portfolios that match date/volume/issue</a:t>
            </a:r>
          </a:p>
          <a:p>
            <a:pPr lvl="1"/>
            <a:r>
              <a:rPr lang="en-US" dirty="0">
                <a:cs typeface="Calibri"/>
              </a:rPr>
              <a:t>Those matches are shown in View It and link is created by Alma parser when clicked</a:t>
            </a:r>
          </a:p>
          <a:p>
            <a:pPr lvl="1"/>
            <a:endParaRPr lang="en-US" dirty="0">
              <a:cs typeface="Calibri"/>
            </a:endParaRPr>
          </a:p>
          <a:p>
            <a:pPr lvl="1"/>
            <a:endParaRPr lang="en-US" dirty="0">
              <a:cs typeface="Calibri"/>
            </a:endParaRPr>
          </a:p>
        </p:txBody>
      </p:sp>
      <p:pic>
        <p:nvPicPr>
          <p:cNvPr id="2" name="Picture 1" descr="addata section of pnx">
            <a:extLst>
              <a:ext uri="{FF2B5EF4-FFF2-40B4-BE49-F238E27FC236}">
                <a16:creationId xmlns:a16="http://schemas.microsoft.com/office/drawing/2014/main" id="{2A9C9088-5C33-487D-9757-06907BC7288E}"/>
              </a:ext>
            </a:extLst>
          </p:cNvPr>
          <p:cNvPicPr>
            <a:picLocks noChangeAspect="1"/>
          </p:cNvPicPr>
          <p:nvPr/>
        </p:nvPicPr>
        <p:blipFill rotWithShape="1">
          <a:blip r:embed="rId7"/>
          <a:srcRect r="26863"/>
          <a:stretch/>
        </p:blipFill>
        <p:spPr>
          <a:xfrm>
            <a:off x="7102462" y="2110605"/>
            <a:ext cx="4720693" cy="2908656"/>
          </a:xfrm>
          <a:prstGeom prst="rect">
            <a:avLst/>
          </a:prstGeom>
        </p:spPr>
      </p:pic>
    </p:spTree>
    <p:extLst>
      <p:ext uri="{BB962C8B-B14F-4D97-AF65-F5344CB8AC3E}">
        <p14:creationId xmlns:p14="http://schemas.microsoft.com/office/powerpoint/2010/main" val="320239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CDI Records and Link Resolver linking: Problems</a:t>
            </a:r>
            <a:endParaRPr lang="en-US" sz="3200"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181894" cy="461608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Many points of failure:</a:t>
            </a:r>
          </a:p>
          <a:p>
            <a:r>
              <a:rPr lang="en-US" dirty="0">
                <a:cs typeface="Calibri"/>
              </a:rPr>
              <a:t>PNX </a:t>
            </a:r>
            <a:r>
              <a:rPr lang="en-US" dirty="0" err="1">
                <a:cs typeface="Calibri"/>
              </a:rPr>
              <a:t>Addata</a:t>
            </a:r>
            <a:r>
              <a:rPr lang="en-US" dirty="0">
                <a:cs typeface="Calibri"/>
              </a:rPr>
              <a:t> section has wrong info from CDI search record – could be wrong date, wrong embargo, slightly different title, no ISSN, etc. = may have to report to Salesforce to fix</a:t>
            </a:r>
          </a:p>
          <a:p>
            <a:r>
              <a:rPr lang="en-US" dirty="0">
                <a:cs typeface="Calibri"/>
              </a:rPr>
              <a:t>Alma portfolio could be missing ISSN, could have variant on title, coverage dates could be wrong = you may be able to fix</a:t>
            </a:r>
          </a:p>
          <a:p>
            <a:r>
              <a:rPr lang="en-US" dirty="0">
                <a:cs typeface="Calibri"/>
              </a:rPr>
              <a:t>The search records might include content that you don’t get for that title: e.g. NYT obituaries, newspaper blog posts, etc. = hard for Ex Libris to fix because they’re getting that content from a vendor</a:t>
            </a:r>
          </a:p>
          <a:p>
            <a:r>
              <a:rPr lang="en-US" dirty="0">
                <a:cs typeface="Calibri"/>
              </a:rPr>
              <a:t>These problems can impact both the initial look-up (content can’t be found), or linking (content is found but link fails)</a:t>
            </a:r>
          </a:p>
        </p:txBody>
      </p:sp>
    </p:spTree>
    <p:extLst>
      <p:ext uri="{BB962C8B-B14F-4D97-AF65-F5344CB8AC3E}">
        <p14:creationId xmlns:p14="http://schemas.microsoft.com/office/powerpoint/2010/main" val="1434428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Troubleshooting Bad Links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181894" cy="490396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Finds correct content from Alma but link fails</a:t>
            </a:r>
          </a:p>
          <a:p>
            <a:r>
              <a:rPr lang="en-US" dirty="0">
                <a:cs typeface="Calibri"/>
              </a:rPr>
              <a:t>Kinds of failure:</a:t>
            </a:r>
          </a:p>
          <a:p>
            <a:pPr lvl="1"/>
            <a:r>
              <a:rPr lang="en-US" dirty="0" err="1">
                <a:cs typeface="Calibri"/>
              </a:rPr>
              <a:t>Ezproxy</a:t>
            </a:r>
            <a:r>
              <a:rPr lang="en-US" dirty="0">
                <a:cs typeface="Calibri"/>
              </a:rPr>
              <a:t> error message: problem with your </a:t>
            </a:r>
            <a:r>
              <a:rPr lang="en-US" dirty="0" err="1">
                <a:cs typeface="Calibri"/>
              </a:rPr>
              <a:t>Ezproxy</a:t>
            </a:r>
            <a:r>
              <a:rPr lang="en-US" dirty="0">
                <a:cs typeface="Calibri"/>
              </a:rPr>
              <a:t> config file where you’re either missing a stanza, or the stanza is outdated – URL doesn’t match what </a:t>
            </a:r>
            <a:r>
              <a:rPr lang="en-US" dirty="0" err="1">
                <a:cs typeface="Calibri"/>
              </a:rPr>
              <a:t>Ezproxy</a:t>
            </a:r>
            <a:r>
              <a:rPr lang="en-US" dirty="0">
                <a:cs typeface="Calibri"/>
              </a:rPr>
              <a:t> expects – check OCLC for updates or contact them for support</a:t>
            </a:r>
          </a:p>
          <a:p>
            <a:pPr lvl="1"/>
            <a:r>
              <a:rPr lang="en-US" dirty="0">
                <a:cs typeface="Calibri"/>
              </a:rPr>
              <a:t>Link to one database is going someplace else: </a:t>
            </a:r>
            <a:r>
              <a:rPr lang="en-US" dirty="0" err="1">
                <a:cs typeface="Calibri"/>
              </a:rPr>
              <a:t>Sciencedirect</a:t>
            </a:r>
            <a:r>
              <a:rPr lang="en-US" dirty="0">
                <a:cs typeface="Calibri"/>
              </a:rPr>
              <a:t> links going to LWW – happens when article is marked as OA – system tries to use DOI for link – but OA may be misapplied, had to add “no DOI” override for </a:t>
            </a:r>
            <a:r>
              <a:rPr lang="en-US" dirty="0" err="1">
                <a:cs typeface="Calibri"/>
              </a:rPr>
              <a:t>Sciencedirect</a:t>
            </a:r>
            <a:r>
              <a:rPr lang="en-US" dirty="0">
                <a:cs typeface="Calibri"/>
              </a:rPr>
              <a:t> parser</a:t>
            </a:r>
          </a:p>
          <a:p>
            <a:pPr lvl="1"/>
            <a:r>
              <a:rPr lang="en-US" dirty="0">
                <a:cs typeface="Calibri"/>
              </a:rPr>
              <a:t>Link gets to database but it doesn’t recognize you – check your linking in Edit Service linking tab – do you need a </a:t>
            </a:r>
            <a:r>
              <a:rPr lang="en-US" dirty="0" err="1">
                <a:cs typeface="Calibri"/>
              </a:rPr>
              <a:t>loc_id</a:t>
            </a:r>
            <a:r>
              <a:rPr lang="en-US" dirty="0">
                <a:cs typeface="Calibri"/>
              </a:rPr>
              <a:t>? Also check Central Index linking table to see if you need customer code for link in record collection like Naxos or FOD</a:t>
            </a:r>
          </a:p>
          <a:p>
            <a:pPr lvl="1"/>
            <a:r>
              <a:rPr lang="en-US" dirty="0">
                <a:cs typeface="Calibri"/>
              </a:rPr>
              <a:t>Link get to database, it recognizes you, but can’t find the article. Go to database from your A-Z and see if the article is really there. Try to find difference in the metadata, coverage dates, article id, etc. and then report to Salesforce</a:t>
            </a:r>
          </a:p>
        </p:txBody>
      </p:sp>
    </p:spTree>
    <p:extLst>
      <p:ext uri="{BB962C8B-B14F-4D97-AF65-F5344CB8AC3E}">
        <p14:creationId xmlns:p14="http://schemas.microsoft.com/office/powerpoint/2010/main" val="2530192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Links don’t work: Metadata Problems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4859314" cy="4616081"/>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E.g. </a:t>
            </a:r>
            <a:r>
              <a:rPr lang="en-US" dirty="0">
                <a:cs typeface="Calibri"/>
                <a:hlinkClick r:id="rId7"/>
              </a:rPr>
              <a:t>Wrong publication date</a:t>
            </a:r>
            <a:endParaRPr lang="en-US" dirty="0">
              <a:cs typeface="Calibri"/>
            </a:endParaRPr>
          </a:p>
          <a:p>
            <a:r>
              <a:rPr lang="en-US" dirty="0">
                <a:cs typeface="Calibri"/>
              </a:rPr>
              <a:t>If you can find the article in the database, see if you can figure out what’s different between the citation in Primo and the one in the database. Could be the date, the id for the article, title, name of publication, etc. </a:t>
            </a:r>
          </a:p>
          <a:p>
            <a:r>
              <a:rPr lang="en-US" dirty="0">
                <a:cs typeface="Calibri"/>
              </a:rPr>
              <a:t>In this case, right date is 2016, can test by removing date in failed search and retry</a:t>
            </a:r>
          </a:p>
          <a:p>
            <a:r>
              <a:rPr lang="en-US" dirty="0">
                <a:cs typeface="Calibri"/>
              </a:rPr>
              <a:t>Will need to report to Salesforce to fix</a:t>
            </a:r>
          </a:p>
        </p:txBody>
      </p:sp>
      <p:pic>
        <p:nvPicPr>
          <p:cNvPr id="2" name="Picture 1">
            <a:extLst>
              <a:ext uri="{FF2B5EF4-FFF2-40B4-BE49-F238E27FC236}">
                <a16:creationId xmlns:a16="http://schemas.microsoft.com/office/drawing/2014/main" id="{FE1A1AA4-19C5-4A2F-B09B-5B431CA1B525}"/>
              </a:ext>
            </a:extLst>
          </p:cNvPr>
          <p:cNvPicPr>
            <a:picLocks noChangeAspect="1"/>
          </p:cNvPicPr>
          <p:nvPr/>
        </p:nvPicPr>
        <p:blipFill>
          <a:blip r:embed="rId8"/>
          <a:stretch>
            <a:fillRect/>
          </a:stretch>
        </p:blipFill>
        <p:spPr>
          <a:xfrm>
            <a:off x="5791781" y="1140642"/>
            <a:ext cx="5281612" cy="1435445"/>
          </a:xfrm>
          <a:prstGeom prst="rect">
            <a:avLst/>
          </a:prstGeom>
        </p:spPr>
      </p:pic>
      <p:pic>
        <p:nvPicPr>
          <p:cNvPr id="4" name="Picture 3">
            <a:extLst>
              <a:ext uri="{FF2B5EF4-FFF2-40B4-BE49-F238E27FC236}">
                <a16:creationId xmlns:a16="http://schemas.microsoft.com/office/drawing/2014/main" id="{B7A594AB-0C85-40DD-A7FF-A992D63E8942}"/>
              </a:ext>
            </a:extLst>
          </p:cNvPr>
          <p:cNvPicPr>
            <a:picLocks noChangeAspect="1"/>
          </p:cNvPicPr>
          <p:nvPr/>
        </p:nvPicPr>
        <p:blipFill>
          <a:blip r:embed="rId9"/>
          <a:stretch>
            <a:fillRect/>
          </a:stretch>
        </p:blipFill>
        <p:spPr>
          <a:xfrm>
            <a:off x="5791781" y="2959858"/>
            <a:ext cx="5281612" cy="2776397"/>
          </a:xfrm>
          <a:prstGeom prst="rect">
            <a:avLst/>
          </a:prstGeom>
        </p:spPr>
      </p:pic>
    </p:spTree>
    <p:extLst>
      <p:ext uri="{BB962C8B-B14F-4D97-AF65-F5344CB8AC3E}">
        <p14:creationId xmlns:p14="http://schemas.microsoft.com/office/powerpoint/2010/main" val="1808817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Places to Check Before Submitting Ticket</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2116114" cy="58477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Basecamp</a:t>
            </a:r>
          </a:p>
        </p:txBody>
      </p:sp>
      <p:pic>
        <p:nvPicPr>
          <p:cNvPr id="2" name="Picture 1">
            <a:extLst>
              <a:ext uri="{FF2B5EF4-FFF2-40B4-BE49-F238E27FC236}">
                <a16:creationId xmlns:a16="http://schemas.microsoft.com/office/drawing/2014/main" id="{9F021C21-ED23-4E3A-8C0E-DF39B2701F99}"/>
              </a:ext>
            </a:extLst>
          </p:cNvPr>
          <p:cNvPicPr>
            <a:picLocks noChangeAspect="1"/>
          </p:cNvPicPr>
          <p:nvPr/>
        </p:nvPicPr>
        <p:blipFill>
          <a:blip r:embed="rId7"/>
          <a:stretch>
            <a:fillRect/>
          </a:stretch>
        </p:blipFill>
        <p:spPr>
          <a:xfrm>
            <a:off x="3335644" y="1394067"/>
            <a:ext cx="8261775" cy="4432528"/>
          </a:xfrm>
          <a:prstGeom prst="rect">
            <a:avLst/>
          </a:prstGeom>
        </p:spPr>
      </p:pic>
    </p:spTree>
    <p:extLst>
      <p:ext uri="{BB962C8B-B14F-4D97-AF65-F5344CB8AC3E}">
        <p14:creationId xmlns:p14="http://schemas.microsoft.com/office/powerpoint/2010/main" val="255808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Places to Check Before Submitting Ticket</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0898164" cy="36661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Alma-L and Primo-L:</a:t>
            </a:r>
          </a:p>
          <a:p>
            <a:r>
              <a:rPr lang="en-US" dirty="0">
                <a:cs typeface="Calibri"/>
                <a:hlinkClick r:id="rId7"/>
              </a:rPr>
              <a:t>https://el-una.org/about/mailing-lists/alma-mailing-lists/</a:t>
            </a:r>
            <a:endParaRPr lang="en-US" dirty="0">
              <a:cs typeface="Calibri"/>
            </a:endParaRPr>
          </a:p>
          <a:p>
            <a:r>
              <a:rPr lang="en-US" dirty="0">
                <a:cs typeface="Calibri"/>
                <a:hlinkClick r:id="rId8"/>
              </a:rPr>
              <a:t>https://el-una.org/about/mailing-lists/primo-email-list/</a:t>
            </a:r>
            <a:endParaRPr lang="en-US" dirty="0">
              <a:cs typeface="Calibri"/>
            </a:endParaRPr>
          </a:p>
          <a:p>
            <a:r>
              <a:rPr lang="en-US" dirty="0">
                <a:cs typeface="Calibri"/>
              </a:rPr>
              <a:t>Can search archive, can send to folder in your email so that messages don’t flood your inbox</a:t>
            </a:r>
          </a:p>
        </p:txBody>
      </p:sp>
    </p:spTree>
    <p:extLst>
      <p:ext uri="{BB962C8B-B14F-4D97-AF65-F5344CB8AC3E}">
        <p14:creationId xmlns:p14="http://schemas.microsoft.com/office/powerpoint/2010/main" val="2555238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Places to Check Before Submitting Ticket</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5648325" cy="156451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5159500" cy="28660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Alma Known Issues</a:t>
            </a:r>
          </a:p>
          <a:p>
            <a:r>
              <a:rPr lang="en-US" dirty="0">
                <a:cs typeface="Calibri"/>
              </a:rPr>
              <a:t>Need Known Issues Operator role</a:t>
            </a:r>
          </a:p>
        </p:txBody>
      </p:sp>
      <p:pic>
        <p:nvPicPr>
          <p:cNvPr id="5" name="Picture 4">
            <a:extLst>
              <a:ext uri="{FF2B5EF4-FFF2-40B4-BE49-F238E27FC236}">
                <a16:creationId xmlns:a16="http://schemas.microsoft.com/office/drawing/2014/main" id="{234FA7A9-F387-49E7-9538-36CF85614C3F}"/>
              </a:ext>
            </a:extLst>
          </p:cNvPr>
          <p:cNvPicPr>
            <a:picLocks noChangeAspect="1"/>
          </p:cNvPicPr>
          <p:nvPr/>
        </p:nvPicPr>
        <p:blipFill>
          <a:blip r:embed="rId7"/>
          <a:stretch>
            <a:fillRect/>
          </a:stretch>
        </p:blipFill>
        <p:spPr>
          <a:xfrm>
            <a:off x="768995" y="2948649"/>
            <a:ext cx="7474334" cy="31497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a:extLst>
              <a:ext uri="{FF2B5EF4-FFF2-40B4-BE49-F238E27FC236}">
                <a16:creationId xmlns:a16="http://schemas.microsoft.com/office/drawing/2014/main" id="{974B9725-8B7C-45E5-ADF6-CA2215831402}"/>
              </a:ext>
            </a:extLst>
          </p:cNvPr>
          <p:cNvPicPr>
            <a:picLocks noChangeAspect="1"/>
          </p:cNvPicPr>
          <p:nvPr/>
        </p:nvPicPr>
        <p:blipFill>
          <a:blip r:embed="rId8"/>
          <a:stretch>
            <a:fillRect/>
          </a:stretch>
        </p:blipFill>
        <p:spPr>
          <a:xfrm>
            <a:off x="7803541" y="1108752"/>
            <a:ext cx="4016559" cy="39384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86778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Ticket Best Practices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548325"/>
            <a:ext cx="10303432" cy="4572394"/>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Put yourself in the support person’s shoes: </a:t>
            </a:r>
          </a:p>
          <a:p>
            <a:pPr lvl="1"/>
            <a:r>
              <a:rPr lang="en-US" dirty="0"/>
              <a:t>What would you need to know?</a:t>
            </a:r>
          </a:p>
          <a:p>
            <a:pPr lvl="1"/>
            <a:r>
              <a:rPr lang="en-US" dirty="0"/>
              <a:t>You are not a campus user and can’t authenticate for database links unless you have test account. They can get into our Alma but aren’t part of our authentication.</a:t>
            </a:r>
          </a:p>
          <a:p>
            <a:r>
              <a:rPr lang="en-US" dirty="0">
                <a:cs typeface="Calibri"/>
              </a:rPr>
              <a:t>Be as clear as possible – Ex Libris supports institutions all over the world – they don’t work in our environment and may not know our workflows</a:t>
            </a:r>
          </a:p>
          <a:p>
            <a:r>
              <a:rPr lang="en-US" dirty="0">
                <a:cs typeface="Calibri"/>
              </a:rPr>
              <a:t>Don’t add attachments if it can be avoided – takes time to open and pursue</a:t>
            </a:r>
          </a:p>
          <a:p>
            <a:r>
              <a:rPr lang="en-US" dirty="0">
                <a:cs typeface="Calibri"/>
              </a:rPr>
              <a:t>Do one case for each problem – from recent ticket: “it's helpful to us to have separate tickets for each issue, it helps with our workflows and to accurately record the number of problems people are running into.”</a:t>
            </a:r>
          </a:p>
          <a:p>
            <a:r>
              <a:rPr lang="en-US" dirty="0">
                <a:cs typeface="Calibri"/>
              </a:rPr>
              <a:t>Make high priority cases high priority – whole collection not working, indexing problems, authentication not working, etc. Even high priority cases can take months to address</a:t>
            </a: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387333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Ticket best practices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548325"/>
            <a:ext cx="10303432" cy="435133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l">
              <a:buFont typeface="+mj-lt"/>
              <a:buAutoNum type="arabicPeriod"/>
            </a:pPr>
            <a:r>
              <a:rPr lang="en-US" b="0" i="0" dirty="0">
                <a:solidFill>
                  <a:srgbClr val="000000"/>
                </a:solidFill>
                <a:effectLst/>
                <a:latin typeface="Calibri" panose="020F0502020204030204" pitchFamily="34" charset="0"/>
              </a:rPr>
              <a:t>Explain the problem. E.g.: we own this journal but the link isn’t showing in View Online, or, it's finding a match but the link fails, the embargo is causing it not to work, etc. </a:t>
            </a:r>
          </a:p>
          <a:p>
            <a:pPr marL="514350" indent="-514350" algn="l">
              <a:buFont typeface="+mj-lt"/>
              <a:buAutoNum type="arabicPeriod"/>
            </a:pPr>
            <a:r>
              <a:rPr lang="en-US" b="0" i="0" dirty="0">
                <a:solidFill>
                  <a:srgbClr val="000000"/>
                </a:solidFill>
                <a:effectLst/>
                <a:latin typeface="Calibri" panose="020F0502020204030204" pitchFamily="34" charset="0"/>
              </a:rPr>
              <a:t>Provide the link to the article in Primo (be sure you don’t have to be logged in to see it) or Alma information (</a:t>
            </a:r>
            <a:r>
              <a:rPr lang="en-US" b="0" i="0" dirty="0" err="1">
                <a:solidFill>
                  <a:srgbClr val="000000"/>
                </a:solidFill>
                <a:effectLst/>
                <a:latin typeface="Calibri" panose="020F0502020204030204" pitchFamily="34" charset="0"/>
              </a:rPr>
              <a:t>MMSid</a:t>
            </a:r>
            <a:r>
              <a:rPr lang="en-US" b="0" i="0" dirty="0">
                <a:solidFill>
                  <a:srgbClr val="000000"/>
                </a:solidFill>
                <a:effectLst/>
                <a:latin typeface="Calibri" panose="020F0502020204030204" pitchFamily="34" charset="0"/>
              </a:rPr>
              <a:t>, etc.) so that they can see the problem</a:t>
            </a:r>
          </a:p>
          <a:p>
            <a:pPr marL="514350" indent="-514350" algn="l">
              <a:buFont typeface="+mj-lt"/>
              <a:buAutoNum type="arabicPeriod"/>
            </a:pPr>
            <a:r>
              <a:rPr lang="en-US" b="0" i="0" dirty="0">
                <a:solidFill>
                  <a:srgbClr val="000000"/>
                </a:solidFill>
                <a:effectLst/>
                <a:latin typeface="Calibri" panose="020F0502020204030204" pitchFamily="34" charset="0"/>
              </a:rPr>
              <a:t>List troubleshooting steps you’ve taken so they won’t tell you to do something you’ve already done</a:t>
            </a:r>
          </a:p>
          <a:p>
            <a:pPr marL="514350" indent="-514350" algn="l">
              <a:buFont typeface="+mj-lt"/>
              <a:buAutoNum type="arabicPeriod"/>
            </a:pPr>
            <a:r>
              <a:rPr lang="en-US" b="0" i="0" dirty="0">
                <a:solidFill>
                  <a:srgbClr val="000000"/>
                </a:solidFill>
                <a:effectLst/>
                <a:latin typeface="Calibri" panose="020F0502020204030204" pitchFamily="34" charset="0"/>
              </a:rPr>
              <a:t>Explain what you’ve found, and if you think you know what the problem is, let them know</a:t>
            </a:r>
          </a:p>
          <a:p>
            <a:pPr marL="514350" indent="-514350" algn="l">
              <a:buFont typeface="+mj-lt"/>
              <a:buAutoNum type="arabicPeriod"/>
            </a:pPr>
            <a:r>
              <a:rPr lang="en-US" b="0" i="0" dirty="0">
                <a:solidFill>
                  <a:srgbClr val="000000"/>
                </a:solidFill>
                <a:effectLst/>
                <a:latin typeface="Calibri" panose="020F0502020204030204" pitchFamily="34" charset="0"/>
              </a:rPr>
              <a:t>If it’s a metadata issue, give them the correct info, let them know how you found it, and give them a public link, maybe to the journal website, so they can see for themselves</a:t>
            </a: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974536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Ticket Expectations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548324"/>
            <a:ext cx="10303432" cy="4557029"/>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en-US" b="0" i="0" dirty="0">
                <a:solidFill>
                  <a:srgbClr val="000000"/>
                </a:solidFill>
                <a:effectLst/>
                <a:latin typeface="Calibri" panose="020F0502020204030204" pitchFamily="34" charset="0"/>
              </a:rPr>
              <a:t>Time to resolve a ticket can vary wildly. The more specific and clear you are, the better chance you have of getting your case resolved quickly. Your time spent troubleshooting before submitting the ticket will help get it fixed in a timely fashion.</a:t>
            </a:r>
          </a:p>
          <a:p>
            <a:pPr algn="l">
              <a:buFont typeface="Arial" panose="020B0604020202020204" pitchFamily="34" charset="0"/>
              <a:buChar char="•"/>
            </a:pPr>
            <a:r>
              <a:rPr lang="en-US" dirty="0">
                <a:solidFill>
                  <a:srgbClr val="000000"/>
                </a:solidFill>
                <a:latin typeface="Calibri" panose="020F0502020204030204" pitchFamily="34" charset="0"/>
              </a:rPr>
              <a:t>It depends on what needs to be done to make the fix: metadata fixes in the CDI are easy for Ex Libris to do. Getting a vendor to change their content, or redo resources types, or bigger projects like that will take longer. Indexing issues are difficult to figure out and can take many months.</a:t>
            </a:r>
            <a:endParaRPr lang="en-US" b="0" i="0" dirty="0">
              <a:solidFill>
                <a:srgbClr val="000000"/>
              </a:solidFill>
              <a:effectLst/>
              <a:latin typeface="Calibri" panose="020F0502020204030204" pitchFamily="34" charset="0"/>
            </a:endParaRPr>
          </a:p>
          <a:p>
            <a:pPr algn="l">
              <a:buFont typeface="Arial" panose="020B0604020202020204" pitchFamily="34" charset="0"/>
              <a:buChar char="•"/>
            </a:pPr>
            <a:r>
              <a:rPr lang="en-US" dirty="0">
                <a:solidFill>
                  <a:srgbClr val="000000"/>
                </a:solidFill>
                <a:latin typeface="Calibri" panose="020F0502020204030204" pitchFamily="34" charset="0"/>
              </a:rPr>
              <a:t>A simple metadata error can be fixed in a couple of weeks: “the corrected data will appear in your discovery system after the next Index update, which usually takes about a week. I will notify you when it is released so you can check the new data!”</a:t>
            </a: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82667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a:solidFill>
                  <a:schemeClr val="accent1">
                    <a:lumMod val="75000"/>
                  </a:schemeClr>
                </a:solidFill>
                <a:latin typeface="Arial"/>
                <a:cs typeface="Arial"/>
              </a:rPr>
              <a:t>Plan for Today</a:t>
            </a:r>
            <a:endParaRPr lang="en-US"/>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Review Troubleshooting for:</a:t>
            </a:r>
          </a:p>
          <a:p>
            <a:pPr lvl="1"/>
            <a:r>
              <a:rPr lang="en-US" dirty="0">
                <a:cs typeface="Calibri"/>
              </a:rPr>
              <a:t>Activating content in Alma</a:t>
            </a:r>
          </a:p>
          <a:p>
            <a:pPr lvl="1"/>
            <a:r>
              <a:rPr lang="en-US" dirty="0">
                <a:cs typeface="Calibri"/>
              </a:rPr>
              <a:t>Deactivating content in Alma</a:t>
            </a:r>
          </a:p>
          <a:p>
            <a:pPr lvl="1"/>
            <a:r>
              <a:rPr lang="en-US" dirty="0">
                <a:cs typeface="Calibri"/>
              </a:rPr>
              <a:t>Primo search results</a:t>
            </a:r>
          </a:p>
          <a:p>
            <a:r>
              <a:rPr lang="en-US" dirty="0">
                <a:cs typeface="Calibri"/>
              </a:rPr>
              <a:t>Searching and posting on Basecamp</a:t>
            </a:r>
          </a:p>
          <a:p>
            <a:r>
              <a:rPr lang="en-US" dirty="0">
                <a:cs typeface="Calibri"/>
              </a:rPr>
              <a:t>Alma-L and Primo-L</a:t>
            </a:r>
          </a:p>
          <a:p>
            <a:r>
              <a:rPr lang="en-US" dirty="0">
                <a:cs typeface="Calibri"/>
              </a:rPr>
              <a:t>Best Practices for submitting a Salesforce Ticket to Ex Libris</a:t>
            </a:r>
          </a:p>
          <a:p>
            <a:pPr marL="0" indent="0">
              <a:buNone/>
            </a:pPr>
            <a:endParaRPr lang="en-US" dirty="0">
              <a:cs typeface="Calibri"/>
            </a:endParaRPr>
          </a:p>
        </p:txBody>
      </p:sp>
    </p:spTree>
    <p:extLst>
      <p:ext uri="{BB962C8B-B14F-4D97-AF65-F5344CB8AC3E}">
        <p14:creationId xmlns:p14="http://schemas.microsoft.com/office/powerpoint/2010/main" val="1114860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References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4"/>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5"/>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6"/>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7"/>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181894" cy="46160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b="0" i="0" dirty="0">
                <a:effectLst/>
                <a:latin typeface="Roboto"/>
                <a:hlinkClick r:id="rId8"/>
              </a:rPr>
              <a:t>CDI Update - Strategies, Tips, and Tricks for Troubleshooting</a:t>
            </a:r>
            <a:r>
              <a:rPr lang="en-US" b="0" i="0" dirty="0">
                <a:effectLst/>
                <a:latin typeface="Roboto"/>
              </a:rPr>
              <a:t> Ex Libris Webinar, 11/18/20</a:t>
            </a:r>
          </a:p>
          <a:p>
            <a:r>
              <a:rPr lang="en-US" dirty="0">
                <a:latin typeface="Roboto"/>
                <a:hlinkClick r:id="rId9"/>
              </a:rPr>
              <a:t>Central Discovery Index (CDI) - Troubleshooting Tips and Tricks</a:t>
            </a:r>
            <a:r>
              <a:rPr lang="en-US" dirty="0">
                <a:latin typeface="Roboto"/>
              </a:rPr>
              <a:t> Ex Libris (Stacey van </a:t>
            </a:r>
            <a:r>
              <a:rPr lang="en-US" dirty="0" err="1">
                <a:latin typeface="Roboto"/>
              </a:rPr>
              <a:t>Groll</a:t>
            </a:r>
            <a:r>
              <a:rPr lang="en-US" dirty="0">
                <a:latin typeface="Roboto"/>
              </a:rPr>
              <a:t>)</a:t>
            </a:r>
          </a:p>
          <a:p>
            <a:r>
              <a:rPr lang="en-US" dirty="0">
                <a:latin typeface="Roboto"/>
                <a:hlinkClick r:id="rId10"/>
              </a:rPr>
              <a:t>CDI Tips and Tricks</a:t>
            </a:r>
            <a:r>
              <a:rPr lang="en-US" dirty="0">
                <a:latin typeface="Roboto"/>
              </a:rPr>
              <a:t> Ex Libris, includes how to find the </a:t>
            </a:r>
            <a:r>
              <a:rPr lang="en-US" dirty="0" err="1">
                <a:latin typeface="Roboto"/>
              </a:rPr>
              <a:t>OpenURL</a:t>
            </a:r>
            <a:r>
              <a:rPr lang="en-US" dirty="0">
                <a:latin typeface="Roboto"/>
              </a:rPr>
              <a:t> sent by the full record </a:t>
            </a:r>
          </a:p>
          <a:p>
            <a:pPr algn="l"/>
            <a:r>
              <a:rPr lang="en-US" b="0" i="0" u="none" strike="noStrike" dirty="0">
                <a:solidFill>
                  <a:srgbClr val="286090"/>
                </a:solidFill>
                <a:effectLst/>
                <a:latin typeface="Helvetica Neue"/>
                <a:hlinkClick r:id="rId11"/>
              </a:rPr>
              <a:t>How can I troubleshoot Primo VE search results and links using Record Id, Display CTO and Show PNX?</a:t>
            </a:r>
            <a:r>
              <a:rPr lang="en-US" u="none" strike="noStrike" dirty="0">
                <a:solidFill>
                  <a:srgbClr val="286090"/>
                </a:solidFill>
                <a:latin typeface="Roboto"/>
              </a:rPr>
              <a:t> </a:t>
            </a:r>
            <a:r>
              <a:rPr lang="en-US" dirty="0">
                <a:latin typeface="Roboto"/>
              </a:rPr>
              <a:t>SLC</a:t>
            </a:r>
            <a:endParaRPr lang="en-US" b="0" i="0" dirty="0">
              <a:effectLst/>
              <a:latin typeface="Roboto"/>
            </a:endParaRPr>
          </a:p>
          <a:p>
            <a:pPr algn="l"/>
            <a:r>
              <a:rPr lang="en-US" dirty="0">
                <a:latin typeface="Roboto"/>
                <a:hlinkClick r:id="rId12"/>
              </a:rPr>
              <a:t>CDI SLC FAQs</a:t>
            </a:r>
            <a:endParaRPr lang="en-US" dirty="0">
              <a:latin typeface="Roboto"/>
            </a:endParaRPr>
          </a:p>
          <a:p>
            <a:pPr marL="0" indent="0" algn="l">
              <a:buNone/>
            </a:pPr>
            <a:endParaRPr lang="en-US" b="0" i="0" dirty="0">
              <a:effectLst/>
              <a:latin typeface="Roboto"/>
            </a:endParaRPr>
          </a:p>
        </p:txBody>
      </p:sp>
    </p:spTree>
    <p:extLst>
      <p:ext uri="{BB962C8B-B14F-4D97-AF65-F5344CB8AC3E}">
        <p14:creationId xmlns:p14="http://schemas.microsoft.com/office/powerpoint/2010/main" val="174608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Activating Content in Alma</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2" y="1382072"/>
            <a:ext cx="4950118" cy="5201607"/>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Electronic collections, e-books, e-journals, etc. should take around 15 minutes for Alma records (portfolio bib records) to start showing in Primo</a:t>
            </a:r>
          </a:p>
          <a:p>
            <a:r>
              <a:rPr lang="en-US" dirty="0">
                <a:cs typeface="Calibri"/>
              </a:rPr>
              <a:t>CDI data (chapters, articles) will take 72 hours to a week to show up in Primo unless already active for another package, can sometimes find content in expanded search if search records are already active</a:t>
            </a:r>
          </a:p>
          <a:p>
            <a:r>
              <a:rPr lang="en-US" dirty="0">
                <a:cs typeface="Calibri"/>
              </a:rPr>
              <a:t>Best practice is to search directly in Primo – sometimes display in discovery will give you a false positive</a:t>
            </a:r>
          </a:p>
        </p:txBody>
      </p:sp>
      <p:pic>
        <p:nvPicPr>
          <p:cNvPr id="2" name="Picture 1" descr="primo result for A Brief History of Fruit">
            <a:extLst>
              <a:ext uri="{FF2B5EF4-FFF2-40B4-BE49-F238E27FC236}">
                <a16:creationId xmlns:a16="http://schemas.microsoft.com/office/drawing/2014/main" id="{68150D69-0642-4EEE-A21F-4CB66895B0B7}"/>
              </a:ext>
            </a:extLst>
          </p:cNvPr>
          <p:cNvPicPr>
            <a:picLocks noChangeAspect="1"/>
          </p:cNvPicPr>
          <p:nvPr/>
        </p:nvPicPr>
        <p:blipFill>
          <a:blip r:embed="rId7"/>
          <a:stretch>
            <a:fillRect/>
          </a:stretch>
        </p:blipFill>
        <p:spPr>
          <a:xfrm>
            <a:off x="6061275" y="2381250"/>
            <a:ext cx="5915025" cy="2095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3069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Activating Content in Alma: The NZ and You</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5087914" cy="2239272"/>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Activating content from the CZ creates an IZ record in your system and also either creates an NZ record or links your holdings to an NZ record that already exists</a:t>
            </a:r>
          </a:p>
          <a:p>
            <a:r>
              <a:rPr lang="en-US" dirty="0">
                <a:cs typeface="Calibri"/>
              </a:rPr>
              <a:t>Do All Titles search to see all three</a:t>
            </a:r>
          </a:p>
          <a:p>
            <a:r>
              <a:rPr lang="en-US" dirty="0">
                <a:cs typeface="Calibri"/>
              </a:rPr>
              <a:t>4801 at end of </a:t>
            </a:r>
            <a:r>
              <a:rPr lang="en-US" dirty="0" err="1">
                <a:cs typeface="Calibri"/>
              </a:rPr>
              <a:t>MMSid</a:t>
            </a:r>
            <a:r>
              <a:rPr lang="en-US" dirty="0">
                <a:cs typeface="Calibri"/>
              </a:rPr>
              <a:t> indicates NZ record</a:t>
            </a:r>
          </a:p>
        </p:txBody>
      </p:sp>
      <p:pic>
        <p:nvPicPr>
          <p:cNvPr id="4" name="Picture 3" descr="CZ result for Brief history of fruit">
            <a:extLst>
              <a:ext uri="{FF2B5EF4-FFF2-40B4-BE49-F238E27FC236}">
                <a16:creationId xmlns:a16="http://schemas.microsoft.com/office/drawing/2014/main" id="{40BD845B-5F7C-4BD6-AA3D-86E516F1A238}"/>
              </a:ext>
            </a:extLst>
          </p:cNvPr>
          <p:cNvPicPr>
            <a:picLocks noChangeAspect="1"/>
          </p:cNvPicPr>
          <p:nvPr/>
        </p:nvPicPr>
        <p:blipFill>
          <a:blip r:embed="rId7"/>
          <a:stretch>
            <a:fillRect/>
          </a:stretch>
        </p:blipFill>
        <p:spPr>
          <a:xfrm>
            <a:off x="6452335" y="1238168"/>
            <a:ext cx="4969704" cy="22574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IZ result for brief history of fruit">
            <a:extLst>
              <a:ext uri="{FF2B5EF4-FFF2-40B4-BE49-F238E27FC236}">
                <a16:creationId xmlns:a16="http://schemas.microsoft.com/office/drawing/2014/main" id="{67FE6845-B582-4574-B549-8F160F9CCCCE}"/>
              </a:ext>
            </a:extLst>
          </p:cNvPr>
          <p:cNvPicPr>
            <a:picLocks noChangeAspect="1"/>
          </p:cNvPicPr>
          <p:nvPr/>
        </p:nvPicPr>
        <p:blipFill>
          <a:blip r:embed="rId8"/>
          <a:stretch>
            <a:fillRect/>
          </a:stretch>
        </p:blipFill>
        <p:spPr>
          <a:xfrm>
            <a:off x="5797268" y="3721194"/>
            <a:ext cx="4662487" cy="22560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NZ result for brief history of fruit">
            <a:extLst>
              <a:ext uri="{FF2B5EF4-FFF2-40B4-BE49-F238E27FC236}">
                <a16:creationId xmlns:a16="http://schemas.microsoft.com/office/drawing/2014/main" id="{73ACAF4C-4019-4A17-80A5-A3ACE4C50FA5}"/>
              </a:ext>
            </a:extLst>
          </p:cNvPr>
          <p:cNvPicPr>
            <a:picLocks noChangeAspect="1"/>
          </p:cNvPicPr>
          <p:nvPr/>
        </p:nvPicPr>
        <p:blipFill>
          <a:blip r:embed="rId9"/>
          <a:stretch>
            <a:fillRect/>
          </a:stretch>
        </p:blipFill>
        <p:spPr>
          <a:xfrm>
            <a:off x="660573" y="3799584"/>
            <a:ext cx="4838875" cy="25335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48215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Troubleshooting Missing Alma Content in Primo</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0763278" cy="46160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70C0"/>
                </a:solidFill>
                <a:cs typeface="Calibri"/>
                <a:hlinkClick r:id="rId7">
                  <a:extLst>
                    <a:ext uri="{A12FA001-AC4F-418D-AE19-62706E023703}">
                      <ahyp:hlinkClr xmlns:ahyp="http://schemas.microsoft.com/office/drawing/2018/hyperlinkcolor" val="tx"/>
                    </a:ext>
                  </a:extLst>
                </a:hlinkClick>
              </a:rPr>
              <a:t>How can I troubleshoot Primo VE search results and links using Record Id, Display CTO and Show PNX?</a:t>
            </a:r>
            <a:endParaRPr lang="en-US" dirty="0">
              <a:solidFill>
                <a:srgbClr val="0070C0"/>
              </a:solidFill>
              <a:cs typeface="Calibri"/>
            </a:endParaRPr>
          </a:p>
          <a:p>
            <a:r>
              <a:rPr lang="en-US" dirty="0">
                <a:cs typeface="Calibri"/>
              </a:rPr>
              <a:t>Do all titles search to see if another version is suppressed in your system</a:t>
            </a:r>
          </a:p>
          <a:p>
            <a:r>
              <a:rPr lang="en-US" dirty="0">
                <a:cs typeface="Calibri"/>
              </a:rPr>
              <a:t>Problem with indexing – happening at other libraries – try save &amp; release and if it’s an NZ record submit </a:t>
            </a:r>
            <a:r>
              <a:rPr lang="en-US" sz="2600" b="0" i="0" u="none" strike="noStrike" dirty="0">
                <a:solidFill>
                  <a:srgbClr val="2954D1"/>
                </a:solidFill>
                <a:effectLst/>
                <a:hlinkClick r:id="rId8"/>
              </a:rPr>
              <a:t>info@slcny.libanswers.com</a:t>
            </a:r>
            <a:r>
              <a:rPr lang="en-US" sz="2600" dirty="0">
                <a:cs typeface="Calibri"/>
              </a:rPr>
              <a:t> </a:t>
            </a:r>
            <a:r>
              <a:rPr lang="en-US" dirty="0">
                <a:cs typeface="Calibri"/>
              </a:rPr>
              <a:t>ticket to ask us to try save &amp; release</a:t>
            </a:r>
          </a:p>
          <a:p>
            <a:r>
              <a:rPr lang="en-US" dirty="0">
                <a:cs typeface="Calibri"/>
              </a:rPr>
              <a:t>Problem with activating content removed from NZ, pursuing for UB with EL</a:t>
            </a:r>
          </a:p>
        </p:txBody>
      </p:sp>
    </p:spTree>
    <p:extLst>
      <p:ext uri="{BB962C8B-B14F-4D97-AF65-F5344CB8AC3E}">
        <p14:creationId xmlns:p14="http://schemas.microsoft.com/office/powerpoint/2010/main" val="2658876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Deactivating/Deleting Content in Alma</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0743613" cy="46160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Electronic collections, e-books, e-journals, etc. should take around 15 minutes for Alma records (portfolio bib records) to stop showing in Primo</a:t>
            </a:r>
          </a:p>
          <a:p>
            <a:r>
              <a:rPr lang="en-US" dirty="0">
                <a:cs typeface="Calibri"/>
              </a:rPr>
              <a:t>CDI content can take 72 hours to a week to go away – needs to wait for publishing cycle to catch up</a:t>
            </a:r>
          </a:p>
        </p:txBody>
      </p:sp>
    </p:spTree>
    <p:extLst>
      <p:ext uri="{BB962C8B-B14F-4D97-AF65-F5344CB8AC3E}">
        <p14:creationId xmlns:p14="http://schemas.microsoft.com/office/powerpoint/2010/main" val="125510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Troubleshooting Unwanted Alma Content in Primo</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4078264" cy="4616081"/>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Do all titles search to see if another version is active in your system – duplicate unsuppressed bib could leave it available</a:t>
            </a:r>
          </a:p>
          <a:p>
            <a:r>
              <a:rPr lang="en-US" dirty="0">
                <a:cs typeface="Calibri"/>
              </a:rPr>
              <a:t>Could be problem with indexing – also happening outside of SUNY – try save &amp; release to force reindex. If it’s an NZ record, submit </a:t>
            </a:r>
            <a:r>
              <a:rPr lang="en-US" dirty="0">
                <a:solidFill>
                  <a:srgbClr val="0070C0"/>
                </a:solidFill>
                <a:cs typeface="Calibri"/>
                <a:hlinkClick r:id="rId7">
                  <a:extLst>
                    <a:ext uri="{A12FA001-AC4F-418D-AE19-62706E023703}">
                      <ahyp:hlinkClr xmlns:ahyp="http://schemas.microsoft.com/office/drawing/2018/hyperlinkcolor" val="tx"/>
                    </a:ext>
                  </a:extLst>
                </a:hlinkClick>
              </a:rPr>
              <a:t>info@slcny.libanswers.com</a:t>
            </a:r>
            <a:r>
              <a:rPr lang="en-US" dirty="0">
                <a:solidFill>
                  <a:srgbClr val="0070C0"/>
                </a:solidFill>
                <a:cs typeface="Calibri"/>
              </a:rPr>
              <a:t> </a:t>
            </a:r>
            <a:r>
              <a:rPr lang="en-US" dirty="0">
                <a:cs typeface="Calibri"/>
              </a:rPr>
              <a:t>ticket to ask us to save &amp; release</a:t>
            </a:r>
          </a:p>
        </p:txBody>
      </p:sp>
      <p:pic>
        <p:nvPicPr>
          <p:cNvPr id="2" name="Picture 1" descr="primo result for good questions">
            <a:extLst>
              <a:ext uri="{FF2B5EF4-FFF2-40B4-BE49-F238E27FC236}">
                <a16:creationId xmlns:a16="http://schemas.microsoft.com/office/drawing/2014/main" id="{BF1DB14B-7A64-469C-B576-477F3C991764}"/>
              </a:ext>
            </a:extLst>
          </p:cNvPr>
          <p:cNvPicPr>
            <a:picLocks noChangeAspect="1"/>
          </p:cNvPicPr>
          <p:nvPr/>
        </p:nvPicPr>
        <p:blipFill>
          <a:blip r:embed="rId8"/>
          <a:stretch>
            <a:fillRect/>
          </a:stretch>
        </p:blipFill>
        <p:spPr>
          <a:xfrm>
            <a:off x="5238240" y="1949337"/>
            <a:ext cx="6764171" cy="29593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88771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CDI Content: False Availability</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181894" cy="461608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Problem: you’re getting full-text results for content that you don’t really own.</a:t>
            </a:r>
          </a:p>
          <a:p>
            <a:pPr marL="0" indent="0">
              <a:buNone/>
            </a:pPr>
            <a:r>
              <a:rPr lang="en-US" dirty="0">
                <a:cs typeface="Calibri"/>
              </a:rPr>
              <a:t>Troubleshooting:</a:t>
            </a:r>
          </a:p>
          <a:p>
            <a:r>
              <a:rPr lang="en-US" dirty="0">
                <a:cs typeface="Calibri"/>
              </a:rPr>
              <a:t>Try to figure out what’s publishing it as available – this will get easier by the end of the year because PNX will show activation source</a:t>
            </a:r>
          </a:p>
          <a:p>
            <a:r>
              <a:rPr lang="en-US" dirty="0">
                <a:cs typeface="Calibri"/>
              </a:rPr>
              <a:t>Look at CTO, PNX</a:t>
            </a:r>
          </a:p>
          <a:p>
            <a:r>
              <a:rPr lang="en-US" dirty="0">
                <a:cs typeface="Calibri"/>
              </a:rPr>
              <a:t>Still have a problem identifying link in record collections and collections that are publishing content as available</a:t>
            </a:r>
          </a:p>
          <a:p>
            <a:r>
              <a:rPr lang="en-US" dirty="0">
                <a:cs typeface="Calibri"/>
              </a:rPr>
              <a:t>OPT’s problem where they’re getting search records that they don’t want – chapters – we’re fully flexible and should be able to control those records</a:t>
            </a:r>
          </a:p>
        </p:txBody>
      </p:sp>
    </p:spTree>
    <p:extLst>
      <p:ext uri="{BB962C8B-B14F-4D97-AF65-F5344CB8AC3E}">
        <p14:creationId xmlns:p14="http://schemas.microsoft.com/office/powerpoint/2010/main" val="26887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r>
              <a:rPr lang="en-US" sz="3200" b="1" dirty="0">
                <a:solidFill>
                  <a:schemeClr val="accent1">
                    <a:lumMod val="75000"/>
                  </a:schemeClr>
                </a:solidFill>
                <a:latin typeface="Arial"/>
                <a:cs typeface="Arial"/>
              </a:rPr>
              <a:t>Missing Primo Content: Missing Search Records</a:t>
            </a:r>
            <a:endParaRPr lang="en-US"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algn="r"/>
                <a:r>
                  <a:rPr lang="en-US" sz="2000" dirty="0" err="1">
                    <a:solidFill>
                      <a:schemeClr val="bg1"/>
                    </a:solidFill>
                    <a:latin typeface="Arial" panose="020B0604020202020204" pitchFamily="34" charset="0"/>
                    <a:cs typeface="Arial" panose="020B0604020202020204" pitchFamily="34" charset="0"/>
                  </a:rPr>
                  <a:t>www.suny.edu</a:t>
                </a:r>
                <a:endParaRPr lang="en-US" sz="2000" dirty="0">
                  <a:solidFill>
                    <a:schemeClr val="bg1"/>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11181894" cy="461608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rPr>
              <a:t>UB Barron’s case – missing search records after April 2019 = if records in expanded search don’t match number in CDI tab, could be problem with CDI that needs to be reported to Salesforce</a:t>
            </a:r>
          </a:p>
          <a:p>
            <a:r>
              <a:rPr lang="en-US" dirty="0">
                <a:cs typeface="Calibri"/>
              </a:rPr>
              <a:t>Articles only appearing in expanded search = system is not seeing correct availability publishing for content</a:t>
            </a:r>
          </a:p>
          <a:p>
            <a:r>
              <a:rPr lang="en-US" dirty="0">
                <a:cs typeface="Calibri"/>
              </a:rPr>
              <a:t>Submit to Salesforce</a:t>
            </a:r>
          </a:p>
        </p:txBody>
      </p:sp>
    </p:spTree>
    <p:extLst>
      <p:ext uri="{BB962C8B-B14F-4D97-AF65-F5344CB8AC3E}">
        <p14:creationId xmlns:p14="http://schemas.microsoft.com/office/powerpoint/2010/main" val="317781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27278</TotalTime>
  <Words>1858</Words>
  <Application>Microsoft Office PowerPoint</Application>
  <PresentationFormat>Widescreen</PresentationFormat>
  <Paragraphs>141</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Helvetica Neue</vt:lpstr>
      <vt:lpstr>Roboto</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Eichelberger</dc:creator>
  <cp:lastModifiedBy>Michelle Eichelberger</cp:lastModifiedBy>
  <cp:revision>308</cp:revision>
  <dcterms:created xsi:type="dcterms:W3CDTF">2020-01-13T14:36:55Z</dcterms:created>
  <dcterms:modified xsi:type="dcterms:W3CDTF">2020-11-30T14:39:06Z</dcterms:modified>
</cp:coreProperties>
</file>