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5" r:id="rId4"/>
    <p:sldId id="269" r:id="rId5"/>
    <p:sldId id="275" r:id="rId6"/>
    <p:sldId id="260" r:id="rId7"/>
    <p:sldId id="262" r:id="rId8"/>
    <p:sldId id="261" r:id="rId9"/>
    <p:sldId id="264" r:id="rId10"/>
    <p:sldId id="267" r:id="rId11"/>
    <p:sldId id="266" r:id="rId12"/>
    <p:sldId id="268" r:id="rId13"/>
    <p:sldId id="270" r:id="rId14"/>
    <p:sldId id="274" r:id="rId15"/>
    <p:sldId id="273"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4660"/>
  </p:normalViewPr>
  <p:slideViewPr>
    <p:cSldViewPr snapToGrid="0">
      <p:cViewPr varScale="1">
        <p:scale>
          <a:sx n="91" d="100"/>
          <a:sy n="91" d="100"/>
        </p:scale>
        <p:origin x="3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4CA35E4-B5B3-4886-A7FD-E00EE0C4CAC3}" type="datetimeFigureOut">
              <a:rPr lang="en-US" smtClean="0"/>
              <a:t>7/16/2019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7966BEE-FF43-446D-9274-0F4E6663E5DF}"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2663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35E4-B5B3-4886-A7FD-E00EE0C4CAC3}"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67717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35E4-B5B3-4886-A7FD-E00EE0C4CAC3}"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38198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35E4-B5B3-4886-A7FD-E00EE0C4CAC3}"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00051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4CA35E4-B5B3-4886-A7FD-E00EE0C4CAC3}" type="datetimeFigureOut">
              <a:rPr lang="en-US" smtClean="0"/>
              <a:t>7/16/2019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7966BEE-FF43-446D-9274-0F4E6663E5D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235538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CA35E4-B5B3-4886-A7FD-E00EE0C4CAC3}"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56183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CA35E4-B5B3-4886-A7FD-E00EE0C4CAC3}" type="datetimeFigureOut">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3407333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CA35E4-B5B3-4886-A7FD-E00EE0C4CAC3}" type="datetimeFigureOut">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423747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A35E4-B5B3-4886-A7FD-E00EE0C4CAC3}" type="datetimeFigureOut">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139654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4CA35E4-B5B3-4886-A7FD-E00EE0C4CAC3}" type="datetimeFigureOut">
              <a:rPr lang="en-US" smtClean="0"/>
              <a:t>7/16/2019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7966BEE-FF43-446D-9274-0F4E6663E5D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081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4CA35E4-B5B3-4886-A7FD-E00EE0C4CAC3}" type="datetimeFigureOut">
              <a:rPr lang="en-US" smtClean="0"/>
              <a:t>7/16/2019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7966BEE-FF43-446D-9274-0F4E6663E5D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897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4CA35E4-B5B3-4886-A7FD-E00EE0C4CAC3}" type="datetimeFigureOut">
              <a:rPr lang="en-US" smtClean="0"/>
              <a:t>7/16/2019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7966BEE-FF43-446D-9274-0F4E6663E5D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5041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385" y="2355574"/>
            <a:ext cx="8361229" cy="1406453"/>
          </a:xfrm>
        </p:spPr>
        <p:txBody>
          <a:bodyPr/>
          <a:lstStyle/>
          <a:p>
            <a:r>
              <a:rPr lang="en-US" sz="4800" dirty="0"/>
              <a:t>Publishing Profiles: Next Steps</a:t>
            </a:r>
          </a:p>
        </p:txBody>
      </p:sp>
      <p:sp>
        <p:nvSpPr>
          <p:cNvPr id="3" name="Subtitle 2"/>
          <p:cNvSpPr>
            <a:spLocks noGrp="1"/>
          </p:cNvSpPr>
          <p:nvPr>
            <p:ph type="subTitle" idx="1"/>
          </p:nvPr>
        </p:nvSpPr>
        <p:spPr>
          <a:xfrm>
            <a:off x="2679905" y="4385173"/>
            <a:ext cx="6831673" cy="1086237"/>
          </a:xfrm>
        </p:spPr>
        <p:txBody>
          <a:bodyPr/>
          <a:lstStyle/>
          <a:p>
            <a:r>
              <a:rPr lang="en-US" dirty="0"/>
              <a:t>Shared Library Services Platform Project</a:t>
            </a:r>
          </a:p>
          <a:p>
            <a:r>
              <a:rPr lang="en-US" dirty="0"/>
              <a:t>Maggie McGee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210" y="5471410"/>
            <a:ext cx="4098798" cy="1110372"/>
          </a:xfrm>
          <a:prstGeom prst="rect">
            <a:avLst/>
          </a:prstGeom>
        </p:spPr>
      </p:pic>
    </p:spTree>
    <p:extLst>
      <p:ext uri="{BB962C8B-B14F-4D97-AF65-F5344CB8AC3E}">
        <p14:creationId xmlns:p14="http://schemas.microsoft.com/office/powerpoint/2010/main" val="692177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a:bodyPr>
          <a:lstStyle/>
          <a:p>
            <a:r>
              <a:rPr lang="en-US" sz="3600" dirty="0"/>
              <a:t>Excluding Online Resources from Publishing</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429304"/>
            <a:ext cx="9601200" cy="5428695"/>
          </a:xfrm>
        </p:spPr>
        <p:txBody>
          <a:bodyPr/>
          <a:lstStyle/>
          <a:p>
            <a:r>
              <a:rPr lang="en-US" dirty="0"/>
              <a:t>This is important if you do not want you e-resources of any kind to be published to OCLC:</a:t>
            </a:r>
          </a:p>
          <a:p>
            <a:pPr lvl="1"/>
            <a:r>
              <a:rPr lang="en-US" i="0" dirty="0" err="1"/>
              <a:t>ebooks</a:t>
            </a:r>
            <a:endParaRPr lang="en-US" i="0" dirty="0"/>
          </a:p>
          <a:p>
            <a:pPr lvl="1"/>
            <a:r>
              <a:rPr lang="en-US" i="0" dirty="0"/>
              <a:t>e-journals</a:t>
            </a:r>
          </a:p>
          <a:p>
            <a:pPr lvl="1"/>
            <a:r>
              <a:rPr lang="en-US" i="0" dirty="0"/>
              <a:t>databases</a:t>
            </a:r>
          </a:p>
          <a:p>
            <a:r>
              <a:rPr lang="en-US" dirty="0"/>
              <a:t>You can add other resources you want to exclude from publishing by clicking the green plus sign</a:t>
            </a:r>
          </a:p>
        </p:txBody>
      </p:sp>
      <p:pic>
        <p:nvPicPr>
          <p:cNvPr id="5" name="Picture 4">
            <a:extLst>
              <a:ext uri="{FF2B5EF4-FFF2-40B4-BE49-F238E27FC236}">
                <a16:creationId xmlns:a16="http://schemas.microsoft.com/office/drawing/2014/main" id="{3D5E60B0-FA2A-4C46-822D-1B2D9FFC2B59}"/>
              </a:ext>
            </a:extLst>
          </p:cNvPr>
          <p:cNvPicPr>
            <a:picLocks noChangeAspect="1"/>
          </p:cNvPicPr>
          <p:nvPr/>
        </p:nvPicPr>
        <p:blipFill>
          <a:blip r:embed="rId2"/>
          <a:stretch>
            <a:fillRect/>
          </a:stretch>
        </p:blipFill>
        <p:spPr>
          <a:xfrm>
            <a:off x="1873187" y="4143651"/>
            <a:ext cx="8307919" cy="24591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92310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fontScale="90000"/>
          </a:bodyPr>
          <a:lstStyle/>
          <a:p>
            <a:r>
              <a:rPr lang="en-US" sz="3600" dirty="0"/>
              <a:t>Updating the </a:t>
            </a:r>
            <a:r>
              <a:rPr lang="en-US" sz="3600" dirty="0" err="1"/>
              <a:t>Worldshare</a:t>
            </a:r>
            <a:r>
              <a:rPr lang="en-US" sz="3600" dirty="0"/>
              <a:t> Bib </a:t>
            </a:r>
            <a:r>
              <a:rPr lang="en-US" sz="3600" dirty="0" err="1"/>
              <a:t>Datasync</a:t>
            </a:r>
            <a:r>
              <a:rPr lang="en-US" sz="3600" dirty="0"/>
              <a:t> Collection</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464816"/>
            <a:ext cx="9601200" cy="5104949"/>
          </a:xfrm>
        </p:spPr>
        <p:txBody>
          <a:bodyPr/>
          <a:lstStyle/>
          <a:p>
            <a:r>
              <a:rPr lang="en-US" dirty="0"/>
              <a:t>Click </a:t>
            </a:r>
            <a:r>
              <a:rPr lang="en-US" b="1" i="1" dirty="0"/>
              <a:t>Save</a:t>
            </a:r>
            <a:r>
              <a:rPr lang="en-US" dirty="0"/>
              <a:t> once you have made all the necessary changes to the collection</a:t>
            </a:r>
          </a:p>
          <a:p>
            <a:endParaRPr lang="en-US" dirty="0"/>
          </a:p>
          <a:p>
            <a:endParaRPr lang="en-US" dirty="0"/>
          </a:p>
          <a:p>
            <a:endParaRPr lang="en-US" dirty="0"/>
          </a:p>
          <a:p>
            <a:endParaRPr lang="en-US" dirty="0"/>
          </a:p>
          <a:p>
            <a:r>
              <a:rPr lang="en-US" dirty="0"/>
              <a:t>Click on the </a:t>
            </a:r>
            <a:r>
              <a:rPr lang="en-US" b="1" dirty="0"/>
              <a:t>Collection Actions </a:t>
            </a:r>
            <a:r>
              <a:rPr lang="en-US" dirty="0"/>
              <a:t>drop-down menu</a:t>
            </a:r>
          </a:p>
          <a:p>
            <a:r>
              <a:rPr lang="en-US" dirty="0"/>
              <a:t>Click on </a:t>
            </a:r>
            <a:r>
              <a:rPr lang="en-US" b="1" i="1" dirty="0"/>
              <a:t>Submit Collection </a:t>
            </a:r>
            <a:r>
              <a:rPr lang="en-US" dirty="0"/>
              <a:t>to OCLC</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940AAF28-B620-4C14-8CF6-8171888E715E}"/>
              </a:ext>
            </a:extLst>
          </p:cNvPr>
          <p:cNvPicPr>
            <a:picLocks noChangeAspect="1"/>
          </p:cNvPicPr>
          <p:nvPr/>
        </p:nvPicPr>
        <p:blipFill>
          <a:blip r:embed="rId2"/>
          <a:stretch>
            <a:fillRect/>
          </a:stretch>
        </p:blipFill>
        <p:spPr>
          <a:xfrm>
            <a:off x="2133249" y="2000806"/>
            <a:ext cx="7791477" cy="14281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276909F1-BC41-4344-97C6-5D8A7172CB4A}"/>
              </a:ext>
            </a:extLst>
          </p:cNvPr>
          <p:cNvPicPr>
            <a:picLocks noChangeAspect="1"/>
          </p:cNvPicPr>
          <p:nvPr/>
        </p:nvPicPr>
        <p:blipFill>
          <a:blip r:embed="rId3"/>
          <a:stretch>
            <a:fillRect/>
          </a:stretch>
        </p:blipFill>
        <p:spPr>
          <a:xfrm>
            <a:off x="2133248" y="4702110"/>
            <a:ext cx="7791477" cy="14700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53294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681361"/>
          </a:xfrm>
        </p:spPr>
        <p:txBody>
          <a:bodyPr>
            <a:normAutofit/>
          </a:bodyPr>
          <a:lstStyle/>
          <a:p>
            <a:r>
              <a:rPr lang="en-US" sz="3600" dirty="0"/>
              <a:t>Unflagging Bib Records in Alma </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62470"/>
            <a:ext cx="9601200" cy="5007295"/>
          </a:xfrm>
        </p:spPr>
        <p:txBody>
          <a:bodyPr/>
          <a:lstStyle/>
          <a:p>
            <a:r>
              <a:rPr lang="en-US" dirty="0"/>
              <a:t>All bib records are flagged “Publish Bib” during migration</a:t>
            </a:r>
          </a:p>
          <a:p>
            <a:r>
              <a:rPr lang="en-US" dirty="0"/>
              <a:t>All new bib records added to your holdings are flagged “Publish Bib”</a:t>
            </a:r>
          </a:p>
          <a:p>
            <a:pPr lvl="1"/>
            <a:r>
              <a:rPr lang="en-US" i="0" dirty="0"/>
              <a:t>If you do not want new records published to OCLC they will need to have their flag changed to “Don’t Publish”</a:t>
            </a:r>
          </a:p>
          <a:p>
            <a:r>
              <a:rPr lang="en-US" dirty="0"/>
              <a:t>Unflag bib records from publishing to OCLC by changing “Publish Bib” to “Don’t Publish”</a:t>
            </a:r>
          </a:p>
          <a:p>
            <a:pPr lvl="1"/>
            <a:r>
              <a:rPr lang="en-US" i="0" dirty="0"/>
              <a:t>Individually in the MD Editor</a:t>
            </a:r>
          </a:p>
          <a:p>
            <a:pPr lvl="1"/>
            <a:r>
              <a:rPr lang="en-US" i="0" dirty="0"/>
              <a:t>From a set and by running a job on the set</a:t>
            </a:r>
          </a:p>
          <a:p>
            <a:r>
              <a:rPr lang="en-US" dirty="0"/>
              <a:t>LDR 05 is set to “d” when bib records set to “Don’t’ Publish” </a:t>
            </a:r>
          </a:p>
          <a:p>
            <a:pPr lvl="1"/>
            <a:r>
              <a:rPr lang="en-US" i="0" dirty="0"/>
              <a:t>This means the record is considered “deleted” by OCLC and the holdings will not be published, or they will be removed from OCLC if they were previously published</a:t>
            </a:r>
          </a:p>
          <a:p>
            <a:pPr lvl="1"/>
            <a:endParaRPr lang="en-US" dirty="0"/>
          </a:p>
        </p:txBody>
      </p:sp>
    </p:spTree>
    <p:extLst>
      <p:ext uri="{BB962C8B-B14F-4D97-AF65-F5344CB8AC3E}">
        <p14:creationId xmlns:p14="http://schemas.microsoft.com/office/powerpoint/2010/main" val="87131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483747"/>
            <a:ext cx="9601200" cy="681361"/>
          </a:xfrm>
        </p:spPr>
        <p:txBody>
          <a:bodyPr>
            <a:normAutofit/>
          </a:bodyPr>
          <a:lstStyle/>
          <a:p>
            <a:r>
              <a:rPr lang="en-US" sz="3600" dirty="0"/>
              <a:t>Unflagging an Individual Bib Record Manually</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62470"/>
            <a:ext cx="4079289" cy="5007295"/>
          </a:xfrm>
        </p:spPr>
        <p:txBody>
          <a:bodyPr/>
          <a:lstStyle/>
          <a:p>
            <a:r>
              <a:rPr lang="en-US" dirty="0"/>
              <a:t>Open a bib record in the MD Editor</a:t>
            </a:r>
          </a:p>
          <a:p>
            <a:r>
              <a:rPr lang="en-US" dirty="0"/>
              <a:t>Go to </a:t>
            </a:r>
            <a:r>
              <a:rPr lang="en-US" b="1" i="1" dirty="0"/>
              <a:t>Tools&gt;Set Management Tags&gt;Export to </a:t>
            </a:r>
            <a:r>
              <a:rPr lang="en-US" b="1" i="1" dirty="0" err="1"/>
              <a:t>Worldcat</a:t>
            </a:r>
            <a:endParaRPr lang="en-US" b="1" i="1" dirty="0"/>
          </a:p>
          <a:p>
            <a:r>
              <a:rPr lang="en-US" dirty="0"/>
              <a:t>Click on the check box next to </a:t>
            </a:r>
            <a:r>
              <a:rPr lang="en-US" b="1" dirty="0"/>
              <a:t>“Don’t Publish”</a:t>
            </a:r>
          </a:p>
          <a:p>
            <a:r>
              <a:rPr lang="en-US" b="1" dirty="0"/>
              <a:t>Save and Release Record (</a:t>
            </a:r>
            <a:r>
              <a:rPr lang="en-US" b="1" dirty="0" err="1"/>
              <a:t>Ctrl+Alt+R</a:t>
            </a:r>
            <a:r>
              <a:rPr lang="en-US" b="1" dirty="0"/>
              <a:t>)</a:t>
            </a:r>
          </a:p>
          <a:p>
            <a:endParaRPr lang="en-US" b="1" i="1" dirty="0"/>
          </a:p>
        </p:txBody>
      </p:sp>
      <p:pic>
        <p:nvPicPr>
          <p:cNvPr id="6" name="Picture 5">
            <a:extLst>
              <a:ext uri="{FF2B5EF4-FFF2-40B4-BE49-F238E27FC236}">
                <a16:creationId xmlns:a16="http://schemas.microsoft.com/office/drawing/2014/main" id="{5E6D62CA-EA84-44B5-BCA5-10599A00FE71}"/>
              </a:ext>
            </a:extLst>
          </p:cNvPr>
          <p:cNvPicPr>
            <a:picLocks noChangeAspect="1"/>
          </p:cNvPicPr>
          <p:nvPr/>
        </p:nvPicPr>
        <p:blipFill>
          <a:blip r:embed="rId2"/>
          <a:stretch>
            <a:fillRect/>
          </a:stretch>
        </p:blipFill>
        <p:spPr>
          <a:xfrm>
            <a:off x="5912528" y="1758094"/>
            <a:ext cx="5557032" cy="46161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06284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483747"/>
            <a:ext cx="9601200" cy="681361"/>
          </a:xfrm>
        </p:spPr>
        <p:txBody>
          <a:bodyPr>
            <a:normAutofit/>
          </a:bodyPr>
          <a:lstStyle/>
          <a:p>
            <a:r>
              <a:rPr lang="en-US" sz="3600" dirty="0"/>
              <a:t>Unflagging a Set Using a Job</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62470"/>
            <a:ext cx="9601200" cy="5007295"/>
          </a:xfrm>
        </p:spPr>
        <p:txBody>
          <a:bodyPr/>
          <a:lstStyle/>
          <a:p>
            <a:r>
              <a:rPr lang="en-US" dirty="0"/>
              <a:t>Create and save a set of records that you do not want to be published to OCLC</a:t>
            </a:r>
          </a:p>
          <a:p>
            <a:r>
              <a:rPr lang="en-US" dirty="0"/>
              <a:t>Go to </a:t>
            </a:r>
            <a:r>
              <a:rPr lang="en-US" b="1" i="1" dirty="0"/>
              <a:t>Admin&gt;Manage Jobs and Sets&gt;Run a Job</a:t>
            </a:r>
          </a:p>
          <a:p>
            <a:r>
              <a:rPr lang="en-US" dirty="0"/>
              <a:t>Search job name: </a:t>
            </a:r>
            <a:r>
              <a:rPr lang="en-US" i="0" dirty="0"/>
              <a:t>Synchronize Bib records with external catalog</a:t>
            </a:r>
          </a:p>
          <a:p>
            <a:r>
              <a:rPr lang="en-US" dirty="0"/>
              <a:t>Click on the radio button for the “Synchronize Bib records with external catalog” job</a:t>
            </a:r>
          </a:p>
          <a:p>
            <a:r>
              <a:rPr lang="en-US" dirty="0"/>
              <a:t>Click </a:t>
            </a:r>
            <a:r>
              <a:rPr lang="en-US" b="1" i="1" dirty="0"/>
              <a:t>Next</a:t>
            </a:r>
          </a:p>
        </p:txBody>
      </p:sp>
      <p:pic>
        <p:nvPicPr>
          <p:cNvPr id="4" name="Picture 3">
            <a:extLst>
              <a:ext uri="{FF2B5EF4-FFF2-40B4-BE49-F238E27FC236}">
                <a16:creationId xmlns:a16="http://schemas.microsoft.com/office/drawing/2014/main" id="{D7F53427-2083-4645-A014-020D555CCFFD}"/>
              </a:ext>
            </a:extLst>
          </p:cNvPr>
          <p:cNvPicPr>
            <a:picLocks noChangeAspect="1"/>
          </p:cNvPicPr>
          <p:nvPr/>
        </p:nvPicPr>
        <p:blipFill>
          <a:blip r:embed="rId2"/>
          <a:stretch>
            <a:fillRect/>
          </a:stretch>
        </p:blipFill>
        <p:spPr>
          <a:xfrm>
            <a:off x="1957975" y="4066117"/>
            <a:ext cx="8276049" cy="20189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6384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483747"/>
            <a:ext cx="9601200" cy="681361"/>
          </a:xfrm>
        </p:spPr>
        <p:txBody>
          <a:bodyPr>
            <a:normAutofit/>
          </a:bodyPr>
          <a:lstStyle/>
          <a:p>
            <a:r>
              <a:rPr lang="en-US" sz="3600" dirty="0"/>
              <a:t>Unflagging a Set Using a Job</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62470"/>
            <a:ext cx="9601200" cy="5007295"/>
          </a:xfrm>
        </p:spPr>
        <p:txBody>
          <a:bodyPr/>
          <a:lstStyle/>
          <a:p>
            <a:r>
              <a:rPr lang="en-US" dirty="0"/>
              <a:t>Click on the radio button next to the set you want</a:t>
            </a:r>
          </a:p>
          <a:p>
            <a:r>
              <a:rPr lang="en-US" dirty="0"/>
              <a:t>Click </a:t>
            </a:r>
            <a:r>
              <a:rPr lang="en-US" b="1" i="1" dirty="0"/>
              <a:t>Next</a:t>
            </a:r>
          </a:p>
          <a:p>
            <a:endParaRPr lang="en-US" dirty="0"/>
          </a:p>
        </p:txBody>
      </p:sp>
      <p:pic>
        <p:nvPicPr>
          <p:cNvPr id="4" name="Picture 3">
            <a:extLst>
              <a:ext uri="{FF2B5EF4-FFF2-40B4-BE49-F238E27FC236}">
                <a16:creationId xmlns:a16="http://schemas.microsoft.com/office/drawing/2014/main" id="{5A50E4DB-ECD4-4E25-8D5C-2B47BF91118C}"/>
              </a:ext>
            </a:extLst>
          </p:cNvPr>
          <p:cNvPicPr>
            <a:picLocks noChangeAspect="1"/>
          </p:cNvPicPr>
          <p:nvPr/>
        </p:nvPicPr>
        <p:blipFill>
          <a:blip r:embed="rId2"/>
          <a:stretch>
            <a:fillRect/>
          </a:stretch>
        </p:blipFill>
        <p:spPr>
          <a:xfrm>
            <a:off x="1543931" y="2556409"/>
            <a:ext cx="9104137" cy="28846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0696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483747"/>
            <a:ext cx="9601200" cy="681361"/>
          </a:xfrm>
        </p:spPr>
        <p:txBody>
          <a:bodyPr>
            <a:normAutofit/>
          </a:bodyPr>
          <a:lstStyle/>
          <a:p>
            <a:r>
              <a:rPr lang="en-US" sz="3600" dirty="0"/>
              <a:t>Unflagging a Set Using a Job</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165108"/>
            <a:ext cx="9601200" cy="5404657"/>
          </a:xfrm>
        </p:spPr>
        <p:txBody>
          <a:bodyPr/>
          <a:lstStyle/>
          <a:p>
            <a:r>
              <a:rPr lang="en-US" dirty="0"/>
              <a:t>Click on the </a:t>
            </a:r>
            <a:r>
              <a:rPr lang="en-US" b="1" dirty="0"/>
              <a:t>“Don’t Publish” </a:t>
            </a:r>
            <a:r>
              <a:rPr lang="en-US" dirty="0"/>
              <a:t>radio button</a:t>
            </a:r>
          </a:p>
          <a:p>
            <a:r>
              <a:rPr lang="en-US" dirty="0"/>
              <a:t>Click </a:t>
            </a:r>
            <a:r>
              <a:rPr lang="en-US" b="1" i="1" dirty="0"/>
              <a:t>Next</a:t>
            </a:r>
            <a:r>
              <a:rPr lang="en-US" dirty="0"/>
              <a:t/>
            </a:r>
            <a:br>
              <a:rPr lang="en-US" dirty="0"/>
            </a:br>
            <a:endParaRPr lang="en-US" dirty="0"/>
          </a:p>
          <a:p>
            <a:endParaRPr lang="en-US" dirty="0"/>
          </a:p>
          <a:p>
            <a:endParaRPr lang="en-US" dirty="0"/>
          </a:p>
          <a:p>
            <a:r>
              <a:rPr lang="en-US" dirty="0"/>
              <a:t>Review the job and click </a:t>
            </a:r>
            <a:r>
              <a:rPr lang="en-US" b="1" i="1" dirty="0"/>
              <a:t>Submit</a:t>
            </a:r>
          </a:p>
          <a:p>
            <a:pPr marL="0" indent="0">
              <a:buNone/>
            </a:pPr>
            <a:endParaRPr lang="en-US" b="1" dirty="0"/>
          </a:p>
          <a:p>
            <a:endParaRPr lang="en-US" dirty="0"/>
          </a:p>
        </p:txBody>
      </p:sp>
      <p:pic>
        <p:nvPicPr>
          <p:cNvPr id="5" name="Picture 4">
            <a:extLst>
              <a:ext uri="{FF2B5EF4-FFF2-40B4-BE49-F238E27FC236}">
                <a16:creationId xmlns:a16="http://schemas.microsoft.com/office/drawing/2014/main" id="{95728492-DBF9-412A-BFDF-B4CDB7FA52F0}"/>
              </a:ext>
            </a:extLst>
          </p:cNvPr>
          <p:cNvPicPr>
            <a:picLocks noChangeAspect="1"/>
          </p:cNvPicPr>
          <p:nvPr/>
        </p:nvPicPr>
        <p:blipFill>
          <a:blip r:embed="rId2"/>
          <a:stretch>
            <a:fillRect/>
          </a:stretch>
        </p:blipFill>
        <p:spPr>
          <a:xfrm>
            <a:off x="2106765" y="2070540"/>
            <a:ext cx="7978470" cy="9514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C4D268CF-446C-4FC9-82C0-5DFA97198EA8}"/>
              </a:ext>
            </a:extLst>
          </p:cNvPr>
          <p:cNvPicPr>
            <a:picLocks noChangeAspect="1"/>
          </p:cNvPicPr>
          <p:nvPr/>
        </p:nvPicPr>
        <p:blipFill>
          <a:blip r:embed="rId3"/>
          <a:stretch>
            <a:fillRect/>
          </a:stretch>
        </p:blipFill>
        <p:spPr>
          <a:xfrm>
            <a:off x="2144572" y="3836043"/>
            <a:ext cx="8047751" cy="26825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17733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483747"/>
            <a:ext cx="9601200" cy="681361"/>
          </a:xfrm>
        </p:spPr>
        <p:txBody>
          <a:bodyPr>
            <a:normAutofit/>
          </a:bodyPr>
          <a:lstStyle/>
          <a:p>
            <a:r>
              <a:rPr lang="en-US" sz="3600" dirty="0"/>
              <a:t>Unflagging a Set Using a Job</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62470"/>
            <a:ext cx="9601200" cy="5007295"/>
          </a:xfrm>
        </p:spPr>
        <p:txBody>
          <a:bodyPr/>
          <a:lstStyle/>
          <a:p>
            <a:r>
              <a:rPr lang="en-US" dirty="0"/>
              <a:t>Click</a:t>
            </a:r>
            <a:r>
              <a:rPr lang="en-US" b="1" i="1" dirty="0"/>
              <a:t> Confirm</a:t>
            </a:r>
          </a:p>
          <a:p>
            <a:endParaRPr lang="en-US" b="1" i="1" dirty="0"/>
          </a:p>
          <a:p>
            <a:endParaRPr lang="en-US" b="1" i="1" dirty="0"/>
          </a:p>
          <a:p>
            <a:endParaRPr lang="en-US" b="1" i="1" dirty="0"/>
          </a:p>
          <a:p>
            <a:endParaRPr lang="en-US" b="1" i="1" dirty="0"/>
          </a:p>
          <a:p>
            <a:endParaRPr lang="en-US" b="1" i="1" dirty="0"/>
          </a:p>
          <a:p>
            <a:endParaRPr lang="en-US" b="1" i="1" dirty="0"/>
          </a:p>
          <a:p>
            <a:r>
              <a:rPr lang="en-US" dirty="0"/>
              <a:t>The job will run, and the flag will change from “Publish Bib” to “Don’t Publish”</a:t>
            </a:r>
          </a:p>
          <a:p>
            <a:pPr marL="0" indent="0">
              <a:buNone/>
            </a:pPr>
            <a:endParaRPr lang="en-US" b="1" i="1" dirty="0"/>
          </a:p>
          <a:p>
            <a:endParaRPr lang="en-US" b="1" i="1" dirty="0"/>
          </a:p>
          <a:p>
            <a:endParaRPr lang="en-US" b="1" i="1" dirty="0"/>
          </a:p>
          <a:p>
            <a:endParaRPr lang="en-US" b="1" i="1" dirty="0"/>
          </a:p>
          <a:p>
            <a:endParaRPr lang="en-US" b="1" i="1" dirty="0"/>
          </a:p>
          <a:p>
            <a:endParaRPr lang="en-US" b="1" i="1" dirty="0"/>
          </a:p>
        </p:txBody>
      </p:sp>
      <p:pic>
        <p:nvPicPr>
          <p:cNvPr id="4" name="Picture 3">
            <a:extLst>
              <a:ext uri="{FF2B5EF4-FFF2-40B4-BE49-F238E27FC236}">
                <a16:creationId xmlns:a16="http://schemas.microsoft.com/office/drawing/2014/main" id="{CEA8D791-9A1C-4ABC-8D2D-14D06D857625}"/>
              </a:ext>
            </a:extLst>
          </p:cNvPr>
          <p:cNvPicPr>
            <a:picLocks noChangeAspect="1"/>
          </p:cNvPicPr>
          <p:nvPr/>
        </p:nvPicPr>
        <p:blipFill>
          <a:blip r:embed="rId2"/>
          <a:stretch>
            <a:fillRect/>
          </a:stretch>
        </p:blipFill>
        <p:spPr>
          <a:xfrm>
            <a:off x="1828430" y="2149043"/>
            <a:ext cx="8535140" cy="21337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296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599" y="685800"/>
            <a:ext cx="10462335" cy="787893"/>
          </a:xfrm>
        </p:spPr>
        <p:txBody>
          <a:bodyPr>
            <a:normAutofit fontScale="90000"/>
          </a:bodyPr>
          <a:lstStyle/>
          <a:p>
            <a:r>
              <a:rPr lang="en-US" sz="3600" dirty="0"/>
              <a:t> </a:t>
            </a:r>
            <a:r>
              <a:rPr lang="en-US" sz="3100" dirty="0"/>
              <a:t>Things I Discovered Upon Testing Publishing Profiles After Go-live</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473693"/>
            <a:ext cx="9601200" cy="5096072"/>
          </a:xfrm>
        </p:spPr>
        <p:txBody>
          <a:bodyPr/>
          <a:lstStyle/>
          <a:p>
            <a:r>
              <a:rPr lang="en-US" dirty="0"/>
              <a:t>Holdings records will not be updated automatically after you run your fist publishing profiles job</a:t>
            </a:r>
          </a:p>
          <a:p>
            <a:pPr lvl="1"/>
            <a:r>
              <a:rPr lang="en-US" i="0" dirty="0"/>
              <a:t>It will take several weeks for your files to be reviewed by someone at OCLC and accepted</a:t>
            </a:r>
          </a:p>
          <a:p>
            <a:pPr lvl="1"/>
            <a:r>
              <a:rPr lang="en-US" i="0" dirty="0"/>
              <a:t>Once the file is accepted it will be automatically updated each time the publishing profile job runs</a:t>
            </a:r>
          </a:p>
          <a:p>
            <a:r>
              <a:rPr lang="en-US" dirty="0"/>
              <a:t>Publishing profiles were going into the wrong sub-directory</a:t>
            </a:r>
          </a:p>
          <a:p>
            <a:pPr lvl="1"/>
            <a:r>
              <a:rPr lang="en-US" i="0" dirty="0"/>
              <a:t>Check with OCLC through your bib </a:t>
            </a:r>
            <a:r>
              <a:rPr lang="en-US" i="0" dirty="0" err="1"/>
              <a:t>datasync</a:t>
            </a:r>
            <a:r>
              <a:rPr lang="en-US" i="0" dirty="0"/>
              <a:t> collection to see it your files are going into the correct sub-directory</a:t>
            </a:r>
          </a:p>
          <a:p>
            <a:pPr lvl="1"/>
            <a:r>
              <a:rPr lang="en-US" i="0" dirty="0"/>
              <a:t>Ask in the </a:t>
            </a:r>
            <a:r>
              <a:rPr lang="en-US" b="1" i="0" dirty="0"/>
              <a:t>Comments </a:t>
            </a:r>
            <a:r>
              <a:rPr lang="en-US" i="0" dirty="0"/>
              <a:t>section of the </a:t>
            </a:r>
            <a:r>
              <a:rPr lang="en-US" i="0" dirty="0" err="1"/>
              <a:t>datasync</a:t>
            </a:r>
            <a:r>
              <a:rPr lang="en-US" i="0" dirty="0"/>
              <a:t> collection in </a:t>
            </a:r>
            <a:r>
              <a:rPr lang="en-US" i="0" dirty="0" err="1"/>
              <a:t>Worldshare</a:t>
            </a:r>
            <a:endParaRPr lang="en-US" i="0" dirty="0"/>
          </a:p>
          <a:p>
            <a:r>
              <a:rPr lang="en-US" dirty="0"/>
              <a:t>Bib records without OCLC numbers (</a:t>
            </a:r>
            <a:r>
              <a:rPr lang="en-US" dirty="0" err="1"/>
              <a:t>ocns</a:t>
            </a:r>
            <a:r>
              <a:rPr lang="en-US" dirty="0"/>
              <a:t>) will be published to OCLC</a:t>
            </a:r>
          </a:p>
          <a:p>
            <a:pPr lvl="1"/>
            <a:r>
              <a:rPr lang="en-US" dirty="0"/>
              <a:t>Unless you change from </a:t>
            </a:r>
            <a:r>
              <a:rPr lang="en-US" i="0" dirty="0"/>
              <a:t>“Limit Added Records to </a:t>
            </a:r>
            <a:r>
              <a:rPr lang="en-US" i="0" dirty="0" err="1"/>
              <a:t>Wordlcat</a:t>
            </a:r>
            <a:r>
              <a:rPr lang="en-US" i="0" dirty="0"/>
              <a:t> Staging = No” to “Limit Added Records to </a:t>
            </a:r>
            <a:r>
              <a:rPr lang="en-US" i="0" dirty="0" err="1"/>
              <a:t>Wordlcat</a:t>
            </a:r>
            <a:r>
              <a:rPr lang="en-US" i="0" dirty="0"/>
              <a:t> Staging = Yes”</a:t>
            </a:r>
            <a:endParaRPr lang="en-US" dirty="0"/>
          </a:p>
        </p:txBody>
      </p:sp>
    </p:spTree>
    <p:extLst>
      <p:ext uri="{BB962C8B-B14F-4D97-AF65-F5344CB8AC3E}">
        <p14:creationId xmlns:p14="http://schemas.microsoft.com/office/powerpoint/2010/main" val="250090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599" y="685800"/>
            <a:ext cx="10169371" cy="672483"/>
          </a:xfrm>
        </p:spPr>
        <p:txBody>
          <a:bodyPr>
            <a:normAutofit/>
          </a:bodyPr>
          <a:lstStyle/>
          <a:p>
            <a:r>
              <a:rPr lang="en-US" sz="2800" dirty="0"/>
              <a:t>Check the Publishing Profiles and S/FTP Definitions are Correct</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438183"/>
            <a:ext cx="9601200" cy="5131582"/>
          </a:xfrm>
        </p:spPr>
        <p:txBody>
          <a:bodyPr/>
          <a:lstStyle/>
          <a:p>
            <a:r>
              <a:rPr lang="en-US" dirty="0"/>
              <a:t>There are several reason your files may end up in the wrong sub-directory:</a:t>
            </a:r>
          </a:p>
          <a:p>
            <a:pPr lvl="1"/>
            <a:r>
              <a:rPr lang="en-US" i="0" dirty="0"/>
              <a:t>There is a sub-directory path in the bib publishing profile in Alma</a:t>
            </a:r>
          </a:p>
          <a:p>
            <a:pPr lvl="2"/>
            <a:r>
              <a:rPr lang="en-US" dirty="0"/>
              <a:t>The sub-directory should be empty</a:t>
            </a:r>
          </a:p>
          <a:p>
            <a:pPr lvl="1"/>
            <a:endParaRPr lang="en-US" dirty="0"/>
          </a:p>
          <a:p>
            <a:pPr marL="530352" lvl="1" indent="0">
              <a:buNone/>
            </a:pPr>
            <a:endParaRPr lang="en-US" b="1" dirty="0"/>
          </a:p>
          <a:p>
            <a:pPr marL="530352" lvl="1" indent="0">
              <a:buNone/>
            </a:pPr>
            <a:endParaRPr lang="en-US" b="1" dirty="0"/>
          </a:p>
          <a:p>
            <a:pPr marL="530352" lvl="1" indent="0">
              <a:buNone/>
            </a:pPr>
            <a:endParaRPr lang="en-US" b="1" dirty="0"/>
          </a:p>
          <a:p>
            <a:pPr lvl="1"/>
            <a:r>
              <a:rPr lang="en-US" i="0" dirty="0"/>
              <a:t>There are spaces before or after the sub-directory in the S/FTP definitions for  OCLC Bib </a:t>
            </a:r>
            <a:r>
              <a:rPr lang="en-US" i="0" dirty="0" err="1"/>
              <a:t>DataSync</a:t>
            </a:r>
            <a:endParaRPr lang="en-US" i="0" dirty="0"/>
          </a:p>
          <a:p>
            <a:pPr lvl="2"/>
            <a:r>
              <a:rPr lang="en-US" dirty="0"/>
              <a:t>Go to </a:t>
            </a:r>
            <a:r>
              <a:rPr lang="en-US" b="1" i="1" dirty="0"/>
              <a:t>Configuration&gt;General&gt;External Systems&gt;S/FTP Definitions</a:t>
            </a:r>
          </a:p>
          <a:p>
            <a:pPr lvl="2"/>
            <a:r>
              <a:rPr lang="en-US" dirty="0"/>
              <a:t>Click </a:t>
            </a:r>
            <a:r>
              <a:rPr lang="en-US" b="1" i="1" dirty="0"/>
              <a:t>Edit</a:t>
            </a:r>
            <a:r>
              <a:rPr lang="en-US" dirty="0"/>
              <a:t> from the ellipses of the </a:t>
            </a:r>
            <a:r>
              <a:rPr lang="en-US" dirty="0" err="1"/>
              <a:t>datasync</a:t>
            </a:r>
            <a:r>
              <a:rPr lang="en-US" dirty="0"/>
              <a:t> collection</a:t>
            </a:r>
          </a:p>
          <a:p>
            <a:pPr lvl="2"/>
            <a:r>
              <a:rPr lang="en-US" dirty="0"/>
              <a:t>Sub-directory path is: </a:t>
            </a:r>
            <a:r>
              <a:rPr lang="en-US" dirty="0" err="1"/>
              <a:t>metacoll</a:t>
            </a:r>
            <a:r>
              <a:rPr lang="en-US" dirty="0"/>
              <a:t>/in/bib</a:t>
            </a:r>
          </a:p>
          <a:p>
            <a:pPr lvl="3"/>
            <a:r>
              <a:rPr lang="en-US" dirty="0"/>
              <a:t>Remove unwanted spaces</a:t>
            </a:r>
          </a:p>
          <a:p>
            <a:pPr lvl="3"/>
            <a:r>
              <a:rPr lang="en-US" dirty="0"/>
              <a:t>Copy and pasting the path is not recommended for the sub-directory path</a:t>
            </a:r>
          </a:p>
          <a:p>
            <a:endParaRPr lang="en-US" dirty="0"/>
          </a:p>
        </p:txBody>
      </p:sp>
      <p:pic>
        <p:nvPicPr>
          <p:cNvPr id="4" name="Picture 3">
            <a:extLst>
              <a:ext uri="{FF2B5EF4-FFF2-40B4-BE49-F238E27FC236}">
                <a16:creationId xmlns:a16="http://schemas.microsoft.com/office/drawing/2014/main" id="{AB472077-D752-4AC4-AD9F-A915A20A4F19}"/>
              </a:ext>
            </a:extLst>
          </p:cNvPr>
          <p:cNvPicPr>
            <a:picLocks noChangeAspect="1"/>
          </p:cNvPicPr>
          <p:nvPr/>
        </p:nvPicPr>
        <p:blipFill>
          <a:blip r:embed="rId2"/>
          <a:stretch>
            <a:fillRect/>
          </a:stretch>
        </p:blipFill>
        <p:spPr>
          <a:xfrm>
            <a:off x="1580738" y="2743344"/>
            <a:ext cx="9030524" cy="9274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8382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a:bodyPr>
          <a:lstStyle/>
          <a:p>
            <a:r>
              <a:rPr lang="en-US" sz="3600" dirty="0"/>
              <a:t>S/FTP Definitions for OCLC Bib </a:t>
            </a:r>
            <a:r>
              <a:rPr lang="en-US" sz="3600" dirty="0" err="1"/>
              <a:t>Datasync</a:t>
            </a:r>
            <a:endParaRPr lang="en-US" sz="3600" dirty="0"/>
          </a:p>
        </p:txBody>
      </p:sp>
      <p:pic>
        <p:nvPicPr>
          <p:cNvPr id="4" name="Picture 3">
            <a:extLst>
              <a:ext uri="{FF2B5EF4-FFF2-40B4-BE49-F238E27FC236}">
                <a16:creationId xmlns:a16="http://schemas.microsoft.com/office/drawing/2014/main" id="{9AF15948-031A-4A33-8A8F-C926AF33A6DC}"/>
              </a:ext>
            </a:extLst>
          </p:cNvPr>
          <p:cNvPicPr>
            <a:picLocks noChangeAspect="1"/>
          </p:cNvPicPr>
          <p:nvPr/>
        </p:nvPicPr>
        <p:blipFill>
          <a:blip r:embed="rId2"/>
          <a:stretch>
            <a:fillRect/>
          </a:stretch>
        </p:blipFill>
        <p:spPr>
          <a:xfrm>
            <a:off x="1850378" y="1570383"/>
            <a:ext cx="8643644" cy="47593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6340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8305-D239-4881-8057-AC3FA35D672A}"/>
              </a:ext>
            </a:extLst>
          </p:cNvPr>
          <p:cNvSpPr>
            <a:spLocks noGrp="1"/>
          </p:cNvSpPr>
          <p:nvPr>
            <p:ph type="title"/>
          </p:nvPr>
        </p:nvSpPr>
        <p:spPr>
          <a:xfrm>
            <a:off x="1371600" y="685800"/>
            <a:ext cx="9601200" cy="850037"/>
          </a:xfrm>
        </p:spPr>
        <p:txBody>
          <a:bodyPr>
            <a:normAutofit fontScale="90000"/>
          </a:bodyPr>
          <a:lstStyle/>
          <a:p>
            <a:r>
              <a:rPr lang="en-US" sz="3600" dirty="0"/>
              <a:t>Updating the Bib </a:t>
            </a:r>
            <a:r>
              <a:rPr lang="en-US" sz="3600" dirty="0" err="1"/>
              <a:t>Worldshare</a:t>
            </a:r>
            <a:r>
              <a:rPr lang="en-US" sz="3600" dirty="0"/>
              <a:t> </a:t>
            </a:r>
            <a:r>
              <a:rPr lang="en-US" sz="3600" dirty="0" err="1"/>
              <a:t>Datasync</a:t>
            </a:r>
            <a:r>
              <a:rPr lang="en-US" sz="3600" dirty="0"/>
              <a:t> Collection</a:t>
            </a:r>
          </a:p>
        </p:txBody>
      </p:sp>
      <p:sp>
        <p:nvSpPr>
          <p:cNvPr id="3" name="Content Placeholder 2">
            <a:extLst>
              <a:ext uri="{FF2B5EF4-FFF2-40B4-BE49-F238E27FC236}">
                <a16:creationId xmlns:a16="http://schemas.microsoft.com/office/drawing/2014/main" id="{1B1BC3F0-11DE-48A1-9587-6AF003F8AA29}"/>
              </a:ext>
            </a:extLst>
          </p:cNvPr>
          <p:cNvSpPr>
            <a:spLocks noGrp="1"/>
          </p:cNvSpPr>
          <p:nvPr>
            <p:ph idx="1"/>
          </p:nvPr>
        </p:nvSpPr>
        <p:spPr>
          <a:xfrm>
            <a:off x="1371600" y="1420427"/>
            <a:ext cx="9601200" cy="4446973"/>
          </a:xfrm>
        </p:spPr>
        <p:txBody>
          <a:bodyPr/>
          <a:lstStyle/>
          <a:p>
            <a:pPr marL="457200" indent="-457200">
              <a:buFont typeface="+mj-lt"/>
              <a:buAutoNum type="arabicPeriod"/>
            </a:pPr>
            <a:r>
              <a:rPr lang="en-US" dirty="0"/>
              <a:t>Change the status of the bibliographic </a:t>
            </a:r>
            <a:r>
              <a:rPr lang="en-US" dirty="0" err="1"/>
              <a:t>datasync</a:t>
            </a:r>
            <a:r>
              <a:rPr lang="en-US" dirty="0"/>
              <a:t> collection in </a:t>
            </a:r>
            <a:r>
              <a:rPr lang="en-US" dirty="0" err="1"/>
              <a:t>Worldshare</a:t>
            </a:r>
            <a:r>
              <a:rPr lang="en-US" dirty="0"/>
              <a:t> back to </a:t>
            </a:r>
            <a:r>
              <a:rPr lang="en-US" b="1" dirty="0"/>
              <a:t>“Saved In Progress”</a:t>
            </a:r>
            <a:endParaRPr lang="en-US" dirty="0"/>
          </a:p>
          <a:p>
            <a:pPr marL="457200" indent="-457200">
              <a:buFont typeface="+mj-lt"/>
              <a:buAutoNum type="arabicPeriod"/>
            </a:pPr>
            <a:r>
              <a:rPr lang="en-US" dirty="0"/>
              <a:t>Change “Limit Added Records to </a:t>
            </a:r>
            <a:r>
              <a:rPr lang="en-US" dirty="0" err="1"/>
              <a:t>Wordlcat</a:t>
            </a:r>
            <a:r>
              <a:rPr lang="en-US" dirty="0"/>
              <a:t> Staging = No” to </a:t>
            </a:r>
            <a:r>
              <a:rPr lang="en-US" b="1" dirty="0"/>
              <a:t>“Limit Added Records to </a:t>
            </a:r>
            <a:r>
              <a:rPr lang="en-US" b="1" dirty="0" err="1"/>
              <a:t>Wordlcat</a:t>
            </a:r>
            <a:r>
              <a:rPr lang="en-US" b="1" dirty="0"/>
              <a:t> Staging = Yes”</a:t>
            </a:r>
          </a:p>
          <a:p>
            <a:pPr marL="457200" indent="-457200">
              <a:buFont typeface="+mj-lt"/>
              <a:buAutoNum type="arabicPeriod"/>
            </a:pPr>
            <a:r>
              <a:rPr lang="en-US" dirty="0"/>
              <a:t>Add electronic resources to the “Excluded Information for Variable Fields”</a:t>
            </a:r>
          </a:p>
        </p:txBody>
      </p:sp>
    </p:spTree>
    <p:extLst>
      <p:ext uri="{BB962C8B-B14F-4D97-AF65-F5344CB8AC3E}">
        <p14:creationId xmlns:p14="http://schemas.microsoft.com/office/powerpoint/2010/main" val="382894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fontScale="90000"/>
          </a:bodyPr>
          <a:lstStyle/>
          <a:p>
            <a:r>
              <a:rPr lang="en-US" sz="3600" dirty="0"/>
              <a:t>Updating the Bib </a:t>
            </a:r>
            <a:r>
              <a:rPr lang="en-US" sz="3600" dirty="0" err="1"/>
              <a:t>Worldshare</a:t>
            </a:r>
            <a:r>
              <a:rPr lang="en-US" sz="3600" dirty="0"/>
              <a:t> </a:t>
            </a:r>
            <a:r>
              <a:rPr lang="en-US" sz="3600" dirty="0" err="1"/>
              <a:t>Datasync</a:t>
            </a:r>
            <a:r>
              <a:rPr lang="en-US" sz="3600" dirty="0"/>
              <a:t> Collection</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70383"/>
            <a:ext cx="9601200" cy="4999382"/>
          </a:xfrm>
        </p:spPr>
        <p:txBody>
          <a:bodyPr/>
          <a:lstStyle/>
          <a:p>
            <a:r>
              <a:rPr lang="en-US" dirty="0"/>
              <a:t>Login to your </a:t>
            </a:r>
            <a:r>
              <a:rPr lang="en-US" dirty="0" err="1"/>
              <a:t>Worldshare</a:t>
            </a:r>
            <a:r>
              <a:rPr lang="en-US" dirty="0"/>
              <a:t> account</a:t>
            </a:r>
          </a:p>
          <a:p>
            <a:r>
              <a:rPr lang="en-US" dirty="0"/>
              <a:t>Open the bibliographic </a:t>
            </a:r>
            <a:r>
              <a:rPr lang="en-US" dirty="0" err="1"/>
              <a:t>datasync</a:t>
            </a:r>
            <a:r>
              <a:rPr lang="en-US" dirty="0"/>
              <a:t> collection </a:t>
            </a:r>
          </a:p>
          <a:p>
            <a:r>
              <a:rPr lang="en-US" dirty="0"/>
              <a:t>Click on the </a:t>
            </a:r>
            <a:r>
              <a:rPr lang="en-US" b="1" dirty="0"/>
              <a:t>Comments</a:t>
            </a:r>
            <a:r>
              <a:rPr lang="en-US" dirty="0"/>
              <a:t> bar</a:t>
            </a:r>
          </a:p>
          <a:p>
            <a:r>
              <a:rPr lang="en-US" dirty="0"/>
              <a:t>Click </a:t>
            </a:r>
            <a:r>
              <a:rPr lang="en-US" b="1" i="1" dirty="0"/>
              <a:t>Add Comment</a:t>
            </a:r>
          </a:p>
          <a:p>
            <a:pPr lvl="1"/>
            <a:r>
              <a:rPr lang="en-US" dirty="0"/>
              <a:t>Ask to have your </a:t>
            </a:r>
            <a:r>
              <a:rPr lang="en-US" dirty="0" err="1"/>
              <a:t>datasync</a:t>
            </a:r>
            <a:r>
              <a:rPr lang="en-US" dirty="0"/>
              <a:t> collection set back to </a:t>
            </a:r>
            <a:r>
              <a:rPr lang="en-US" b="1" dirty="0"/>
              <a:t>“Saved In Progress”</a:t>
            </a:r>
            <a:endParaRPr lang="en-US" dirty="0"/>
          </a:p>
          <a:p>
            <a:pPr marL="0" indent="0">
              <a:buNone/>
            </a:pPr>
            <a:endParaRPr lang="en-US" dirty="0"/>
          </a:p>
        </p:txBody>
      </p:sp>
      <p:pic>
        <p:nvPicPr>
          <p:cNvPr id="5" name="Picture 4">
            <a:extLst>
              <a:ext uri="{FF2B5EF4-FFF2-40B4-BE49-F238E27FC236}">
                <a16:creationId xmlns:a16="http://schemas.microsoft.com/office/drawing/2014/main" id="{254D44CC-C0ED-4F4F-AEC2-7963B7C11448}"/>
              </a:ext>
            </a:extLst>
          </p:cNvPr>
          <p:cNvPicPr>
            <a:picLocks noChangeAspect="1"/>
          </p:cNvPicPr>
          <p:nvPr/>
        </p:nvPicPr>
        <p:blipFill>
          <a:blip r:embed="rId2"/>
          <a:stretch>
            <a:fillRect/>
          </a:stretch>
        </p:blipFill>
        <p:spPr>
          <a:xfrm>
            <a:off x="1513643" y="3885666"/>
            <a:ext cx="9306757" cy="26840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253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fontScale="90000"/>
          </a:bodyPr>
          <a:lstStyle/>
          <a:p>
            <a:r>
              <a:rPr lang="en-US" sz="3600" dirty="0"/>
              <a:t>Updating the Bib </a:t>
            </a:r>
            <a:r>
              <a:rPr lang="en-US" sz="3600" dirty="0" err="1"/>
              <a:t>Worldshare</a:t>
            </a:r>
            <a:r>
              <a:rPr lang="en-US" sz="3600" dirty="0"/>
              <a:t> </a:t>
            </a:r>
            <a:r>
              <a:rPr lang="en-US" sz="3600" dirty="0" err="1"/>
              <a:t>Datasync</a:t>
            </a:r>
            <a:r>
              <a:rPr lang="en-US" sz="3600" dirty="0"/>
              <a:t> Collection</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420427"/>
            <a:ext cx="9601200" cy="5149338"/>
          </a:xfrm>
        </p:spPr>
        <p:txBody>
          <a:bodyPr/>
          <a:lstStyle/>
          <a:p>
            <a:r>
              <a:rPr lang="en-US" dirty="0"/>
              <a:t>Once your </a:t>
            </a:r>
            <a:r>
              <a:rPr lang="en-US" dirty="0" err="1"/>
              <a:t>datasync</a:t>
            </a:r>
            <a:r>
              <a:rPr lang="en-US" dirty="0"/>
              <a:t> collection is set to “</a:t>
            </a:r>
            <a:r>
              <a:rPr lang="en-US" b="1" dirty="0"/>
              <a:t>Saved in Progress</a:t>
            </a:r>
            <a:r>
              <a:rPr lang="en-US" dirty="0"/>
              <a:t>”:</a:t>
            </a:r>
          </a:p>
          <a:p>
            <a:pPr lvl="1"/>
            <a:r>
              <a:rPr lang="en-US" i="0" dirty="0"/>
              <a:t>Open the bibliographic </a:t>
            </a:r>
            <a:r>
              <a:rPr lang="en-US" i="0" dirty="0" err="1"/>
              <a:t>Worldshare</a:t>
            </a:r>
            <a:r>
              <a:rPr lang="en-US" i="0" dirty="0"/>
              <a:t> </a:t>
            </a:r>
            <a:r>
              <a:rPr lang="en-US" i="0" dirty="0" err="1"/>
              <a:t>datasync</a:t>
            </a:r>
            <a:r>
              <a:rPr lang="en-US" i="0" dirty="0"/>
              <a:t> collection </a:t>
            </a:r>
          </a:p>
          <a:p>
            <a:pPr lvl="1"/>
            <a:r>
              <a:rPr lang="en-US" i="0" dirty="0"/>
              <a:t>Click on the “</a:t>
            </a:r>
            <a:r>
              <a:rPr lang="en-US" b="1" i="0" dirty="0"/>
              <a:t>Bibliographic Record Information” </a:t>
            </a:r>
            <a:r>
              <a:rPr lang="en-US" i="0" dirty="0"/>
              <a:t>bar</a:t>
            </a:r>
          </a:p>
          <a:p>
            <a:pPr marL="530352" lvl="1" indent="0">
              <a:buNone/>
            </a:pPr>
            <a:endParaRPr lang="en-US" i="0" dirty="0"/>
          </a:p>
          <a:p>
            <a:pPr marL="530352" lvl="1" indent="0">
              <a:buNone/>
            </a:pPr>
            <a:endParaRPr lang="en-US" i="0" dirty="0"/>
          </a:p>
          <a:p>
            <a:pPr marL="530352" lvl="1" indent="0">
              <a:buNone/>
            </a:pPr>
            <a:endParaRPr lang="en-US" i="0" dirty="0"/>
          </a:p>
          <a:p>
            <a:pPr lvl="1"/>
            <a:endParaRPr lang="en-US" i="0" dirty="0"/>
          </a:p>
          <a:p>
            <a:pPr lvl="1"/>
            <a:r>
              <a:rPr lang="en-US" i="0" dirty="0"/>
              <a:t>Click on the </a:t>
            </a:r>
            <a:r>
              <a:rPr lang="en-US" b="1" i="0" dirty="0"/>
              <a:t>Processing </a:t>
            </a:r>
            <a:r>
              <a:rPr lang="en-US" i="0" dirty="0"/>
              <a:t>tab</a:t>
            </a:r>
          </a:p>
          <a:p>
            <a:pPr lvl="1"/>
            <a:r>
              <a:rPr lang="en-US" i="0" dirty="0"/>
              <a:t>Change “Limit Added Records to </a:t>
            </a:r>
            <a:r>
              <a:rPr lang="en-US" i="0" dirty="0" err="1"/>
              <a:t>Wordlcat</a:t>
            </a:r>
            <a:r>
              <a:rPr lang="en-US" i="0" dirty="0"/>
              <a:t> Staging = No” to </a:t>
            </a:r>
            <a:r>
              <a:rPr lang="en-US" b="1" i="0" dirty="0"/>
              <a:t>“Limit Added Records to </a:t>
            </a:r>
            <a:r>
              <a:rPr lang="en-US" b="1" i="0" dirty="0" err="1"/>
              <a:t>Wordlcat</a:t>
            </a:r>
            <a:r>
              <a:rPr lang="en-US" b="1" i="0" dirty="0"/>
              <a:t> Staging = Yes”</a:t>
            </a:r>
          </a:p>
          <a:p>
            <a:pPr marL="530352" lvl="1" indent="0">
              <a:buNone/>
            </a:pPr>
            <a:endParaRPr lang="en-US" i="0" dirty="0"/>
          </a:p>
          <a:p>
            <a:pPr marL="530352" lvl="1" indent="0">
              <a:buNone/>
            </a:pPr>
            <a:endParaRPr lang="en-US" i="0" dirty="0"/>
          </a:p>
        </p:txBody>
      </p:sp>
      <p:pic>
        <p:nvPicPr>
          <p:cNvPr id="4" name="Picture 3">
            <a:extLst>
              <a:ext uri="{FF2B5EF4-FFF2-40B4-BE49-F238E27FC236}">
                <a16:creationId xmlns:a16="http://schemas.microsoft.com/office/drawing/2014/main" id="{45C7F072-00EF-4482-B56E-CFCA9F74BF5D}"/>
              </a:ext>
            </a:extLst>
          </p:cNvPr>
          <p:cNvPicPr>
            <a:picLocks noChangeAspect="1"/>
          </p:cNvPicPr>
          <p:nvPr/>
        </p:nvPicPr>
        <p:blipFill>
          <a:blip r:embed="rId2"/>
          <a:stretch>
            <a:fillRect/>
          </a:stretch>
        </p:blipFill>
        <p:spPr>
          <a:xfrm>
            <a:off x="1586327" y="2757512"/>
            <a:ext cx="9063361" cy="10411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E40657E8-865C-4F66-9E86-8D314AAFAB0F}"/>
              </a:ext>
            </a:extLst>
          </p:cNvPr>
          <p:cNvPicPr>
            <a:picLocks noChangeAspect="1"/>
          </p:cNvPicPr>
          <p:nvPr/>
        </p:nvPicPr>
        <p:blipFill>
          <a:blip r:embed="rId3"/>
          <a:stretch>
            <a:fillRect/>
          </a:stretch>
        </p:blipFill>
        <p:spPr>
          <a:xfrm>
            <a:off x="1694709" y="5376308"/>
            <a:ext cx="9063361" cy="11934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6992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fontScale="90000"/>
          </a:bodyPr>
          <a:lstStyle/>
          <a:p>
            <a:r>
              <a:rPr lang="en-US" sz="3600" dirty="0"/>
              <a:t>“Limit Added Records to </a:t>
            </a:r>
            <a:r>
              <a:rPr lang="en-US" sz="3600" dirty="0" err="1"/>
              <a:t>Wordlcat</a:t>
            </a:r>
            <a:r>
              <a:rPr lang="en-US" sz="3600" dirty="0"/>
              <a:t> Staging = Yes”</a:t>
            </a:r>
            <a:br>
              <a:rPr lang="en-US" sz="3600" dirty="0"/>
            </a:br>
            <a:endParaRPr lang="en-US" sz="3600" dirty="0"/>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679713"/>
            <a:ext cx="9601200" cy="4890052"/>
          </a:xfrm>
        </p:spPr>
        <p:txBody>
          <a:bodyPr/>
          <a:lstStyle/>
          <a:p>
            <a:r>
              <a:rPr lang="en-US" dirty="0"/>
              <a:t>By changing this setting from “No” to “Yes” bib records without </a:t>
            </a:r>
            <a:r>
              <a:rPr lang="en-US" dirty="0" err="1"/>
              <a:t>ocns</a:t>
            </a:r>
            <a:r>
              <a:rPr lang="en-US" dirty="0"/>
              <a:t> will be placed in a file for review</a:t>
            </a:r>
          </a:p>
          <a:p>
            <a:r>
              <a:rPr lang="en-US" dirty="0"/>
              <a:t>This setting prevents bib records without </a:t>
            </a:r>
            <a:r>
              <a:rPr lang="en-US" dirty="0" err="1"/>
              <a:t>ocns</a:t>
            </a:r>
            <a:r>
              <a:rPr lang="en-US" dirty="0"/>
              <a:t> being published to OCLC and having OCLC assign </a:t>
            </a:r>
            <a:r>
              <a:rPr lang="en-US" dirty="0" err="1"/>
              <a:t>ocn</a:t>
            </a:r>
            <a:r>
              <a:rPr lang="en-US" dirty="0"/>
              <a:t> to these bib records</a:t>
            </a:r>
          </a:p>
          <a:p>
            <a:pPr lvl="1"/>
            <a:r>
              <a:rPr lang="en-US" i="0" dirty="0"/>
              <a:t>This is important because brief bib records in the IZ that are flagged “Publish Bib”, whether they are linked to the NZ or not, will get published to OCLC if you do not change this setting from “No” to “Yes”</a:t>
            </a:r>
          </a:p>
          <a:p>
            <a:pPr lvl="1"/>
            <a:endParaRPr lang="en-US" i="0" dirty="0"/>
          </a:p>
          <a:p>
            <a:pPr marL="530352" lvl="1" indent="0">
              <a:buNone/>
            </a:pPr>
            <a:endParaRPr lang="en-US" i="0" dirty="0"/>
          </a:p>
        </p:txBody>
      </p:sp>
    </p:spTree>
    <p:extLst>
      <p:ext uri="{BB962C8B-B14F-4D97-AF65-F5344CB8AC3E}">
        <p14:creationId xmlns:p14="http://schemas.microsoft.com/office/powerpoint/2010/main" val="2886255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3175-AA13-4E94-874E-AD09B30FF5E0}"/>
              </a:ext>
            </a:extLst>
          </p:cNvPr>
          <p:cNvSpPr>
            <a:spLocks noGrp="1"/>
          </p:cNvSpPr>
          <p:nvPr>
            <p:ph type="title"/>
          </p:nvPr>
        </p:nvSpPr>
        <p:spPr>
          <a:xfrm>
            <a:off x="1371600" y="685800"/>
            <a:ext cx="9601200" cy="884583"/>
          </a:xfrm>
        </p:spPr>
        <p:txBody>
          <a:bodyPr>
            <a:normAutofit fontScale="90000"/>
          </a:bodyPr>
          <a:lstStyle/>
          <a:p>
            <a:r>
              <a:rPr lang="en-US" sz="3600" dirty="0"/>
              <a:t>Updating the </a:t>
            </a:r>
            <a:r>
              <a:rPr lang="en-US" sz="3600" dirty="0" err="1"/>
              <a:t>Worldshare</a:t>
            </a:r>
            <a:r>
              <a:rPr lang="en-US" sz="3600" dirty="0"/>
              <a:t> Bib </a:t>
            </a:r>
            <a:r>
              <a:rPr lang="en-US" sz="3600" dirty="0" err="1"/>
              <a:t>Datasync</a:t>
            </a:r>
            <a:r>
              <a:rPr lang="en-US" sz="3600" dirty="0"/>
              <a:t> Collection</a:t>
            </a:r>
          </a:p>
        </p:txBody>
      </p:sp>
      <p:sp>
        <p:nvSpPr>
          <p:cNvPr id="3" name="Content Placeholder 2">
            <a:extLst>
              <a:ext uri="{FF2B5EF4-FFF2-40B4-BE49-F238E27FC236}">
                <a16:creationId xmlns:a16="http://schemas.microsoft.com/office/drawing/2014/main" id="{ECC82A0E-0280-42A7-9E53-D0CFE4907B3F}"/>
              </a:ext>
            </a:extLst>
          </p:cNvPr>
          <p:cNvSpPr>
            <a:spLocks noGrp="1"/>
          </p:cNvSpPr>
          <p:nvPr>
            <p:ph idx="1"/>
          </p:nvPr>
        </p:nvSpPr>
        <p:spPr>
          <a:xfrm>
            <a:off x="1371600" y="1570383"/>
            <a:ext cx="9601200" cy="4999382"/>
          </a:xfrm>
        </p:spPr>
        <p:txBody>
          <a:bodyPr/>
          <a:lstStyle/>
          <a:p>
            <a:r>
              <a:rPr lang="en-US" dirty="0"/>
              <a:t>Add electronic resources to the “Excluded Information for Variable Fields” section of the “Bibliographic Information” in the bib </a:t>
            </a:r>
            <a:r>
              <a:rPr lang="en-US" dirty="0" err="1"/>
              <a:t>datasync</a:t>
            </a:r>
            <a:r>
              <a:rPr lang="en-US" dirty="0"/>
              <a:t> collection</a:t>
            </a:r>
          </a:p>
          <a:p>
            <a:pPr lvl="1"/>
            <a:r>
              <a:rPr lang="en-US" dirty="0"/>
              <a:t>Tag: 300  Ind 1: Any  Ind2: Any  Subfield: a</a:t>
            </a:r>
          </a:p>
          <a:p>
            <a:pPr lvl="1"/>
            <a:r>
              <a:rPr lang="en-US" dirty="0"/>
              <a:t>Condition: Contains This Value</a:t>
            </a:r>
          </a:p>
          <a:p>
            <a:pPr lvl="1"/>
            <a:r>
              <a:rPr lang="en-US" dirty="0"/>
              <a:t>Value: 1 online resource</a:t>
            </a:r>
          </a:p>
          <a:p>
            <a:pPr lvl="1"/>
            <a:r>
              <a:rPr lang="en-US" dirty="0"/>
              <a:t>Action: Exclude Any Record(s) Containing Data</a:t>
            </a:r>
          </a:p>
        </p:txBody>
      </p:sp>
      <p:pic>
        <p:nvPicPr>
          <p:cNvPr id="6" name="Picture 5">
            <a:extLst>
              <a:ext uri="{FF2B5EF4-FFF2-40B4-BE49-F238E27FC236}">
                <a16:creationId xmlns:a16="http://schemas.microsoft.com/office/drawing/2014/main" id="{B1A8AEB5-19D8-4D30-A6B1-BD1B59CA0097}"/>
              </a:ext>
            </a:extLst>
          </p:cNvPr>
          <p:cNvPicPr>
            <a:picLocks noChangeAspect="1"/>
          </p:cNvPicPr>
          <p:nvPr/>
        </p:nvPicPr>
        <p:blipFill>
          <a:blip r:embed="rId2"/>
          <a:stretch>
            <a:fillRect/>
          </a:stretch>
        </p:blipFill>
        <p:spPr>
          <a:xfrm>
            <a:off x="1717545" y="4117719"/>
            <a:ext cx="8756909" cy="20544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7014348"/>
      </p:ext>
    </p:extLst>
  </p:cSld>
  <p:clrMapOvr>
    <a:masterClrMapping/>
  </p:clrMapOvr>
</p:sld>
</file>

<file path=ppt/theme/theme1.xml><?xml version="1.0" encoding="utf-8"?>
<a:theme xmlns:a="http://schemas.openxmlformats.org/drawingml/2006/main" name="Crop">
  <a:themeElements>
    <a:clrScheme name="SLC">
      <a:dk1>
        <a:srgbClr val="848687"/>
      </a:dk1>
      <a:lt1>
        <a:sysClr val="window" lastClr="FFFFFF"/>
      </a:lt1>
      <a:dk2>
        <a:srgbClr val="004C93"/>
      </a:dk2>
      <a:lt2>
        <a:srgbClr val="EDECEB"/>
      </a:lt2>
      <a:accent1>
        <a:srgbClr val="009EE0"/>
      </a:accent1>
      <a:accent2>
        <a:srgbClr val="009EE0"/>
      </a:accent2>
      <a:accent3>
        <a:srgbClr val="004C93"/>
      </a:accent3>
      <a:accent4>
        <a:srgbClr val="848687"/>
      </a:accent4>
      <a:accent5>
        <a:srgbClr val="004C93"/>
      </a:accent5>
      <a:accent6>
        <a:srgbClr val="414343"/>
      </a:accent6>
      <a:hlink>
        <a:srgbClr val="848687"/>
      </a:hlink>
      <a:folHlink>
        <a:srgbClr val="414343"/>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3904F70-041E-47FD-ACFC-D7DE4CD0CA25}" vid="{02D285ED-D2D6-4BFA-8A62-1630DDAB5382}"/>
    </a:ext>
  </a:extLst>
</a:theme>
</file>

<file path=docProps/app.xml><?xml version="1.0" encoding="utf-8"?>
<Properties xmlns="http://schemas.openxmlformats.org/officeDocument/2006/extended-properties" xmlns:vt="http://schemas.openxmlformats.org/officeDocument/2006/docPropsVTypes">
  <TotalTime>1501</TotalTime>
  <Words>934</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Franklin Gothic Book</vt:lpstr>
      <vt:lpstr>Crop</vt:lpstr>
      <vt:lpstr>Publishing Profiles: Next Steps</vt:lpstr>
      <vt:lpstr> Things I Discovered Upon Testing Publishing Profiles After Go-live</vt:lpstr>
      <vt:lpstr>Check the Publishing Profiles and S/FTP Definitions are Correct</vt:lpstr>
      <vt:lpstr>S/FTP Definitions for OCLC Bib Datasync</vt:lpstr>
      <vt:lpstr>Updating the Bib Worldshare Datasync Collection</vt:lpstr>
      <vt:lpstr>Updating the Bib Worldshare Datasync Collection</vt:lpstr>
      <vt:lpstr>Updating the Bib Worldshare Datasync Collection</vt:lpstr>
      <vt:lpstr>“Limit Added Records to Wordlcat Staging = Yes” </vt:lpstr>
      <vt:lpstr>Updating the Worldshare Bib Datasync Collection</vt:lpstr>
      <vt:lpstr>Excluding Online Resources from Publishing</vt:lpstr>
      <vt:lpstr>Updating the Worldshare Bib Datasync Collection</vt:lpstr>
      <vt:lpstr>Unflagging Bib Records in Alma </vt:lpstr>
      <vt:lpstr>Unflagging an Individual Bib Record Manually</vt:lpstr>
      <vt:lpstr>Unflagging a Set Using a Job</vt:lpstr>
      <vt:lpstr>Unflagging a Set Using a Job</vt:lpstr>
      <vt:lpstr>Unflagging a Set Using a Job</vt:lpstr>
      <vt:lpstr>Unflagging a Set Using a Job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Profiles: Next Steps</dc:title>
  <dc:creator>Maggie McGee</dc:creator>
  <cp:lastModifiedBy>Pritting, Shannon</cp:lastModifiedBy>
  <cp:revision>51</cp:revision>
  <dcterms:created xsi:type="dcterms:W3CDTF">2019-07-15T10:30:35Z</dcterms:created>
  <dcterms:modified xsi:type="dcterms:W3CDTF">2019-07-16T15:48:19Z</dcterms:modified>
</cp:coreProperties>
</file>