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38" r:id="rId4"/>
    <p:sldMasterId id="2147483764" r:id="rId5"/>
    <p:sldMasterId id="2147483790" r:id="rId6"/>
    <p:sldMasterId id="2147483842" r:id="rId7"/>
    <p:sldMasterId id="2147483868" r:id="rId8"/>
    <p:sldMasterId id="2147483894" r:id="rId9"/>
    <p:sldMasterId id="2147483920" r:id="rId10"/>
  </p:sldMasterIdLst>
  <p:notesMasterIdLst>
    <p:notesMasterId r:id="rId25"/>
  </p:notesMasterIdLst>
  <p:handoutMasterIdLst>
    <p:handoutMasterId r:id="rId26"/>
  </p:handoutMasterIdLst>
  <p:sldIdLst>
    <p:sldId id="278" r:id="rId11"/>
    <p:sldId id="266" r:id="rId12"/>
    <p:sldId id="267" r:id="rId13"/>
    <p:sldId id="268" r:id="rId14"/>
    <p:sldId id="269" r:id="rId15"/>
    <p:sldId id="270" r:id="rId16"/>
    <p:sldId id="271" r:id="rId17"/>
    <p:sldId id="273" r:id="rId18"/>
    <p:sldId id="274" r:id="rId19"/>
    <p:sldId id="279" r:id="rId20"/>
    <p:sldId id="280" r:id="rId21"/>
    <p:sldId id="281" r:id="rId22"/>
    <p:sldId id="275" r:id="rId23"/>
    <p:sldId id="277"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BAF7D5-3D9F-4B57-BC14-BC35289FD15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193204-7BD0-441B-8676-8CA15ABDE22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A82F691F-27F8-4306-8C9C-0C7F3E6467DE}"/>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1B672D-06F6-45AE-9CC2-7EAC843C974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61C64FE-EF1F-4101-AE77-A68F3745497A}" type="slidenum">
              <a:rPr lang="en-US" smtClean="0"/>
              <a:t>‹#›</a:t>
            </a:fld>
            <a:endParaRPr lang="en-US"/>
          </a:p>
        </p:txBody>
      </p:sp>
    </p:spTree>
    <p:extLst>
      <p:ext uri="{BB962C8B-B14F-4D97-AF65-F5344CB8AC3E}">
        <p14:creationId xmlns:p14="http://schemas.microsoft.com/office/powerpoint/2010/main" val="81645855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FAA62B8-B910-4B2A-8D25-42B17A4456DD}" type="slidenum">
              <a:rPr lang="en-US" smtClean="0"/>
              <a:t>‹#›</a:t>
            </a:fld>
            <a:endParaRPr lang="en-US"/>
          </a:p>
        </p:txBody>
      </p:sp>
    </p:spTree>
    <p:extLst>
      <p:ext uri="{BB962C8B-B14F-4D97-AF65-F5344CB8AC3E}">
        <p14:creationId xmlns:p14="http://schemas.microsoft.com/office/powerpoint/2010/main" val="308373590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solidFill>
                  <a:prstClr val="black"/>
                </a:solidFill>
              </a:rPr>
              <a:pPr/>
              <a:t>3</a:t>
            </a:fld>
            <a:endParaRPr lang="en-US">
              <a:solidFill>
                <a:prstClr val="black"/>
              </a:solidFill>
            </a:endParaRPr>
          </a:p>
        </p:txBody>
      </p:sp>
      <p:sp>
        <p:nvSpPr>
          <p:cNvPr id="5" name="Date Placeholder 4">
            <a:extLst>
              <a:ext uri="{FF2B5EF4-FFF2-40B4-BE49-F238E27FC236}">
                <a16:creationId xmlns:a16="http://schemas.microsoft.com/office/drawing/2014/main" id="{5EB141F7-FFBA-4FF0-85A5-18436A2D907F}"/>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98534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solidFill>
                  <a:prstClr val="black"/>
                </a:solidFill>
              </a:rPr>
              <a:pPr/>
              <a:t>5</a:t>
            </a:fld>
            <a:endParaRPr lang="en-US">
              <a:solidFill>
                <a:prstClr val="black"/>
              </a:solidFill>
            </a:endParaRPr>
          </a:p>
        </p:txBody>
      </p:sp>
      <p:sp>
        <p:nvSpPr>
          <p:cNvPr id="5" name="Date Placeholder 4">
            <a:extLst>
              <a:ext uri="{FF2B5EF4-FFF2-40B4-BE49-F238E27FC236}">
                <a16:creationId xmlns:a16="http://schemas.microsoft.com/office/drawing/2014/main" id="{DA34F903-E523-4B92-97E0-C09CB099DA25}"/>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241535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F507B-63B0-4278-9BE7-E88EDFAAA1E2}" type="slidenum">
              <a:rPr lang="en-US" smtClean="0">
                <a:solidFill>
                  <a:prstClr val="black"/>
                </a:solidFill>
              </a:rPr>
              <a:pPr/>
              <a:t>6</a:t>
            </a:fld>
            <a:endParaRPr lang="en-US">
              <a:solidFill>
                <a:prstClr val="black"/>
              </a:solidFill>
            </a:endParaRPr>
          </a:p>
        </p:txBody>
      </p:sp>
      <p:sp>
        <p:nvSpPr>
          <p:cNvPr id="5" name="Date Placeholder 4">
            <a:extLst>
              <a:ext uri="{FF2B5EF4-FFF2-40B4-BE49-F238E27FC236}">
                <a16:creationId xmlns:a16="http://schemas.microsoft.com/office/drawing/2014/main" id="{5BCDD366-17AD-43D2-9FB7-55B9D9CBE78B}"/>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19897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F507B-63B0-4278-9BE7-E88EDFAAA1E2}" type="slidenum">
              <a:rPr lang="en-US" smtClean="0">
                <a:solidFill>
                  <a:prstClr val="black"/>
                </a:solidFill>
              </a:rPr>
              <a:pPr/>
              <a:t>7</a:t>
            </a:fld>
            <a:endParaRPr lang="en-US">
              <a:solidFill>
                <a:prstClr val="black"/>
              </a:solidFill>
            </a:endParaRPr>
          </a:p>
        </p:txBody>
      </p:sp>
      <p:sp>
        <p:nvSpPr>
          <p:cNvPr id="5" name="Date Placeholder 4">
            <a:extLst>
              <a:ext uri="{FF2B5EF4-FFF2-40B4-BE49-F238E27FC236}">
                <a16:creationId xmlns:a16="http://schemas.microsoft.com/office/drawing/2014/main" id="{9C1E9735-6CD3-4AB9-A513-5DFBC491D07A}"/>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43604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F507B-63B0-4278-9BE7-E88EDFAAA1E2}" type="slidenum">
              <a:rPr lang="en-US" smtClean="0">
                <a:solidFill>
                  <a:prstClr val="black"/>
                </a:solidFill>
              </a:rPr>
              <a:pPr/>
              <a:t>9</a:t>
            </a:fld>
            <a:endParaRPr lang="en-US">
              <a:solidFill>
                <a:prstClr val="black"/>
              </a:solidFill>
            </a:endParaRPr>
          </a:p>
        </p:txBody>
      </p:sp>
      <p:sp>
        <p:nvSpPr>
          <p:cNvPr id="5" name="Date Placeholder 4">
            <a:extLst>
              <a:ext uri="{FF2B5EF4-FFF2-40B4-BE49-F238E27FC236}">
                <a16:creationId xmlns:a16="http://schemas.microsoft.com/office/drawing/2014/main" id="{2FA99E88-B4A5-404C-82AC-2890B5AA1460}"/>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20568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94A98-C981-4DC8-B073-B919A98820DA}" type="slidenum">
              <a:rPr lang="en-US" smtClean="0">
                <a:solidFill>
                  <a:prstClr val="black"/>
                </a:solidFill>
              </a:rPr>
              <a:pPr/>
              <a:t>13</a:t>
            </a:fld>
            <a:endParaRPr lang="en-US">
              <a:solidFill>
                <a:prstClr val="black"/>
              </a:solidFill>
            </a:endParaRPr>
          </a:p>
        </p:txBody>
      </p:sp>
      <p:sp>
        <p:nvSpPr>
          <p:cNvPr id="5" name="Date Placeholder 4">
            <a:extLst>
              <a:ext uri="{FF2B5EF4-FFF2-40B4-BE49-F238E27FC236}">
                <a16:creationId xmlns:a16="http://schemas.microsoft.com/office/drawing/2014/main" id="{515470B1-D9AA-4627-96C8-795B6F048EEE}"/>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284051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E6AB5A-73D8-451B-9D4A-5A7151BF50CA}"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258164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6AB5A-73D8-451B-9D4A-5A7151BF50CA}"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3171757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739793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9105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8609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00871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51686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837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519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3304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9069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84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6AB5A-73D8-451B-9D4A-5A7151BF50CA}"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16051274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822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7207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53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0562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465526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8464957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78360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9407043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71482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060358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32336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24575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804145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187748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13716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5441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8247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39967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3683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8182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5085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38908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4856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1254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524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126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1029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2329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8663597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7718728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49416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01572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9781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8379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1970065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85841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35285409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702457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00779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933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31921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94370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708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3292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329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58373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12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4352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3758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2206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524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7347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3284861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4125638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4374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73267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24066281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8865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333854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7049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12972621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32958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25328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6226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49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6095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39475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1779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7239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23181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01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998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6029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7137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4912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15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5173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2167320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2163147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69583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40752490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58624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5395969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75076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6050269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238437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9809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76295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5793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32096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4532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6278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4141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00347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9930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1529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5910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2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6AB5A-73D8-451B-9D4A-5A7151BF50CA}"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461002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4919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3735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835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928370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12011422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19629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9480479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9195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424483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96323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2773656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589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374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986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436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802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729690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1750110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0856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404066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E6AB5A-73D8-451B-9D4A-5A7151BF50CA}"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2652689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7669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254941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34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2676213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842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6414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199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369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4416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03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E6AB5A-73D8-451B-9D4A-5A7151BF50CA}"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99126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472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7380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075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085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628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489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53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51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925907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89415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E6AB5A-73D8-451B-9D4A-5A7151BF50CA}"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39452784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563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2762586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0910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011640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018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4035812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24082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279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526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341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E6AB5A-73D8-451B-9D4A-5A7151BF50CA}" type="datetimeFigureOut">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17643175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3147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420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684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6728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222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488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7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894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918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26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6AB5A-73D8-451B-9D4A-5A7151BF50CA}" type="datetimeFigureOut">
              <a:rPr lang="en-US" smtClean="0"/>
              <a:t>11/29/2018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4130956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635034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2876554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5755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8836500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544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976470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96963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40473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24077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483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E6AB5A-73D8-451B-9D4A-5A7151BF50CA}"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524118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8681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32297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1821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528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5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8700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984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1847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902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33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E6AB5A-73D8-451B-9D4A-5A7151BF50CA}"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F0CEE-CDF9-4ADA-8707-2A6E0A8DD111}" type="slidenum">
              <a:rPr lang="en-US" smtClean="0"/>
              <a:t>‹#›</a:t>
            </a:fld>
            <a:endParaRPr lang="en-US"/>
          </a:p>
        </p:txBody>
      </p:sp>
    </p:spTree>
    <p:extLst>
      <p:ext uri="{BB962C8B-B14F-4D97-AF65-F5344CB8AC3E}">
        <p14:creationId xmlns:p14="http://schemas.microsoft.com/office/powerpoint/2010/main" val="22882695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259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902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547585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6301090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23736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991012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990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0619145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07837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67854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theme" Target="../theme/theme10.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heme" Target="../theme/theme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6.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7.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theme" Target="../theme/theme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theme" Target="../theme/theme9.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6AB5A-73D8-451B-9D4A-5A7151BF50CA}" type="datetimeFigureOut">
              <a:rPr lang="en-US" smtClean="0"/>
              <a:t>11/29/2018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F0CEE-CDF9-4ADA-8707-2A6E0A8DD111}" type="slidenum">
              <a:rPr lang="en-US" smtClean="0"/>
              <a:t>‹#›</a:t>
            </a:fld>
            <a:endParaRPr lang="en-US"/>
          </a:p>
        </p:txBody>
      </p:sp>
    </p:spTree>
    <p:extLst>
      <p:ext uri="{BB962C8B-B14F-4D97-AF65-F5344CB8AC3E}">
        <p14:creationId xmlns:p14="http://schemas.microsoft.com/office/powerpoint/2010/main" val="2983199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0521140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1" r:id="rId20"/>
    <p:sldLayoutId id="2147483943" r:id="rId21"/>
    <p:sldLayoutId id="2147483945"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4195071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3" r:id="rId21"/>
    <p:sldLayoutId id="2147483685"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669708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7" r:id="rId20"/>
    <p:sldLayoutId id="2147483709" r:id="rId21"/>
    <p:sldLayoutId id="2147483711"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06027066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9" r:id="rId20"/>
    <p:sldLayoutId id="2147483761" r:id="rId21"/>
    <p:sldLayoutId id="2147483763"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93386178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5" r:id="rId20"/>
    <p:sldLayoutId id="2147483787" r:id="rId21"/>
    <p:sldLayoutId id="2147483789"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31970749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3" r:id="rId21"/>
    <p:sldLayoutId id="2147483815"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42846127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3" r:id="rId20"/>
    <p:sldLayoutId id="2147483865" r:id="rId21"/>
    <p:sldLayoutId id="2147483867"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33091154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9" r:id="rId20"/>
    <p:sldLayoutId id="2147483891" r:id="rId21"/>
    <p:sldLayoutId id="2147483893"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11/29/2018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4554044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5" r:id="rId20"/>
    <p:sldLayoutId id="2147483917" r:id="rId21"/>
    <p:sldLayoutId id="2147483919" r:id="rId22"/>
  </p:sldLayoutIdLst>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onaldmalden@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0.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0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hyperlink" Target="mailto:ronaldmalden@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B551-321B-4553-9293-8020050660B3}"/>
              </a:ext>
            </a:extLst>
          </p:cNvPr>
          <p:cNvSpPr>
            <a:spLocks noGrp="1"/>
          </p:cNvSpPr>
          <p:nvPr>
            <p:ph type="ctrTitle"/>
          </p:nvPr>
        </p:nvSpPr>
        <p:spPr>
          <a:xfrm>
            <a:off x="1524000" y="1271225"/>
            <a:ext cx="9144000" cy="1655762"/>
          </a:xfrm>
        </p:spPr>
        <p:txBody>
          <a:bodyPr>
            <a:normAutofit fontScale="90000"/>
          </a:bodyPr>
          <a:lstStyle/>
          <a:p>
            <a:r>
              <a:rPr lang="en-US" dirty="0"/>
              <a:t>“The Thief is One Hundred Years Ahead of the Locksmith.”</a:t>
            </a:r>
          </a:p>
        </p:txBody>
      </p:sp>
      <p:sp>
        <p:nvSpPr>
          <p:cNvPr id="4" name="TextBox 3">
            <a:extLst>
              <a:ext uri="{FF2B5EF4-FFF2-40B4-BE49-F238E27FC236}">
                <a16:creationId xmlns:a16="http://schemas.microsoft.com/office/drawing/2014/main" id="{DDE5A812-D507-43BF-ADC3-742FAC21EB2B}"/>
              </a:ext>
            </a:extLst>
          </p:cNvPr>
          <p:cNvSpPr txBox="1"/>
          <p:nvPr/>
        </p:nvSpPr>
        <p:spPr>
          <a:xfrm>
            <a:off x="1123507" y="584790"/>
            <a:ext cx="9944986" cy="707886"/>
          </a:xfrm>
          <a:prstGeom prst="rect">
            <a:avLst/>
          </a:prstGeom>
          <a:noFill/>
        </p:spPr>
        <p:txBody>
          <a:bodyPr wrap="square" rtlCol="0">
            <a:spAutoFit/>
          </a:bodyPr>
          <a:lstStyle/>
          <a:p>
            <a:pPr algn="ctr" fontAlgn="ctr"/>
            <a:r>
              <a:rPr lang="en-US" dirty="0"/>
              <a:t> </a:t>
            </a:r>
            <a:r>
              <a:rPr lang="en-US" sz="4000" dirty="0">
                <a:solidFill>
                  <a:srgbClr val="0070C0"/>
                </a:solidFill>
              </a:rPr>
              <a:t>NICE K12 Cybersecurity Education Conference</a:t>
            </a:r>
          </a:p>
        </p:txBody>
      </p:sp>
      <p:sp>
        <p:nvSpPr>
          <p:cNvPr id="5" name="Subtitle 2">
            <a:extLst>
              <a:ext uri="{FF2B5EF4-FFF2-40B4-BE49-F238E27FC236}">
                <a16:creationId xmlns:a16="http://schemas.microsoft.com/office/drawing/2014/main" id="{33B3AEFE-540D-43F3-B532-C1B15FAF2538}"/>
              </a:ext>
            </a:extLst>
          </p:cNvPr>
          <p:cNvSpPr>
            <a:spLocks noGrp="1"/>
          </p:cNvSpPr>
          <p:nvPr>
            <p:ph type="subTitle" idx="1"/>
          </p:nvPr>
        </p:nvSpPr>
        <p:spPr>
          <a:xfrm>
            <a:off x="1524000" y="4803520"/>
            <a:ext cx="9144000" cy="1655762"/>
          </a:xfrm>
        </p:spPr>
        <p:txBody>
          <a:bodyPr>
            <a:normAutofit/>
          </a:bodyPr>
          <a:lstStyle/>
          <a:p>
            <a:r>
              <a:rPr lang="en-US" sz="1800" dirty="0"/>
              <a:t>By Ronald Malden</a:t>
            </a:r>
          </a:p>
          <a:p>
            <a:r>
              <a:rPr lang="en-US" sz="1800" dirty="0"/>
              <a:t>Email: </a:t>
            </a:r>
            <a:r>
              <a:rPr lang="en-US" sz="1800" dirty="0">
                <a:hlinkClick r:id="rId2"/>
              </a:rPr>
              <a:t>ronaldmalden@gmail.com</a:t>
            </a:r>
            <a:endParaRPr lang="en-US" sz="1800" dirty="0"/>
          </a:p>
          <a:p>
            <a:r>
              <a:rPr lang="en-US" sz="1800" dirty="0"/>
              <a:t>LinkedIn: https://www.linkedin.com/in/ronaldmalden/ </a:t>
            </a:r>
          </a:p>
          <a:p>
            <a:endParaRPr lang="en-US" sz="1800" dirty="0"/>
          </a:p>
          <a:p>
            <a:pPr algn="r"/>
            <a:endParaRPr lang="en-US" sz="1800" dirty="0"/>
          </a:p>
          <a:p>
            <a:pPr algn="r"/>
            <a:endParaRPr lang="en-US" sz="1800" dirty="0"/>
          </a:p>
        </p:txBody>
      </p:sp>
      <p:sp>
        <p:nvSpPr>
          <p:cNvPr id="3" name="TextBox 2">
            <a:extLst>
              <a:ext uri="{FF2B5EF4-FFF2-40B4-BE49-F238E27FC236}">
                <a16:creationId xmlns:a16="http://schemas.microsoft.com/office/drawing/2014/main" id="{45B11857-8839-45E2-8BCC-AB2D272E0D4C}"/>
              </a:ext>
            </a:extLst>
          </p:cNvPr>
          <p:cNvSpPr txBox="1"/>
          <p:nvPr/>
        </p:nvSpPr>
        <p:spPr>
          <a:xfrm>
            <a:off x="1524001" y="3221665"/>
            <a:ext cx="9144000" cy="1384995"/>
          </a:xfrm>
          <a:prstGeom prst="rect">
            <a:avLst/>
          </a:prstGeom>
          <a:noFill/>
        </p:spPr>
        <p:txBody>
          <a:bodyPr wrap="square" rtlCol="0">
            <a:spAutoFit/>
          </a:bodyPr>
          <a:lstStyle/>
          <a:p>
            <a:pPr algn="ctr"/>
            <a:r>
              <a:rPr lang="en-US" sz="2800" u="sng" dirty="0">
                <a:solidFill>
                  <a:srgbClr val="0070C0"/>
                </a:solidFill>
              </a:rPr>
              <a:t>Strategic Plan for the National Initiative of Accelerating Cybersecurity Learning and Skills Development in a Diverse User Community</a:t>
            </a:r>
          </a:p>
        </p:txBody>
      </p:sp>
    </p:spTree>
    <p:extLst>
      <p:ext uri="{BB962C8B-B14F-4D97-AF65-F5344CB8AC3E}">
        <p14:creationId xmlns:p14="http://schemas.microsoft.com/office/powerpoint/2010/main" val="3543044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7F4F-F4A7-43F5-BB95-55AFBB7D4405}"/>
              </a:ext>
            </a:extLst>
          </p:cNvPr>
          <p:cNvSpPr>
            <a:spLocks noGrp="1"/>
          </p:cNvSpPr>
          <p:nvPr>
            <p:ph type="title" idx="4294967295"/>
          </p:nvPr>
        </p:nvSpPr>
        <p:spPr>
          <a:xfrm>
            <a:off x="0" y="23813"/>
            <a:ext cx="7635875" cy="674687"/>
          </a:xfrm>
        </p:spPr>
        <p:txBody>
          <a:bodyPr/>
          <a:lstStyle/>
          <a:p>
            <a:r>
              <a:rPr lang="en-US" dirty="0"/>
              <a:t>Target Audience Messenger</a:t>
            </a:r>
          </a:p>
        </p:txBody>
      </p:sp>
      <p:pic>
        <p:nvPicPr>
          <p:cNvPr id="5" name="Picture 4">
            <a:extLst>
              <a:ext uri="{FF2B5EF4-FFF2-40B4-BE49-F238E27FC236}">
                <a16:creationId xmlns:a16="http://schemas.microsoft.com/office/drawing/2014/main" id="{9BA0396A-FD2B-4312-AE19-3D4916E808B9}"/>
              </a:ext>
            </a:extLst>
          </p:cNvPr>
          <p:cNvPicPr>
            <a:picLocks noChangeAspect="1"/>
          </p:cNvPicPr>
          <p:nvPr/>
        </p:nvPicPr>
        <p:blipFill>
          <a:blip r:embed="rId2"/>
          <a:stretch>
            <a:fillRect/>
          </a:stretch>
        </p:blipFill>
        <p:spPr>
          <a:xfrm>
            <a:off x="566057" y="798417"/>
            <a:ext cx="11201400" cy="5328484"/>
          </a:xfrm>
          <a:prstGeom prst="rect">
            <a:avLst/>
          </a:prstGeom>
        </p:spPr>
      </p:pic>
      <p:pic>
        <p:nvPicPr>
          <p:cNvPr id="7" name="Picture 6">
            <a:extLst>
              <a:ext uri="{FF2B5EF4-FFF2-40B4-BE49-F238E27FC236}">
                <a16:creationId xmlns:a16="http://schemas.microsoft.com/office/drawing/2014/main" id="{B25E2BFA-47DE-438B-A0AA-D60FD1C1090A}"/>
              </a:ext>
            </a:extLst>
          </p:cNvPr>
          <p:cNvPicPr>
            <a:picLocks noChangeAspect="1"/>
          </p:cNvPicPr>
          <p:nvPr/>
        </p:nvPicPr>
        <p:blipFill>
          <a:blip r:embed="rId3"/>
          <a:stretch>
            <a:fillRect/>
          </a:stretch>
        </p:blipFill>
        <p:spPr>
          <a:xfrm>
            <a:off x="609601" y="6105541"/>
            <a:ext cx="11201400" cy="285714"/>
          </a:xfrm>
          <a:prstGeom prst="rect">
            <a:avLst/>
          </a:prstGeom>
        </p:spPr>
      </p:pic>
    </p:spTree>
    <p:extLst>
      <p:ext uri="{BB962C8B-B14F-4D97-AF65-F5344CB8AC3E}">
        <p14:creationId xmlns:p14="http://schemas.microsoft.com/office/powerpoint/2010/main" val="365933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BB1A-79D0-42C3-80C9-0B6CCFF47AF0}"/>
              </a:ext>
            </a:extLst>
          </p:cNvPr>
          <p:cNvSpPr>
            <a:spLocks noGrp="1"/>
          </p:cNvSpPr>
          <p:nvPr>
            <p:ph type="title" idx="4294967295"/>
          </p:nvPr>
        </p:nvSpPr>
        <p:spPr>
          <a:xfrm>
            <a:off x="0" y="23813"/>
            <a:ext cx="7635875" cy="674687"/>
          </a:xfrm>
        </p:spPr>
        <p:txBody>
          <a:bodyPr>
            <a:normAutofit fontScale="90000"/>
          </a:bodyPr>
          <a:lstStyle/>
          <a:p>
            <a:r>
              <a:rPr lang="en-US" dirty="0"/>
              <a:t>Target Audience Messenger (cont.)</a:t>
            </a:r>
          </a:p>
        </p:txBody>
      </p:sp>
      <p:pic>
        <p:nvPicPr>
          <p:cNvPr id="1026" name="Picture 2" descr="C:\Users\RONMAL\AppData\Local\Temp\SNAGHTML5456b0c.PNG">
            <a:extLst>
              <a:ext uri="{FF2B5EF4-FFF2-40B4-BE49-F238E27FC236}">
                <a16:creationId xmlns:a16="http://schemas.microsoft.com/office/drawing/2014/main" id="{4CF6E260-DD93-4FA5-9F6E-CE2AD2741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85" y="679964"/>
            <a:ext cx="10765971" cy="615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59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3E8C-A3F1-487B-A2FD-7151B97CE8DA}"/>
              </a:ext>
            </a:extLst>
          </p:cNvPr>
          <p:cNvSpPr>
            <a:spLocks noGrp="1"/>
          </p:cNvSpPr>
          <p:nvPr>
            <p:ph type="title" idx="4294967295"/>
          </p:nvPr>
        </p:nvSpPr>
        <p:spPr>
          <a:xfrm>
            <a:off x="276452" y="42521"/>
            <a:ext cx="11313042" cy="808075"/>
          </a:xfrm>
        </p:spPr>
        <p:txBody>
          <a:bodyPr>
            <a:normAutofit fontScale="90000"/>
          </a:bodyPr>
          <a:lstStyle/>
          <a:p>
            <a:pPr algn="l"/>
            <a:r>
              <a:rPr lang="en-US" dirty="0"/>
              <a:t>S</a:t>
            </a:r>
            <a:r>
              <a:rPr lang="en-US" b="0" dirty="0"/>
              <a:t>uccess is defined as outputs, outcomes and results. </a:t>
            </a:r>
            <a:endParaRPr lang="en-US" dirty="0"/>
          </a:p>
        </p:txBody>
      </p:sp>
      <p:pic>
        <p:nvPicPr>
          <p:cNvPr id="2050" name="Picture 2" descr="C:\Users\RONMAL\AppData\Local\Temp\SNAGHTML54b39ce.PNG">
            <a:extLst>
              <a:ext uri="{FF2B5EF4-FFF2-40B4-BE49-F238E27FC236}">
                <a16:creationId xmlns:a16="http://schemas.microsoft.com/office/drawing/2014/main" id="{0A422AE7-CA43-44EF-8538-9238BD0C0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12" y="1031045"/>
            <a:ext cx="11441559" cy="473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42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81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60" name="Rectangle 59"/>
          <p:cNvSpPr/>
          <p:nvPr/>
        </p:nvSpPr>
        <p:spPr>
          <a:xfrm>
            <a:off x="0" y="5589395"/>
            <a:ext cx="12192000" cy="1016000"/>
          </a:xfrm>
          <a:prstGeom prst="rect">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9" name="Rectangle 58"/>
          <p:cNvSpPr/>
          <p:nvPr/>
        </p:nvSpPr>
        <p:spPr>
          <a:xfrm>
            <a:off x="0" y="4065395"/>
            <a:ext cx="12192000" cy="1016000"/>
          </a:xfrm>
          <a:prstGeom prst="rect">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8" name="Rectangle 57"/>
          <p:cNvSpPr/>
          <p:nvPr/>
        </p:nvSpPr>
        <p:spPr>
          <a:xfrm>
            <a:off x="0" y="2541395"/>
            <a:ext cx="12192000" cy="1016000"/>
          </a:xfrm>
          <a:prstGeom prst="rect">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 name="Rectangle 4"/>
          <p:cNvSpPr/>
          <p:nvPr/>
        </p:nvSpPr>
        <p:spPr>
          <a:xfrm>
            <a:off x="0" y="1017395"/>
            <a:ext cx="12192000" cy="1016000"/>
          </a:xfrm>
          <a:prstGeom prst="rect">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3" name="Rectangle 72"/>
          <p:cNvSpPr/>
          <p:nvPr/>
        </p:nvSpPr>
        <p:spPr>
          <a:xfrm>
            <a:off x="0" y="1193800"/>
            <a:ext cx="10363200" cy="64896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3" name="Rectangle 82"/>
          <p:cNvSpPr/>
          <p:nvPr/>
        </p:nvSpPr>
        <p:spPr>
          <a:xfrm>
            <a:off x="14736" y="2717800"/>
            <a:ext cx="8824464" cy="648960"/>
          </a:xfrm>
          <a:prstGeom prst="rect">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4" name="Rectangle 83"/>
          <p:cNvSpPr/>
          <p:nvPr/>
        </p:nvSpPr>
        <p:spPr>
          <a:xfrm>
            <a:off x="3880" y="4242576"/>
            <a:ext cx="8530521" cy="64896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5" name="Rectangle 84"/>
          <p:cNvSpPr/>
          <p:nvPr/>
        </p:nvSpPr>
        <p:spPr>
          <a:xfrm>
            <a:off x="-6979" y="5785965"/>
            <a:ext cx="7728580" cy="648960"/>
          </a:xfrm>
          <a:prstGeom prst="rect">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7" name="Rectangle 46"/>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8" name="Rectangle 47"/>
          <p:cNvSpPr/>
          <p:nvPr/>
        </p:nvSpPr>
        <p:spPr>
          <a:xfrm>
            <a:off x="-101600" y="6734492"/>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9" name="Rectangle 48"/>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4" name="Text Placeholder 12"/>
          <p:cNvSpPr>
            <a:spLocks noGrp="1"/>
          </p:cNvSpPr>
          <p:nvPr>
            <p:ph type="body" sz="quarter" idx="15"/>
          </p:nvPr>
        </p:nvSpPr>
        <p:spPr>
          <a:xfrm>
            <a:off x="0" y="1193800"/>
            <a:ext cx="9652000" cy="658267"/>
          </a:xfrm>
        </p:spPr>
        <p:txBody>
          <a:bodyPr vert="horz" wrap="square" lIns="0" tIns="0" rIns="0" bIns="0" rtlCol="0" anchor="ctr" anchorCtr="0">
            <a:normAutofit/>
          </a:bodyPr>
          <a:lstStyle/>
          <a:p>
            <a:r>
              <a:rPr lang="en-US" dirty="0"/>
              <a:t>Address all education of all individual.</a:t>
            </a:r>
          </a:p>
        </p:txBody>
      </p:sp>
      <p:sp>
        <p:nvSpPr>
          <p:cNvPr id="45" name="Text Placeholder 13"/>
          <p:cNvSpPr>
            <a:spLocks noGrp="1"/>
          </p:cNvSpPr>
          <p:nvPr>
            <p:ph type="body" sz="quarter" idx="16"/>
          </p:nvPr>
        </p:nvSpPr>
        <p:spPr>
          <a:xfrm>
            <a:off x="44173" y="2726913"/>
            <a:ext cx="7474227" cy="651481"/>
          </a:xfrm>
        </p:spPr>
        <p:txBody>
          <a:bodyPr vert="horz" wrap="square" lIns="0" tIns="0" rIns="0" bIns="0" rtlCol="0" anchor="ctr" anchorCtr="0">
            <a:normAutofit/>
          </a:bodyPr>
          <a:lstStyle/>
          <a:p>
            <a:r>
              <a:rPr lang="en-US" dirty="0"/>
              <a:t>Increase involvement in cyber education.</a:t>
            </a:r>
          </a:p>
        </p:txBody>
      </p:sp>
      <p:sp>
        <p:nvSpPr>
          <p:cNvPr id="46" name="Text Placeholder 14"/>
          <p:cNvSpPr>
            <a:spLocks noGrp="1"/>
          </p:cNvSpPr>
          <p:nvPr>
            <p:ph type="body" sz="quarter" idx="17"/>
          </p:nvPr>
        </p:nvSpPr>
        <p:spPr>
          <a:xfrm>
            <a:off x="4418" y="4243933"/>
            <a:ext cx="8021983" cy="623560"/>
          </a:xfrm>
        </p:spPr>
        <p:txBody>
          <a:bodyPr vert="horz" wrap="square" lIns="0" tIns="0" rIns="0" bIns="0" rtlCol="0" anchor="ctr" anchorCtr="0">
            <a:normAutofit fontScale="92500" lnSpcReduction="10000"/>
          </a:bodyPr>
          <a:lstStyle/>
          <a:p>
            <a:r>
              <a:rPr lang="en-US" dirty="0"/>
              <a:t>Integrate cyber domain concepts as organizations ethos or curriculum.</a:t>
            </a:r>
          </a:p>
        </p:txBody>
      </p:sp>
      <p:sp>
        <p:nvSpPr>
          <p:cNvPr id="70" name="Text Placeholder 14"/>
          <p:cNvSpPr>
            <a:spLocks noGrp="1"/>
          </p:cNvSpPr>
          <p:nvPr>
            <p:ph type="body" sz="quarter" idx="17"/>
          </p:nvPr>
        </p:nvSpPr>
        <p:spPr>
          <a:xfrm>
            <a:off x="2" y="5779567"/>
            <a:ext cx="7111999" cy="651480"/>
          </a:xfrm>
        </p:spPr>
        <p:txBody>
          <a:bodyPr vert="horz" wrap="square" lIns="0" tIns="0" rIns="0" bIns="0" rtlCol="0" anchor="ctr" anchorCtr="0">
            <a:normAutofit/>
          </a:bodyPr>
          <a:lstStyle/>
          <a:p>
            <a:r>
              <a:rPr lang="en-US" dirty="0"/>
              <a:t>A paradigm shift from defensive to offensive education.</a:t>
            </a:r>
          </a:p>
        </p:txBody>
      </p:sp>
      <p:sp>
        <p:nvSpPr>
          <p:cNvPr id="10" name="Title 9"/>
          <p:cNvSpPr>
            <a:spLocks noGrp="1"/>
          </p:cNvSpPr>
          <p:nvPr>
            <p:ph type="title"/>
          </p:nvPr>
        </p:nvSpPr>
        <p:spPr>
          <a:xfrm>
            <a:off x="203200" y="76201"/>
            <a:ext cx="8737603" cy="525463"/>
          </a:xfrm>
        </p:spPr>
        <p:txBody>
          <a:bodyPr anchor="ctr" anchorCtr="0">
            <a:noAutofit/>
          </a:bodyPr>
          <a:lstStyle/>
          <a:p>
            <a:r>
              <a:rPr lang="en-US" sz="3600" dirty="0"/>
              <a:t>Conclusion</a:t>
            </a:r>
            <a:endParaRPr lang="en-US" sz="3600" dirty="0">
              <a:solidFill>
                <a:schemeClr val="bg1">
                  <a:lumMod val="85000"/>
                </a:schemeClr>
              </a:solidFill>
            </a:endParaRPr>
          </a:p>
        </p:txBody>
      </p:sp>
      <p:grpSp>
        <p:nvGrpSpPr>
          <p:cNvPr id="54" name="Group 53"/>
          <p:cNvGrpSpPr/>
          <p:nvPr/>
        </p:nvGrpSpPr>
        <p:grpSpPr>
          <a:xfrm>
            <a:off x="9559708" y="841402"/>
            <a:ext cx="1074193" cy="1285412"/>
            <a:chOff x="0" y="590550"/>
            <a:chExt cx="3875314" cy="4637314"/>
          </a:xfrm>
          <a:effectLst>
            <a:outerShdw blurRad="50800" dist="38100" dir="2700000" algn="tl" rotWithShape="0">
              <a:prstClr val="black">
                <a:alpha val="40000"/>
              </a:prstClr>
            </a:outerShdw>
          </a:effectLst>
        </p:grpSpPr>
        <p:pic>
          <p:nvPicPr>
            <p:cNvPr id="71" name="Picture 70"/>
            <p:cNvPicPr>
              <a:picLocks noChangeAspect="1"/>
            </p:cNvPicPr>
            <p:nvPr/>
          </p:nvPicPr>
          <p:blipFill rotWithShape="1">
            <a:blip r:embed="rId3" cstate="print">
              <a:extLst>
                <a:ext uri="{28A0092B-C50C-407E-A947-70E740481C1C}">
                  <a14:useLocalDpi xmlns:a14="http://schemas.microsoft.com/office/drawing/2010/main" val="0"/>
                </a:ext>
              </a:extLst>
            </a:blip>
            <a:srcRect l="28809" t="3333" r="28809" b="6508"/>
            <a:stretch/>
          </p:blipFill>
          <p:spPr>
            <a:xfrm>
              <a:off x="0" y="590550"/>
              <a:ext cx="3875314" cy="4637314"/>
            </a:xfrm>
            <a:prstGeom prst="rect">
              <a:avLst/>
            </a:prstGeom>
          </p:spPr>
        </p:pic>
        <p:sp>
          <p:nvSpPr>
            <p:cNvPr id="72" name="Freeform 5"/>
            <p:cNvSpPr>
              <a:spLocks/>
            </p:cNvSpPr>
            <p:nvPr/>
          </p:nvSpPr>
          <p:spPr bwMode="auto">
            <a:xfrm>
              <a:off x="609600" y="1099457"/>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scene3d>
              <a:camera prst="orthographicFront"/>
              <a:lightRig rig="threePt" dir="t"/>
            </a:scene3d>
            <a:sp3d>
              <a:bevelT w="88900"/>
            </a:sp3d>
          </p:spPr>
          <p:txBody>
            <a:bodyPr vert="horz" wrap="square" lIns="121920" tIns="60960" rIns="121920" bIns="60960" numCol="1" anchor="t" anchorCtr="0" compatLnSpc="1">
              <a:prstTxWarp prst="textNoShape">
                <a:avLst/>
              </a:prstTxWarp>
              <a:normAutofit/>
            </a:bodyPr>
            <a:lstStyle/>
            <a:p>
              <a:endParaRPr lang="en-US" sz="2400">
                <a:solidFill>
                  <a:prstClr val="black"/>
                </a:solidFill>
              </a:endParaRPr>
            </a:p>
          </p:txBody>
        </p:sp>
      </p:grpSp>
      <p:grpSp>
        <p:nvGrpSpPr>
          <p:cNvPr id="74" name="Group 73"/>
          <p:cNvGrpSpPr/>
          <p:nvPr/>
        </p:nvGrpSpPr>
        <p:grpSpPr>
          <a:xfrm>
            <a:off x="8728810" y="2375773"/>
            <a:ext cx="1074193" cy="1285412"/>
            <a:chOff x="1" y="590550"/>
            <a:chExt cx="3875313" cy="4637314"/>
          </a:xfrm>
          <a:effectLst>
            <a:outerShdw blurRad="50800" dist="38100" dir="2700000" algn="tl" rotWithShape="0">
              <a:prstClr val="black">
                <a:alpha val="40000"/>
              </a:prstClr>
            </a:outerShdw>
          </a:effectLst>
        </p:grpSpPr>
        <p:pic>
          <p:nvPicPr>
            <p:cNvPr id="75" name="Picture 74"/>
            <p:cNvPicPr>
              <a:picLocks noChangeAspect="1"/>
            </p:cNvPicPr>
            <p:nvPr/>
          </p:nvPicPr>
          <p:blipFill rotWithShape="1">
            <a:blip r:embed="rId3" cstate="print">
              <a:extLst>
                <a:ext uri="{28A0092B-C50C-407E-A947-70E740481C1C}">
                  <a14:useLocalDpi xmlns:a14="http://schemas.microsoft.com/office/drawing/2010/main" val="0"/>
                </a:ext>
              </a:extLst>
            </a:blip>
            <a:srcRect l="28809" t="3333" r="28809" b="6508"/>
            <a:stretch/>
          </p:blipFill>
          <p:spPr>
            <a:xfrm>
              <a:off x="1" y="590550"/>
              <a:ext cx="3875313" cy="4637314"/>
            </a:xfrm>
            <a:prstGeom prst="rect">
              <a:avLst/>
            </a:prstGeom>
          </p:spPr>
        </p:pic>
        <p:sp>
          <p:nvSpPr>
            <p:cNvPr id="76" name="Freeform 5"/>
            <p:cNvSpPr>
              <a:spLocks/>
            </p:cNvSpPr>
            <p:nvPr/>
          </p:nvSpPr>
          <p:spPr bwMode="auto">
            <a:xfrm>
              <a:off x="609602" y="1099459"/>
              <a:ext cx="2677285" cy="3529694"/>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chemeClr val="accent4">
                    <a:lumMod val="75000"/>
                  </a:schemeClr>
                </a:gs>
                <a:gs pos="0">
                  <a:schemeClr val="accent4">
                    <a:lumMod val="75000"/>
                  </a:schemeClr>
                </a:gs>
                <a:gs pos="80000">
                  <a:schemeClr val="accent4"/>
                </a:gs>
                <a:gs pos="100000">
                  <a:schemeClr val="accent4">
                    <a:lumMod val="60000"/>
                    <a:lumOff val="40000"/>
                  </a:schemeClr>
                </a:gs>
              </a:gsLst>
              <a:lin ang="16200000" scaled="0"/>
            </a:gradFill>
            <a:ln>
              <a:noFill/>
            </a:ln>
            <a:scene3d>
              <a:camera prst="orthographicFront"/>
              <a:lightRig rig="threePt" dir="t"/>
            </a:scene3d>
            <a:sp3d>
              <a:bevelT w="88900"/>
            </a:sp3d>
          </p:spPr>
          <p:txBody>
            <a:bodyPr vert="horz" wrap="square" lIns="121920" tIns="60960" rIns="121920" bIns="60960" numCol="1" anchor="t" anchorCtr="0" compatLnSpc="1">
              <a:prstTxWarp prst="textNoShape">
                <a:avLst/>
              </a:prstTxWarp>
              <a:normAutofit/>
            </a:bodyPr>
            <a:lstStyle/>
            <a:p>
              <a:endParaRPr lang="en-US" sz="2400">
                <a:solidFill>
                  <a:prstClr val="black"/>
                </a:solidFill>
              </a:endParaRPr>
            </a:p>
          </p:txBody>
        </p:sp>
      </p:grpSp>
      <p:grpSp>
        <p:nvGrpSpPr>
          <p:cNvPr id="77" name="Group 76"/>
          <p:cNvGrpSpPr/>
          <p:nvPr/>
        </p:nvGrpSpPr>
        <p:grpSpPr>
          <a:xfrm>
            <a:off x="7897914" y="3889691"/>
            <a:ext cx="1074193" cy="1285412"/>
            <a:chOff x="1" y="590550"/>
            <a:chExt cx="3875313" cy="4637314"/>
          </a:xfrm>
          <a:effectLst>
            <a:outerShdw blurRad="50800" dist="38100" dir="2700000" algn="tl" rotWithShape="0">
              <a:prstClr val="black">
                <a:alpha val="40000"/>
              </a:prstClr>
            </a:outerShdw>
          </a:effectLst>
        </p:grpSpPr>
        <p:pic>
          <p:nvPicPr>
            <p:cNvPr id="78" name="Picture 77"/>
            <p:cNvPicPr>
              <a:picLocks noChangeAspect="1"/>
            </p:cNvPicPr>
            <p:nvPr/>
          </p:nvPicPr>
          <p:blipFill rotWithShape="1">
            <a:blip r:embed="rId3" cstate="print">
              <a:extLst>
                <a:ext uri="{28A0092B-C50C-407E-A947-70E740481C1C}">
                  <a14:useLocalDpi xmlns:a14="http://schemas.microsoft.com/office/drawing/2010/main" val="0"/>
                </a:ext>
              </a:extLst>
            </a:blip>
            <a:srcRect l="28809" t="3333" r="28809" b="6508"/>
            <a:stretch/>
          </p:blipFill>
          <p:spPr>
            <a:xfrm>
              <a:off x="1" y="590550"/>
              <a:ext cx="3875313" cy="4637314"/>
            </a:xfrm>
            <a:prstGeom prst="rect">
              <a:avLst/>
            </a:prstGeom>
          </p:spPr>
        </p:pic>
        <p:sp>
          <p:nvSpPr>
            <p:cNvPr id="79" name="Freeform 5"/>
            <p:cNvSpPr>
              <a:spLocks/>
            </p:cNvSpPr>
            <p:nvPr/>
          </p:nvSpPr>
          <p:spPr bwMode="auto">
            <a:xfrm>
              <a:off x="609602" y="1099459"/>
              <a:ext cx="2677285" cy="3529694"/>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chemeClr val="accent2">
                    <a:lumMod val="50000"/>
                  </a:schemeClr>
                </a:gs>
                <a:gs pos="0">
                  <a:schemeClr val="accent2">
                    <a:lumMod val="75000"/>
                  </a:schemeClr>
                </a:gs>
                <a:gs pos="80000">
                  <a:schemeClr val="accent2"/>
                </a:gs>
                <a:gs pos="100000">
                  <a:schemeClr val="accent2">
                    <a:lumMod val="60000"/>
                    <a:lumOff val="40000"/>
                  </a:schemeClr>
                </a:gs>
              </a:gsLst>
              <a:lin ang="16200000" scaled="0"/>
            </a:gradFill>
            <a:ln>
              <a:noFill/>
            </a:ln>
            <a:scene3d>
              <a:camera prst="orthographicFront"/>
              <a:lightRig rig="threePt" dir="t"/>
            </a:scene3d>
            <a:sp3d>
              <a:bevelT w="88900"/>
            </a:sp3d>
          </p:spPr>
          <p:txBody>
            <a:bodyPr vert="horz" wrap="square" lIns="121920" tIns="60960" rIns="121920" bIns="60960" numCol="1" anchor="t" anchorCtr="0" compatLnSpc="1">
              <a:prstTxWarp prst="textNoShape">
                <a:avLst/>
              </a:prstTxWarp>
              <a:normAutofit/>
            </a:bodyPr>
            <a:lstStyle/>
            <a:p>
              <a:endParaRPr lang="en-US" sz="2400">
                <a:solidFill>
                  <a:prstClr val="black"/>
                </a:solidFill>
              </a:endParaRPr>
            </a:p>
          </p:txBody>
        </p:sp>
      </p:grpSp>
      <p:grpSp>
        <p:nvGrpSpPr>
          <p:cNvPr id="80" name="Group 79"/>
          <p:cNvGrpSpPr/>
          <p:nvPr/>
        </p:nvGrpSpPr>
        <p:grpSpPr>
          <a:xfrm>
            <a:off x="7067018" y="5423774"/>
            <a:ext cx="1074193" cy="1285412"/>
            <a:chOff x="1" y="590550"/>
            <a:chExt cx="3875313" cy="4637314"/>
          </a:xfrm>
          <a:effectLst>
            <a:outerShdw blurRad="50800" dist="38100" dir="2700000" algn="tl" rotWithShape="0">
              <a:prstClr val="black">
                <a:alpha val="40000"/>
              </a:prstClr>
            </a:outerShdw>
          </a:effectLst>
        </p:grpSpPr>
        <p:pic>
          <p:nvPicPr>
            <p:cNvPr id="81" name="Picture 80"/>
            <p:cNvPicPr>
              <a:picLocks noChangeAspect="1"/>
            </p:cNvPicPr>
            <p:nvPr/>
          </p:nvPicPr>
          <p:blipFill rotWithShape="1">
            <a:blip r:embed="rId3" cstate="print">
              <a:extLst>
                <a:ext uri="{28A0092B-C50C-407E-A947-70E740481C1C}">
                  <a14:useLocalDpi xmlns:a14="http://schemas.microsoft.com/office/drawing/2010/main" val="0"/>
                </a:ext>
              </a:extLst>
            </a:blip>
            <a:srcRect l="28809" t="3333" r="28809" b="6508"/>
            <a:stretch/>
          </p:blipFill>
          <p:spPr>
            <a:xfrm>
              <a:off x="1" y="590550"/>
              <a:ext cx="3875313" cy="4637314"/>
            </a:xfrm>
            <a:prstGeom prst="rect">
              <a:avLst/>
            </a:prstGeom>
          </p:spPr>
        </p:pic>
        <p:sp>
          <p:nvSpPr>
            <p:cNvPr id="82" name="Freeform 5"/>
            <p:cNvSpPr>
              <a:spLocks/>
            </p:cNvSpPr>
            <p:nvPr/>
          </p:nvSpPr>
          <p:spPr bwMode="auto">
            <a:xfrm>
              <a:off x="609602" y="1099459"/>
              <a:ext cx="2677285" cy="3529694"/>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chemeClr val="accent5">
                    <a:lumMod val="50000"/>
                  </a:schemeClr>
                </a:gs>
                <a:gs pos="0">
                  <a:schemeClr val="accent5">
                    <a:lumMod val="75000"/>
                  </a:schemeClr>
                </a:gs>
                <a:gs pos="80000">
                  <a:schemeClr val="accent5">
                    <a:lumMod val="75000"/>
                  </a:schemeClr>
                </a:gs>
                <a:gs pos="100000">
                  <a:schemeClr val="accent5">
                    <a:lumMod val="60000"/>
                    <a:lumOff val="40000"/>
                  </a:schemeClr>
                </a:gs>
              </a:gsLst>
              <a:lin ang="16200000" scaled="0"/>
            </a:gradFill>
            <a:ln>
              <a:noFill/>
            </a:ln>
            <a:scene3d>
              <a:camera prst="orthographicFront"/>
              <a:lightRig rig="threePt" dir="t"/>
            </a:scene3d>
            <a:sp3d>
              <a:bevelT w="88900"/>
            </a:sp3d>
          </p:spPr>
          <p:txBody>
            <a:bodyPr vert="horz" wrap="square" lIns="121920" tIns="60960" rIns="121920" bIns="60960" numCol="1" anchor="t" anchorCtr="0" compatLnSpc="1">
              <a:prstTxWarp prst="textNoShape">
                <a:avLst/>
              </a:prstTxWarp>
              <a:normAutofit/>
            </a:bodyPr>
            <a:lstStyle/>
            <a:p>
              <a:endParaRPr lang="en-US" sz="2400">
                <a:solidFill>
                  <a:prstClr val="black"/>
                </a:solidFill>
              </a:endParaRPr>
            </a:p>
          </p:txBody>
        </p:sp>
      </p:gr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5627" y="639267"/>
            <a:ext cx="1181445" cy="1697479"/>
          </a:xfrm>
          <a:prstGeom prst="rect">
            <a:avLst/>
          </a:prstGeom>
          <a:effectLst>
            <a:outerShdw blurRad="228600" dist="25400" algn="t" rotWithShape="0">
              <a:prstClr val="black"/>
            </a:outerShdw>
          </a:effectLst>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9974" y="2153959"/>
            <a:ext cx="1181445" cy="1697479"/>
          </a:xfrm>
          <a:prstGeom prst="rect">
            <a:avLst/>
          </a:prstGeom>
          <a:effectLst>
            <a:outerShdw blurRad="228600" dist="25400" algn="t" rotWithShape="0">
              <a:prstClr val="black"/>
            </a:outerShdw>
          </a:effectLst>
        </p:spPr>
      </p:pic>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271" y="3669430"/>
            <a:ext cx="1181445" cy="1697479"/>
          </a:xfrm>
          <a:prstGeom prst="rect">
            <a:avLst/>
          </a:prstGeom>
          <a:effectLst>
            <a:outerShdw blurRad="228600" dist="25400" algn="t" rotWithShape="0">
              <a:prstClr val="black"/>
            </a:outerShdw>
          </a:effectLst>
        </p:spPr>
      </p:pic>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3022" y="5203511"/>
            <a:ext cx="1181445" cy="1697479"/>
          </a:xfrm>
          <a:prstGeom prst="rect">
            <a:avLst/>
          </a:prstGeom>
          <a:effectLst>
            <a:outerShdw blurRad="228600" dist="25400" algn="t" rotWithShape="0">
              <a:prstClr val="black"/>
            </a:outerShdw>
          </a:effectLst>
        </p:spPr>
      </p:pic>
    </p:spTree>
    <p:extLst>
      <p:ext uri="{BB962C8B-B14F-4D97-AF65-F5344CB8AC3E}">
        <p14:creationId xmlns:p14="http://schemas.microsoft.com/office/powerpoint/2010/main" val="152272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par>
                          <p:cTn id="8" fill="hold">
                            <p:stCondLst>
                              <p:cond delay="500"/>
                            </p:stCondLst>
                            <p:childTnLst>
                              <p:par>
                                <p:cTn id="9" presetID="2" presetClass="entr" presetSubtype="8" decel="40000" fill="hold" nodeType="afterEffect">
                                  <p:stCondLst>
                                    <p:cond delay="5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250" fill="hold"/>
                                        <p:tgtEl>
                                          <p:spTgt spid="54"/>
                                        </p:tgtEl>
                                        <p:attrNameLst>
                                          <p:attrName>ppt_x</p:attrName>
                                        </p:attrNameLst>
                                      </p:cBhvr>
                                      <p:tavLst>
                                        <p:tav tm="0">
                                          <p:val>
                                            <p:strVal val="0-#ppt_w/2"/>
                                          </p:val>
                                        </p:tav>
                                        <p:tav tm="100000">
                                          <p:val>
                                            <p:strVal val="#ppt_x"/>
                                          </p:val>
                                        </p:tav>
                                      </p:tavLst>
                                    </p:anim>
                                    <p:anim calcmode="lin" valueType="num">
                                      <p:cBhvr additive="base">
                                        <p:cTn id="12" dur="1250" fill="hold"/>
                                        <p:tgtEl>
                                          <p:spTgt spid="5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1200"/>
                                        <p:tgtEl>
                                          <p:spTgt spid="73"/>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animEffect transition="in" filter="fade">
                                      <p:cBhvr>
                                        <p:cTn id="19" dur="500"/>
                                        <p:tgtEl>
                                          <p:spTgt spid="4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wipe(down)">
                                      <p:cBhvr>
                                        <p:cTn id="24" dur="500"/>
                                        <p:tgtEl>
                                          <p:spTgt spid="87"/>
                                        </p:tgtEl>
                                      </p:cBhvr>
                                    </p:animEffect>
                                  </p:childTnLst>
                                </p:cTn>
                              </p:par>
                            </p:childTnLst>
                          </p:cTn>
                        </p:par>
                        <p:par>
                          <p:cTn id="25" fill="hold">
                            <p:stCondLst>
                              <p:cond delay="500"/>
                            </p:stCondLst>
                            <p:childTnLst>
                              <p:par>
                                <p:cTn id="26" presetID="2" presetClass="entr" presetSubtype="8" decel="40000" fill="hold" nodeType="afterEffect">
                                  <p:stCondLst>
                                    <p:cond delay="50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1250" fill="hold"/>
                                        <p:tgtEl>
                                          <p:spTgt spid="74"/>
                                        </p:tgtEl>
                                        <p:attrNameLst>
                                          <p:attrName>ppt_x</p:attrName>
                                        </p:attrNameLst>
                                      </p:cBhvr>
                                      <p:tavLst>
                                        <p:tav tm="0">
                                          <p:val>
                                            <p:strVal val="0-#ppt_w/2"/>
                                          </p:val>
                                        </p:tav>
                                        <p:tav tm="100000">
                                          <p:val>
                                            <p:strVal val="#ppt_x"/>
                                          </p:val>
                                        </p:tav>
                                      </p:tavLst>
                                    </p:anim>
                                    <p:anim calcmode="lin" valueType="num">
                                      <p:cBhvr additive="base">
                                        <p:cTn id="29" dur="1250" fill="hold"/>
                                        <p:tgtEl>
                                          <p:spTgt spid="74"/>
                                        </p:tgtEl>
                                        <p:attrNameLst>
                                          <p:attrName>ppt_y</p:attrName>
                                        </p:attrNameLst>
                                      </p:cBhvr>
                                      <p:tavLst>
                                        <p:tav tm="0">
                                          <p:val>
                                            <p:strVal val="#ppt_y"/>
                                          </p:val>
                                        </p:tav>
                                        <p:tav tm="100000">
                                          <p:val>
                                            <p:strVal val="#ppt_y"/>
                                          </p:val>
                                        </p:tav>
                                      </p:tavLst>
                                    </p:anim>
                                  </p:childTnLst>
                                </p:cTn>
                              </p:par>
                              <p:par>
                                <p:cTn id="30" presetID="22" presetClass="entr" presetSubtype="8" fill="hold" grpId="0" nodeType="withEffect">
                                  <p:stCondLst>
                                    <p:cond delay="500"/>
                                  </p:stCondLst>
                                  <p:childTnLst>
                                    <p:set>
                                      <p:cBhvr>
                                        <p:cTn id="31" dur="1" fill="hold">
                                          <p:stCondLst>
                                            <p:cond delay="0"/>
                                          </p:stCondLst>
                                        </p:cTn>
                                        <p:tgtEl>
                                          <p:spTgt spid="83"/>
                                        </p:tgtEl>
                                        <p:attrNameLst>
                                          <p:attrName>style.visibility</p:attrName>
                                        </p:attrNameLst>
                                      </p:cBhvr>
                                      <p:to>
                                        <p:strVal val="visible"/>
                                      </p:to>
                                    </p:set>
                                    <p:animEffect transition="in" filter="wipe(left)">
                                      <p:cBhvr>
                                        <p:cTn id="32" dur="1200"/>
                                        <p:tgtEl>
                                          <p:spTgt spid="83"/>
                                        </p:tgtEl>
                                      </p:cBhvr>
                                    </p:animEffect>
                                  </p:childTnLst>
                                </p:cTn>
                              </p:par>
                            </p:childTnLst>
                          </p:cTn>
                        </p:par>
                        <p:par>
                          <p:cTn id="33" fill="hold">
                            <p:stCondLst>
                              <p:cond delay="2250"/>
                            </p:stCondLst>
                            <p:childTnLst>
                              <p:par>
                                <p:cTn id="34" presetID="10" presetClass="entr" presetSubtype="0" fill="hold" grpId="0" nodeType="after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Effect transition="in" filter="fade">
                                      <p:cBhvr>
                                        <p:cTn id="36" dur="500"/>
                                        <p:tgtEl>
                                          <p:spTgt spid="4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wipe(down)">
                                      <p:cBhvr>
                                        <p:cTn id="41" dur="500"/>
                                        <p:tgtEl>
                                          <p:spTgt spid="88"/>
                                        </p:tgtEl>
                                      </p:cBhvr>
                                    </p:animEffect>
                                  </p:childTnLst>
                                </p:cTn>
                              </p:par>
                            </p:childTnLst>
                          </p:cTn>
                        </p:par>
                        <p:par>
                          <p:cTn id="42" fill="hold">
                            <p:stCondLst>
                              <p:cond delay="500"/>
                            </p:stCondLst>
                            <p:childTnLst>
                              <p:par>
                                <p:cTn id="43" presetID="2" presetClass="entr" presetSubtype="8" decel="40000" fill="hold" nodeType="afterEffect">
                                  <p:stCondLst>
                                    <p:cond delay="500"/>
                                  </p:stCondLst>
                                  <p:childTnLst>
                                    <p:set>
                                      <p:cBhvr>
                                        <p:cTn id="44" dur="1" fill="hold">
                                          <p:stCondLst>
                                            <p:cond delay="0"/>
                                          </p:stCondLst>
                                        </p:cTn>
                                        <p:tgtEl>
                                          <p:spTgt spid="77"/>
                                        </p:tgtEl>
                                        <p:attrNameLst>
                                          <p:attrName>style.visibility</p:attrName>
                                        </p:attrNameLst>
                                      </p:cBhvr>
                                      <p:to>
                                        <p:strVal val="visible"/>
                                      </p:to>
                                    </p:set>
                                    <p:anim calcmode="lin" valueType="num">
                                      <p:cBhvr additive="base">
                                        <p:cTn id="45" dur="1250" fill="hold"/>
                                        <p:tgtEl>
                                          <p:spTgt spid="77"/>
                                        </p:tgtEl>
                                        <p:attrNameLst>
                                          <p:attrName>ppt_x</p:attrName>
                                        </p:attrNameLst>
                                      </p:cBhvr>
                                      <p:tavLst>
                                        <p:tav tm="0">
                                          <p:val>
                                            <p:strVal val="0-#ppt_w/2"/>
                                          </p:val>
                                        </p:tav>
                                        <p:tav tm="100000">
                                          <p:val>
                                            <p:strVal val="#ppt_x"/>
                                          </p:val>
                                        </p:tav>
                                      </p:tavLst>
                                    </p:anim>
                                    <p:anim calcmode="lin" valueType="num">
                                      <p:cBhvr additive="base">
                                        <p:cTn id="46" dur="1250" fill="hold"/>
                                        <p:tgtEl>
                                          <p:spTgt spid="77"/>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500"/>
                                  </p:stCondLst>
                                  <p:childTnLst>
                                    <p:set>
                                      <p:cBhvr>
                                        <p:cTn id="48" dur="1" fill="hold">
                                          <p:stCondLst>
                                            <p:cond delay="0"/>
                                          </p:stCondLst>
                                        </p:cTn>
                                        <p:tgtEl>
                                          <p:spTgt spid="84"/>
                                        </p:tgtEl>
                                        <p:attrNameLst>
                                          <p:attrName>style.visibility</p:attrName>
                                        </p:attrNameLst>
                                      </p:cBhvr>
                                      <p:to>
                                        <p:strVal val="visible"/>
                                      </p:to>
                                    </p:set>
                                    <p:animEffect transition="in" filter="wipe(left)">
                                      <p:cBhvr>
                                        <p:cTn id="49" dur="1200"/>
                                        <p:tgtEl>
                                          <p:spTgt spid="84"/>
                                        </p:tgtEl>
                                      </p:cBhvr>
                                    </p:animEffect>
                                  </p:childTnLst>
                                </p:cTn>
                              </p:par>
                            </p:childTnLst>
                          </p:cTn>
                        </p:par>
                        <p:par>
                          <p:cTn id="50" fill="hold">
                            <p:stCondLst>
                              <p:cond delay="2250"/>
                            </p:stCondLst>
                            <p:childTnLst>
                              <p:par>
                                <p:cTn id="51" presetID="10" presetClass="entr" presetSubtype="0" fill="hold" grpId="0" nodeType="after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animEffect transition="in" filter="fade">
                                      <p:cBhvr>
                                        <p:cTn id="53" dur="500"/>
                                        <p:tgtEl>
                                          <p:spTgt spid="4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down)">
                                      <p:cBhvr>
                                        <p:cTn id="58" dur="500"/>
                                        <p:tgtEl>
                                          <p:spTgt spid="89"/>
                                        </p:tgtEl>
                                      </p:cBhvr>
                                    </p:animEffect>
                                  </p:childTnLst>
                                </p:cTn>
                              </p:par>
                            </p:childTnLst>
                          </p:cTn>
                        </p:par>
                        <p:par>
                          <p:cTn id="59" fill="hold">
                            <p:stCondLst>
                              <p:cond delay="500"/>
                            </p:stCondLst>
                            <p:childTnLst>
                              <p:par>
                                <p:cTn id="60" presetID="2" presetClass="entr" presetSubtype="8" decel="40000" fill="hold" nodeType="afterEffect">
                                  <p:stCondLst>
                                    <p:cond delay="500"/>
                                  </p:stCondLst>
                                  <p:childTnLst>
                                    <p:set>
                                      <p:cBhvr>
                                        <p:cTn id="61" dur="1" fill="hold">
                                          <p:stCondLst>
                                            <p:cond delay="0"/>
                                          </p:stCondLst>
                                        </p:cTn>
                                        <p:tgtEl>
                                          <p:spTgt spid="80"/>
                                        </p:tgtEl>
                                        <p:attrNameLst>
                                          <p:attrName>style.visibility</p:attrName>
                                        </p:attrNameLst>
                                      </p:cBhvr>
                                      <p:to>
                                        <p:strVal val="visible"/>
                                      </p:to>
                                    </p:set>
                                    <p:anim calcmode="lin" valueType="num">
                                      <p:cBhvr additive="base">
                                        <p:cTn id="62" dur="1250" fill="hold"/>
                                        <p:tgtEl>
                                          <p:spTgt spid="80"/>
                                        </p:tgtEl>
                                        <p:attrNameLst>
                                          <p:attrName>ppt_x</p:attrName>
                                        </p:attrNameLst>
                                      </p:cBhvr>
                                      <p:tavLst>
                                        <p:tav tm="0">
                                          <p:val>
                                            <p:strVal val="0-#ppt_w/2"/>
                                          </p:val>
                                        </p:tav>
                                        <p:tav tm="100000">
                                          <p:val>
                                            <p:strVal val="#ppt_x"/>
                                          </p:val>
                                        </p:tav>
                                      </p:tavLst>
                                    </p:anim>
                                    <p:anim calcmode="lin" valueType="num">
                                      <p:cBhvr additive="base">
                                        <p:cTn id="63" dur="1250" fill="hold"/>
                                        <p:tgtEl>
                                          <p:spTgt spid="80"/>
                                        </p:tgtEl>
                                        <p:attrNameLst>
                                          <p:attrName>ppt_y</p:attrName>
                                        </p:attrNameLst>
                                      </p:cBhvr>
                                      <p:tavLst>
                                        <p:tav tm="0">
                                          <p:val>
                                            <p:strVal val="#ppt_y"/>
                                          </p:val>
                                        </p:tav>
                                        <p:tav tm="100000">
                                          <p:val>
                                            <p:strVal val="#ppt_y"/>
                                          </p:val>
                                        </p:tav>
                                      </p:tavLst>
                                    </p:anim>
                                  </p:childTnLst>
                                </p:cTn>
                              </p:par>
                              <p:par>
                                <p:cTn id="64" presetID="22" presetClass="entr" presetSubtype="8" fill="hold" grpId="0" nodeType="withEffect">
                                  <p:stCondLst>
                                    <p:cond delay="500"/>
                                  </p:stCondLst>
                                  <p:childTnLst>
                                    <p:set>
                                      <p:cBhvr>
                                        <p:cTn id="65" dur="1" fill="hold">
                                          <p:stCondLst>
                                            <p:cond delay="0"/>
                                          </p:stCondLst>
                                        </p:cTn>
                                        <p:tgtEl>
                                          <p:spTgt spid="85"/>
                                        </p:tgtEl>
                                        <p:attrNameLst>
                                          <p:attrName>style.visibility</p:attrName>
                                        </p:attrNameLst>
                                      </p:cBhvr>
                                      <p:to>
                                        <p:strVal val="visible"/>
                                      </p:to>
                                    </p:set>
                                    <p:animEffect transition="in" filter="wipe(left)">
                                      <p:cBhvr>
                                        <p:cTn id="66" dur="1200"/>
                                        <p:tgtEl>
                                          <p:spTgt spid="85"/>
                                        </p:tgtEl>
                                      </p:cBhvr>
                                    </p:animEffect>
                                  </p:childTnLst>
                                </p:cTn>
                              </p:par>
                            </p:childTnLst>
                          </p:cTn>
                        </p:par>
                        <p:par>
                          <p:cTn id="67" fill="hold">
                            <p:stCondLst>
                              <p:cond delay="2250"/>
                            </p:stCondLst>
                            <p:childTnLst>
                              <p:par>
                                <p:cTn id="68" presetID="10" presetClass="entr" presetSubtype="0" fill="hold" grpId="0" nodeType="afterEffect">
                                  <p:stCondLst>
                                    <p:cond delay="0"/>
                                  </p:stCondLst>
                                  <p:childTnLst>
                                    <p:set>
                                      <p:cBhvr>
                                        <p:cTn id="69" dur="1" fill="hold">
                                          <p:stCondLst>
                                            <p:cond delay="0"/>
                                          </p:stCondLst>
                                        </p:cTn>
                                        <p:tgtEl>
                                          <p:spTgt spid="70">
                                            <p:txEl>
                                              <p:pRg st="0" end="0"/>
                                            </p:txEl>
                                          </p:spTgt>
                                        </p:tgtEl>
                                        <p:attrNameLst>
                                          <p:attrName>style.visibility</p:attrName>
                                        </p:attrNameLst>
                                      </p:cBhvr>
                                      <p:to>
                                        <p:strVal val="visible"/>
                                      </p:to>
                                    </p:set>
                                    <p:animEffect transition="in" filter="fade">
                                      <p:cBhvr>
                                        <p:cTn id="70"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83" grpId="0" animBg="1"/>
      <p:bldP spid="84" grpId="0" animBg="1"/>
      <p:bldP spid="85" grpId="0" animBg="1"/>
      <p:bldP spid="44" grpId="0" build="p"/>
      <p:bldP spid="45" grpId="0" build="p"/>
      <p:bldP spid="46" grpId="0" build="p"/>
      <p:bldP spid="7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89597" y="2386872"/>
            <a:ext cx="8737603" cy="1947863"/>
          </a:xfrm>
        </p:spPr>
        <p:txBody>
          <a:bodyPr>
            <a:normAutofit/>
          </a:bodyPr>
          <a:lstStyle/>
          <a:p>
            <a:pPr algn="l"/>
            <a:r>
              <a:rPr lang="en-US" dirty="0">
                <a:solidFill>
                  <a:schemeClr val="accent1"/>
                </a:solidFill>
              </a:rPr>
              <a:t>Questions?</a:t>
            </a:r>
            <a:br>
              <a:rPr lang="en-US" dirty="0">
                <a:solidFill>
                  <a:schemeClr val="accent1">
                    <a:lumMod val="60000"/>
                    <a:lumOff val="40000"/>
                  </a:schemeClr>
                </a:solidFill>
              </a:rPr>
            </a:br>
            <a:endParaRPr lang="en-US" dirty="0">
              <a:solidFill>
                <a:schemeClr val="bg1"/>
              </a:solidFill>
            </a:endParaRPr>
          </a:p>
        </p:txBody>
      </p:sp>
      <p:pic>
        <p:nvPicPr>
          <p:cNvPr id="8" name="Picture 7"/>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93000"/>
                    </a14:imgEffect>
                    <a14:imgEffect>
                      <a14:colorTemperature colorTemp="11500"/>
                    </a14:imgEffect>
                    <a14:imgEffect>
                      <a14:brightnessContrast bright="-23000" contrast="45000"/>
                    </a14:imgEffect>
                  </a14:imgLayer>
                </a14:imgProps>
              </a:ext>
              <a:ext uri="{28A0092B-C50C-407E-A947-70E740481C1C}">
                <a14:useLocalDpi xmlns:a14="http://schemas.microsoft.com/office/drawing/2010/main" val="0"/>
              </a:ext>
            </a:extLst>
          </a:blip>
          <a:stretch>
            <a:fillRect/>
          </a:stretch>
        </p:blipFill>
        <p:spPr>
          <a:xfrm>
            <a:off x="-101600" y="577620"/>
            <a:ext cx="5349189" cy="5702761"/>
          </a:xfrm>
          <a:prstGeom prst="rect">
            <a:avLst/>
          </a:prstGeom>
        </p:spPr>
      </p:pic>
    </p:spTree>
    <p:extLst>
      <p:ext uri="{BB962C8B-B14F-4D97-AF65-F5344CB8AC3E}">
        <p14:creationId xmlns:p14="http://schemas.microsoft.com/office/powerpoint/2010/main" val="359624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38486" y="5651930"/>
            <a:ext cx="4786937" cy="914400"/>
          </a:xfrm>
        </p:spPr>
        <p:txBody>
          <a:bodyPr>
            <a:normAutofit fontScale="85000" lnSpcReduction="10000"/>
          </a:bodyPr>
          <a:lstStyle/>
          <a:p>
            <a:r>
              <a:rPr lang="en-US" sz="1800" dirty="0"/>
              <a:t>By Ronald Malden</a:t>
            </a:r>
          </a:p>
          <a:p>
            <a:r>
              <a:rPr lang="en-US" sz="1800" dirty="0"/>
              <a:t>Email: </a:t>
            </a:r>
            <a:r>
              <a:rPr lang="en-US" sz="1800" dirty="0">
                <a:hlinkClick r:id="rId4"/>
              </a:rPr>
              <a:t>ronaldmalden@gmail.com</a:t>
            </a:r>
            <a:endParaRPr lang="en-US" sz="1800" dirty="0"/>
          </a:p>
          <a:p>
            <a:r>
              <a:rPr lang="en-US" sz="1800" dirty="0"/>
              <a:t>LinkedIn: https://www.linkedin.com/in/ronaldmalden/ </a:t>
            </a:r>
          </a:p>
          <a:p>
            <a:endParaRPr lang="en-US" sz="1800" dirty="0"/>
          </a:p>
          <a:p>
            <a:pPr algn="r"/>
            <a:endParaRPr lang="en-US" sz="1800" dirty="0"/>
          </a:p>
          <a:p>
            <a:pPr algn="r"/>
            <a:endParaRPr lang="en-US" sz="1800" dirty="0"/>
          </a:p>
        </p:txBody>
      </p:sp>
      <p:pic>
        <p:nvPicPr>
          <p:cNvPr id="5"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0"/>
            <a:ext cx="9144000" cy="5143500"/>
          </a:xfrm>
          <a:prstGeom prst="rect">
            <a:avLst/>
          </a:prstGeom>
        </p:spPr>
      </p:pic>
      <p:sp>
        <p:nvSpPr>
          <p:cNvPr id="4" name="TextBox 3"/>
          <p:cNvSpPr txBox="1"/>
          <p:nvPr/>
        </p:nvSpPr>
        <p:spPr>
          <a:xfrm>
            <a:off x="384463" y="5143500"/>
            <a:ext cx="7526159" cy="1631216"/>
          </a:xfrm>
          <a:prstGeom prst="rect">
            <a:avLst/>
          </a:prstGeom>
          <a:noFill/>
        </p:spPr>
        <p:txBody>
          <a:bodyPr wrap="square" rtlCol="0">
            <a:spAutoFit/>
          </a:bodyPr>
          <a:lstStyle/>
          <a:p>
            <a:pPr algn="ctr" fontAlgn="ctr"/>
            <a:r>
              <a:rPr lang="en-US" sz="2400" dirty="0">
                <a:solidFill>
                  <a:srgbClr val="0070C0"/>
                </a:solidFill>
              </a:rPr>
              <a:t>Strategic Plan for the National Initiative of Accelerating Cybersecurity Learning and Skills Development in a Diverse User Community</a:t>
            </a:r>
          </a:p>
          <a:p>
            <a:pPr fontAlgn="ctr"/>
            <a:r>
              <a:rPr lang="en-US" dirty="0"/>
              <a:t> </a:t>
            </a:r>
            <a:r>
              <a:rPr lang="en-US" sz="2800" u="sng" dirty="0">
                <a:solidFill>
                  <a:srgbClr val="0070C0"/>
                </a:solidFill>
              </a:rPr>
              <a:t>NICE K12 Cybersecurity Education Conference</a:t>
            </a:r>
          </a:p>
        </p:txBody>
      </p:sp>
    </p:spTree>
    <p:extLst>
      <p:ext uri="{BB962C8B-B14F-4D97-AF65-F5344CB8AC3E}">
        <p14:creationId xmlns:p14="http://schemas.microsoft.com/office/powerpoint/2010/main" val="3889571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8" name="Rectangle 47"/>
          <p:cNvSpPr/>
          <p:nvPr/>
        </p:nvSpPr>
        <p:spPr>
          <a:xfrm>
            <a:off x="-101600" y="6734492"/>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9" name="Rectangle 48"/>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Title 9"/>
          <p:cNvSpPr>
            <a:spLocks noGrp="1"/>
          </p:cNvSpPr>
          <p:nvPr>
            <p:ph type="title"/>
          </p:nvPr>
        </p:nvSpPr>
        <p:spPr/>
        <p:txBody>
          <a:bodyPr>
            <a:normAutofit fontScale="90000"/>
          </a:bodyPr>
          <a:lstStyle/>
          <a:p>
            <a:r>
              <a:rPr lang="en-US" dirty="0">
                <a:solidFill>
                  <a:schemeClr val="accent1"/>
                </a:solidFill>
              </a:rPr>
              <a:t>Executive Summary</a:t>
            </a:r>
            <a:endParaRPr lang="en-US" dirty="0">
              <a:solidFill>
                <a:schemeClr val="bg1">
                  <a:lumMod val="95000"/>
                </a:schemeClr>
              </a:solidFill>
            </a:endParaRPr>
          </a:p>
        </p:txBody>
      </p:sp>
      <p:sp>
        <p:nvSpPr>
          <p:cNvPr id="14" name="Rectangle 13"/>
          <p:cNvSpPr/>
          <p:nvPr/>
        </p:nvSpPr>
        <p:spPr>
          <a:xfrm>
            <a:off x="2540000" y="1193800"/>
            <a:ext cx="9652000" cy="5283200"/>
          </a:xfrm>
          <a:prstGeom prst="rect">
            <a:avLst/>
          </a:prstGeom>
          <a:gradFill>
            <a:gsLst>
              <a:gs pos="0">
                <a:schemeClr val="accent1">
                  <a:lumMod val="75000"/>
                  <a:alpha val="75000"/>
                </a:schemeClr>
              </a:gs>
              <a:gs pos="28000">
                <a:schemeClr val="accent1"/>
              </a:gs>
              <a:gs pos="100000">
                <a:schemeClr val="accent1">
                  <a:lumMod val="75000"/>
                  <a:alpha val="6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0" name="Text Placeholder 14"/>
          <p:cNvSpPr>
            <a:spLocks noGrp="1"/>
          </p:cNvSpPr>
          <p:nvPr>
            <p:ph sz="quarter" idx="13"/>
          </p:nvPr>
        </p:nvSpPr>
        <p:spPr>
          <a:xfrm>
            <a:off x="5791200" y="2108200"/>
            <a:ext cx="5689600" cy="3454400"/>
          </a:xfrm>
        </p:spPr>
        <p:txBody>
          <a:bodyPr>
            <a:normAutofit fontScale="77500" lnSpcReduction="20000"/>
          </a:bodyPr>
          <a:lstStyle/>
          <a:p>
            <a:pPr marL="228600" lvl="0" indent="-228600" defTabSz="914400">
              <a:lnSpc>
                <a:spcPct val="90000"/>
              </a:lnSpc>
              <a:spcBef>
                <a:spcPts val="1000"/>
              </a:spcBef>
              <a:buFont typeface="Arial" panose="020B0604020202020204" pitchFamily="34" charset="0"/>
              <a:buChar char="•"/>
            </a:pPr>
            <a:r>
              <a:rPr lang="en-US" sz="2800">
                <a:solidFill>
                  <a:prstClr val="black"/>
                </a:solidFill>
              </a:rPr>
              <a:t>Direction, content &amp; </a:t>
            </a:r>
            <a:r>
              <a:rPr lang="en-US" sz="2800" dirty="0">
                <a:solidFill>
                  <a:prstClr val="black"/>
                </a:solidFill>
              </a:rPr>
              <a:t>techniques of cyber education</a:t>
            </a: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Educational levels for technical and non-technical</a:t>
            </a: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Institutional curriculum:</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General education programs</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Cyber-related electives</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Cyber threads</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Cyber minors</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Cyber-related majors</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Cyber enriched opportunities</a:t>
            </a:r>
          </a:p>
          <a:p>
            <a:pPr marL="685800" lvl="1" indent="-228600" defTabSz="914400">
              <a:lnSpc>
                <a:spcPct val="90000"/>
              </a:lnSpc>
              <a:spcBef>
                <a:spcPts val="500"/>
              </a:spcBef>
              <a:buFont typeface="Arial" panose="020B0604020202020204" pitchFamily="34" charset="0"/>
              <a:buChar char="•"/>
            </a:pPr>
            <a:r>
              <a:rPr lang="en-US" sz="2400" dirty="0">
                <a:solidFill>
                  <a:prstClr val="black"/>
                </a:solidFill>
              </a:rPr>
              <a:t>Cyber skills</a:t>
            </a:r>
          </a:p>
          <a:p>
            <a:pPr marL="457189" indent="-457189">
              <a:buFont typeface="Arial" panose="020B0604020202020204" pitchFamily="34" charset="0"/>
              <a:buChar char="•"/>
            </a:pPr>
            <a:endParaRPr lang="en-US" dirty="0"/>
          </a:p>
          <a:p>
            <a:pPr marL="457189" indent="-457189">
              <a:buFont typeface="Arial" panose="020B0604020202020204" pitchFamily="34" charset="0"/>
              <a:buChar char="•"/>
            </a:pPr>
            <a:endParaRPr lang="en-US" dirty="0"/>
          </a:p>
          <a:p>
            <a:pPr marL="457189" indent="-457189">
              <a:buFont typeface="Arial" panose="020B0604020202020204" pitchFamily="34" charset="0"/>
              <a:buChar char="•"/>
            </a:pPr>
            <a:endParaRPr lang="en-US" dirty="0"/>
          </a:p>
        </p:txBody>
      </p:sp>
      <p:grpSp>
        <p:nvGrpSpPr>
          <p:cNvPr id="15" name="Group 14"/>
          <p:cNvGrpSpPr/>
          <p:nvPr/>
        </p:nvGrpSpPr>
        <p:grpSpPr>
          <a:xfrm>
            <a:off x="15834" y="724066"/>
            <a:ext cx="5167085" cy="6183085"/>
            <a:chOff x="0" y="590550"/>
            <a:chExt cx="3875314" cy="4637314"/>
          </a:xfrm>
        </p:grpSpPr>
        <p:grpSp>
          <p:nvGrpSpPr>
            <p:cNvPr id="13" name="Group 12"/>
            <p:cNvGrpSpPr/>
            <p:nvPr/>
          </p:nvGrpSpPr>
          <p:grpSpPr>
            <a:xfrm>
              <a:off x="0" y="590550"/>
              <a:ext cx="3875314" cy="4637314"/>
              <a:chOff x="0" y="590550"/>
              <a:chExt cx="3875314" cy="4637314"/>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809" t="3333" r="28809" b="6508"/>
              <a:stretch/>
            </p:blipFill>
            <p:spPr>
              <a:xfrm>
                <a:off x="0" y="590550"/>
                <a:ext cx="3875314" cy="4637314"/>
              </a:xfrm>
              <a:prstGeom prst="rect">
                <a:avLst/>
              </a:prstGeom>
            </p:spPr>
          </p:pic>
          <p:sp>
            <p:nvSpPr>
              <p:cNvPr id="12" name="Freeform 5"/>
              <p:cNvSpPr>
                <a:spLocks/>
              </p:cNvSpPr>
              <p:nvPr/>
            </p:nvSpPr>
            <p:spPr bwMode="auto">
              <a:xfrm>
                <a:off x="609600" y="1099457"/>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scene3d>
                <a:camera prst="orthographicFront"/>
                <a:lightRig rig="threePt" dir="t"/>
              </a:scene3d>
              <a:sp3d>
                <a:bevelT w="292100"/>
              </a:sp3d>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grpSp>
        <p:sp>
          <p:nvSpPr>
            <p:cNvPr id="23" name="TextBox 22"/>
            <p:cNvSpPr txBox="1"/>
            <p:nvPr/>
          </p:nvSpPr>
          <p:spPr>
            <a:xfrm>
              <a:off x="762000" y="1504950"/>
              <a:ext cx="2362200" cy="2514600"/>
            </a:xfrm>
            <a:prstGeom prst="rect">
              <a:avLst/>
            </a:prstGeom>
            <a:noFill/>
          </p:spPr>
          <p:txBody>
            <a:bodyPr wrap="square" rtlCol="0" anchor="ctr" anchorCtr="0">
              <a:normAutofit/>
            </a:bodyPr>
            <a:lstStyle/>
            <a:p>
              <a:pPr algn="ctr"/>
              <a:r>
                <a:rPr lang="en-US" sz="3200" dirty="0">
                  <a:solidFill>
                    <a:prstClr val="white"/>
                  </a:solidFill>
                </a:rPr>
                <a:t>Cyber Education.</a:t>
              </a:r>
            </a:p>
          </p:txBody>
        </p:sp>
      </p:grpSp>
    </p:spTree>
    <p:extLst>
      <p:ext uri="{BB962C8B-B14F-4D97-AF65-F5344CB8AC3E}">
        <p14:creationId xmlns:p14="http://schemas.microsoft.com/office/powerpoint/2010/main" val="25023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6000" fill="hold" nodeType="withEffect">
                                  <p:stCondLst>
                                    <p:cond delay="6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1+#ppt_w/2"/>
                                          </p:val>
                                        </p:tav>
                                        <p:tav tm="100000">
                                          <p:val>
                                            <p:strVal val="#ppt_x"/>
                                          </p:val>
                                        </p:tav>
                                      </p:tavLst>
                                    </p:anim>
                                    <p:anim calcmode="lin" valueType="num">
                                      <p:cBhvr additive="base">
                                        <p:cTn id="8" dur="1100" fill="hold"/>
                                        <p:tgtEl>
                                          <p:spTgt spid="15"/>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60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14400" y="482600"/>
            <a:ext cx="10363200" cy="5892800"/>
          </a:xfrm>
          <a:prstGeom prst="rect">
            <a:avLst/>
          </a:prstGeom>
          <a:solidFill>
            <a:schemeClr val="accent5"/>
          </a:solidFill>
          <a:ln>
            <a:noFill/>
          </a:ln>
          <a:effectLst>
            <a:glow rad="469900">
              <a:schemeClr val="accent1">
                <a:satMod val="175000"/>
                <a:alpha val="33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9" name="Rectangle 18"/>
          <p:cNvSpPr/>
          <p:nvPr/>
        </p:nvSpPr>
        <p:spPr>
          <a:xfrm>
            <a:off x="914400" y="482600"/>
            <a:ext cx="10363200" cy="5892800"/>
          </a:xfrm>
          <a:prstGeom prst="rect">
            <a:avLst/>
          </a:prstGeom>
          <a:solidFill>
            <a:schemeClr val="accent5"/>
          </a:solidFill>
          <a:ln>
            <a:noFill/>
          </a:ln>
          <a:effectLst>
            <a:glow rad="546100">
              <a:schemeClr val="accent5">
                <a:satMod val="175000"/>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Rectangle 5"/>
          <p:cNvSpPr/>
          <p:nvPr/>
        </p:nvSpPr>
        <p:spPr>
          <a:xfrm>
            <a:off x="922845" y="473461"/>
            <a:ext cx="10354755" cy="5901940"/>
          </a:xfrm>
          <a:prstGeom prst="rect">
            <a:avLst/>
          </a:prstGeom>
          <a:gradFill>
            <a:gsLst>
              <a:gs pos="0">
                <a:schemeClr val="tx1">
                  <a:lumMod val="85000"/>
                  <a:lumOff val="15000"/>
                </a:schemeClr>
              </a:gs>
              <a:gs pos="80000">
                <a:schemeClr val="tx1">
                  <a:lumMod val="50000"/>
                  <a:lumOff val="50000"/>
                </a:schemeClr>
              </a:gs>
              <a:gs pos="100000">
                <a:schemeClr val="tx1">
                  <a:lumMod val="85000"/>
                  <a:lumOff val="15000"/>
                </a:schemeClr>
              </a:gs>
            </a:gsLst>
          </a:gradFill>
          <a:ln>
            <a:solidFill>
              <a:schemeClr val="bg1">
                <a:lumMod val="85000"/>
              </a:schemeClr>
            </a:solidFill>
          </a:ln>
          <a:effectLst>
            <a:outerShdw blurRad="165100" dist="190500" dir="5760000" sx="103000" sy="103000" algn="t" rotWithShape="0">
              <a:prstClr val="black">
                <a:alpha val="19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prstClr val="white"/>
              </a:solidFill>
            </a:endParaRPr>
          </a:p>
        </p:txBody>
      </p:sp>
      <p:pic>
        <p:nvPicPr>
          <p:cNvPr id="28" name="shielded_from_fire_custom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8032" y="574372"/>
            <a:ext cx="10155936" cy="571271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420" y="572244"/>
            <a:ext cx="10159161" cy="5713512"/>
          </a:xfrm>
          <a:prstGeom prst="rect">
            <a:avLst/>
          </a:prstGeom>
        </p:spPr>
      </p:pic>
      <p:sp>
        <p:nvSpPr>
          <p:cNvPr id="22" name="Freeform 5"/>
          <p:cNvSpPr>
            <a:spLocks/>
          </p:cNvSpPr>
          <p:nvPr/>
        </p:nvSpPr>
        <p:spPr bwMode="auto">
          <a:xfrm>
            <a:off x="4522179" y="1295400"/>
            <a:ext cx="3104099" cy="4064000"/>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chemeClr val="accent1">
                  <a:lumMod val="75000"/>
                </a:schemeClr>
              </a:gs>
              <a:gs pos="0">
                <a:schemeClr val="accent1"/>
              </a:gs>
              <a:gs pos="80000">
                <a:schemeClr val="accent1"/>
              </a:gs>
              <a:gs pos="100000">
                <a:schemeClr val="accent1"/>
              </a:gs>
            </a:gsLst>
            <a:lin ang="16200000" scaled="0"/>
          </a:gradFill>
          <a:ln>
            <a:noFill/>
          </a:ln>
          <a:effectLst>
            <a:glow rad="228600">
              <a:schemeClr val="accent1">
                <a:satMod val="175000"/>
                <a:alpha val="40000"/>
              </a:schemeClr>
            </a:glow>
          </a:effectLst>
          <a:scene3d>
            <a:camera prst="orthographicFront"/>
            <a:lightRig rig="threePt" dir="t"/>
          </a:scene3d>
          <a:sp3d>
            <a:bevelT w="292100"/>
          </a:sp3d>
        </p:spPr>
        <p:txBody>
          <a:bodyPr vert="horz" wrap="square" lIns="121920" tIns="60960" rIns="121920" bIns="60960" numCol="1" anchor="t" anchorCtr="0" compatLnSpc="1">
            <a:prstTxWarp prst="textNoShape">
              <a:avLst/>
            </a:prstTxWarp>
          </a:bodyPr>
          <a:lstStyle/>
          <a:p>
            <a:endParaRPr lang="en-US" sz="2400" dirty="0">
              <a:solidFill>
                <a:prstClr val="black"/>
              </a:solidFill>
            </a:endParaRPr>
          </a:p>
        </p:txBody>
      </p:sp>
      <p:sp>
        <p:nvSpPr>
          <p:cNvPr id="15" name="TextBox 14"/>
          <p:cNvSpPr txBox="1"/>
          <p:nvPr/>
        </p:nvSpPr>
        <p:spPr>
          <a:xfrm>
            <a:off x="4673600" y="1692660"/>
            <a:ext cx="2844800" cy="2946400"/>
          </a:xfrm>
          <a:prstGeom prst="rect">
            <a:avLst/>
          </a:prstGeom>
          <a:noFill/>
        </p:spPr>
        <p:txBody>
          <a:bodyPr wrap="square" rtlCol="0" anchor="ctr" anchorCtr="0">
            <a:normAutofit/>
          </a:bodyPr>
          <a:lstStyle/>
          <a:p>
            <a:r>
              <a:rPr lang="en-US" sz="2000" dirty="0"/>
              <a:t>Objective of cyber education is create multi-level, multi-discipline approach to educate all individuals at a level appropriate to their role:</a:t>
            </a:r>
          </a:p>
          <a:p>
            <a:pPr marL="742950" lvl="1" indent="-285750">
              <a:buFont typeface="Arial" panose="020B0604020202020204" pitchFamily="34" charset="0"/>
              <a:buChar char="•"/>
            </a:pPr>
            <a:r>
              <a:rPr lang="en-US" dirty="0"/>
              <a:t>In work place</a:t>
            </a:r>
          </a:p>
          <a:p>
            <a:pPr marL="742950" lvl="1" indent="-285750">
              <a:buFont typeface="Arial" panose="020B0604020202020204" pitchFamily="34" charset="0"/>
              <a:buChar char="•"/>
            </a:pPr>
            <a:r>
              <a:rPr lang="en-US" dirty="0"/>
              <a:t>In Society</a:t>
            </a:r>
          </a:p>
        </p:txBody>
      </p:sp>
      <p:sp>
        <p:nvSpPr>
          <p:cNvPr id="17" name="Rectangle 16"/>
          <p:cNvSpPr/>
          <p:nvPr/>
        </p:nvSpPr>
        <p:spPr>
          <a:xfrm>
            <a:off x="-146259" y="0"/>
            <a:ext cx="12352773" cy="506680"/>
          </a:xfrm>
          <a:prstGeom prst="rect">
            <a:avLst/>
          </a:prstGeom>
          <a:gradFill>
            <a:gsLst>
              <a:gs pos="0">
                <a:schemeClr val="tx1">
                  <a:lumMod val="85000"/>
                  <a:lumOff val="15000"/>
                </a:schemeClr>
              </a:gs>
              <a:gs pos="80000">
                <a:schemeClr val="tx1">
                  <a:lumMod val="50000"/>
                  <a:lumOff val="50000"/>
                </a:schemeClr>
              </a:gs>
              <a:gs pos="100000">
                <a:schemeClr val="tx1">
                  <a:lumMod val="85000"/>
                  <a:lumOff val="15000"/>
                </a:schemeClr>
              </a:gs>
            </a:gsLst>
          </a:gradFill>
          <a:ln>
            <a:solidFill>
              <a:schemeClr val="bg1">
                <a:lumMod val="85000"/>
              </a:schemeClr>
            </a:solidFill>
          </a:ln>
          <a:effectLst>
            <a:outerShdw blurRad="165100" dist="190500" dir="5760000" sx="103000" sy="103000" algn="t" rotWithShape="0">
              <a:prstClr val="black">
                <a:alpha val="19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prstClr val="white"/>
              </a:solidFill>
            </a:endParaRPr>
          </a:p>
        </p:txBody>
      </p:sp>
      <p:sp>
        <p:nvSpPr>
          <p:cNvPr id="23" name="Rectangle 22"/>
          <p:cNvSpPr/>
          <p:nvPr/>
        </p:nvSpPr>
        <p:spPr>
          <a:xfrm>
            <a:off x="-158337" y="6578599"/>
            <a:ext cx="12511111" cy="340756"/>
          </a:xfrm>
          <a:prstGeom prst="rect">
            <a:avLst/>
          </a:prstGeom>
          <a:gradFill>
            <a:gsLst>
              <a:gs pos="0">
                <a:schemeClr val="tx1">
                  <a:lumMod val="85000"/>
                  <a:lumOff val="15000"/>
                </a:schemeClr>
              </a:gs>
              <a:gs pos="80000">
                <a:schemeClr val="tx1">
                  <a:lumMod val="50000"/>
                  <a:lumOff val="50000"/>
                </a:schemeClr>
              </a:gs>
              <a:gs pos="100000">
                <a:schemeClr val="tx1">
                  <a:lumMod val="85000"/>
                  <a:lumOff val="15000"/>
                </a:schemeClr>
              </a:gs>
            </a:gsLst>
          </a:gradFill>
          <a:ln>
            <a:solidFill>
              <a:schemeClr val="bg1">
                <a:lumMod val="85000"/>
              </a:schemeClr>
            </a:solidFill>
          </a:ln>
          <a:effectLst>
            <a:outerShdw blurRad="165100" dist="190500" dir="5760000" sx="103000" sy="103000" algn="t" rotWithShape="0">
              <a:prstClr val="black">
                <a:alpha val="19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solidFill>
                <a:prstClr val="white"/>
              </a:solidFill>
            </a:endParaRPr>
          </a:p>
        </p:txBody>
      </p:sp>
      <p:sp>
        <p:nvSpPr>
          <p:cNvPr id="25" name="Title 1"/>
          <p:cNvSpPr>
            <a:spLocks noGrp="1"/>
          </p:cNvSpPr>
          <p:nvPr>
            <p:ph type="ctrTitle"/>
          </p:nvPr>
        </p:nvSpPr>
        <p:spPr>
          <a:xfrm>
            <a:off x="1219200" y="0"/>
            <a:ext cx="10363200" cy="584200"/>
          </a:xfrm>
          <a:ln>
            <a:noFill/>
          </a:ln>
          <a:effectLst>
            <a:outerShdw blurRad="50800" dist="25400" dir="5400000" algn="t" rotWithShape="0">
              <a:schemeClr val="accent1"/>
            </a:outerShdw>
          </a:effectLst>
        </p:spPr>
        <p:txBody>
          <a:bodyPr>
            <a:noAutofit/>
          </a:bodyPr>
          <a:lstStyle/>
          <a:p>
            <a:pPr algn="ctr"/>
            <a:r>
              <a:rPr lang="en-US" sz="4267" dirty="0">
                <a:ln w="9525">
                  <a:solidFill>
                    <a:schemeClr val="bg1">
                      <a:lumMod val="95000"/>
                    </a:schemeClr>
                  </a:solidFill>
                </a:ln>
                <a:solidFill>
                  <a:schemeClr val="tx1">
                    <a:lumMod val="95000"/>
                    <a:lumOff val="5000"/>
                  </a:schemeClr>
                </a:solidFill>
              </a:rPr>
              <a:t>Introduction</a:t>
            </a:r>
          </a:p>
        </p:txBody>
      </p:sp>
    </p:spTree>
    <p:extLst>
      <p:ext uri="{BB962C8B-B14F-4D97-AF65-F5344CB8AC3E}">
        <p14:creationId xmlns:p14="http://schemas.microsoft.com/office/powerpoint/2010/main" val="118976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600"/>
                                  </p:stCondLst>
                                  <p:childTnLst>
                                    <p:cmd type="call" cmd="playFrom(0.0)">
                                      <p:cBhvr>
                                        <p:cTn id="6" dur="13341" fill="hold"/>
                                        <p:tgtEl>
                                          <p:spTgt spid="28"/>
                                        </p:tgtEl>
                                      </p:cBhvr>
                                    </p:cmd>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0" presetClass="entr" presetSubtype="0" fill="hold" grpId="0" nodeType="withEffect">
                                  <p:stCondLst>
                                    <p:cond delay="122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par>
                                <p:cTn id="12" presetID="10" presetClass="entr" presetSubtype="0" fill="hold" grpId="0" nodeType="withEffect">
                                  <p:stCondLst>
                                    <p:cond delay="122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600"/>
                                        <p:tgtEl>
                                          <p:spTgt spid="19"/>
                                        </p:tgtEl>
                                      </p:cBhvr>
                                    </p:animEffect>
                                  </p:childTnLst>
                                </p:cTn>
                              </p:par>
                              <p:par>
                                <p:cTn id="18" presetID="10" presetClass="exit" presetSubtype="0" fill="hold" grpId="1" nodeType="withEffect">
                                  <p:stCondLst>
                                    <p:cond delay="8500"/>
                                  </p:stCondLst>
                                  <p:childTnLst>
                                    <p:animEffect transition="out" filter="fade">
                                      <p:cBhvr>
                                        <p:cTn id="19" dur="1300"/>
                                        <p:tgtEl>
                                          <p:spTgt spid="19"/>
                                        </p:tgtEl>
                                      </p:cBhvr>
                                    </p:animEffect>
                                    <p:set>
                                      <p:cBhvr>
                                        <p:cTn id="20" dur="1" fill="hold">
                                          <p:stCondLst>
                                            <p:cond delay="1299"/>
                                          </p:stCondLst>
                                        </p:cTn>
                                        <p:tgtEl>
                                          <p:spTgt spid="19"/>
                                        </p:tgtEl>
                                        <p:attrNameLst>
                                          <p:attrName>style.visibility</p:attrName>
                                        </p:attrNameLst>
                                      </p:cBhvr>
                                      <p:to>
                                        <p:strVal val="hidden"/>
                                      </p:to>
                                    </p:set>
                                  </p:childTnLst>
                                </p:cTn>
                              </p:par>
                              <p:par>
                                <p:cTn id="21" presetID="10" presetClass="entr" presetSubtype="0" fill="hold" grpId="0" nodeType="withEffect">
                                  <p:stCondLst>
                                    <p:cond delay="8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8"/>
                </p:tgtEl>
              </p:cMediaNode>
            </p:video>
          </p:childTnLst>
        </p:cTn>
      </p:par>
    </p:tnLst>
    <p:bldLst>
      <p:bldP spid="20" grpId="0" animBg="1"/>
      <p:bldP spid="19" grpId="0" animBg="1"/>
      <p:bldP spid="19" grpId="1" animBg="1"/>
      <p:bldP spid="2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0" y="5589395"/>
            <a:ext cx="12192000" cy="1268605"/>
          </a:xfrm>
          <a:prstGeom prst="rect">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3" name="Rectangle 52"/>
          <p:cNvSpPr/>
          <p:nvPr/>
        </p:nvSpPr>
        <p:spPr>
          <a:xfrm>
            <a:off x="2903" y="889000"/>
            <a:ext cx="12192000" cy="1219200"/>
          </a:xfrm>
          <a:prstGeom prst="rect">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34" name="Group 33"/>
          <p:cNvGrpSpPr/>
          <p:nvPr/>
        </p:nvGrpSpPr>
        <p:grpSpPr>
          <a:xfrm>
            <a:off x="830938" y="1397001"/>
            <a:ext cx="4470400" cy="5349412"/>
            <a:chOff x="0" y="590550"/>
            <a:chExt cx="3875314" cy="4637314"/>
          </a:xfrm>
        </p:grpSpPr>
        <p:grpSp>
          <p:nvGrpSpPr>
            <p:cNvPr id="35" name="Group 34"/>
            <p:cNvGrpSpPr/>
            <p:nvPr/>
          </p:nvGrpSpPr>
          <p:grpSpPr>
            <a:xfrm>
              <a:off x="0" y="590550"/>
              <a:ext cx="3875314" cy="4637314"/>
              <a:chOff x="0" y="590550"/>
              <a:chExt cx="3875314" cy="4637314"/>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28809" t="3333" r="28809" b="6508"/>
              <a:stretch/>
            </p:blipFill>
            <p:spPr>
              <a:xfrm>
                <a:off x="0" y="590550"/>
                <a:ext cx="3875314" cy="4637314"/>
              </a:xfrm>
              <a:prstGeom prst="rect">
                <a:avLst/>
              </a:prstGeom>
            </p:spPr>
          </p:pic>
          <p:sp>
            <p:nvSpPr>
              <p:cNvPr id="38" name="Freeform 5"/>
              <p:cNvSpPr>
                <a:spLocks/>
              </p:cNvSpPr>
              <p:nvPr/>
            </p:nvSpPr>
            <p:spPr bwMode="auto">
              <a:xfrm>
                <a:off x="609600" y="1099457"/>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scene3d>
                <a:camera prst="orthographicFront"/>
                <a:lightRig rig="threePt" dir="t"/>
              </a:scene3d>
              <a:sp3d>
                <a:bevelT w="292100"/>
              </a:sp3d>
            </p:spPr>
            <p:txBody>
              <a:bodyPr vert="horz" wrap="square" lIns="121920" tIns="60960" rIns="121920" bIns="60960" numCol="1" anchor="t" anchorCtr="0" compatLnSpc="1">
                <a:prstTxWarp prst="textNoShape">
                  <a:avLst/>
                </a:prstTxWarp>
                <a:normAutofit/>
              </a:bodyPr>
              <a:lstStyle/>
              <a:p>
                <a:endParaRPr lang="en-US" sz="2400">
                  <a:solidFill>
                    <a:prstClr val="black"/>
                  </a:solidFill>
                </a:endParaRPr>
              </a:p>
            </p:txBody>
          </p:sp>
        </p:grpSp>
        <p:sp>
          <p:nvSpPr>
            <p:cNvPr id="36" name="TextBox 35"/>
            <p:cNvSpPr txBox="1"/>
            <p:nvPr/>
          </p:nvSpPr>
          <p:spPr>
            <a:xfrm>
              <a:off x="762000" y="1504950"/>
              <a:ext cx="2362200" cy="2514600"/>
            </a:xfrm>
            <a:prstGeom prst="rect">
              <a:avLst/>
            </a:prstGeom>
            <a:noFill/>
          </p:spPr>
          <p:txBody>
            <a:bodyPr wrap="square" rtlCol="0" anchor="ctr" anchorCtr="0">
              <a:noAutofit/>
            </a:bodyPr>
            <a:lstStyle/>
            <a:p>
              <a:r>
                <a:rPr lang="en-US" sz="3200" dirty="0"/>
                <a:t>Diverse interpretation based on:</a:t>
              </a:r>
            </a:p>
            <a:p>
              <a:pPr marL="342900" indent="-342900">
                <a:buFont typeface="Arial" panose="020B0604020202020204" pitchFamily="34" charset="0"/>
                <a:buChar char="•"/>
              </a:pPr>
              <a:r>
                <a:rPr lang="en-US" sz="3200" dirty="0"/>
                <a:t>People</a:t>
              </a:r>
            </a:p>
            <a:p>
              <a:pPr marL="342900" indent="-342900">
                <a:buFont typeface="Arial" panose="020B0604020202020204" pitchFamily="34" charset="0"/>
                <a:buChar char="•"/>
              </a:pPr>
              <a:r>
                <a:rPr lang="en-US" sz="3200" dirty="0"/>
                <a:t>Place</a:t>
              </a:r>
            </a:p>
            <a:p>
              <a:pPr marL="342900" indent="-342900">
                <a:buFont typeface="Arial" panose="020B0604020202020204" pitchFamily="34" charset="0"/>
                <a:buChar char="•"/>
              </a:pPr>
              <a:r>
                <a:rPr lang="en-US" sz="3200" dirty="0"/>
                <a:t>Things</a:t>
              </a:r>
            </a:p>
          </p:txBody>
        </p:sp>
      </p:grpSp>
      <p:sp>
        <p:nvSpPr>
          <p:cNvPr id="47" name="Rectangle 46"/>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9" name="Rectangle 48"/>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Title 9"/>
          <p:cNvSpPr>
            <a:spLocks noGrp="1"/>
          </p:cNvSpPr>
          <p:nvPr>
            <p:ph type="title"/>
          </p:nvPr>
        </p:nvSpPr>
        <p:spPr/>
        <p:txBody>
          <a:bodyPr>
            <a:normAutofit fontScale="90000"/>
          </a:bodyPr>
          <a:lstStyle/>
          <a:p>
            <a:r>
              <a:rPr lang="en-US" dirty="0">
                <a:solidFill>
                  <a:schemeClr val="accent1"/>
                </a:solidFill>
              </a:rPr>
              <a:t>Approach to Cyber Education</a:t>
            </a:r>
            <a:endParaRPr lang="en-US" dirty="0">
              <a:solidFill>
                <a:schemeClr val="bg1"/>
              </a:solidFill>
            </a:endParaRPr>
          </a:p>
        </p:txBody>
      </p:sp>
      <p:sp>
        <p:nvSpPr>
          <p:cNvPr id="29" name="TextBox 28"/>
          <p:cNvSpPr txBox="1"/>
          <p:nvPr/>
        </p:nvSpPr>
        <p:spPr>
          <a:xfrm>
            <a:off x="7663631" y="990600"/>
            <a:ext cx="2540000" cy="533480"/>
          </a:xfrm>
          <a:prstGeom prst="rect">
            <a:avLst/>
          </a:prstGeom>
          <a:noFill/>
        </p:spPr>
        <p:txBody>
          <a:bodyPr wrap="square" rtlCol="0" anchor="ctr" anchorCtr="0">
            <a:normAutofit fontScale="70000" lnSpcReduction="20000"/>
          </a:bodyPr>
          <a:lstStyle/>
          <a:p>
            <a:pPr algn="ctr"/>
            <a:r>
              <a:rPr lang="en-US" sz="2667" b="1" dirty="0">
                <a:solidFill>
                  <a:prstClr val="white"/>
                </a:solidFill>
              </a:rPr>
              <a:t>What is Cyber Science</a:t>
            </a:r>
          </a:p>
        </p:txBody>
      </p:sp>
      <p:sp>
        <p:nvSpPr>
          <p:cNvPr id="30" name="TextBox 29"/>
          <p:cNvSpPr txBox="1"/>
          <p:nvPr/>
        </p:nvSpPr>
        <p:spPr>
          <a:xfrm>
            <a:off x="1804851" y="965120"/>
            <a:ext cx="2540000" cy="533480"/>
          </a:xfrm>
          <a:prstGeom prst="rect">
            <a:avLst/>
          </a:prstGeom>
          <a:noFill/>
        </p:spPr>
        <p:txBody>
          <a:bodyPr wrap="square" rtlCol="0" anchor="ctr" anchorCtr="0">
            <a:normAutofit/>
          </a:bodyPr>
          <a:lstStyle/>
          <a:p>
            <a:pPr algn="ctr"/>
            <a:r>
              <a:rPr lang="en-US" sz="2667" b="1" dirty="0">
                <a:solidFill>
                  <a:prstClr val="white"/>
                </a:solidFill>
              </a:rPr>
              <a:t>What is Cyber</a:t>
            </a:r>
          </a:p>
        </p:txBody>
      </p:sp>
      <p:grpSp>
        <p:nvGrpSpPr>
          <p:cNvPr id="25" name="Group 24"/>
          <p:cNvGrpSpPr/>
          <p:nvPr/>
        </p:nvGrpSpPr>
        <p:grpSpPr>
          <a:xfrm>
            <a:off x="6709910" y="1431417"/>
            <a:ext cx="4470400" cy="5349412"/>
            <a:chOff x="0" y="590550"/>
            <a:chExt cx="3875314" cy="4637314"/>
          </a:xfrm>
        </p:grpSpPr>
        <p:grpSp>
          <p:nvGrpSpPr>
            <p:cNvPr id="26" name="Group 25"/>
            <p:cNvGrpSpPr/>
            <p:nvPr/>
          </p:nvGrpSpPr>
          <p:grpSpPr>
            <a:xfrm>
              <a:off x="0" y="590550"/>
              <a:ext cx="3875314" cy="4637314"/>
              <a:chOff x="0" y="590550"/>
              <a:chExt cx="3875314" cy="4637314"/>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8809" t="3333" r="28809" b="6508"/>
              <a:stretch/>
            </p:blipFill>
            <p:spPr>
              <a:xfrm>
                <a:off x="0" y="590550"/>
                <a:ext cx="3875314" cy="4637314"/>
              </a:xfrm>
              <a:prstGeom prst="rect">
                <a:avLst/>
              </a:prstGeom>
            </p:spPr>
          </p:pic>
          <p:sp>
            <p:nvSpPr>
              <p:cNvPr id="31" name="Freeform 5"/>
              <p:cNvSpPr>
                <a:spLocks/>
              </p:cNvSpPr>
              <p:nvPr/>
            </p:nvSpPr>
            <p:spPr bwMode="auto">
              <a:xfrm>
                <a:off x="609600" y="1099457"/>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scene3d>
                <a:camera prst="orthographicFront"/>
                <a:lightRig rig="threePt" dir="t"/>
              </a:scene3d>
              <a:sp3d>
                <a:bevelT w="292100"/>
              </a:sp3d>
            </p:spPr>
            <p:txBody>
              <a:bodyPr vert="horz" wrap="square" lIns="121920" tIns="60960" rIns="121920" bIns="60960" numCol="1" anchor="t" anchorCtr="0" compatLnSpc="1">
                <a:prstTxWarp prst="textNoShape">
                  <a:avLst/>
                </a:prstTxWarp>
                <a:normAutofit/>
              </a:bodyPr>
              <a:lstStyle/>
              <a:p>
                <a:endParaRPr lang="en-US" sz="2400">
                  <a:solidFill>
                    <a:prstClr val="black"/>
                  </a:solidFill>
                </a:endParaRPr>
              </a:p>
            </p:txBody>
          </p:sp>
        </p:grpSp>
        <p:sp>
          <p:nvSpPr>
            <p:cNvPr id="27" name="TextBox 26"/>
            <p:cNvSpPr txBox="1"/>
            <p:nvPr/>
          </p:nvSpPr>
          <p:spPr>
            <a:xfrm>
              <a:off x="762000" y="1504950"/>
              <a:ext cx="2362200" cy="2514600"/>
            </a:xfrm>
            <a:prstGeom prst="rect">
              <a:avLst/>
            </a:prstGeom>
            <a:noFill/>
          </p:spPr>
          <p:txBody>
            <a:bodyPr wrap="square" rtlCol="0" anchor="ctr" anchorCtr="0">
              <a:noAutofit/>
            </a:bodyPr>
            <a:lstStyle/>
            <a:p>
              <a:pPr lvl="1"/>
              <a:r>
                <a:rPr lang="en-US" sz="2000" dirty="0"/>
                <a:t>Branding a collection of computing disciplines with technology, people and processes to ensure operations in view of risks and adversaries.</a:t>
              </a:r>
            </a:p>
          </p:txBody>
        </p:sp>
      </p:grpSp>
    </p:spTree>
    <p:extLst>
      <p:ext uri="{BB962C8B-B14F-4D97-AF65-F5344CB8AC3E}">
        <p14:creationId xmlns:p14="http://schemas.microsoft.com/office/powerpoint/2010/main" val="274592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53" presetClass="entr" presetSubtype="16" fill="hold" nodeType="afterEffect">
                                  <p:stCondLst>
                                    <p:cond delay="40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100" fill="hold"/>
                                        <p:tgtEl>
                                          <p:spTgt spid="34"/>
                                        </p:tgtEl>
                                        <p:attrNameLst>
                                          <p:attrName>ppt_w</p:attrName>
                                        </p:attrNameLst>
                                      </p:cBhvr>
                                      <p:tavLst>
                                        <p:tav tm="0">
                                          <p:val>
                                            <p:fltVal val="0"/>
                                          </p:val>
                                        </p:tav>
                                        <p:tav tm="100000">
                                          <p:val>
                                            <p:strVal val="#ppt_w"/>
                                          </p:val>
                                        </p:tav>
                                      </p:tavLst>
                                    </p:anim>
                                    <p:anim calcmode="lin" valueType="num">
                                      <p:cBhvr>
                                        <p:cTn id="12" dur="1100" fill="hold"/>
                                        <p:tgtEl>
                                          <p:spTgt spid="34"/>
                                        </p:tgtEl>
                                        <p:attrNameLst>
                                          <p:attrName>ppt_h</p:attrName>
                                        </p:attrNameLst>
                                      </p:cBhvr>
                                      <p:tavLst>
                                        <p:tav tm="0">
                                          <p:val>
                                            <p:fltVal val="0"/>
                                          </p:val>
                                        </p:tav>
                                        <p:tav tm="100000">
                                          <p:val>
                                            <p:strVal val="#ppt_h"/>
                                          </p:val>
                                        </p:tav>
                                      </p:tavLst>
                                    </p:anim>
                                    <p:animEffect transition="in" filter="fade">
                                      <p:cBhvr>
                                        <p:cTn id="13" dur="1100"/>
                                        <p:tgtEl>
                                          <p:spTgt spid="3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2500"/>
                            </p:stCondLst>
                            <p:childTnLst>
                              <p:par>
                                <p:cTn id="19" presetID="53" presetClass="entr" presetSubtype="16" fill="hold" nodeType="afterEffect">
                                  <p:stCondLst>
                                    <p:cond delay="40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100" fill="hold"/>
                                        <p:tgtEl>
                                          <p:spTgt spid="25"/>
                                        </p:tgtEl>
                                        <p:attrNameLst>
                                          <p:attrName>ppt_w</p:attrName>
                                        </p:attrNameLst>
                                      </p:cBhvr>
                                      <p:tavLst>
                                        <p:tav tm="0">
                                          <p:val>
                                            <p:fltVal val="0"/>
                                          </p:val>
                                        </p:tav>
                                        <p:tav tm="100000">
                                          <p:val>
                                            <p:strVal val="#ppt_w"/>
                                          </p:val>
                                        </p:tav>
                                      </p:tavLst>
                                    </p:anim>
                                    <p:anim calcmode="lin" valueType="num">
                                      <p:cBhvr>
                                        <p:cTn id="22" dur="1100" fill="hold"/>
                                        <p:tgtEl>
                                          <p:spTgt spid="25"/>
                                        </p:tgtEl>
                                        <p:attrNameLst>
                                          <p:attrName>ppt_h</p:attrName>
                                        </p:attrNameLst>
                                      </p:cBhvr>
                                      <p:tavLst>
                                        <p:tav tm="0">
                                          <p:val>
                                            <p:fltVal val="0"/>
                                          </p:val>
                                        </p:tav>
                                        <p:tav tm="100000">
                                          <p:val>
                                            <p:strVal val="#ppt_h"/>
                                          </p:val>
                                        </p:tav>
                                      </p:tavLst>
                                    </p:anim>
                                    <p:animEffect transition="in" filter="fade">
                                      <p:cBhvr>
                                        <p:cTn id="23" dur="1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0"/>
            <a:ext cx="12192000" cy="6858000"/>
          </a:xfrm>
          <a:prstGeom prst="rect">
            <a:avLst/>
          </a:prstGeom>
        </p:spPr>
      </p:pic>
      <p:sp>
        <p:nvSpPr>
          <p:cNvPr id="21" name="Rectangle 20"/>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3" name="Rectangle 22"/>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2" name="Rectangle 21"/>
          <p:cNvSpPr/>
          <p:nvPr/>
        </p:nvSpPr>
        <p:spPr>
          <a:xfrm>
            <a:off x="-101600" y="6734492"/>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itle 6"/>
          <p:cNvSpPr>
            <a:spLocks noGrp="1"/>
          </p:cNvSpPr>
          <p:nvPr>
            <p:ph type="title"/>
          </p:nvPr>
        </p:nvSpPr>
        <p:spPr/>
        <p:txBody>
          <a:bodyPr/>
          <a:lstStyle/>
          <a:p>
            <a:r>
              <a:rPr lang="en-US" dirty="0"/>
              <a:t>Current Strategy to Cyber Education</a:t>
            </a:r>
          </a:p>
        </p:txBody>
      </p:sp>
      <p:grpSp>
        <p:nvGrpSpPr>
          <p:cNvPr id="28" name="Group 27"/>
          <p:cNvGrpSpPr/>
          <p:nvPr/>
        </p:nvGrpSpPr>
        <p:grpSpPr>
          <a:xfrm>
            <a:off x="5208" y="728236"/>
            <a:ext cx="5167085" cy="6183085"/>
            <a:chOff x="-228600" y="525236"/>
            <a:chExt cx="3875314" cy="4637314"/>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8809" t="3333" r="28809" b="6508"/>
            <a:stretch/>
          </p:blipFill>
          <p:spPr>
            <a:xfrm>
              <a:off x="-228600" y="525236"/>
              <a:ext cx="3875314" cy="4637314"/>
            </a:xfrm>
            <a:prstGeom prst="rect">
              <a:avLst/>
            </a:prstGeom>
          </p:spPr>
        </p:pic>
        <p:sp>
          <p:nvSpPr>
            <p:cNvPr id="30" name="Freeform 5"/>
            <p:cNvSpPr>
              <a:spLocks/>
            </p:cNvSpPr>
            <p:nvPr/>
          </p:nvSpPr>
          <p:spPr bwMode="auto">
            <a:xfrm>
              <a:off x="381000" y="1034143"/>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scene3d>
              <a:camera prst="orthographicFront"/>
              <a:lightRig rig="threePt" dir="t"/>
            </a:scene3d>
            <a:sp3d>
              <a:bevelT w="292100"/>
            </a:sp3d>
          </p:spPr>
          <p:txBody>
            <a:bodyPr vert="horz" wrap="square" lIns="121920" tIns="60960" rIns="121920" bIns="60960" numCol="1" anchor="ctr" anchorCtr="0" compatLnSpc="1">
              <a:prstTxWarp prst="textNoShape">
                <a:avLst/>
              </a:prstTxWarp>
              <a:normAutofit/>
            </a:bodyPr>
            <a:lstStyle/>
            <a:p>
              <a:r>
                <a:rPr lang="en-US" sz="2800" dirty="0"/>
                <a:t>3 levels</a:t>
              </a:r>
            </a:p>
            <a:p>
              <a:pPr marL="742950" lvl="1" indent="-285750">
                <a:buFont typeface="Arial" panose="020B0604020202020204" pitchFamily="34" charset="0"/>
                <a:buChar char="•"/>
              </a:pPr>
              <a:r>
                <a:rPr lang="en-US" sz="2800" dirty="0"/>
                <a:t>What people should know?</a:t>
              </a:r>
            </a:p>
            <a:p>
              <a:pPr marL="742950" lvl="1" indent="-285750">
                <a:buFont typeface="Arial" panose="020B0604020202020204" pitchFamily="34" charset="0"/>
                <a:buChar char="•"/>
              </a:pPr>
              <a:r>
                <a:rPr lang="en-US" sz="2800" dirty="0"/>
                <a:t>What should executives know?</a:t>
              </a:r>
            </a:p>
            <a:p>
              <a:pPr marL="742950" lvl="1" indent="-285750">
                <a:buFont typeface="Arial" panose="020B0604020202020204" pitchFamily="34" charset="0"/>
                <a:buChar char="•"/>
              </a:pPr>
              <a:r>
                <a:rPr lang="en-US" sz="2800" dirty="0"/>
                <a:t>What should the technical team know?</a:t>
              </a:r>
            </a:p>
            <a:p>
              <a:pPr algn="ctr"/>
              <a:r>
                <a:rPr lang="en-US" sz="2400" dirty="0">
                  <a:solidFill>
                    <a:prstClr val="white"/>
                  </a:solidFill>
                </a:rPr>
                <a:t>.</a:t>
              </a:r>
            </a:p>
          </p:txBody>
        </p:sp>
      </p:grpSp>
      <p:sp>
        <p:nvSpPr>
          <p:cNvPr id="2" name="Rectangle 1"/>
          <p:cNvSpPr/>
          <p:nvPr/>
        </p:nvSpPr>
        <p:spPr>
          <a:xfrm>
            <a:off x="5186510" y="1415379"/>
            <a:ext cx="6685942" cy="4381199"/>
          </a:xfrm>
          <a:prstGeom prst="rect">
            <a:avLst/>
          </a:prstGeom>
        </p:spPr>
        <p:txBody>
          <a:bodyPr wrap="square">
            <a:spAutoFit/>
          </a:bodyPr>
          <a:lstStyle/>
          <a:p>
            <a:pPr marR="0" lvl="0" defTabSz="914400" eaLnBrk="1" fontAlgn="auto" latinLnBrk="0" hangingPunct="1">
              <a:lnSpc>
                <a:spcPct val="90000"/>
              </a:lnSpc>
              <a:spcBef>
                <a:spcPts val="1000"/>
              </a:spcBef>
              <a:spcAft>
                <a:spcPts val="0"/>
              </a:spcAft>
              <a:buClrTx/>
              <a:buSzTx/>
              <a:tabLst/>
              <a:defRPr/>
            </a:pPr>
            <a:r>
              <a:rPr lang="en-US" sz="2800" b="1" kern="0" dirty="0">
                <a:solidFill>
                  <a:schemeClr val="bg1"/>
                </a:solidFill>
              </a:rPr>
              <a:t>Current C</a:t>
            </a:r>
            <a:r>
              <a:rPr kumimoji="0" lang="en-US" sz="2800" b="1" i="0" u="none" strike="noStrike" kern="0" cap="none" spc="0" normalizeH="0" noProof="0" dirty="0" err="1">
                <a:ln>
                  <a:noFill/>
                </a:ln>
                <a:solidFill>
                  <a:schemeClr val="bg1"/>
                </a:solidFill>
                <a:effectLst/>
                <a:uLnTx/>
                <a:uFillTx/>
              </a:rPr>
              <a:t>urriculum</a:t>
            </a:r>
            <a:r>
              <a:rPr kumimoji="0" lang="en-US" sz="2800" b="1" i="0" u="none" strike="noStrike" kern="0" cap="none" spc="0" normalizeH="0" noProof="0" dirty="0">
                <a:ln>
                  <a:noFill/>
                </a:ln>
                <a:solidFill>
                  <a:schemeClr val="bg1"/>
                </a:solidFill>
                <a:effectLst/>
                <a:uLnTx/>
                <a:uFillTx/>
              </a:rPr>
              <a:t>:</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Characteristics of the Cyberspace Domain</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Cyberspace Risk Management</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Cyberspace Operations, Planning, and Management</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Cyber Attack</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Cyber Defense</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Authorities, Policies and Law</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Human Factors</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Personal Responsibilities and Ethics</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0" cap="none" spc="0" normalizeH="0" noProof="0" dirty="0">
                <a:ln>
                  <a:noFill/>
                </a:ln>
                <a:solidFill>
                  <a:schemeClr val="bg1"/>
                </a:solidFill>
                <a:effectLst/>
                <a:uLnTx/>
                <a:uFillTx/>
              </a:rPr>
              <a:t>Technology</a:t>
            </a:r>
          </a:p>
        </p:txBody>
      </p:sp>
    </p:spTree>
    <p:extLst>
      <p:ext uri="{BB962C8B-B14F-4D97-AF65-F5344CB8AC3E}">
        <p14:creationId xmlns:p14="http://schemas.microsoft.com/office/powerpoint/2010/main" val="18650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re_lo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2" name="Rectangle 11"/>
          <p:cNvSpPr/>
          <p:nvPr/>
        </p:nvSpPr>
        <p:spPr>
          <a:xfrm>
            <a:off x="0" y="482600"/>
            <a:ext cx="12192000" cy="6400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0" name="Rounded Rectangle 29"/>
          <p:cNvSpPr/>
          <p:nvPr/>
        </p:nvSpPr>
        <p:spPr>
          <a:xfrm>
            <a:off x="5099658" y="1105306"/>
            <a:ext cx="6834434" cy="4041884"/>
          </a:xfrm>
          <a:prstGeom prst="roundRect">
            <a:avLst/>
          </a:prstGeom>
          <a:solidFill>
            <a:schemeClr val="bg1">
              <a:lumMod val="95000"/>
              <a:alpha val="15000"/>
            </a:schemeClr>
          </a:solidFill>
          <a:scene3d>
            <a:camera prst="perspective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dirty="0">
                <a:latin typeface="Arial Narrow" panose="020B0606020202030204" pitchFamily="34" charset="0"/>
              </a:rPr>
              <a:t>“A global ever evolving domain within the information environment consisting of the interdependent networks of information technology infrastructures and resident data, including the internet, telecommunications network, computer systems and embedded processors and controllers – as well as people, organizations and processes – which create a dimension of risks, adversaries and opportunities.” </a:t>
            </a:r>
          </a:p>
          <a:p>
            <a:pPr marL="742950" lvl="1" indent="-285750">
              <a:buFont typeface="Arial" panose="020B0604020202020204" pitchFamily="34" charset="0"/>
              <a:buChar char="•"/>
            </a:pPr>
            <a:r>
              <a:rPr lang="en-US" b="1" dirty="0">
                <a:latin typeface="Arial Narrow" panose="020B0606020202030204" pitchFamily="34" charset="0"/>
              </a:rPr>
              <a:t>Definition influenced by:</a:t>
            </a:r>
          </a:p>
          <a:p>
            <a:pPr marL="1200150" lvl="2" indent="-285750">
              <a:buFont typeface="Arial" panose="020B0604020202020204" pitchFamily="34" charset="0"/>
              <a:buChar char="•"/>
            </a:pPr>
            <a:r>
              <a:rPr lang="en-US" sz="1000" b="1" dirty="0">
                <a:latin typeface="Arial Narrow" panose="020B0606020202030204" pitchFamily="34" charset="0"/>
              </a:rPr>
              <a:t>NICE</a:t>
            </a:r>
          </a:p>
          <a:p>
            <a:pPr marL="1200150" lvl="2" indent="-285750">
              <a:buFont typeface="Arial" panose="020B0604020202020204" pitchFamily="34" charset="0"/>
              <a:buChar char="•"/>
            </a:pPr>
            <a:r>
              <a:rPr lang="en-US" sz="1000" b="1" dirty="0">
                <a:latin typeface="Arial Narrow" panose="020B0606020202030204" pitchFamily="34" charset="0"/>
              </a:rPr>
              <a:t>US Department of Labor</a:t>
            </a:r>
          </a:p>
          <a:p>
            <a:pPr marL="1200150" lvl="2" indent="-285750">
              <a:buFont typeface="Arial" panose="020B0604020202020204" pitchFamily="34" charset="0"/>
              <a:buChar char="•"/>
            </a:pPr>
            <a:r>
              <a:rPr lang="en-US" sz="1000" b="1" dirty="0">
                <a:latin typeface="Arial Narrow" panose="020B0606020202030204" pitchFamily="34" charset="0"/>
              </a:rPr>
              <a:t>US Department of Energy</a:t>
            </a:r>
          </a:p>
        </p:txBody>
      </p:sp>
      <p:sp>
        <p:nvSpPr>
          <p:cNvPr id="16" name="Rectangle 15"/>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7" name="Rectangle 16"/>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p:ph type="title"/>
          </p:nvPr>
        </p:nvSpPr>
        <p:spPr/>
        <p:txBody>
          <a:bodyPr>
            <a:normAutofit fontScale="90000"/>
          </a:bodyPr>
          <a:lstStyle/>
          <a:p>
            <a:r>
              <a:rPr lang="en-US" dirty="0">
                <a:solidFill>
                  <a:schemeClr val="accent1"/>
                </a:solidFill>
              </a:rPr>
              <a:t>Cyber Domain Defined</a:t>
            </a:r>
            <a:endParaRPr lang="en-US" dirty="0"/>
          </a:p>
        </p:txBody>
      </p:sp>
      <p:grpSp>
        <p:nvGrpSpPr>
          <p:cNvPr id="25" name="Group 24"/>
          <p:cNvGrpSpPr/>
          <p:nvPr/>
        </p:nvGrpSpPr>
        <p:grpSpPr>
          <a:xfrm>
            <a:off x="2133601" y="938153"/>
            <a:ext cx="4567239" cy="4871720"/>
            <a:chOff x="1219200" y="438150"/>
            <a:chExt cx="3425429" cy="365379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200" y="438150"/>
              <a:ext cx="3425429" cy="3653790"/>
            </a:xfrm>
            <a:prstGeom prst="rect">
              <a:avLst/>
            </a:prstGeom>
            <a:effectLst>
              <a:outerShdw blurRad="50800" dist="101600" algn="l" rotWithShape="0">
                <a:prstClr val="black">
                  <a:alpha val="58000"/>
                </a:prstClr>
              </a:outerShdw>
            </a:effectLst>
          </p:spPr>
        </p:pic>
        <p:grpSp>
          <p:nvGrpSpPr>
            <p:cNvPr id="24" name="Group 23"/>
            <p:cNvGrpSpPr/>
            <p:nvPr/>
          </p:nvGrpSpPr>
          <p:grpSpPr>
            <a:xfrm>
              <a:off x="1382497" y="1078097"/>
              <a:ext cx="1188586" cy="1765112"/>
              <a:chOff x="1382497" y="1078097"/>
              <a:chExt cx="1188586" cy="1765112"/>
            </a:xfrm>
          </p:grpSpPr>
          <p:sp>
            <p:nvSpPr>
              <p:cNvPr id="10" name="Freeform 5"/>
              <p:cNvSpPr>
                <a:spLocks/>
              </p:cNvSpPr>
              <p:nvPr/>
            </p:nvSpPr>
            <p:spPr bwMode="auto">
              <a:xfrm>
                <a:off x="1382497" y="1078097"/>
                <a:ext cx="1188586" cy="1765112"/>
              </a:xfrm>
              <a:custGeom>
                <a:avLst/>
                <a:gdLst>
                  <a:gd name="T0" fmla="*/ 2101 w 2123"/>
                  <a:gd name="T1" fmla="*/ 1449 h 3101"/>
                  <a:gd name="T2" fmla="*/ 2119 w 2123"/>
                  <a:gd name="T3" fmla="*/ 2054 h 3101"/>
                  <a:gd name="T4" fmla="*/ 2123 w 2123"/>
                  <a:gd name="T5" fmla="*/ 2418 h 3101"/>
                  <a:gd name="T6" fmla="*/ 2111 w 2123"/>
                  <a:gd name="T7" fmla="*/ 2529 h 3101"/>
                  <a:gd name="T8" fmla="*/ 2049 w 2123"/>
                  <a:gd name="T9" fmla="*/ 2616 h 3101"/>
                  <a:gd name="T10" fmla="*/ 1455 w 2123"/>
                  <a:gd name="T11" fmla="*/ 2941 h 3101"/>
                  <a:gd name="T12" fmla="*/ 1101 w 2123"/>
                  <a:gd name="T13" fmla="*/ 3068 h 3101"/>
                  <a:gd name="T14" fmla="*/ 906 w 2123"/>
                  <a:gd name="T15" fmla="*/ 3070 h 3101"/>
                  <a:gd name="T16" fmla="*/ 584 w 2123"/>
                  <a:gd name="T17" fmla="*/ 2965 h 3101"/>
                  <a:gd name="T18" fmla="*/ 201 w 2123"/>
                  <a:gd name="T19" fmla="*/ 2748 h 3101"/>
                  <a:gd name="T20" fmla="*/ 146 w 2123"/>
                  <a:gd name="T21" fmla="*/ 2709 h 3101"/>
                  <a:gd name="T22" fmla="*/ 60 w 2123"/>
                  <a:gd name="T23" fmla="*/ 2554 h 3101"/>
                  <a:gd name="T24" fmla="*/ 40 w 2123"/>
                  <a:gd name="T25" fmla="*/ 2135 h 3101"/>
                  <a:gd name="T26" fmla="*/ 19 w 2123"/>
                  <a:gd name="T27" fmla="*/ 1379 h 3101"/>
                  <a:gd name="T28" fmla="*/ 7 w 2123"/>
                  <a:gd name="T29" fmla="*/ 880 h 3101"/>
                  <a:gd name="T30" fmla="*/ 1 w 2123"/>
                  <a:gd name="T31" fmla="*/ 482 h 3101"/>
                  <a:gd name="T32" fmla="*/ 4 w 2123"/>
                  <a:gd name="T33" fmla="*/ 414 h 3101"/>
                  <a:gd name="T34" fmla="*/ 56 w 2123"/>
                  <a:gd name="T35" fmla="*/ 351 h 3101"/>
                  <a:gd name="T36" fmla="*/ 217 w 2123"/>
                  <a:gd name="T37" fmla="*/ 304 h 3101"/>
                  <a:gd name="T38" fmla="*/ 489 w 2123"/>
                  <a:gd name="T39" fmla="*/ 186 h 3101"/>
                  <a:gd name="T40" fmla="*/ 793 w 2123"/>
                  <a:gd name="T41" fmla="*/ 36 h 3101"/>
                  <a:gd name="T42" fmla="*/ 1008 w 2123"/>
                  <a:gd name="T43" fmla="*/ 14 h 3101"/>
                  <a:gd name="T44" fmla="*/ 1366 w 2123"/>
                  <a:gd name="T45" fmla="*/ 84 h 3101"/>
                  <a:gd name="T46" fmla="*/ 1812 w 2123"/>
                  <a:gd name="T47" fmla="*/ 120 h 3101"/>
                  <a:gd name="T48" fmla="*/ 1964 w 2123"/>
                  <a:gd name="T49" fmla="*/ 120 h 3101"/>
                  <a:gd name="T50" fmla="*/ 2040 w 2123"/>
                  <a:gd name="T51" fmla="*/ 184 h 3101"/>
                  <a:gd name="T52" fmla="*/ 2059 w 2123"/>
                  <a:gd name="T53" fmla="*/ 387 h 3101"/>
                  <a:gd name="T54" fmla="*/ 2084 w 2123"/>
                  <a:gd name="T55" fmla="*/ 992 h 3101"/>
                  <a:gd name="T56" fmla="*/ 2101 w 2123"/>
                  <a:gd name="T57" fmla="*/ 1449 h 3101"/>
                  <a:gd name="T58" fmla="*/ 2101 w 2123"/>
                  <a:gd name="T59" fmla="*/ 1449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3" h="3101">
                    <a:moveTo>
                      <a:pt x="2101" y="1449"/>
                    </a:moveTo>
                    <a:cubicBezTo>
                      <a:pt x="2107" y="1651"/>
                      <a:pt x="2114" y="1853"/>
                      <a:pt x="2119" y="2054"/>
                    </a:cubicBezTo>
                    <a:cubicBezTo>
                      <a:pt x="2123" y="2176"/>
                      <a:pt x="2123" y="2297"/>
                      <a:pt x="2123" y="2418"/>
                    </a:cubicBezTo>
                    <a:cubicBezTo>
                      <a:pt x="2123" y="2455"/>
                      <a:pt x="2117" y="2493"/>
                      <a:pt x="2111" y="2529"/>
                    </a:cubicBezTo>
                    <a:cubicBezTo>
                      <a:pt x="2104" y="2567"/>
                      <a:pt x="2081" y="2595"/>
                      <a:pt x="2049" y="2616"/>
                    </a:cubicBezTo>
                    <a:cubicBezTo>
                      <a:pt x="1859" y="2740"/>
                      <a:pt x="1666" y="2859"/>
                      <a:pt x="1455" y="2941"/>
                    </a:cubicBezTo>
                    <a:cubicBezTo>
                      <a:pt x="1338" y="2987"/>
                      <a:pt x="1219" y="3027"/>
                      <a:pt x="1101" y="3068"/>
                    </a:cubicBezTo>
                    <a:cubicBezTo>
                      <a:pt x="1006" y="3101"/>
                      <a:pt x="1005" y="3101"/>
                      <a:pt x="906" y="3070"/>
                    </a:cubicBezTo>
                    <a:cubicBezTo>
                      <a:pt x="798" y="3036"/>
                      <a:pt x="690" y="3003"/>
                      <a:pt x="584" y="2965"/>
                    </a:cubicBezTo>
                    <a:cubicBezTo>
                      <a:pt x="444" y="2916"/>
                      <a:pt x="322" y="2832"/>
                      <a:pt x="201" y="2748"/>
                    </a:cubicBezTo>
                    <a:cubicBezTo>
                      <a:pt x="183" y="2735"/>
                      <a:pt x="166" y="2720"/>
                      <a:pt x="146" y="2709"/>
                    </a:cubicBezTo>
                    <a:cubicBezTo>
                      <a:pt x="87" y="2674"/>
                      <a:pt x="63" y="2619"/>
                      <a:pt x="60" y="2554"/>
                    </a:cubicBezTo>
                    <a:cubicBezTo>
                      <a:pt x="53" y="2414"/>
                      <a:pt x="44" y="2274"/>
                      <a:pt x="40" y="2135"/>
                    </a:cubicBezTo>
                    <a:cubicBezTo>
                      <a:pt x="31" y="1883"/>
                      <a:pt x="25" y="1631"/>
                      <a:pt x="19" y="1379"/>
                    </a:cubicBezTo>
                    <a:cubicBezTo>
                      <a:pt x="14" y="1213"/>
                      <a:pt x="10" y="1046"/>
                      <a:pt x="7" y="880"/>
                    </a:cubicBezTo>
                    <a:cubicBezTo>
                      <a:pt x="4" y="747"/>
                      <a:pt x="2" y="614"/>
                      <a:pt x="1" y="482"/>
                    </a:cubicBezTo>
                    <a:cubicBezTo>
                      <a:pt x="0" y="459"/>
                      <a:pt x="3" y="437"/>
                      <a:pt x="4" y="414"/>
                    </a:cubicBezTo>
                    <a:cubicBezTo>
                      <a:pt x="7" y="381"/>
                      <a:pt x="23" y="360"/>
                      <a:pt x="56" y="351"/>
                    </a:cubicBezTo>
                    <a:cubicBezTo>
                      <a:pt x="110" y="337"/>
                      <a:pt x="165" y="325"/>
                      <a:pt x="217" y="304"/>
                    </a:cubicBezTo>
                    <a:cubicBezTo>
                      <a:pt x="309" y="268"/>
                      <a:pt x="399" y="228"/>
                      <a:pt x="489" y="186"/>
                    </a:cubicBezTo>
                    <a:cubicBezTo>
                      <a:pt x="591" y="138"/>
                      <a:pt x="692" y="86"/>
                      <a:pt x="793" y="36"/>
                    </a:cubicBezTo>
                    <a:cubicBezTo>
                      <a:pt x="862" y="3"/>
                      <a:pt x="934" y="0"/>
                      <a:pt x="1008" y="14"/>
                    </a:cubicBezTo>
                    <a:cubicBezTo>
                      <a:pt x="1127" y="37"/>
                      <a:pt x="1246" y="62"/>
                      <a:pt x="1366" y="84"/>
                    </a:cubicBezTo>
                    <a:cubicBezTo>
                      <a:pt x="1513" y="111"/>
                      <a:pt x="1662" y="120"/>
                      <a:pt x="1812" y="120"/>
                    </a:cubicBezTo>
                    <a:cubicBezTo>
                      <a:pt x="1862" y="121"/>
                      <a:pt x="1913" y="120"/>
                      <a:pt x="1964" y="120"/>
                    </a:cubicBezTo>
                    <a:cubicBezTo>
                      <a:pt x="2016" y="120"/>
                      <a:pt x="2033" y="132"/>
                      <a:pt x="2040" y="184"/>
                    </a:cubicBezTo>
                    <a:cubicBezTo>
                      <a:pt x="2049" y="251"/>
                      <a:pt x="2055" y="319"/>
                      <a:pt x="2059" y="387"/>
                    </a:cubicBezTo>
                    <a:cubicBezTo>
                      <a:pt x="2068" y="588"/>
                      <a:pt x="2076" y="790"/>
                      <a:pt x="2084" y="992"/>
                    </a:cubicBezTo>
                    <a:cubicBezTo>
                      <a:pt x="2090" y="1144"/>
                      <a:pt x="2095" y="1297"/>
                      <a:pt x="2101" y="1449"/>
                    </a:cubicBezTo>
                    <a:cubicBezTo>
                      <a:pt x="2101" y="1449"/>
                      <a:pt x="2101" y="1449"/>
                      <a:pt x="2101" y="1449"/>
                    </a:cubicBezTo>
                    <a:close/>
                  </a:path>
                </a:pathLst>
              </a:custGeom>
              <a:gradFill>
                <a:gsLst>
                  <a:gs pos="12880">
                    <a:schemeClr val="accent1">
                      <a:lumMod val="75000"/>
                    </a:schemeClr>
                  </a:gs>
                  <a:gs pos="0">
                    <a:schemeClr val="accent1"/>
                  </a:gs>
                  <a:gs pos="80000">
                    <a:schemeClr val="accent1"/>
                  </a:gs>
                  <a:gs pos="100000">
                    <a:schemeClr val="accent1"/>
                  </a:gs>
                </a:gsLst>
                <a:lin ang="16200000" scaled="0"/>
              </a:gradFill>
              <a:ln>
                <a:noFill/>
              </a:ln>
              <a:effectLst>
                <a:glow rad="228600">
                  <a:schemeClr val="accent1">
                    <a:satMod val="175000"/>
                    <a:alpha val="40000"/>
                  </a:schemeClr>
                </a:glow>
              </a:effectLst>
              <a:scene3d>
                <a:camera prst="orthographicFront"/>
                <a:lightRig rig="threePt" dir="t"/>
              </a:scene3d>
              <a:sp3d>
                <a:bevelT w="101600"/>
              </a:sp3d>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32" name="TextBox 31"/>
              <p:cNvSpPr txBox="1"/>
              <p:nvPr/>
            </p:nvSpPr>
            <p:spPr>
              <a:xfrm rot="21480000">
                <a:off x="1448953" y="1221094"/>
                <a:ext cx="1070891" cy="1529608"/>
              </a:xfrm>
              <a:prstGeom prst="rect">
                <a:avLst/>
              </a:prstGeom>
              <a:noFill/>
            </p:spPr>
            <p:txBody>
              <a:bodyPr wrap="square" rtlCol="0" anchor="ctr" anchorCtr="0">
                <a:normAutofit/>
              </a:bodyPr>
              <a:lstStyle/>
              <a:p>
                <a:pPr algn="ctr"/>
                <a:r>
                  <a:rPr lang="en-US" sz="2800" b="1" dirty="0">
                    <a:solidFill>
                      <a:prstClr val="white"/>
                    </a:solidFill>
                  </a:rPr>
                  <a:t>Cyber Domain</a:t>
                </a:r>
              </a:p>
            </p:txBody>
          </p:sp>
        </p:grpSp>
      </p:grpSp>
    </p:spTree>
    <p:extLst>
      <p:ext uri="{BB962C8B-B14F-4D97-AF65-F5344CB8AC3E}">
        <p14:creationId xmlns:p14="http://schemas.microsoft.com/office/powerpoint/2010/main" val="26539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7" fill="hold"/>
                                        <p:tgtEl>
                                          <p:spTgt spid="4"/>
                                        </p:tgtEl>
                                      </p:cBhvr>
                                    </p:cmd>
                                  </p:childTnLst>
                                </p:cTn>
                              </p:par>
                              <p:par>
                                <p:cTn id="7" presetID="10" presetClass="entr" presetSubtype="0" fill="hold" grpId="0" nodeType="withEffect">
                                  <p:stCondLst>
                                    <p:cond delay="70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700"/>
                                        <p:tgtEl>
                                          <p:spTgt spid="30"/>
                                        </p:tgtEl>
                                      </p:cBhvr>
                                    </p:animEffect>
                                  </p:childTnLst>
                                </p:cTn>
                              </p:par>
                              <p:par>
                                <p:cTn id="10" presetID="2" presetClass="entr" presetSubtype="8" decel="34000" fill="hold" nodeType="withEffect">
                                  <p:stCondLst>
                                    <p:cond delay="22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4"/>
                </p:tgtEl>
              </p:cMediaNode>
            </p:vide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0599"/>
            <a:ext cx="12192000" cy="6393473"/>
          </a:xfrm>
          <a:prstGeom prst="rect">
            <a:avLst/>
          </a:prstGeom>
        </p:spPr>
      </p:pic>
      <p:sp>
        <p:nvSpPr>
          <p:cNvPr id="38" name="Title 37"/>
          <p:cNvSpPr>
            <a:spLocks noGrp="1"/>
          </p:cNvSpPr>
          <p:nvPr>
            <p:ph type="title"/>
          </p:nvPr>
        </p:nvSpPr>
        <p:spPr>
          <a:xfrm>
            <a:off x="-26504" y="553279"/>
            <a:ext cx="8967304" cy="1016000"/>
          </a:xfrm>
          <a:effectLst/>
        </p:spPr>
        <p:txBody>
          <a:bodyPr vert="horz" wrap="square" lIns="0" tIns="0" rIns="0" bIns="0" rtlCol="0" anchor="ctr" anchorCtr="0">
            <a:noAutofit/>
          </a:bodyPr>
          <a:lstStyle/>
          <a:p>
            <a:pPr marL="76198" algn="ctr">
              <a:spcBef>
                <a:spcPct val="20000"/>
              </a:spcBef>
            </a:pPr>
            <a:r>
              <a:rPr lang="en-US" sz="3600" dirty="0"/>
              <a:t>Multi-Level, Multi-Discipline Approach</a:t>
            </a:r>
            <a:endParaRPr lang="en-US" sz="3600" b="1" spc="67" dirty="0">
              <a:ln w="9525" cmpd="sng">
                <a:solidFill>
                  <a:schemeClr val="accent6"/>
                </a:solidFill>
                <a:prstDash val="solid"/>
              </a:ln>
              <a:solidFill>
                <a:schemeClr val="accent6">
                  <a:tint val="1000"/>
                </a:schemeClr>
              </a:solidFill>
              <a:effectLst>
                <a:glow rad="53100">
                  <a:schemeClr val="accent6">
                    <a:satMod val="180000"/>
                    <a:alpha val="30000"/>
                  </a:schemeClr>
                </a:glow>
                <a:outerShdw blurRad="50800" dist="38100" dir="8100000" algn="tr" rotWithShape="0">
                  <a:schemeClr val="accent6">
                    <a:alpha val="91000"/>
                  </a:schemeClr>
                </a:outerShdw>
              </a:effectLst>
              <a:latin typeface="+mn-lt"/>
              <a:ea typeface="+mn-ea"/>
              <a:cs typeface="+mn-cs"/>
            </a:endParaRPr>
          </a:p>
        </p:txBody>
      </p:sp>
      <p:sp>
        <p:nvSpPr>
          <p:cNvPr id="40" name="Content Placeholder 39"/>
          <p:cNvSpPr>
            <a:spLocks noGrp="1"/>
          </p:cNvSpPr>
          <p:nvPr>
            <p:ph sz="quarter" idx="13"/>
          </p:nvPr>
        </p:nvSpPr>
        <p:spPr>
          <a:xfrm>
            <a:off x="1" y="2346739"/>
            <a:ext cx="9855199" cy="4511261"/>
          </a:xfrm>
        </p:spPr>
        <p:txBody>
          <a:bodyPr>
            <a:normAutofit/>
          </a:bodyPr>
          <a:lstStyle/>
          <a:p>
            <a:pPr marL="609585" indent="-609585">
              <a:buFont typeface="Arial" panose="020B0604020202020204" pitchFamily="34" charset="0"/>
              <a:buChar char="•"/>
            </a:pPr>
            <a:r>
              <a:rPr lang="en-US" sz="4000" dirty="0"/>
              <a:t>Include technical and non-technical content</a:t>
            </a:r>
          </a:p>
          <a:p>
            <a:pPr marL="609585" indent="-609585">
              <a:buFont typeface="Arial" panose="020B0604020202020204" pitchFamily="34" charset="0"/>
              <a:buChar char="•"/>
            </a:pPr>
            <a:r>
              <a:rPr lang="en-US" sz="4000" dirty="0"/>
              <a:t>Cross functional education:</a:t>
            </a:r>
          </a:p>
          <a:p>
            <a:pPr marL="3809916" lvl="5" indent="-457200">
              <a:buFont typeface="Wingdings" panose="05000000000000000000" pitchFamily="2" charset="2"/>
              <a:buChar char="ü"/>
            </a:pPr>
            <a:r>
              <a:rPr lang="en-US" sz="2000" b="1" dirty="0">
                <a:solidFill>
                  <a:schemeClr val="bg1"/>
                </a:solidFill>
              </a:rPr>
              <a:t>Cyber-related Majors</a:t>
            </a:r>
          </a:p>
          <a:p>
            <a:pPr marL="3809916" lvl="5" indent="-457200">
              <a:buFont typeface="Wingdings" panose="05000000000000000000" pitchFamily="2" charset="2"/>
              <a:buChar char="ü"/>
            </a:pPr>
            <a:r>
              <a:rPr lang="en-US" sz="2000" b="1" dirty="0">
                <a:solidFill>
                  <a:schemeClr val="bg1"/>
                </a:solidFill>
              </a:rPr>
              <a:t>Cyber Minors</a:t>
            </a:r>
          </a:p>
          <a:p>
            <a:pPr marL="3809916" lvl="5" indent="-457200">
              <a:buFont typeface="Wingdings" panose="05000000000000000000" pitchFamily="2" charset="2"/>
              <a:buChar char="ü"/>
            </a:pPr>
            <a:r>
              <a:rPr lang="en-US" sz="2000" b="1" dirty="0">
                <a:solidFill>
                  <a:schemeClr val="bg1"/>
                </a:solidFill>
              </a:rPr>
              <a:t>Cyber Threads</a:t>
            </a:r>
          </a:p>
          <a:p>
            <a:pPr marL="3809916" lvl="5" indent="-457200">
              <a:buFont typeface="Wingdings" panose="05000000000000000000" pitchFamily="2" charset="2"/>
              <a:buChar char="ü"/>
            </a:pPr>
            <a:r>
              <a:rPr lang="en-US" sz="2000" b="1" dirty="0">
                <a:solidFill>
                  <a:schemeClr val="bg1"/>
                </a:solidFill>
              </a:rPr>
              <a:t>Cyber Electives</a:t>
            </a:r>
          </a:p>
          <a:p>
            <a:pPr marL="3809916" lvl="5" indent="-457200">
              <a:buFont typeface="Wingdings" panose="05000000000000000000" pitchFamily="2" charset="2"/>
              <a:buChar char="ü"/>
            </a:pPr>
            <a:r>
              <a:rPr lang="en-US" sz="2000" b="1" dirty="0">
                <a:solidFill>
                  <a:schemeClr val="bg1"/>
                </a:solidFill>
              </a:rPr>
              <a:t>Cyber in General Education</a:t>
            </a:r>
          </a:p>
          <a:p>
            <a:pPr marL="3962301" lvl="5" indent="-609585">
              <a:buFont typeface="Wingdings" panose="05000000000000000000" pitchFamily="2" charset="2"/>
              <a:buChar char="ü"/>
            </a:pPr>
            <a:endParaRPr lang="en-US" sz="3067" dirty="0"/>
          </a:p>
          <a:p>
            <a:pPr lvl="3"/>
            <a:endParaRPr lang="en-US" sz="3733" dirty="0"/>
          </a:p>
        </p:txBody>
      </p:sp>
      <p:sp>
        <p:nvSpPr>
          <p:cNvPr id="3" name="Oval 2"/>
          <p:cNvSpPr/>
          <p:nvPr/>
        </p:nvSpPr>
        <p:spPr>
          <a:xfrm>
            <a:off x="3168502" y="5164806"/>
            <a:ext cx="3774558" cy="49973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326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800"/>
                                        <p:tgtEl>
                                          <p:spTgt spid="2"/>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800"/>
                                        <p:tgtEl>
                                          <p:spTgt spid="38"/>
                                        </p:tgtEl>
                                      </p:cBhvr>
                                    </p:animEffect>
                                  </p:childTnLst>
                                </p:cTn>
                              </p:par>
                            </p:childTnLst>
                          </p:cTn>
                        </p:par>
                        <p:par>
                          <p:cTn id="11" fill="hold">
                            <p:stCondLst>
                              <p:cond delay="1300"/>
                            </p:stCondLst>
                            <p:childTnLst>
                              <p:par>
                                <p:cTn id="12" presetID="10" presetClass="entr" presetSubtype="0" fill="hold" grpId="0" nodeType="afterEffect">
                                  <p:stCondLst>
                                    <p:cond delay="300"/>
                                  </p:stCondLst>
                                  <p:childTnLst>
                                    <p:set>
                                      <p:cBhvr>
                                        <p:cTn id="13" dur="1" fill="hold">
                                          <p:stCondLst>
                                            <p:cond delay="0"/>
                                          </p:stCondLst>
                                        </p:cTn>
                                        <p:tgtEl>
                                          <p:spTgt spid="40">
                                            <p:txEl>
                                              <p:pRg st="0" end="0"/>
                                            </p:txEl>
                                          </p:spTgt>
                                        </p:tgtEl>
                                        <p:attrNameLst>
                                          <p:attrName>style.visibility</p:attrName>
                                        </p:attrNameLst>
                                      </p:cBhvr>
                                      <p:to>
                                        <p:strVal val="visible"/>
                                      </p:to>
                                    </p:set>
                                    <p:animEffect transition="in" filter="fade">
                                      <p:cBhvr>
                                        <p:cTn id="14" dur="500"/>
                                        <p:tgtEl>
                                          <p:spTgt spid="4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300"/>
                                  </p:stCondLst>
                                  <p:childTnLst>
                                    <p:set>
                                      <p:cBhvr>
                                        <p:cTn id="18" dur="1" fill="hold">
                                          <p:stCondLst>
                                            <p:cond delay="0"/>
                                          </p:stCondLst>
                                        </p:cTn>
                                        <p:tgtEl>
                                          <p:spTgt spid="40">
                                            <p:txEl>
                                              <p:pRg st="1" end="1"/>
                                            </p:txEl>
                                          </p:spTgt>
                                        </p:tgtEl>
                                        <p:attrNameLst>
                                          <p:attrName>style.visibility</p:attrName>
                                        </p:attrNameLst>
                                      </p:cBhvr>
                                      <p:to>
                                        <p:strVal val="visible"/>
                                      </p:to>
                                    </p:set>
                                    <p:animEffect transition="in" filter="fade">
                                      <p:cBhvr>
                                        <p:cTn id="19" dur="500"/>
                                        <p:tgtEl>
                                          <p:spTgt spid="40">
                                            <p:txEl>
                                              <p:pRg st="1" end="1"/>
                                            </p:txEl>
                                          </p:spTgt>
                                        </p:tgtEl>
                                      </p:cBhvr>
                                    </p:animEffect>
                                  </p:childTnLst>
                                </p:cTn>
                              </p:par>
                              <p:par>
                                <p:cTn id="20" presetID="10" presetClass="entr" presetSubtype="0" fill="hold" grpId="0" nodeType="withEffect">
                                  <p:stCondLst>
                                    <p:cond delay="30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fade">
                                      <p:cBhvr>
                                        <p:cTn id="22" dur="500"/>
                                        <p:tgtEl>
                                          <p:spTgt spid="40">
                                            <p:txEl>
                                              <p:pRg st="2" end="2"/>
                                            </p:txEl>
                                          </p:spTgt>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40">
                                            <p:txEl>
                                              <p:pRg st="3" end="3"/>
                                            </p:txEl>
                                          </p:spTgt>
                                        </p:tgtEl>
                                        <p:attrNameLst>
                                          <p:attrName>style.visibility</p:attrName>
                                        </p:attrNameLst>
                                      </p:cBhvr>
                                      <p:to>
                                        <p:strVal val="visible"/>
                                      </p:to>
                                    </p:set>
                                    <p:animEffect transition="in" filter="fade">
                                      <p:cBhvr>
                                        <p:cTn id="25" dur="500"/>
                                        <p:tgtEl>
                                          <p:spTgt spid="40">
                                            <p:txEl>
                                              <p:pRg st="3" end="3"/>
                                            </p:tx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40">
                                            <p:txEl>
                                              <p:pRg st="4" end="4"/>
                                            </p:txEl>
                                          </p:spTgt>
                                        </p:tgtEl>
                                        <p:attrNameLst>
                                          <p:attrName>style.visibility</p:attrName>
                                        </p:attrNameLst>
                                      </p:cBhvr>
                                      <p:to>
                                        <p:strVal val="visible"/>
                                      </p:to>
                                    </p:set>
                                    <p:animEffect transition="in" filter="fade">
                                      <p:cBhvr>
                                        <p:cTn id="28" dur="500"/>
                                        <p:tgtEl>
                                          <p:spTgt spid="40">
                                            <p:txEl>
                                              <p:pRg st="4" end="4"/>
                                            </p:txEl>
                                          </p:spTgt>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40">
                                            <p:txEl>
                                              <p:pRg st="5" end="5"/>
                                            </p:txEl>
                                          </p:spTgt>
                                        </p:tgtEl>
                                        <p:attrNameLst>
                                          <p:attrName>style.visibility</p:attrName>
                                        </p:attrNameLst>
                                      </p:cBhvr>
                                      <p:to>
                                        <p:strVal val="visible"/>
                                      </p:to>
                                    </p:set>
                                    <p:animEffect transition="in" filter="fade">
                                      <p:cBhvr>
                                        <p:cTn id="31" dur="500"/>
                                        <p:tgtEl>
                                          <p:spTgt spid="40">
                                            <p:txEl>
                                              <p:pRg st="5" end="5"/>
                                            </p:txEl>
                                          </p:spTgt>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40">
                                            <p:txEl>
                                              <p:pRg st="6" end="6"/>
                                            </p:txEl>
                                          </p:spTgt>
                                        </p:tgtEl>
                                        <p:attrNameLst>
                                          <p:attrName>style.visibility</p:attrName>
                                        </p:attrNameLst>
                                      </p:cBhvr>
                                      <p:to>
                                        <p:strVal val="visible"/>
                                      </p:to>
                                    </p:set>
                                    <p:animEffect transition="in" filter="fade">
                                      <p:cBhvr>
                                        <p:cTn id="34" dur="500"/>
                                        <p:tgtEl>
                                          <p:spTgt spid="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3" name="Rectangle 22"/>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2" name="Rectangle 21"/>
          <p:cNvSpPr/>
          <p:nvPr/>
        </p:nvSpPr>
        <p:spPr>
          <a:xfrm>
            <a:off x="-101600" y="6734492"/>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itle 6"/>
          <p:cNvSpPr>
            <a:spLocks noGrp="1"/>
          </p:cNvSpPr>
          <p:nvPr>
            <p:ph type="title"/>
          </p:nvPr>
        </p:nvSpPr>
        <p:spPr/>
        <p:txBody>
          <a:bodyPr/>
          <a:lstStyle/>
          <a:p>
            <a:r>
              <a:rPr lang="en-US" sz="2800" dirty="0">
                <a:solidFill>
                  <a:schemeClr val="bg1"/>
                </a:solidFill>
              </a:rPr>
              <a:t>Cyber in General Education Approach</a:t>
            </a:r>
            <a:endParaRPr lang="en-US" dirty="0">
              <a:solidFill>
                <a:schemeClr val="bg1"/>
              </a:solidFill>
            </a:endParaRPr>
          </a:p>
        </p:txBody>
      </p:sp>
      <p:grpSp>
        <p:nvGrpSpPr>
          <p:cNvPr id="28" name="Group 27"/>
          <p:cNvGrpSpPr/>
          <p:nvPr/>
        </p:nvGrpSpPr>
        <p:grpSpPr>
          <a:xfrm>
            <a:off x="5208" y="728236"/>
            <a:ext cx="5167085" cy="6183085"/>
            <a:chOff x="-228600" y="525236"/>
            <a:chExt cx="3875314" cy="4637314"/>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8809" t="3333" r="28809" b="6508"/>
            <a:stretch/>
          </p:blipFill>
          <p:spPr>
            <a:xfrm>
              <a:off x="-228600" y="525236"/>
              <a:ext cx="3875314" cy="4637314"/>
            </a:xfrm>
            <a:prstGeom prst="rect">
              <a:avLst/>
            </a:prstGeom>
          </p:spPr>
        </p:pic>
        <p:sp>
          <p:nvSpPr>
            <p:cNvPr id="30" name="Freeform 5"/>
            <p:cNvSpPr>
              <a:spLocks/>
            </p:cNvSpPr>
            <p:nvPr/>
          </p:nvSpPr>
          <p:spPr bwMode="auto">
            <a:xfrm>
              <a:off x="381000" y="1034143"/>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scene3d>
              <a:camera prst="orthographicFront"/>
              <a:lightRig rig="threePt" dir="t"/>
            </a:scene3d>
            <a:sp3d>
              <a:bevelT w="292100"/>
            </a:sp3d>
          </p:spPr>
          <p:txBody>
            <a:bodyPr vert="horz" wrap="square" lIns="121920" tIns="60960" rIns="121920" bIns="60960" numCol="1" anchor="ctr" anchorCtr="0" compatLnSpc="1">
              <a:prstTxWarp prst="textNoShape">
                <a:avLst/>
              </a:prstTxWarp>
              <a:normAutofit/>
            </a:bodyPr>
            <a:lstStyle/>
            <a:p>
              <a:r>
                <a:rPr lang="en-US" sz="3200" dirty="0"/>
                <a:t>“Computing communications is occurring when you wake up and does not stop when you fall asleep.”</a:t>
              </a:r>
            </a:p>
          </p:txBody>
        </p:sp>
      </p:grpSp>
      <p:sp>
        <p:nvSpPr>
          <p:cNvPr id="2" name="Rectangle 1"/>
          <p:cNvSpPr/>
          <p:nvPr/>
        </p:nvSpPr>
        <p:spPr>
          <a:xfrm>
            <a:off x="5005752" y="1980399"/>
            <a:ext cx="6811109" cy="2287806"/>
          </a:xfrm>
          <a:prstGeom prst="rect">
            <a:avLst/>
          </a:prstGeom>
        </p:spPr>
        <p:txBody>
          <a:bodyPr wrap="square">
            <a:spAutoFit/>
          </a:bodyPr>
          <a:lstStyle/>
          <a:p>
            <a:pPr marR="0" lvl="0" defTabSz="914400" eaLnBrk="1" fontAlgn="auto" latinLnBrk="0" hangingPunct="1">
              <a:lnSpc>
                <a:spcPct val="90000"/>
              </a:lnSpc>
              <a:spcBef>
                <a:spcPts val="1000"/>
              </a:spcBef>
              <a:spcAft>
                <a:spcPts val="0"/>
              </a:spcAft>
              <a:buClrTx/>
              <a:buSzTx/>
              <a:tabLst/>
              <a:defRPr/>
            </a:pPr>
            <a:r>
              <a:rPr kumimoji="0" lang="en-US" sz="2800" b="0" i="0" u="none" strike="noStrike" kern="0" cap="none" spc="0" normalizeH="0" baseline="0" noProof="0" dirty="0">
                <a:ln>
                  <a:noFill/>
                </a:ln>
                <a:solidFill>
                  <a:schemeClr val="bg1"/>
                </a:solidFill>
                <a:effectLst/>
                <a:uLnTx/>
                <a:uFillTx/>
              </a:rPr>
              <a:t>Therefore it is important:</a:t>
            </a:r>
          </a:p>
          <a:p>
            <a:pPr marL="342900" indent="-342900">
              <a:lnSpc>
                <a:spcPct val="90000"/>
              </a:lnSpc>
              <a:spcBef>
                <a:spcPts val="500"/>
              </a:spcBef>
              <a:buFont typeface="Wingdings" panose="05000000000000000000" pitchFamily="2" charset="2"/>
              <a:buChar char="q"/>
            </a:pPr>
            <a:r>
              <a:rPr kumimoji="0" lang="en-US" sz="2400" b="0" i="0" u="none" strike="noStrike" kern="0" cap="none" spc="0" normalizeH="0" baseline="0" noProof="0" dirty="0">
                <a:ln>
                  <a:noFill/>
                </a:ln>
                <a:solidFill>
                  <a:schemeClr val="bg1"/>
                </a:solidFill>
                <a:effectLst/>
                <a:uLnTx/>
                <a:uFillTx/>
              </a:rPr>
              <a:t>Educate cyber knowledge across the life spectrum</a:t>
            </a:r>
          </a:p>
          <a:p>
            <a:pPr marL="800100" lvl="1" indent="-342900">
              <a:lnSpc>
                <a:spcPct val="90000"/>
              </a:lnSpc>
              <a:spcBef>
                <a:spcPts val="500"/>
              </a:spcBef>
              <a:buFont typeface="Courier New" panose="02070309020205020404" pitchFamily="49" charset="0"/>
              <a:buChar char="o"/>
            </a:pPr>
            <a:r>
              <a:rPr kumimoji="0" lang="en-US" sz="2000" b="0" i="0" u="none" strike="noStrike" kern="0" cap="none" spc="0" normalizeH="0" baseline="0" noProof="0" dirty="0">
                <a:ln>
                  <a:noFill/>
                </a:ln>
                <a:solidFill>
                  <a:schemeClr val="bg1"/>
                </a:solidFill>
                <a:effectLst/>
                <a:uLnTx/>
                <a:uFillTx/>
              </a:rPr>
              <a:t>Including non-computing (remote or implanted devices)</a:t>
            </a:r>
          </a:p>
          <a:p>
            <a:pPr marL="342900" indent="-342900">
              <a:lnSpc>
                <a:spcPct val="90000"/>
              </a:lnSpc>
              <a:spcBef>
                <a:spcPts val="500"/>
              </a:spcBef>
              <a:buFont typeface="Wingdings" panose="05000000000000000000" pitchFamily="2" charset="2"/>
              <a:buChar char="q"/>
            </a:pPr>
            <a:r>
              <a:rPr kumimoji="0" lang="en-US" sz="2400" b="0" i="0" u="none" strike="noStrike" kern="0" cap="none" spc="0" normalizeH="0" baseline="0" noProof="0" dirty="0">
                <a:ln>
                  <a:noFill/>
                </a:ln>
                <a:solidFill>
                  <a:schemeClr val="bg1"/>
                </a:solidFill>
                <a:effectLst/>
                <a:uLnTx/>
                <a:uFillTx/>
              </a:rPr>
              <a:t>Teach in small doses in diverse general education classes:</a:t>
            </a:r>
          </a:p>
          <a:p>
            <a:pPr marL="800100" lvl="1" indent="-342900">
              <a:lnSpc>
                <a:spcPct val="90000"/>
              </a:lnSpc>
              <a:spcBef>
                <a:spcPts val="500"/>
              </a:spcBef>
              <a:buFont typeface="Courier New" panose="02070309020205020404" pitchFamily="49" charset="0"/>
              <a:buChar char="o"/>
            </a:pPr>
            <a:r>
              <a:rPr kumimoji="0" lang="en-US" sz="2000" b="0" i="0" u="none" strike="noStrike" kern="0" cap="none" spc="0" normalizeH="0" baseline="0" noProof="0" dirty="0">
                <a:ln>
                  <a:noFill/>
                </a:ln>
                <a:solidFill>
                  <a:schemeClr val="bg1"/>
                </a:solidFill>
                <a:effectLst/>
                <a:uLnTx/>
                <a:uFillTx/>
              </a:rPr>
              <a:t>Physics, Law, Philosophy, etc.</a:t>
            </a:r>
          </a:p>
        </p:txBody>
      </p:sp>
    </p:spTree>
    <p:extLst>
      <p:ext uri="{BB962C8B-B14F-4D97-AF65-F5344CB8AC3E}">
        <p14:creationId xmlns:p14="http://schemas.microsoft.com/office/powerpoint/2010/main" val="118943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TM03090430[[fn=Banded]]</Template>
  <TotalTime>614</TotalTime>
  <Words>484</Words>
  <Application>Microsoft Office PowerPoint</Application>
  <PresentationFormat>Widescreen</PresentationFormat>
  <Paragraphs>91</Paragraphs>
  <Slides>14</Slides>
  <Notes>6</Notes>
  <HiddenSlides>0</HiddenSlides>
  <MMClips>3</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14</vt:i4>
      </vt:variant>
    </vt:vector>
  </HeadingPairs>
  <TitlesOfParts>
    <vt:vector size="31" baseType="lpstr">
      <vt:lpstr>Arial</vt:lpstr>
      <vt:lpstr>Arial Narrow</vt:lpstr>
      <vt:lpstr>Calibri</vt:lpstr>
      <vt:lpstr>Calibri Light</vt:lpstr>
      <vt:lpstr>Courier New</vt:lpstr>
      <vt:lpstr>Franklin Gothic Heavy</vt:lpstr>
      <vt:lpstr>Wingdings</vt:lpstr>
      <vt:lpstr>Office Theme</vt:lpstr>
      <vt:lpstr>1_PresenterMedia.com Animated Theme</vt:lpstr>
      <vt:lpstr>2_PresenterMedia.com Animated Theme</vt:lpstr>
      <vt:lpstr>4_PresenterMedia.com Animated Theme</vt:lpstr>
      <vt:lpstr>5_PresenterMedia.com Animated Theme</vt:lpstr>
      <vt:lpstr>6_PresenterMedia.com Animated Theme</vt:lpstr>
      <vt:lpstr>8_PresenterMedia.com Animated Theme</vt:lpstr>
      <vt:lpstr>9_PresenterMedia.com Animated Theme</vt:lpstr>
      <vt:lpstr>10_PresenterMedia.com Animated Theme</vt:lpstr>
      <vt:lpstr>11_PresenterMedia.com Animated Theme</vt:lpstr>
      <vt:lpstr>“The Thief is One Hundred Years Ahead of the Locksmith.”</vt:lpstr>
      <vt:lpstr>PowerPoint Presentation</vt:lpstr>
      <vt:lpstr>Executive Summary</vt:lpstr>
      <vt:lpstr>Introduction</vt:lpstr>
      <vt:lpstr>Approach to Cyber Education</vt:lpstr>
      <vt:lpstr>Current Strategy to Cyber Education</vt:lpstr>
      <vt:lpstr>Cyber Domain Defined</vt:lpstr>
      <vt:lpstr>Multi-Level, Multi-Discipline Approach</vt:lpstr>
      <vt:lpstr>Cyber in General Education Approach</vt:lpstr>
      <vt:lpstr>Target Audience Messenger</vt:lpstr>
      <vt:lpstr>Target Audience Messenger (cont.)</vt:lpstr>
      <vt:lpstr>Success is defined as outputs, outcomes and results. </vt:lpstr>
      <vt:lpstr>Conclusion</vt:lpstr>
      <vt:lpstr>Questions? </vt:lpstr>
    </vt:vector>
  </TitlesOfParts>
  <Company>Fordham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Malden</dc:creator>
  <cp:lastModifiedBy>RON MALDEN</cp:lastModifiedBy>
  <cp:revision>51</cp:revision>
  <cp:lastPrinted>2018-11-29T21:58:02Z</cp:lastPrinted>
  <dcterms:created xsi:type="dcterms:W3CDTF">2017-02-18T13:51:54Z</dcterms:created>
  <dcterms:modified xsi:type="dcterms:W3CDTF">2018-11-29T21:59:59Z</dcterms:modified>
</cp:coreProperties>
</file>